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7.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notesSlides/notesSlide8.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notesSlides/notesSlide9.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notesSlides/notesSlide10.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notesSlides/notesSlide11.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notesSlides/notesSlide12.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notesSlides/notesSlide13.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notesSlides/notesSlide14.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notesSlides/notesSlide15.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notesSlides/notesSlide16.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notesSlides/notesSlide17.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notesSlides/notesSlide18.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notesSlides/notesSlide19.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notesSlides/notesSlide20.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notesSlides/notesSlide21.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22.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23.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24.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25.xml" ContentType="application/vnd.openxmlformats-officedocument.presentationml.notesSlide+xml"/>
  <Override PartName="/ppt/tags/tag444.xml" ContentType="application/vnd.openxmlformats-officedocument.presentationml.tags+xml"/>
  <Override PartName="/ppt/tags/tag445.xml" ContentType="application/vnd.openxmlformats-officedocument.presentationml.tags+xml"/>
  <Override PartName="/ppt/notesSlides/notesSlide26.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notesSlides/notesSlide27.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notesSlides/notesSlide28.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notesSlides/notesSlide29.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notesSlides/notesSlide30.xml" ContentType="application/vnd.openxmlformats-officedocument.presentationml.notesSlide+xml"/>
  <Override PartName="/ppt/tags/tag454.xml" ContentType="application/vnd.openxmlformats-officedocument.presentationml.tags+xml"/>
  <Override PartName="/ppt/tags/tag455.xml" ContentType="application/vnd.openxmlformats-officedocument.presentationml.tags+xml"/>
  <Override PartName="/ppt/notesSlides/notesSlide31.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notesSlides/notesSlide32.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notesSlides/notesSlide33.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notesSlides/notesSlide34.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notesSlides/notesSlide35.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notesSlides/notesSlide36.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notesSlides/notesSlide37.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notesSlides/notesSlide38.xml" ContentType="application/vnd.openxmlformats-officedocument.presentationml.notesSlide+xml"/>
  <Override PartName="/ppt/tags/tag470.xml" ContentType="application/vnd.openxmlformats-officedocument.presentationml.tags+xml"/>
  <Override PartName="/ppt/tags/tag471.xml" ContentType="application/vnd.openxmlformats-officedocument.presentationml.tags+xml"/>
  <Override PartName="/ppt/notesSlides/notesSlide39.xml" ContentType="application/vnd.openxmlformats-officedocument.presentationml.notesSlide+xml"/>
  <Override PartName="/ppt/tags/tag472.xml" ContentType="application/vnd.openxmlformats-officedocument.presentationml.tags+xml"/>
  <Override PartName="/ppt/tags/tag473.xml" ContentType="application/vnd.openxmlformats-officedocument.presentationml.tags+xml"/>
  <Override PartName="/ppt/notesSlides/notesSlide40.xml" ContentType="application/vnd.openxmlformats-officedocument.presentationml.notesSlide+xml"/>
  <Override PartName="/ppt/tags/tag474.xml" ContentType="application/vnd.openxmlformats-officedocument.presentationml.tags+xml"/>
  <Override PartName="/ppt/tags/tag475.xml" ContentType="application/vnd.openxmlformats-officedocument.presentationml.tags+xml"/>
  <Override PartName="/ppt/notesSlides/notesSlide41.xml" ContentType="application/vnd.openxmlformats-officedocument.presentationml.notesSlide+xml"/>
  <Override PartName="/ppt/tags/tag476.xml" ContentType="application/vnd.openxmlformats-officedocument.presentationml.tags+xml"/>
  <Override PartName="/ppt/tags/tag477.xml" ContentType="application/vnd.openxmlformats-officedocument.presentationml.tags+xml"/>
  <Override PartName="/ppt/notesSlides/notesSlide42.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notesSlides/notesSlide43.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notesSlides/notesSlide44.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notesSlides/notesSlide45.xml" ContentType="application/vnd.openxmlformats-officedocument.presentationml.notesSlide+xml"/>
  <Override PartName="/ppt/tags/tag484.xml" ContentType="application/vnd.openxmlformats-officedocument.presentationml.tags+xml"/>
  <Override PartName="/ppt/tags/tag485.xml" ContentType="application/vnd.openxmlformats-officedocument.presentationml.tags+xml"/>
  <Override PartName="/ppt/notesSlides/notesSlide46.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notesSlides/notesSlide47.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notesSlides/notesSlide48.xml" ContentType="application/vnd.openxmlformats-officedocument.presentationml.notesSlide+xml"/>
  <Override PartName="/ppt/tags/tag490.xml" ContentType="application/vnd.openxmlformats-officedocument.presentationml.tags+xml"/>
  <Override PartName="/ppt/tags/tag491.xml" ContentType="application/vnd.openxmlformats-officedocument.presentationml.tags+xml"/>
  <Override PartName="/ppt/notesSlides/notesSlide49.xml" ContentType="application/vnd.openxmlformats-officedocument.presentationml.notesSlide+xml"/>
  <Override PartName="/ppt/tags/tag492.xml" ContentType="application/vnd.openxmlformats-officedocument.presentationml.tags+xml"/>
  <Override PartName="/ppt/tags/tag493.xml" ContentType="application/vnd.openxmlformats-officedocument.presentationml.tags+xml"/>
  <Override PartName="/ppt/notesSlides/notesSlide50.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notesSlides/notesSlide51.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notesSlides/notesSlide52.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notesSlides/notesSlide53.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notesSlides/notesSlide54.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notesSlides/notesSlide55.xml" ContentType="application/vnd.openxmlformats-officedocument.presentationml.notesSlide+xml"/>
  <Override PartName="/ppt/tags/tag504.xml" ContentType="application/vnd.openxmlformats-officedocument.presentationml.tags+xml"/>
  <Override PartName="/ppt/tags/tag505.xml" ContentType="application/vnd.openxmlformats-officedocument.presentationml.tags+xml"/>
  <Override PartName="/ppt/notesSlides/notesSlide56.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notesSlides/notesSlide57.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notesSlides/notesSlide58.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55" r:id="rId1"/>
    <p:sldMasterId id="2147484413" r:id="rId2"/>
  </p:sldMasterIdLst>
  <p:notesMasterIdLst>
    <p:notesMasterId r:id="rId62"/>
  </p:notesMasterIdLst>
  <p:handoutMasterIdLst>
    <p:handoutMasterId r:id="rId63"/>
  </p:handoutMasterIdLst>
  <p:sldIdLst>
    <p:sldId id="316" r:id="rId3"/>
    <p:sldId id="429" r:id="rId4"/>
    <p:sldId id="456" r:id="rId5"/>
    <p:sldId id="491" r:id="rId6"/>
    <p:sldId id="472" r:id="rId7"/>
    <p:sldId id="473" r:id="rId8"/>
    <p:sldId id="474" r:id="rId9"/>
    <p:sldId id="475" r:id="rId10"/>
    <p:sldId id="476" r:id="rId11"/>
    <p:sldId id="477" r:id="rId12"/>
    <p:sldId id="492" r:id="rId13"/>
    <p:sldId id="501" r:id="rId14"/>
    <p:sldId id="324" r:id="rId15"/>
    <p:sldId id="430" r:id="rId16"/>
    <p:sldId id="449" r:id="rId17"/>
    <p:sldId id="432" r:id="rId18"/>
    <p:sldId id="494" r:id="rId19"/>
    <p:sldId id="319" r:id="rId20"/>
    <p:sldId id="504" r:id="rId21"/>
    <p:sldId id="497" r:id="rId22"/>
    <p:sldId id="498" r:id="rId23"/>
    <p:sldId id="505" r:id="rId24"/>
    <p:sldId id="428" r:id="rId25"/>
    <p:sldId id="495" r:id="rId26"/>
    <p:sldId id="506" r:id="rId27"/>
    <p:sldId id="375" r:id="rId28"/>
    <p:sldId id="376" r:id="rId29"/>
    <p:sldId id="377" r:id="rId30"/>
    <p:sldId id="416" r:id="rId31"/>
    <p:sldId id="378" r:id="rId32"/>
    <p:sldId id="468" r:id="rId33"/>
    <p:sldId id="398" r:id="rId34"/>
    <p:sldId id="437" r:id="rId35"/>
    <p:sldId id="379" r:id="rId36"/>
    <p:sldId id="424" r:id="rId37"/>
    <p:sldId id="380" r:id="rId38"/>
    <p:sldId id="381" r:id="rId39"/>
    <p:sldId id="433" r:id="rId40"/>
    <p:sldId id="382" r:id="rId41"/>
    <p:sldId id="405" r:id="rId42"/>
    <p:sldId id="384" r:id="rId43"/>
    <p:sldId id="385" r:id="rId44"/>
    <p:sldId id="450" r:id="rId45"/>
    <p:sldId id="434" r:id="rId46"/>
    <p:sldId id="500" r:id="rId47"/>
    <p:sldId id="469" r:id="rId48"/>
    <p:sldId id="413" r:id="rId49"/>
    <p:sldId id="320" r:id="rId50"/>
    <p:sldId id="479" r:id="rId51"/>
    <p:sldId id="480" r:id="rId52"/>
    <p:sldId id="481" r:id="rId53"/>
    <p:sldId id="482" r:id="rId54"/>
    <p:sldId id="483" r:id="rId55"/>
    <p:sldId id="484" r:id="rId56"/>
    <p:sldId id="347" r:id="rId57"/>
    <p:sldId id="348" r:id="rId58"/>
    <p:sldId id="349" r:id="rId59"/>
    <p:sldId id="350" r:id="rId60"/>
    <p:sldId id="410" r:id="rId61"/>
  </p:sldIdLst>
  <p:sldSz cx="12190413" cy="6858000"/>
  <p:notesSz cx="6888163" cy="10020300"/>
  <p:custDataLst>
    <p:tags r:id="rId6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3">
          <p15:clr>
            <a:srgbClr val="A4A3A4"/>
          </p15:clr>
        </p15:guide>
        <p15:guide id="3" pos="619">
          <p15:clr>
            <a:srgbClr val="A4A3A4"/>
          </p15:clr>
        </p15:guide>
        <p15:guide id="15" orient="horz" pos="2478">
          <p15:clr>
            <a:srgbClr val="A4A3A4"/>
          </p15:clr>
        </p15:guide>
        <p15:guide id="16" orient="horz" pos="2704">
          <p15:clr>
            <a:srgbClr val="A4A3A4"/>
          </p15:clr>
        </p15:guide>
        <p15:guide id="17" orient="horz" pos="4086">
          <p15:clr>
            <a:srgbClr val="A4A3A4"/>
          </p15:clr>
        </p15:guide>
        <p15:guide id="18" orient="horz" pos="2592">
          <p15:clr>
            <a:srgbClr val="A4A3A4"/>
          </p15:clr>
        </p15:guide>
        <p15:guide id="19" pos="7422">
          <p15:clr>
            <a:srgbClr val="A4A3A4"/>
          </p15:clr>
        </p15:guide>
        <p15:guide id="20" pos="2149">
          <p15:clr>
            <a:srgbClr val="A4A3A4"/>
          </p15:clr>
        </p15:guide>
        <p15:guide id="21" pos="3908">
          <p15:clr>
            <a:srgbClr val="A4A3A4"/>
          </p15:clr>
        </p15:guide>
        <p15:guide id="22" pos="2376">
          <p15:clr>
            <a:srgbClr val="A4A3A4"/>
          </p15:clr>
        </p15:guide>
        <p15:guide id="23" pos="5666">
          <p15:clr>
            <a:srgbClr val="A4A3A4"/>
          </p15:clr>
        </p15:guide>
        <p15:guide id="24" pos="5894">
          <p15:clr>
            <a:srgbClr val="A4A3A4"/>
          </p15:clr>
        </p15:guide>
        <p15:guide id="25" pos="4134">
          <p15:clr>
            <a:srgbClr val="A4A3A4"/>
          </p15:clr>
        </p15:guide>
        <p15:guide id="26" pos="40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857">
          <p15:clr>
            <a:srgbClr val="A4A3A4"/>
          </p15:clr>
        </p15:guide>
        <p15:guide id="4" pos="19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sch, Tilman" initials="LT" lastIdx="7" clrIdx="1">
    <p:extLst>
      <p:ext uri="{19B8F6BF-5375-455C-9EA6-DF929625EA0E}">
        <p15:presenceInfo xmlns:p15="http://schemas.microsoft.com/office/powerpoint/2012/main" userId="S::tlesch@deloitte.de::f6f20935-632a-46e7-b9a1-923fd1e12b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5B3"/>
    <a:srgbClr val="00BCFF"/>
    <a:srgbClr val="BBA4BF"/>
    <a:srgbClr val="91FFC8"/>
    <a:srgbClr val="D0EEA9"/>
    <a:srgbClr val="C5B1C6"/>
    <a:srgbClr val="99E4FF"/>
    <a:srgbClr val="D1C1D2"/>
    <a:srgbClr val="FFADC0"/>
    <a:srgbClr val="86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21" autoAdjust="0"/>
    <p:restoredTop sz="95455" autoAdjust="0"/>
  </p:normalViewPr>
  <p:slideViewPr>
    <p:cSldViewPr snapToGrid="0" snapToObjects="1" showGuides="1">
      <p:cViewPr varScale="1">
        <p:scale>
          <a:sx n="84" d="100"/>
          <a:sy n="84" d="100"/>
        </p:scale>
        <p:origin x="126" y="288"/>
      </p:cViewPr>
      <p:guideLst>
        <p:guide orient="horz" pos="1093"/>
        <p:guide pos="619"/>
        <p:guide orient="horz" pos="2478"/>
        <p:guide orient="horz" pos="2704"/>
        <p:guide orient="horz" pos="4086"/>
        <p:guide orient="horz" pos="2592"/>
        <p:guide pos="7422"/>
        <p:guide pos="2149"/>
        <p:guide pos="3908"/>
        <p:guide pos="2376"/>
        <p:guide pos="5666"/>
        <p:guide pos="5894"/>
        <p:guide pos="4134"/>
        <p:guide pos="402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5" d="100"/>
          <a:sy n="75" d="100"/>
        </p:scale>
        <p:origin x="-4050" y="-114"/>
      </p:cViewPr>
      <p:guideLst>
        <p:guide orient="horz" pos="2880"/>
        <p:guide pos="2160"/>
        <p:guide orient="horz" pos="2857"/>
        <p:guide pos="196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Header Placeholder 1"/>
          <p:cNvSpPr>
            <a:spLocks noGrp="1"/>
          </p:cNvSpPr>
          <p:nvPr>
            <p:ph type="hdr" sz="quarter"/>
          </p:nvPr>
        </p:nvSpPr>
        <p:spPr bwMode="gray">
          <a:xfrm>
            <a:off x="182216" y="176715"/>
            <a:ext cx="5983605" cy="178569"/>
          </a:xfrm>
          <a:prstGeom prst="rect">
            <a:avLst/>
          </a:prstGeom>
        </p:spPr>
        <p:txBody>
          <a:bodyPr vert="horz" lIns="0" tIns="0" rIns="0" bIns="0" rtlCol="0"/>
          <a:lstStyle>
            <a:lvl1pPr algn="l">
              <a:defRPr sz="700"/>
            </a:lvl1pPr>
            <a:lvl2pPr marL="4563" indent="0">
              <a:defRPr sz="700"/>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2" name="Date Placeholder 2"/>
          <p:cNvSpPr>
            <a:spLocks noGrp="1"/>
          </p:cNvSpPr>
          <p:nvPr>
            <p:ph type="dt" sz="quarter" idx="1"/>
          </p:nvPr>
        </p:nvSpPr>
        <p:spPr bwMode="gray">
          <a:xfrm>
            <a:off x="6216864" y="9671310"/>
            <a:ext cx="492259" cy="178569"/>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25/06/2024</a:t>
            </a:fld>
            <a:endParaRPr lang="en-US" dirty="0"/>
          </a:p>
        </p:txBody>
      </p:sp>
      <p:sp>
        <p:nvSpPr>
          <p:cNvPr id="13" name="Footer Placeholder 3"/>
          <p:cNvSpPr>
            <a:spLocks noGrp="1"/>
          </p:cNvSpPr>
          <p:nvPr>
            <p:ph type="ftr" sz="quarter" idx="2"/>
          </p:nvPr>
        </p:nvSpPr>
        <p:spPr bwMode="gray">
          <a:xfrm>
            <a:off x="494926" y="9671310"/>
            <a:ext cx="5567925" cy="178569"/>
          </a:xfrm>
          <a:prstGeom prst="rect">
            <a:avLst/>
          </a:prstGeom>
        </p:spPr>
        <p:txBody>
          <a:bodyPr vert="horz" lIns="0" tIns="0" rIns="0" bIns="0" rtlCol="0" anchor="b"/>
          <a:lstStyle>
            <a:lvl1pPr algn="l">
              <a:defRPr sz="700"/>
            </a:lvl1pPr>
            <a:lvl2pPr marL="4563" indent="0">
              <a:defRPr sz="700">
                <a:solidFill>
                  <a:schemeClr val="tx1"/>
                </a:solidFill>
              </a:defRPr>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4" name="Slide Number Placeholder 4"/>
          <p:cNvSpPr>
            <a:spLocks noGrp="1"/>
          </p:cNvSpPr>
          <p:nvPr>
            <p:ph type="sldNum" sz="quarter" idx="3"/>
          </p:nvPr>
        </p:nvSpPr>
        <p:spPr bwMode="gray">
          <a:xfrm>
            <a:off x="175703" y="9671310"/>
            <a:ext cx="190528" cy="178569"/>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341769" y="192454"/>
            <a:ext cx="364262" cy="3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93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theme" Target="../theme/them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bwMode="gray">
          <a:xfrm>
            <a:off x="153988" y="617538"/>
            <a:ext cx="3292475" cy="1852612"/>
          </a:xfrm>
          <a:prstGeom prst="rect">
            <a:avLst/>
          </a:prstGeom>
          <a:noFill/>
          <a:ln w="12700">
            <a:solidFill>
              <a:schemeClr val="bg1">
                <a:lumMod val="75000"/>
              </a:schemeClr>
            </a:solidFill>
          </a:ln>
        </p:spPr>
        <p:txBody>
          <a:bodyPr vert="horz" lIns="87598" tIns="43799" rIns="87598" bIns="43799" rtlCol="0" anchor="ctr"/>
          <a:lstStyle/>
          <a:p>
            <a:endParaRPr lang="en-US"/>
          </a:p>
        </p:txBody>
      </p:sp>
      <p:sp>
        <p:nvSpPr>
          <p:cNvPr id="5" name="Notes Placeholder 4"/>
          <p:cNvSpPr>
            <a:spLocks noGrp="1"/>
          </p:cNvSpPr>
          <p:nvPr>
            <p:ph type="body" sz="quarter" idx="3"/>
          </p:nvPr>
        </p:nvSpPr>
        <p:spPr bwMode="gray">
          <a:xfrm>
            <a:off x="192788" y="2938490"/>
            <a:ext cx="6506513" cy="646503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Header Placeholder 1"/>
          <p:cNvSpPr>
            <a:spLocks noGrp="1"/>
          </p:cNvSpPr>
          <p:nvPr>
            <p:ph type="hdr" sz="quarter"/>
          </p:nvPr>
        </p:nvSpPr>
        <p:spPr bwMode="gray">
          <a:xfrm>
            <a:off x="199933" y="183269"/>
            <a:ext cx="5900408" cy="185193"/>
          </a:xfrm>
          <a:prstGeom prst="rect">
            <a:avLst/>
          </a:prstGeom>
        </p:spPr>
        <p:txBody>
          <a:bodyPr vert="horz" lIns="0" tIns="0" rIns="0" bIns="0" rtlCol="0"/>
          <a:lstStyle>
            <a:lvl1pPr algn="l" eaLnBrk="1">
              <a:defRPr sz="700"/>
            </a:lvl1pPr>
            <a:lvl2pPr marL="4563" indent="0">
              <a:defRPr sz="700"/>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4" name="Date Placeholder 2"/>
          <p:cNvSpPr>
            <a:spLocks noGrp="1"/>
          </p:cNvSpPr>
          <p:nvPr>
            <p:ph type="dt" sz="quarter" idx="1"/>
          </p:nvPr>
        </p:nvSpPr>
        <p:spPr bwMode="gray">
          <a:xfrm>
            <a:off x="6157508" y="9658526"/>
            <a:ext cx="540250" cy="185193"/>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25/06/2024</a:t>
            </a:fld>
            <a:endParaRPr lang="en-US" dirty="0"/>
          </a:p>
        </p:txBody>
      </p:sp>
      <p:sp>
        <p:nvSpPr>
          <p:cNvPr id="15" name="Footer Placeholder 3"/>
          <p:cNvSpPr>
            <a:spLocks noGrp="1"/>
          </p:cNvSpPr>
          <p:nvPr>
            <p:ph type="ftr" sz="quarter" idx="4"/>
          </p:nvPr>
        </p:nvSpPr>
        <p:spPr bwMode="gray">
          <a:xfrm>
            <a:off x="547782" y="9658526"/>
            <a:ext cx="5465661" cy="185193"/>
          </a:xfrm>
          <a:prstGeom prst="rect">
            <a:avLst/>
          </a:prstGeom>
        </p:spPr>
        <p:txBody>
          <a:bodyPr vert="horz" lIns="0" tIns="0" rIns="0" bIns="0" rtlCol="0" anchor="b"/>
          <a:lstStyle>
            <a:lvl1pPr algn="l" eaLnBrk="1">
              <a:defRPr sz="700"/>
            </a:lvl1pPr>
            <a:lvl2pPr marL="4563" indent="0">
              <a:defRPr sz="700">
                <a:solidFill>
                  <a:schemeClr val="tx1"/>
                </a:solidFill>
              </a:defRPr>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6" name="Slide Number Placeholder 4"/>
          <p:cNvSpPr>
            <a:spLocks noGrp="1"/>
          </p:cNvSpPr>
          <p:nvPr>
            <p:ph type="sldNum" sz="quarter" idx="5"/>
          </p:nvPr>
        </p:nvSpPr>
        <p:spPr bwMode="gray">
          <a:xfrm>
            <a:off x="192834" y="9658526"/>
            <a:ext cx="208896" cy="185193"/>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a:t>
            </a:fld>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98071" y="205655"/>
            <a:ext cx="399600"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774928"/>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800"/>
      </a:spcBef>
      <a:defRPr sz="1200" kern="1200">
        <a:solidFill>
          <a:schemeClr val="tx1"/>
        </a:solidFill>
        <a:latin typeface="+mn-lt"/>
        <a:ea typeface="+mn-ea"/>
        <a:cs typeface="+mn-cs"/>
      </a:defRPr>
    </a:lvl1pPr>
    <a:lvl2pPr marL="144000" indent="-144000" algn="l" defTabSz="914400" rtl="0" eaLnBrk="1" latinLnBrk="0" hangingPunct="1">
      <a:spcBef>
        <a:spcPts val="300"/>
      </a:spcBef>
      <a:buFontTx/>
      <a:buBlip>
        <a:blip r:embed="rId3"/>
      </a:buBlip>
      <a:defRPr sz="1200" kern="1200">
        <a:solidFill>
          <a:schemeClr val="tx1"/>
        </a:solidFill>
        <a:latin typeface="+mn-lt"/>
        <a:ea typeface="+mn-ea"/>
        <a:cs typeface="+mn-cs"/>
      </a:defRPr>
    </a:lvl2pPr>
    <a:lvl3pPr marL="288000" indent="-144000" algn="l" defTabSz="914400" rtl="0" eaLnBrk="1" latinLnBrk="0" hangingPunct="1">
      <a:spcBef>
        <a:spcPts val="300"/>
      </a:spcBef>
      <a:buFontTx/>
      <a:buBlip>
        <a:blip r:embed="rId4"/>
      </a:buBlip>
      <a:defRPr sz="1200" kern="1200">
        <a:solidFill>
          <a:schemeClr val="tx1"/>
        </a:solidFill>
        <a:latin typeface="+mn-lt"/>
        <a:ea typeface="+mn-ea"/>
        <a:cs typeface="+mn-cs"/>
      </a:defRPr>
    </a:lvl3pPr>
    <a:lvl4pPr marL="432000" indent="-144000" algn="l" defTabSz="914400" rtl="0" eaLnBrk="1" latinLnBrk="0" hangingPunct="1">
      <a:spcBef>
        <a:spcPts val="300"/>
      </a:spcBef>
      <a:buFontTx/>
      <a:buBlip>
        <a:blip r:embed="rId5"/>
      </a:buBlip>
      <a:defRPr sz="1200" kern="1200">
        <a:solidFill>
          <a:schemeClr val="tx1"/>
        </a:solidFill>
        <a:latin typeface="+mn-lt"/>
        <a:ea typeface="+mn-ea"/>
        <a:cs typeface="+mn-cs"/>
      </a:defRPr>
    </a:lvl4pPr>
    <a:lvl5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5pPr>
    <a:lvl6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6pPr>
    <a:lvl7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7pPr>
    <a:lvl8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8pPr>
    <a:lvl9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1</a:t>
            </a:fld>
            <a:endParaRPr lang="en-US" dirty="0"/>
          </a:p>
        </p:txBody>
      </p:sp>
    </p:spTree>
    <p:extLst>
      <p:ext uri="{BB962C8B-B14F-4D97-AF65-F5344CB8AC3E}">
        <p14:creationId xmlns:p14="http://schemas.microsoft.com/office/powerpoint/2010/main" val="3134171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10</a:t>
            </a:fld>
            <a:endParaRPr lang="en-US" dirty="0"/>
          </a:p>
        </p:txBody>
      </p:sp>
    </p:spTree>
    <p:extLst>
      <p:ext uri="{BB962C8B-B14F-4D97-AF65-F5344CB8AC3E}">
        <p14:creationId xmlns:p14="http://schemas.microsoft.com/office/powerpoint/2010/main" val="167936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1705680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12</a:t>
            </a:fld>
            <a:endParaRPr lang="en-US" dirty="0"/>
          </a:p>
        </p:txBody>
      </p:sp>
    </p:spTree>
    <p:extLst>
      <p:ext uri="{BB962C8B-B14F-4D97-AF65-F5344CB8AC3E}">
        <p14:creationId xmlns:p14="http://schemas.microsoft.com/office/powerpoint/2010/main" val="23387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85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14</a:t>
            </a:fld>
            <a:endParaRPr lang="en-US" dirty="0"/>
          </a:p>
        </p:txBody>
      </p:sp>
    </p:spTree>
    <p:extLst>
      <p:ext uri="{BB962C8B-B14F-4D97-AF65-F5344CB8AC3E}">
        <p14:creationId xmlns:p14="http://schemas.microsoft.com/office/powerpoint/2010/main" val="405676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15</a:t>
            </a:fld>
            <a:endParaRPr lang="en-US" dirty="0"/>
          </a:p>
        </p:txBody>
      </p:sp>
    </p:spTree>
    <p:extLst>
      <p:ext uri="{BB962C8B-B14F-4D97-AF65-F5344CB8AC3E}">
        <p14:creationId xmlns:p14="http://schemas.microsoft.com/office/powerpoint/2010/main" val="176121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https://blog.exxactcorp.com/deep-learning-in-natural-language-processing-history-and-achievements/</a:t>
            </a:r>
          </a:p>
        </p:txBody>
      </p:sp>
      <p:sp>
        <p:nvSpPr>
          <p:cNvPr id="4" name="Slide Number Placeholder 3"/>
          <p:cNvSpPr>
            <a:spLocks noGrp="1"/>
          </p:cNvSpPr>
          <p:nvPr>
            <p:ph type="sldNum" sz="quarter" idx="10"/>
          </p:nvPr>
        </p:nvSpPr>
        <p:spPr/>
        <p:txBody>
          <a:bodyPr/>
          <a:lstStyle/>
          <a:p>
            <a:fld id="{32F3CE37-8989-471A-BC57-D3CAAD03839D}" type="slidenum">
              <a:rPr lang="en-US" smtClean="0"/>
              <a:pPr/>
              <a:t>16</a:t>
            </a:fld>
            <a:endParaRPr lang="en-US" dirty="0"/>
          </a:p>
        </p:txBody>
      </p:sp>
    </p:spTree>
    <p:extLst>
      <p:ext uri="{BB962C8B-B14F-4D97-AF65-F5344CB8AC3E}">
        <p14:creationId xmlns:p14="http://schemas.microsoft.com/office/powerpoint/2010/main" val="2445489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17</a:t>
            </a:fld>
            <a:endParaRPr lang="en-US" dirty="0"/>
          </a:p>
        </p:txBody>
      </p:sp>
    </p:spTree>
    <p:extLst>
      <p:ext uri="{BB962C8B-B14F-4D97-AF65-F5344CB8AC3E}">
        <p14:creationId xmlns:p14="http://schemas.microsoft.com/office/powerpoint/2010/main" val="591751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2309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293358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177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2626646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227682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22</a:t>
            </a:fld>
            <a:endParaRPr lang="en-US" dirty="0"/>
          </a:p>
        </p:txBody>
      </p:sp>
    </p:spTree>
    <p:extLst>
      <p:ext uri="{BB962C8B-B14F-4D97-AF65-F5344CB8AC3E}">
        <p14:creationId xmlns:p14="http://schemas.microsoft.com/office/powerpoint/2010/main" val="208560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1051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24</a:t>
            </a:fld>
            <a:endParaRPr lang="en-US" dirty="0"/>
          </a:p>
        </p:txBody>
      </p:sp>
    </p:spTree>
    <p:extLst>
      <p:ext uri="{BB962C8B-B14F-4D97-AF65-F5344CB8AC3E}">
        <p14:creationId xmlns:p14="http://schemas.microsoft.com/office/powerpoint/2010/main" val="2433337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25</a:t>
            </a:fld>
            <a:endParaRPr lang="en-US" dirty="0"/>
          </a:p>
        </p:txBody>
      </p:sp>
    </p:spTree>
    <p:extLst>
      <p:ext uri="{BB962C8B-B14F-4D97-AF65-F5344CB8AC3E}">
        <p14:creationId xmlns:p14="http://schemas.microsoft.com/office/powerpoint/2010/main" val="2016918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26</a:t>
            </a:fld>
            <a:endParaRPr lang="en-US" dirty="0"/>
          </a:p>
        </p:txBody>
      </p:sp>
    </p:spTree>
    <p:extLst>
      <p:ext uri="{BB962C8B-B14F-4D97-AF65-F5344CB8AC3E}">
        <p14:creationId xmlns:p14="http://schemas.microsoft.com/office/powerpoint/2010/main" val="2333825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27</a:t>
            </a:fld>
            <a:endParaRPr lang="en-US" dirty="0"/>
          </a:p>
        </p:txBody>
      </p:sp>
    </p:spTree>
    <p:extLst>
      <p:ext uri="{BB962C8B-B14F-4D97-AF65-F5344CB8AC3E}">
        <p14:creationId xmlns:p14="http://schemas.microsoft.com/office/powerpoint/2010/main" val="444109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28</a:t>
            </a:fld>
            <a:endParaRPr lang="en-US" dirty="0"/>
          </a:p>
        </p:txBody>
      </p:sp>
    </p:spTree>
    <p:extLst>
      <p:ext uri="{BB962C8B-B14F-4D97-AF65-F5344CB8AC3E}">
        <p14:creationId xmlns:p14="http://schemas.microsoft.com/office/powerpoint/2010/main" val="519678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29</a:t>
            </a:fld>
            <a:endParaRPr lang="en-US" dirty="0"/>
          </a:p>
        </p:txBody>
      </p:sp>
    </p:spTree>
    <p:extLst>
      <p:ext uri="{BB962C8B-B14F-4D97-AF65-F5344CB8AC3E}">
        <p14:creationId xmlns:p14="http://schemas.microsoft.com/office/powerpoint/2010/main" val="366672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502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30</a:t>
            </a:fld>
            <a:endParaRPr lang="en-US" dirty="0"/>
          </a:p>
        </p:txBody>
      </p:sp>
    </p:spTree>
    <p:extLst>
      <p:ext uri="{BB962C8B-B14F-4D97-AF65-F5344CB8AC3E}">
        <p14:creationId xmlns:p14="http://schemas.microsoft.com/office/powerpoint/2010/main" val="1442660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31</a:t>
            </a:fld>
            <a:endParaRPr lang="en-US" dirty="0"/>
          </a:p>
        </p:txBody>
      </p:sp>
    </p:spTree>
    <p:extLst>
      <p:ext uri="{BB962C8B-B14F-4D97-AF65-F5344CB8AC3E}">
        <p14:creationId xmlns:p14="http://schemas.microsoft.com/office/powerpoint/2010/main" val="1508483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2637541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33</a:t>
            </a:fld>
            <a:endParaRPr lang="en-US" dirty="0"/>
          </a:p>
        </p:txBody>
      </p:sp>
    </p:spTree>
    <p:extLst>
      <p:ext uri="{BB962C8B-B14F-4D97-AF65-F5344CB8AC3E}">
        <p14:creationId xmlns:p14="http://schemas.microsoft.com/office/powerpoint/2010/main" val="1722585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34</a:t>
            </a:fld>
            <a:endParaRPr lang="en-US" dirty="0"/>
          </a:p>
        </p:txBody>
      </p:sp>
    </p:spTree>
    <p:extLst>
      <p:ext uri="{BB962C8B-B14F-4D97-AF65-F5344CB8AC3E}">
        <p14:creationId xmlns:p14="http://schemas.microsoft.com/office/powerpoint/2010/main" val="229584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35</a:t>
            </a:fld>
            <a:endParaRPr lang="en-US" dirty="0"/>
          </a:p>
        </p:txBody>
      </p:sp>
    </p:spTree>
    <p:extLst>
      <p:ext uri="{BB962C8B-B14F-4D97-AF65-F5344CB8AC3E}">
        <p14:creationId xmlns:p14="http://schemas.microsoft.com/office/powerpoint/2010/main" val="3255809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36</a:t>
            </a:fld>
            <a:endParaRPr lang="en-US" dirty="0"/>
          </a:p>
        </p:txBody>
      </p:sp>
    </p:spTree>
    <p:extLst>
      <p:ext uri="{BB962C8B-B14F-4D97-AF65-F5344CB8AC3E}">
        <p14:creationId xmlns:p14="http://schemas.microsoft.com/office/powerpoint/2010/main" val="2627386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37</a:t>
            </a:fld>
            <a:endParaRPr lang="en-US" dirty="0"/>
          </a:p>
        </p:txBody>
      </p:sp>
    </p:spTree>
    <p:extLst>
      <p:ext uri="{BB962C8B-B14F-4D97-AF65-F5344CB8AC3E}">
        <p14:creationId xmlns:p14="http://schemas.microsoft.com/office/powerpoint/2010/main" val="549373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5685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39</a:t>
            </a:fld>
            <a:endParaRPr lang="en-US" dirty="0"/>
          </a:p>
        </p:txBody>
      </p:sp>
    </p:spTree>
    <p:extLst>
      <p:ext uri="{BB962C8B-B14F-4D97-AF65-F5344CB8AC3E}">
        <p14:creationId xmlns:p14="http://schemas.microsoft.com/office/powerpoint/2010/main" val="147260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1637673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40</a:t>
            </a:fld>
            <a:endParaRPr lang="en-US" dirty="0"/>
          </a:p>
        </p:txBody>
      </p:sp>
    </p:spTree>
    <p:extLst>
      <p:ext uri="{BB962C8B-B14F-4D97-AF65-F5344CB8AC3E}">
        <p14:creationId xmlns:p14="http://schemas.microsoft.com/office/powerpoint/2010/main" val="2489616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41</a:t>
            </a:fld>
            <a:endParaRPr lang="en-US" dirty="0"/>
          </a:p>
        </p:txBody>
      </p:sp>
    </p:spTree>
    <p:extLst>
      <p:ext uri="{BB962C8B-B14F-4D97-AF65-F5344CB8AC3E}">
        <p14:creationId xmlns:p14="http://schemas.microsoft.com/office/powerpoint/2010/main" val="533402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42</a:t>
            </a:fld>
            <a:endParaRPr lang="en-US" dirty="0"/>
          </a:p>
        </p:txBody>
      </p:sp>
    </p:spTree>
    <p:extLst>
      <p:ext uri="{BB962C8B-B14F-4D97-AF65-F5344CB8AC3E}">
        <p14:creationId xmlns:p14="http://schemas.microsoft.com/office/powerpoint/2010/main" val="919971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43</a:t>
            </a:fld>
            <a:endParaRPr lang="en-US" dirty="0"/>
          </a:p>
        </p:txBody>
      </p:sp>
    </p:spTree>
    <p:extLst>
      <p:ext uri="{BB962C8B-B14F-4D97-AF65-F5344CB8AC3E}">
        <p14:creationId xmlns:p14="http://schemas.microsoft.com/office/powerpoint/2010/main" val="1970738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1135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4187205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788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47</a:t>
            </a:fld>
            <a:endParaRPr lang="en-US" dirty="0"/>
          </a:p>
        </p:txBody>
      </p:sp>
    </p:spTree>
    <p:extLst>
      <p:ext uri="{BB962C8B-B14F-4D97-AF65-F5344CB8AC3E}">
        <p14:creationId xmlns:p14="http://schemas.microsoft.com/office/powerpoint/2010/main" val="1415170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D2C90-BBA0-46EC-8B01-B5FB30F66FDA}"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2971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49</a:t>
            </a:fld>
            <a:endParaRPr lang="en-US" dirty="0"/>
          </a:p>
        </p:txBody>
      </p:sp>
    </p:spTree>
    <p:extLst>
      <p:ext uri="{BB962C8B-B14F-4D97-AF65-F5344CB8AC3E}">
        <p14:creationId xmlns:p14="http://schemas.microsoft.com/office/powerpoint/2010/main" val="3252495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a:t>
            </a:fld>
            <a:endParaRPr lang="en-US" dirty="0"/>
          </a:p>
        </p:txBody>
      </p:sp>
    </p:spTree>
    <p:extLst>
      <p:ext uri="{BB962C8B-B14F-4D97-AF65-F5344CB8AC3E}">
        <p14:creationId xmlns:p14="http://schemas.microsoft.com/office/powerpoint/2010/main" val="1499859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50</a:t>
            </a:fld>
            <a:endParaRPr lang="en-US" dirty="0"/>
          </a:p>
        </p:txBody>
      </p:sp>
    </p:spTree>
    <p:extLst>
      <p:ext uri="{BB962C8B-B14F-4D97-AF65-F5344CB8AC3E}">
        <p14:creationId xmlns:p14="http://schemas.microsoft.com/office/powerpoint/2010/main" val="878676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51</a:t>
            </a:fld>
            <a:endParaRPr lang="en-US" dirty="0"/>
          </a:p>
        </p:txBody>
      </p:sp>
    </p:spTree>
    <p:extLst>
      <p:ext uri="{BB962C8B-B14F-4D97-AF65-F5344CB8AC3E}">
        <p14:creationId xmlns:p14="http://schemas.microsoft.com/office/powerpoint/2010/main" val="3586644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52</a:t>
            </a:fld>
            <a:endParaRPr lang="en-US" dirty="0"/>
          </a:p>
        </p:txBody>
      </p:sp>
    </p:spTree>
    <p:extLst>
      <p:ext uri="{BB962C8B-B14F-4D97-AF65-F5344CB8AC3E}">
        <p14:creationId xmlns:p14="http://schemas.microsoft.com/office/powerpoint/2010/main" val="3082866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53</a:t>
            </a:fld>
            <a:endParaRPr lang="en-US" dirty="0"/>
          </a:p>
        </p:txBody>
      </p:sp>
    </p:spTree>
    <p:extLst>
      <p:ext uri="{BB962C8B-B14F-4D97-AF65-F5344CB8AC3E}">
        <p14:creationId xmlns:p14="http://schemas.microsoft.com/office/powerpoint/2010/main" val="2440825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54</a:t>
            </a:fld>
            <a:endParaRPr lang="en-US" dirty="0"/>
          </a:p>
        </p:txBody>
      </p:sp>
    </p:spTree>
    <p:extLst>
      <p:ext uri="{BB962C8B-B14F-4D97-AF65-F5344CB8AC3E}">
        <p14:creationId xmlns:p14="http://schemas.microsoft.com/office/powerpoint/2010/main" val="2330434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55</a:t>
            </a:fld>
            <a:endParaRPr lang="en-US" dirty="0"/>
          </a:p>
        </p:txBody>
      </p:sp>
    </p:spTree>
    <p:extLst>
      <p:ext uri="{BB962C8B-B14F-4D97-AF65-F5344CB8AC3E}">
        <p14:creationId xmlns:p14="http://schemas.microsoft.com/office/powerpoint/2010/main" val="9878632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BERT-based Ranking for Biomedical Entity Normalization</a:t>
            </a:r>
          </a:p>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56</a:t>
            </a:fld>
            <a:endParaRPr lang="en-US" dirty="0"/>
          </a:p>
        </p:txBody>
      </p:sp>
    </p:spTree>
    <p:extLst>
      <p:ext uri="{BB962C8B-B14F-4D97-AF65-F5344CB8AC3E}">
        <p14:creationId xmlns:p14="http://schemas.microsoft.com/office/powerpoint/2010/main" val="3411080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200" b="0" i="0" kern="1200" dirty="0">
                <a:solidFill>
                  <a:schemeClr val="tx1"/>
                </a:solidFill>
                <a:effectLst/>
                <a:latin typeface="+mn-lt"/>
                <a:ea typeface="+mn-ea"/>
                <a:cs typeface="+mn-cs"/>
              </a:rPr>
              <a:t>Fine-Tuning Bidirectional Encoder Representations From Transformers (BERT)–Based Models on Large-Scale Electronic Health Record Notes: An Empirical Study</a:t>
            </a:r>
          </a:p>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57</a:t>
            </a:fld>
            <a:endParaRPr lang="en-US" dirty="0"/>
          </a:p>
        </p:txBody>
      </p:sp>
    </p:spTree>
    <p:extLst>
      <p:ext uri="{BB962C8B-B14F-4D97-AF65-F5344CB8AC3E}">
        <p14:creationId xmlns:p14="http://schemas.microsoft.com/office/powerpoint/2010/main" val="920934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BERT-based Ranking for Biomedical Entity Normalization</a:t>
            </a:r>
          </a:p>
        </p:txBody>
      </p:sp>
      <p:sp>
        <p:nvSpPr>
          <p:cNvPr id="4" name="Slide Number Placeholder 3"/>
          <p:cNvSpPr>
            <a:spLocks noGrp="1"/>
          </p:cNvSpPr>
          <p:nvPr>
            <p:ph type="sldNum" sz="quarter" idx="10"/>
          </p:nvPr>
        </p:nvSpPr>
        <p:spPr/>
        <p:txBody>
          <a:bodyPr/>
          <a:lstStyle/>
          <a:p>
            <a:fld id="{32F3CE37-8989-471A-BC57-D3CAAD03839D}" type="slidenum">
              <a:rPr lang="en-US" smtClean="0"/>
              <a:pPr/>
              <a:t>58</a:t>
            </a:fld>
            <a:endParaRPr lang="en-US" dirty="0"/>
          </a:p>
        </p:txBody>
      </p:sp>
    </p:spTree>
    <p:extLst>
      <p:ext uri="{BB962C8B-B14F-4D97-AF65-F5344CB8AC3E}">
        <p14:creationId xmlns:p14="http://schemas.microsoft.com/office/powerpoint/2010/main" val="1561739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59</a:t>
            </a:fld>
            <a:endParaRPr lang="en-US" dirty="0"/>
          </a:p>
        </p:txBody>
      </p:sp>
    </p:spTree>
    <p:extLst>
      <p:ext uri="{BB962C8B-B14F-4D97-AF65-F5344CB8AC3E}">
        <p14:creationId xmlns:p14="http://schemas.microsoft.com/office/powerpoint/2010/main" val="124909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6</a:t>
            </a:fld>
            <a:endParaRPr lang="en-US" dirty="0"/>
          </a:p>
        </p:txBody>
      </p:sp>
    </p:spTree>
    <p:extLst>
      <p:ext uri="{BB962C8B-B14F-4D97-AF65-F5344CB8AC3E}">
        <p14:creationId xmlns:p14="http://schemas.microsoft.com/office/powerpoint/2010/main" val="3273630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7</a:t>
            </a:fld>
            <a:endParaRPr lang="en-US" dirty="0"/>
          </a:p>
        </p:txBody>
      </p:sp>
    </p:spTree>
    <p:extLst>
      <p:ext uri="{BB962C8B-B14F-4D97-AF65-F5344CB8AC3E}">
        <p14:creationId xmlns:p14="http://schemas.microsoft.com/office/powerpoint/2010/main" val="54540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23192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Arial Unicode MS"/>
                <a:cs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7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4121532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6.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7.emf"/><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7.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7.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6.emf"/><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6.emf"/><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6.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6.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6.emf"/><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6.emf"/><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6.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5.xml"/><Relationship Id="rId7" Type="http://schemas.openxmlformats.org/officeDocument/2006/relationships/image" Target="../media/image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emf"/><Relationship Id="rId11" Type="http://schemas.openxmlformats.org/officeDocument/2006/relationships/image" Target="../media/image7.emf"/><Relationship Id="rId5" Type="http://schemas.openxmlformats.org/officeDocument/2006/relationships/oleObject" Target="../embeddings/oleObject22.bin"/><Relationship Id="rId10" Type="http://schemas.openxmlformats.org/officeDocument/2006/relationships/image" Target="../media/image5.png"/><Relationship Id="rId4" Type="http://schemas.openxmlformats.org/officeDocument/2006/relationships/slideMaster" Target="../slideMasters/slideMaster2.xml"/><Relationship Id="rId9"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image" Target="../media/image8.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8.emf"/><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8.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emf"/><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7.emf"/><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7.emf"/><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7.emf"/><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7.emf"/><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2.xml"/><Relationship Id="rId1" Type="http://schemas.openxmlformats.org/officeDocument/2006/relationships/tags" Target="../tags/tag90.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6.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6.emf"/><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6.em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6.emf"/><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xml"/><Relationship Id="rId7" Type="http://schemas.openxmlformats.org/officeDocument/2006/relationships/image" Target="../media/image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11"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image" Target="../media/image5.png"/><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8.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8.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8.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7.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7.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1809717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32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3" name="Freeform: Shape 22">
            <a:extLst>
              <a:ext uri="{FF2B5EF4-FFF2-40B4-BE49-F238E27FC236}">
                <a16:creationId xmlns:a16="http://schemas.microsoft.com/office/drawing/2014/main" id="{45A2FEF8-95DF-4328-850D-3F7840A62554}"/>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9453184E-21E7-418F-A1EC-A49E8D1E2D3B}"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4"/>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Picture Placeholder 16">
            <a:extLst>
              <a:ext uri="{FF2B5EF4-FFF2-40B4-BE49-F238E27FC236}">
                <a16:creationId xmlns:a16="http://schemas.microsoft.com/office/drawing/2014/main" id="{13F626E8-4D4D-4477-BEF3-9372D1A5AD54}"/>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dirty="0"/>
              <a:t>Click icon to add picture</a:t>
            </a:r>
          </a:p>
        </p:txBody>
      </p:sp>
      <p:sp>
        <p:nvSpPr>
          <p:cNvPr id="12" name="Logoschutz" hidden="1">
            <a:extLst>
              <a:ext uri="{FF2B5EF4-FFF2-40B4-BE49-F238E27FC236}">
                <a16:creationId xmlns:a16="http://schemas.microsoft.com/office/drawing/2014/main" id="{C9A9C5E1-5EC5-4E10-A801-6F56DB71E6CD}"/>
              </a:ext>
            </a:extLst>
          </p:cNvPr>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2336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2) &amp; Images (2)">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294896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A13F43FA-A88D-45CF-A998-B7633C7E9A49}"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sp>
        <p:nvSpPr>
          <p:cNvPr id="11" name="Text Placeholder 10 (left)"/>
          <p:cNvSpPr>
            <a:spLocks noGrp="1"/>
          </p:cNvSpPr>
          <p:nvPr>
            <p:ph type="body" sz="quarter" idx="14"/>
          </p:nvPr>
        </p:nvSpPr>
        <p:spPr bwMode="gray">
          <a:xfrm>
            <a:off x="981820" y="3892749"/>
            <a:ext cx="5220000" cy="25920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right)"/>
          <p:cNvSpPr>
            <a:spLocks noGrp="1"/>
          </p:cNvSpPr>
          <p:nvPr>
            <p:ph type="body" sz="quarter" idx="15"/>
          </p:nvPr>
        </p:nvSpPr>
        <p:spPr bwMode="gray">
          <a:xfrm>
            <a:off x="6559719" y="3892749"/>
            <a:ext cx="5220000" cy="2592001"/>
          </a:xfrm>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left)"/>
          <p:cNvSpPr>
            <a:spLocks noGrp="1"/>
          </p:cNvSpPr>
          <p:nvPr>
            <p:ph type="pic" sz="quarter" idx="16"/>
          </p:nvPr>
        </p:nvSpPr>
        <p:spPr bwMode="gray">
          <a:xfrm>
            <a:off x="981820" y="1732750"/>
            <a:ext cx="5220000" cy="1800000"/>
          </a:xfrm>
        </p:spPr>
        <p:txBody>
          <a:bodyPr tIns="540000" anchor="ctr"/>
          <a:lstStyle>
            <a:lvl1pPr algn="ctr">
              <a:defRPr/>
            </a:lvl1pPr>
          </a:lstStyle>
          <a:p>
            <a:r>
              <a:rPr lang="en-US" dirty="0"/>
              <a:t>Click icon to add picture</a:t>
            </a:r>
          </a:p>
        </p:txBody>
      </p:sp>
      <p:sp>
        <p:nvSpPr>
          <p:cNvPr id="16" name="Picture Placeholder 14 (right)"/>
          <p:cNvSpPr>
            <a:spLocks noGrp="1"/>
          </p:cNvSpPr>
          <p:nvPr>
            <p:ph type="pic" sz="quarter" idx="17"/>
          </p:nvPr>
        </p:nvSpPr>
        <p:spPr bwMode="gray">
          <a:xfrm>
            <a:off x="6559719" y="1732750"/>
            <a:ext cx="5220000" cy="1800000"/>
          </a:xfrm>
        </p:spPr>
        <p:txBody>
          <a:bodyPr tIns="540000" anchor="ctr"/>
          <a:lstStyle>
            <a:lvl1pPr algn="ctr">
              <a:defRPr/>
            </a:lvl1pPr>
          </a:lstStyle>
          <a:p>
            <a:r>
              <a:rPr lang="en-US" dirty="0"/>
              <a:t>Click icon to add picture</a:t>
            </a:r>
          </a:p>
        </p:txBody>
      </p: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14"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383990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2228">
          <p15:clr>
            <a:srgbClr val="FBAE40"/>
          </p15:clr>
        </p15:guide>
        <p15:guide id="4" orient="horz" pos="2455">
          <p15:clr>
            <a:srgbClr val="FBAE40"/>
          </p15:clr>
        </p15:guide>
        <p15:guide id="5" pos="619">
          <p15:clr>
            <a:srgbClr val="FBAE40"/>
          </p15:clr>
        </p15:guide>
        <p15:guide id="6" pos="7423">
          <p15:clr>
            <a:srgbClr val="FBAE40"/>
          </p15:clr>
        </p15:guide>
        <p15:guide id="7" orient="horz" pos="1094">
          <p15:clr>
            <a:srgbClr val="FBAE40"/>
          </p15:clr>
        </p15:guide>
        <p15:guide id="8" orient="horz" pos="408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color)">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1"/>
            </p:custDataLst>
            <p:extLst>
              <p:ext uri="{D42A27DB-BD31-4B8C-83A1-F6EECF244321}">
                <p14:modId xmlns:p14="http://schemas.microsoft.com/office/powerpoint/2010/main" val="4031052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a:xfrm>
            <a:off x="981821" y="181938"/>
            <a:ext cx="10798460" cy="864000"/>
          </a:xfrm>
        </p:spPr>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B6DB8775-8226-4E8C-BBBC-5A871E3E17A7}"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9"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42892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4086">
          <p15:clr>
            <a:srgbClr val="FBAE40"/>
          </p15:clr>
        </p15:guide>
        <p15:guide id="4" orient="horz" pos="1094">
          <p15:clr>
            <a:srgbClr val="FBAE40"/>
          </p15:clr>
        </p15:guide>
        <p15:guide id="5" pos="2150">
          <p15:clr>
            <a:srgbClr val="FBAE40"/>
          </p15:clr>
        </p15:guide>
        <p15:guide id="6" pos="2376">
          <p15:clr>
            <a:srgbClr val="FBAE40"/>
          </p15:clr>
        </p15:guide>
        <p15:guide id="7" pos="3908">
          <p15:clr>
            <a:srgbClr val="FBAE40"/>
          </p15:clr>
        </p15:guide>
        <p15:guide id="8" pos="4021">
          <p15:clr>
            <a:srgbClr val="FBAE40"/>
          </p15:clr>
        </p15:guide>
        <p15:guide id="9" pos="4134">
          <p15:clr>
            <a:srgbClr val="FBAE40"/>
          </p15:clr>
        </p15:guide>
        <p15:guide id="10" pos="5667">
          <p15:clr>
            <a:srgbClr val="FBAE40"/>
          </p15:clr>
        </p15:guide>
        <p15:guide id="11" pos="5894">
          <p15:clr>
            <a:srgbClr val="FBAE40"/>
          </p15:clr>
        </p15:guide>
        <p15:guide id="12" orient="horz" pos="2478">
          <p15:clr>
            <a:srgbClr val="FBAE40"/>
          </p15:clr>
        </p15:guide>
        <p15:guide id="13" orient="horz" pos="2704">
          <p15:clr>
            <a:srgbClr val="FBAE40"/>
          </p15:clr>
        </p15:guide>
        <p15:guide id="14" orient="horz" pos="259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1"/>
            </p:custDataLst>
            <p:extLst>
              <p:ext uri="{D42A27DB-BD31-4B8C-83A1-F6EECF244321}">
                <p14:modId xmlns:p14="http://schemas.microsoft.com/office/powerpoint/2010/main" val="26025847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9" name="Subtitle 2"/>
          <p:cNvSpPr>
            <a:spLocks noGrp="1"/>
          </p:cNvSpPr>
          <p:nvPr>
            <p:ph type="subTitle" idx="1"/>
          </p:nvPr>
        </p:nvSpPr>
        <p:spPr bwMode="gray">
          <a:xfrm>
            <a:off x="980282" y="1052513"/>
            <a:ext cx="10800000" cy="5432237"/>
          </a:xfrm>
        </p:spPr>
        <p:txBody>
          <a:bodyPr bIns="0" anchor="ctr"/>
          <a:lstStyle>
            <a:lvl1pPr marL="0" indent="0" algn="l">
              <a:buNone/>
              <a:defRPr sz="6600">
                <a:solidFill>
                  <a:schemeClr val="tx2"/>
                </a:solidFill>
              </a:defRPr>
            </a:lvl1pPr>
            <a:lvl2pPr marL="0" indent="0" algn="l">
              <a:buNone/>
              <a:defRPr sz="6600">
                <a:solidFill>
                  <a:schemeClr val="tx2"/>
                </a:solidFill>
              </a:defRPr>
            </a:lvl2pPr>
            <a:lvl3pPr marL="0" indent="0" algn="l">
              <a:buNone/>
              <a:defRPr sz="6600">
                <a:solidFill>
                  <a:schemeClr val="tx2"/>
                </a:solidFill>
              </a:defRPr>
            </a:lvl3pPr>
            <a:lvl4pPr marL="0" indent="0" algn="l">
              <a:buNone/>
              <a:defRPr sz="6600">
                <a:solidFill>
                  <a:schemeClr val="tx2"/>
                </a:solidFill>
              </a:defRPr>
            </a:lvl4pPr>
            <a:lvl5pPr marL="0" indent="0" algn="l">
              <a:buNone/>
              <a:defRPr sz="6600">
                <a:solidFill>
                  <a:schemeClr val="tx2"/>
                </a:solidFill>
              </a:defRPr>
            </a:lvl5pPr>
            <a:lvl6pPr marL="0" indent="0" algn="l">
              <a:buNone/>
              <a:defRPr sz="6600">
                <a:solidFill>
                  <a:schemeClr val="tx2"/>
                </a:solidFill>
              </a:defRPr>
            </a:lvl6pPr>
            <a:lvl7pPr marL="0" indent="0" algn="l">
              <a:buNone/>
              <a:defRPr sz="6600">
                <a:solidFill>
                  <a:schemeClr val="tx2"/>
                </a:solidFill>
              </a:defRPr>
            </a:lvl7pPr>
            <a:lvl8pPr marL="0" indent="0" algn="l">
              <a:buNone/>
              <a:defRPr sz="6600">
                <a:solidFill>
                  <a:schemeClr val="tx2"/>
                </a:solidFill>
              </a:defRPr>
            </a:lvl8pPr>
            <a:lvl9pPr marL="0" indent="0" algn="l">
              <a:buNone/>
              <a:defRPr sz="6600">
                <a:solidFill>
                  <a:schemeClr val="tx2"/>
                </a:solidFill>
              </a:defRPr>
            </a:lvl9pPr>
          </a:lstStyle>
          <a:p>
            <a:pPr lvl="0"/>
            <a:r>
              <a:rPr lang="en-US" dirty="0"/>
              <a:t>Click to edit Master subtitle style</a:t>
            </a:r>
          </a:p>
        </p:txBody>
      </p:sp>
      <p:sp>
        <p:nvSpPr>
          <p:cNvPr id="3" name="Date Placeholder 2"/>
          <p:cNvSpPr>
            <a:spLocks noGrp="1"/>
          </p:cNvSpPr>
          <p:nvPr>
            <p:ph type="dt" sz="half" idx="10"/>
          </p:nvPr>
        </p:nvSpPr>
        <p:spPr bwMode="gray"/>
        <p:txBody>
          <a:bodyPr/>
          <a:lstStyle/>
          <a:p>
            <a:fld id="{8096B027-38B9-43F7-A592-83EA0A775820}" type="datetime1">
              <a:rPr lang="en-US" smtClean="0"/>
              <a:t>25/06/2024</a:t>
            </a:fld>
            <a:endParaRPr lang="en-US" dirty="0"/>
          </a:p>
        </p:txBody>
      </p:sp>
      <p:sp>
        <p:nvSpPr>
          <p:cNvPr id="4" name="Footer Placeholder 3"/>
          <p:cNvSpPr>
            <a:spLocks noGrp="1"/>
          </p:cNvSpPr>
          <p:nvPr>
            <p:ph type="ftr" sz="quarter" idx="11"/>
          </p:nvPr>
        </p:nvSpPr>
        <p:spPr bwMode="gray"/>
        <p:txBody>
          <a:body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p>
            <a:fld id="{EEAD9179-7A6B-4268-BEB2-F3B8EB06115B}" type="slidenum">
              <a:rPr lang="en-US" smtClean="0"/>
              <a:pPr/>
              <a:t>‹#›</a:t>
            </a:fld>
            <a:endParaRPr lang="en-US" dirty="0"/>
          </a:p>
        </p:txBody>
      </p:sp>
      <p:sp>
        <p:nvSpPr>
          <p:cNvPr id="2" name="Title 1"/>
          <p:cNvSpPr>
            <a:spLocks noGrp="1"/>
          </p:cNvSpPr>
          <p:nvPr>
            <p:ph type="title"/>
          </p:nvPr>
        </p:nvSpPr>
        <p:spPr bwMode="gray"/>
        <p:txBody>
          <a:bodyPr/>
          <a:lstStyle/>
          <a:p>
            <a:r>
              <a:rPr lang="en-US" dirty="0"/>
              <a:t>Click to edit Master title style</a:t>
            </a:r>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8"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41970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663">
          <p15:clr>
            <a:srgbClr val="FBAE40"/>
          </p15:clr>
        </p15:guide>
        <p15:guide id="4" orient="horz" pos="40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845563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bwMode="gray"/>
        <p:txBody>
          <a:bodyPr/>
          <a:lstStyle/>
          <a:p>
            <a:fld id="{74F30451-A35E-4E06-ABE9-57892F294C45}"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6" name="Picture Placeholder 14"/>
          <p:cNvSpPr>
            <a:spLocks noGrp="1"/>
          </p:cNvSpPr>
          <p:nvPr>
            <p:ph type="pic" sz="quarter" idx="16"/>
          </p:nvPr>
        </p:nvSpPr>
        <p:spPr bwMode="gray">
          <a:xfrm>
            <a:off x="0" y="0"/>
            <a:ext cx="12190413" cy="6858000"/>
          </a:xfrm>
        </p:spPr>
        <p:txBody>
          <a:bodyPr tIns="540000" anchor="ctr"/>
          <a:lstStyle>
            <a:lvl1pPr algn="ctr">
              <a:defRPr/>
            </a:lvl1pPr>
          </a:lstStyle>
          <a:p>
            <a:r>
              <a:rPr lang="en-US" dirty="0"/>
              <a:t>Click icon to add picture</a:t>
            </a:r>
          </a:p>
        </p:txBody>
      </p:sp>
    </p:spTree>
    <p:extLst>
      <p:ext uri="{BB962C8B-B14F-4D97-AF65-F5344CB8AC3E}">
        <p14:creationId xmlns:p14="http://schemas.microsoft.com/office/powerpoint/2010/main" val="55934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153466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54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flip="none" rotWithShape="1">
            <a:gsLst>
              <a:gs pos="32760">
                <a:srgbClr val="00617F"/>
              </a:gs>
              <a:gs pos="0">
                <a:srgbClr val="00617F"/>
              </a:gs>
              <a:gs pos="72000">
                <a:srgbClr val="10384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white">
          <a:xfrm>
            <a:off x="708819" y="1732422"/>
            <a:ext cx="5381498"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A3BDA798-F8E0-4709-A972-C462B33FAF2F}"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19" y="2424948"/>
            <a:ext cx="5381498" cy="1620000"/>
          </a:xfrm>
        </p:spPr>
        <p:txBody>
          <a:bodyPr anchor="t"/>
          <a:lstStyle>
            <a:lvl1pPr>
              <a:defRPr sz="5400" i="1">
                <a:solidFill>
                  <a:schemeClr val="accent4"/>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dirty="0"/>
              <a:t>Click icon to add picture</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3"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10431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inal Slide 2">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1409211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54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2B6636"/>
              </a:gs>
              <a:gs pos="0">
                <a:srgbClr val="2B6636"/>
              </a:gs>
              <a:gs pos="72000">
                <a:srgbClr val="00442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white">
          <a:xfrm>
            <a:off x="708821"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E8FB917D-8BDA-4646-85F0-B3EB7EC9AA4C}"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tx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dirty="0"/>
              <a:t>Click icon to add picture</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3"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25627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Slide 3">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619214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54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624963"/>
              </a:gs>
              <a:gs pos="0">
                <a:srgbClr val="624963"/>
              </a:gs>
              <a:gs pos="72000">
                <a:srgbClr val="443247"/>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white">
          <a:xfrm>
            <a:off x="708820"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93C03279-9369-4B60-857C-CA23090BD5EE}"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accent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dirty="0"/>
              <a:t>Click icon to add picture</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3"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18710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110691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32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3" name="Freeform: Shape 22">
            <a:extLst>
              <a:ext uri="{FF2B5EF4-FFF2-40B4-BE49-F238E27FC236}">
                <a16:creationId xmlns:a16="http://schemas.microsoft.com/office/drawing/2014/main" id="{45A2FEF8-95DF-4328-850D-3F7840A62554}"/>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9453184E-21E7-418F-A1EC-A49E8D1E2D3B}"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4"/>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Picture Placeholder 16">
            <a:extLst>
              <a:ext uri="{FF2B5EF4-FFF2-40B4-BE49-F238E27FC236}">
                <a16:creationId xmlns:a16="http://schemas.microsoft.com/office/drawing/2014/main" id="{13F626E8-4D4D-4477-BEF3-9372D1A5AD54}"/>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dirty="0"/>
              <a:t>Click icon to add picture</a:t>
            </a:r>
          </a:p>
        </p:txBody>
      </p:sp>
      <p:sp>
        <p:nvSpPr>
          <p:cNvPr id="12" name="Logoschutz" hidden="1">
            <a:extLst>
              <a:ext uri="{FF2B5EF4-FFF2-40B4-BE49-F238E27FC236}">
                <a16:creationId xmlns:a16="http://schemas.microsoft.com/office/drawing/2014/main" id="{C9A9C5E1-5EC5-4E10-A801-6F56DB71E6CD}"/>
              </a:ext>
            </a:extLst>
          </p:cNvPr>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360980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3673262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32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2CB09DE6-6C5C-466A-98EE-CF45D40F0870}"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tx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8C0614FA-2289-4D50-861D-D1CE2042502D}"/>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14" name="Picture Placeholder 13">
            <a:extLst>
              <a:ext uri="{FF2B5EF4-FFF2-40B4-BE49-F238E27FC236}">
                <a16:creationId xmlns:a16="http://schemas.microsoft.com/office/drawing/2014/main" id="{2CD53346-3B88-4ECD-BC3C-B158CECCD4F5}"/>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dirty="0"/>
              <a:t>Click icon to add picture</a:t>
            </a:r>
          </a:p>
        </p:txBody>
      </p:sp>
      <p:sp>
        <p:nvSpPr>
          <p:cNvPr id="13" name="Logoschutz" hidden="1">
            <a:extLst>
              <a:ext uri="{FF2B5EF4-FFF2-40B4-BE49-F238E27FC236}">
                <a16:creationId xmlns:a16="http://schemas.microsoft.com/office/drawing/2014/main" id="{2FE56050-78D4-446C-87C6-B9C42DDC4070}"/>
              </a:ext>
            </a:extLst>
          </p:cNvPr>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362157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5"/>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710889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32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Shape 15">
            <a:extLst>
              <a:ext uri="{FF2B5EF4-FFF2-40B4-BE49-F238E27FC236}">
                <a16:creationId xmlns:a16="http://schemas.microsoft.com/office/drawing/2014/main" id="{58331062-53AF-412B-A235-6DCBA819F08B}"/>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F99CCC57-2F27-4712-AC15-A35FC57882C5}"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4F895202-4A4D-43A2-B3BF-4253EA64031B}"/>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dirty="0"/>
              <a:t>Click icon to add picture</a:t>
            </a:r>
          </a:p>
        </p:txBody>
      </p:sp>
      <p:sp>
        <p:nvSpPr>
          <p:cNvPr id="13" name="Logoschutz" hidden="1">
            <a:extLst>
              <a:ext uri="{FF2B5EF4-FFF2-40B4-BE49-F238E27FC236}">
                <a16:creationId xmlns:a16="http://schemas.microsoft.com/office/drawing/2014/main" id="{82EE1829-716E-40CB-A4A0-CAB36B358641}"/>
              </a:ext>
            </a:extLst>
          </p:cNvPr>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410685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657239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32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2CB09DE6-6C5C-466A-98EE-CF45D40F0870}"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tx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8C0614FA-2289-4D50-861D-D1CE2042502D}"/>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14" name="Picture Placeholder 13">
            <a:extLst>
              <a:ext uri="{FF2B5EF4-FFF2-40B4-BE49-F238E27FC236}">
                <a16:creationId xmlns:a16="http://schemas.microsoft.com/office/drawing/2014/main" id="{2CD53346-3B88-4ECD-BC3C-B158CECCD4F5}"/>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dirty="0"/>
              <a:t>Click icon to add picture</a:t>
            </a:r>
          </a:p>
        </p:txBody>
      </p:sp>
      <p:sp>
        <p:nvSpPr>
          <p:cNvPr id="13" name="Logoschutz" hidden="1">
            <a:extLst>
              <a:ext uri="{FF2B5EF4-FFF2-40B4-BE49-F238E27FC236}">
                <a16:creationId xmlns:a16="http://schemas.microsoft.com/office/drawing/2014/main" id="{2FE56050-78D4-446C-87C6-B9C42DDC4070}"/>
              </a:ext>
            </a:extLst>
          </p:cNvPr>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23103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419995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hasCustomPrompt="1"/>
          </p:nvPr>
        </p:nvSpPr>
        <p:spPr bwMode="gray">
          <a:xfrm>
            <a:off x="1976765" y="403540"/>
            <a:ext cx="9624002" cy="864000"/>
          </a:xfrm>
        </p:spPr>
        <p:txBody>
          <a:bodyPr/>
          <a:lstStyle>
            <a:lvl1pPr>
              <a:defRPr/>
            </a:lvl1pPr>
          </a:lstStyle>
          <a:p>
            <a:r>
              <a:rPr lang="en-US" dirty="0"/>
              <a:t>Click to edit Master title style</a:t>
            </a:r>
          </a:p>
        </p:txBody>
      </p:sp>
      <p:sp>
        <p:nvSpPr>
          <p:cNvPr id="55" name="Text Placeholder 54"/>
          <p:cNvSpPr>
            <a:spLocks noGrp="1"/>
          </p:cNvSpPr>
          <p:nvPr>
            <p:ph type="body" sz="quarter" idx="13"/>
          </p:nvPr>
        </p:nvSpPr>
        <p:spPr bwMode="gray">
          <a:xfrm>
            <a:off x="2005337" y="1843721"/>
            <a:ext cx="4680000" cy="4641030"/>
          </a:xfrm>
        </p:spPr>
        <p:txBody>
          <a:bodyPr/>
          <a:lstStyle>
            <a:lvl1pPr marL="270000" indent="-270000">
              <a:spcBef>
                <a:spcPts val="1800"/>
              </a:spcBef>
              <a:spcAft>
                <a:spcPts val="0"/>
              </a:spcAft>
              <a:buFontTx/>
              <a:buBlip>
                <a:blip r:embed="rId7"/>
              </a:buBlip>
              <a:defRPr sz="2000"/>
            </a:lvl1pPr>
            <a:lvl2pPr marL="540000" indent="-270000">
              <a:spcBef>
                <a:spcPts val="600"/>
              </a:spcBef>
              <a:spcAft>
                <a:spcPts val="0"/>
              </a:spcAft>
              <a:buFontTx/>
              <a:buBlip>
                <a:blip r:embed="rId8"/>
              </a:buBlip>
              <a:defRPr sz="2000"/>
            </a:lvl2pPr>
            <a:lvl3pPr marL="810000" indent="-270000">
              <a:spcBef>
                <a:spcPts val="600"/>
              </a:spcBef>
              <a:spcAft>
                <a:spcPts val="0"/>
              </a:spcAft>
              <a:buFontTx/>
              <a:buBlip>
                <a:blip r:embed="rId9"/>
              </a:buBlip>
              <a:defRPr sz="2000"/>
            </a:lvl3pPr>
            <a:lvl4pPr marL="1080000" indent="-270000">
              <a:spcBef>
                <a:spcPts val="600"/>
              </a:spcBef>
              <a:spcAft>
                <a:spcPts val="0"/>
              </a:spcAft>
              <a:buFontTx/>
              <a:buBlip>
                <a:blip r:embed="rId10"/>
              </a:buBlip>
              <a:defRPr sz="2000"/>
            </a:lvl4pPr>
            <a:lvl5pPr>
              <a:spcBef>
                <a:spcPts val="600"/>
              </a:spcBef>
              <a:spcAft>
                <a:spcPts val="0"/>
              </a:spcAft>
              <a:defRPr sz="2000"/>
            </a:lvl5pPr>
            <a:lvl6pPr>
              <a:spcBef>
                <a:spcPts val="600"/>
              </a:spcBef>
              <a:spcAft>
                <a:spcPts val="0"/>
              </a:spcAft>
              <a:defRPr sz="2000"/>
            </a:lvl6pPr>
            <a:lvl7pPr>
              <a:spcBef>
                <a:spcPts val="600"/>
              </a:spcBef>
              <a:spcAft>
                <a:spcPts val="0"/>
              </a:spcAft>
              <a:defRPr sz="2000"/>
            </a:lvl7pPr>
            <a:lvl8pPr>
              <a:spcBef>
                <a:spcPts val="600"/>
              </a:spcBef>
              <a:spcAft>
                <a:spcPts val="0"/>
              </a:spcAft>
              <a:defRPr sz="2000"/>
            </a:lvl8pPr>
            <a:lvl9pPr>
              <a:spcBef>
                <a:spcPts val="600"/>
              </a:spcBef>
              <a:spcAft>
                <a:spcPts val="0"/>
              </a:spcAft>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bwMode="gray"/>
        <p:txBody>
          <a:bodyPr/>
          <a:lstStyle/>
          <a:p>
            <a:fld id="{3EB53ADF-5111-40B8-BD25-E86AF4ED5048}" type="datetime1">
              <a:rPr lang="en-US" smtClean="0"/>
              <a:t>25/06/2024</a:t>
            </a:fld>
            <a:endParaRPr lang="en-US" dirty="0"/>
          </a:p>
        </p:txBody>
      </p:sp>
      <p:sp>
        <p:nvSpPr>
          <p:cNvPr id="4" name="Footer Placeholder 3"/>
          <p:cNvSpPr>
            <a:spLocks noGrp="1"/>
          </p:cNvSpPr>
          <p:nvPr>
            <p:ph type="ftr" sz="quarter" idx="11"/>
          </p:nvPr>
        </p:nvSpPr>
        <p:spPr bwMode="gray">
          <a:xfrm>
            <a:off x="974672" y="6617933"/>
            <a:ext cx="5710665" cy="108000"/>
          </a:xfrm>
        </p:spPr>
        <p:txBody>
          <a:bodyPr/>
          <a:lstStyle/>
          <a:p>
            <a:r>
              <a:rPr lang="en-US" dirty="0"/>
              <a:t>/// Bayer 16:9 Template /// September 2018</a:t>
            </a:r>
          </a:p>
        </p:txBody>
      </p:sp>
      <p:sp>
        <p:nvSpPr>
          <p:cNvPr id="5" name="Slide Number Placeholder 4"/>
          <p:cNvSpPr>
            <a:spLocks noGrp="1"/>
          </p:cNvSpPr>
          <p:nvPr>
            <p:ph type="sldNum" sz="quarter" idx="12"/>
          </p:nvPr>
        </p:nvSpPr>
        <p:spPr bwMode="gray">
          <a:xfrm>
            <a:off x="195843" y="6617933"/>
            <a:ext cx="392326" cy="108000"/>
          </a:xfrm>
        </p:spPr>
        <p:txBody>
          <a:bodyPr/>
          <a:lstStyle/>
          <a:p>
            <a:fld id="{EEAD9179-7A6B-4268-BEB2-F3B8EB06115B}" type="slidenum">
              <a:rPr lang="en-US" smtClean="0"/>
              <a:pPr/>
              <a:t>‹#›</a:t>
            </a:fld>
            <a:endParaRPr lang="en-US" dirty="0"/>
          </a:p>
        </p:txBody>
      </p:sp>
      <p:pic>
        <p:nvPicPr>
          <p:cNvPr id="9"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gray">
          <a:xfrm>
            <a:off x="701832" y="704850"/>
            <a:ext cx="72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bwMode="black">
          <a:xfrm>
            <a:off x="7804236" y="1"/>
            <a:ext cx="4386177" cy="6858000"/>
            <a:chOff x="7804236" y="1"/>
            <a:chExt cx="4386177" cy="6858000"/>
          </a:xfrm>
        </p:grpSpPr>
        <p:sp>
          <p:nvSpPr>
            <p:cNvPr id="19" name="Freeform 6"/>
            <p:cNvSpPr>
              <a:spLocks/>
            </p:cNvSpPr>
            <p:nvPr userDrawn="1"/>
          </p:nvSpPr>
          <p:spPr bwMode="black">
            <a:xfrm>
              <a:off x="7804236" y="1"/>
              <a:ext cx="2489310" cy="6858000"/>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0" name="Freeform 6"/>
            <p:cNvSpPr>
              <a:spLocks/>
            </p:cNvSpPr>
            <p:nvPr userDrawn="1"/>
          </p:nvSpPr>
          <p:spPr bwMode="black">
            <a:xfrm>
              <a:off x="8456276" y="1408976"/>
              <a:ext cx="3734137" cy="5449024"/>
            </a:xfrm>
            <a:custGeom>
              <a:avLst/>
              <a:gdLst>
                <a:gd name="T0" fmla="*/ 0 w 2785"/>
                <a:gd name="T1" fmla="*/ 4064 h 4064"/>
                <a:gd name="T2" fmla="*/ 11 w 2785"/>
                <a:gd name="T3" fmla="*/ 4064 h 4064"/>
                <a:gd name="T4" fmla="*/ 2785 w 2785"/>
                <a:gd name="T5" fmla="*/ 17 h 4064"/>
                <a:gd name="T6" fmla="*/ 2785 w 2785"/>
                <a:gd name="T7" fmla="*/ 0 h 4064"/>
                <a:gd name="T8" fmla="*/ 0 w 2785"/>
                <a:gd name="T9" fmla="*/ 4064 h 4064"/>
              </a:gdLst>
              <a:ahLst/>
              <a:cxnLst>
                <a:cxn ang="0">
                  <a:pos x="T0" y="T1"/>
                </a:cxn>
                <a:cxn ang="0">
                  <a:pos x="T2" y="T3"/>
                </a:cxn>
                <a:cxn ang="0">
                  <a:pos x="T4" y="T5"/>
                </a:cxn>
                <a:cxn ang="0">
                  <a:pos x="T6" y="T7"/>
                </a:cxn>
                <a:cxn ang="0">
                  <a:pos x="T8" y="T9"/>
                </a:cxn>
              </a:cxnLst>
              <a:rect l="0" t="0" r="r" b="b"/>
              <a:pathLst>
                <a:path w="2785" h="4064">
                  <a:moveTo>
                    <a:pt x="0" y="4064"/>
                  </a:moveTo>
                  <a:lnTo>
                    <a:pt x="11" y="4064"/>
                  </a:lnTo>
                  <a:lnTo>
                    <a:pt x="2785" y="17"/>
                  </a:lnTo>
                  <a:lnTo>
                    <a:pt x="2785" y="0"/>
                  </a:lnTo>
                  <a:lnTo>
                    <a:pt x="0" y="40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6"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14847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54">
          <p15:clr>
            <a:srgbClr val="FBAE40"/>
          </p15:clr>
        </p15:guide>
        <p15:guide id="2" orient="horz" pos="4086">
          <p15:clr>
            <a:srgbClr val="FBAE40"/>
          </p15:clr>
        </p15:guide>
        <p15:guide id="3" orient="horz" pos="1162">
          <p15:clr>
            <a:srgbClr val="FBAE40"/>
          </p15:clr>
        </p15:guide>
        <p15:guide id="4" pos="421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p:bg>
      <p:bgPr>
        <a:solidFill>
          <a:schemeClr val="tx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384345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48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 name="Freeform 5"/>
          <p:cNvSpPr/>
          <p:nvPr/>
        </p:nvSpPr>
        <p:spPr bwMode="invGray">
          <a:xfrm>
            <a:off x="0" y="0"/>
            <a:ext cx="2104575" cy="6861175"/>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1175"/>
              <a:gd name="connsiteX1" fmla="*/ 2104575 w 2104575"/>
              <a:gd name="connsiteY1" fmla="*/ 0 h 6861175"/>
              <a:gd name="connsiteX2" fmla="*/ 650732 w 2104575"/>
              <a:gd name="connsiteY2" fmla="*/ 6861175 h 6861175"/>
              <a:gd name="connsiteX3" fmla="*/ 0 w 2104575"/>
              <a:gd name="connsiteY3" fmla="*/ 6858000 h 6861175"/>
              <a:gd name="connsiteX4" fmla="*/ 0 w 2104575"/>
              <a:gd name="connsiteY4" fmla="*/ 0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1175">
                <a:moveTo>
                  <a:pt x="0" y="0"/>
                </a:moveTo>
                <a:lnTo>
                  <a:pt x="2104575" y="0"/>
                </a:lnTo>
                <a:lnTo>
                  <a:pt x="650732" y="6861175"/>
                </a:lnTo>
                <a:lnTo>
                  <a:pt x="0" y="6858000"/>
                </a:lnTo>
                <a:lnTo>
                  <a:pt x="0" y="0"/>
                </a:lnTo>
                <a:close/>
              </a:path>
            </a:pathLst>
          </a:custGeom>
          <a:gradFill flip="none" rotWithShape="1">
            <a:gsLst>
              <a:gs pos="0">
                <a:srgbClr val="E61A5D"/>
              </a:gs>
              <a:gs pos="50000">
                <a:srgbClr val="E61A5D"/>
              </a:gs>
              <a:gs pos="84000">
                <a:srgbClr val="E61A5D">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eaLnBrk="1"/>
            <a:endParaRPr lang="en-US" dirty="0"/>
          </a:p>
        </p:txBody>
      </p:sp>
      <p:sp>
        <p:nvSpPr>
          <p:cNvPr id="3" name="Date Placeholder 2"/>
          <p:cNvSpPr>
            <a:spLocks noGrp="1"/>
          </p:cNvSpPr>
          <p:nvPr>
            <p:ph type="dt" sz="half" idx="10"/>
          </p:nvPr>
        </p:nvSpPr>
        <p:spPr bwMode="gray"/>
        <p:txBody>
          <a:bodyPr/>
          <a:lstStyle/>
          <a:p>
            <a:fld id="{EACA9DDE-6CF4-4C99-A2B7-6AB362D7B47D}"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26" name="Subtitle 2"/>
          <p:cNvSpPr>
            <a:spLocks noGrp="1"/>
          </p:cNvSpPr>
          <p:nvPr>
            <p:ph type="subTitle" idx="1"/>
          </p:nvPr>
        </p:nvSpPr>
        <p:spPr bwMode="black">
          <a:xfrm>
            <a:off x="6846097" y="3064854"/>
            <a:ext cx="4500000" cy="720000"/>
          </a:xfrm>
        </p:spPr>
        <p:txBody>
          <a:bodyPr anchor="t"/>
          <a:lstStyle>
            <a:lvl1pPr marL="0" indent="0" algn="l">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black">
          <a:xfrm>
            <a:off x="1809949" y="1473902"/>
            <a:ext cx="4140000" cy="1440753"/>
          </a:xfrm>
        </p:spPr>
        <p:txBody>
          <a:bodyPr anchor="b"/>
          <a:lstStyle>
            <a:lvl1pPr algn="r">
              <a:defRPr sz="4800" i="1">
                <a:solidFill>
                  <a:schemeClr val="bg1"/>
                </a:solidFill>
              </a:defRPr>
            </a:lvl1pPr>
          </a:lstStyle>
          <a:p>
            <a:r>
              <a:rPr lang="en-US" dirty="0"/>
              <a:t>Click to edit Master title style</a:t>
            </a:r>
          </a:p>
        </p:txBody>
      </p:sp>
      <p:grpSp>
        <p:nvGrpSpPr>
          <p:cNvPr id="49" name="Group 48"/>
          <p:cNvGrpSpPr/>
          <p:nvPr/>
        </p:nvGrpSpPr>
        <p:grpSpPr bwMode="black">
          <a:xfrm>
            <a:off x="4710111" y="1"/>
            <a:ext cx="2593510" cy="6858000"/>
            <a:chOff x="4710111" y="1"/>
            <a:chExt cx="2593510" cy="6858000"/>
          </a:xfrm>
        </p:grpSpPr>
        <p:sp>
          <p:nvSpPr>
            <p:cNvPr id="50" name="Freeform 6"/>
            <p:cNvSpPr>
              <a:spLocks/>
            </p:cNvSpPr>
            <p:nvPr userDrawn="1"/>
          </p:nvSpPr>
          <p:spPr bwMode="black">
            <a:xfrm>
              <a:off x="4710111" y="1"/>
              <a:ext cx="2393982" cy="6858000"/>
            </a:xfrm>
            <a:custGeom>
              <a:avLst/>
              <a:gdLst>
                <a:gd name="T0" fmla="*/ 9 w 1781"/>
                <a:gd name="T1" fmla="*/ 5102 h 5102"/>
                <a:gd name="T2" fmla="*/ 1781 w 1781"/>
                <a:gd name="T3" fmla="*/ 0 h 5102"/>
                <a:gd name="T4" fmla="*/ 1770 w 1781"/>
                <a:gd name="T5" fmla="*/ 0 h 5102"/>
                <a:gd name="T6" fmla="*/ 0 w 1781"/>
                <a:gd name="T7" fmla="*/ 5102 h 5102"/>
                <a:gd name="T8" fmla="*/ 9 w 1781"/>
                <a:gd name="T9" fmla="*/ 5102 h 5102"/>
              </a:gdLst>
              <a:ahLst/>
              <a:cxnLst>
                <a:cxn ang="0">
                  <a:pos x="T0" y="T1"/>
                </a:cxn>
                <a:cxn ang="0">
                  <a:pos x="T2" y="T3"/>
                </a:cxn>
                <a:cxn ang="0">
                  <a:pos x="T4" y="T5"/>
                </a:cxn>
                <a:cxn ang="0">
                  <a:pos x="T6" y="T7"/>
                </a:cxn>
                <a:cxn ang="0">
                  <a:pos x="T8" y="T9"/>
                </a:cxn>
              </a:cxnLst>
              <a:rect l="0" t="0" r="r" b="b"/>
              <a:pathLst>
                <a:path w="1781" h="5102">
                  <a:moveTo>
                    <a:pt x="9" y="5102"/>
                  </a:moveTo>
                  <a:lnTo>
                    <a:pt x="1781" y="0"/>
                  </a:lnTo>
                  <a:lnTo>
                    <a:pt x="1770" y="0"/>
                  </a:lnTo>
                  <a:lnTo>
                    <a:pt x="0" y="5102"/>
                  </a:lnTo>
                  <a:lnTo>
                    <a:pt x="9" y="5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51" name="Freeform 12"/>
            <p:cNvSpPr>
              <a:spLocks/>
            </p:cNvSpPr>
            <p:nvPr userDrawn="1"/>
          </p:nvSpPr>
          <p:spPr bwMode="black">
            <a:xfrm>
              <a:off x="5945695" y="2"/>
              <a:ext cx="1357926" cy="6857998"/>
            </a:xfrm>
            <a:custGeom>
              <a:avLst/>
              <a:gdLst>
                <a:gd name="T0" fmla="*/ 9 w 1013"/>
                <a:gd name="T1" fmla="*/ 5116 h 5116"/>
                <a:gd name="T2" fmla="*/ 1013 w 1013"/>
                <a:gd name="T3" fmla="*/ 0 h 5116"/>
                <a:gd name="T4" fmla="*/ 1004 w 1013"/>
                <a:gd name="T5" fmla="*/ 0 h 5116"/>
                <a:gd name="T6" fmla="*/ 0 w 1013"/>
                <a:gd name="T7" fmla="*/ 5116 h 5116"/>
                <a:gd name="T8" fmla="*/ 9 w 1013"/>
                <a:gd name="T9" fmla="*/ 5116 h 5116"/>
              </a:gdLst>
              <a:ahLst/>
              <a:cxnLst>
                <a:cxn ang="0">
                  <a:pos x="T0" y="T1"/>
                </a:cxn>
                <a:cxn ang="0">
                  <a:pos x="T2" y="T3"/>
                </a:cxn>
                <a:cxn ang="0">
                  <a:pos x="T4" y="T5"/>
                </a:cxn>
                <a:cxn ang="0">
                  <a:pos x="T6" y="T7"/>
                </a:cxn>
                <a:cxn ang="0">
                  <a:pos x="T8" y="T9"/>
                </a:cxn>
              </a:cxnLst>
              <a:rect l="0" t="0" r="r" b="b"/>
              <a:pathLst>
                <a:path w="1013" h="5116">
                  <a:moveTo>
                    <a:pt x="9" y="5116"/>
                  </a:moveTo>
                  <a:lnTo>
                    <a:pt x="1013" y="0"/>
                  </a:lnTo>
                  <a:lnTo>
                    <a:pt x="1004" y="0"/>
                  </a:lnTo>
                  <a:lnTo>
                    <a:pt x="0" y="5116"/>
                  </a:lnTo>
                  <a:lnTo>
                    <a:pt x="9" y="5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US" dirty="0"/>
            </a:p>
          </p:txBody>
        </p:sp>
      </p:gr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37660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pter 2">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275740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48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grpSp>
        <p:nvGrpSpPr>
          <p:cNvPr id="36" name="Group 35"/>
          <p:cNvGrpSpPr/>
          <p:nvPr/>
        </p:nvGrpSpPr>
        <p:grpSpPr bwMode="black">
          <a:xfrm>
            <a:off x="5739926" y="0"/>
            <a:ext cx="6450487" cy="6858000"/>
            <a:chOff x="-7368753" y="-1854009"/>
            <a:chExt cx="6299342" cy="6697306"/>
          </a:xfrm>
        </p:grpSpPr>
        <p:sp>
          <p:nvSpPr>
            <p:cNvPr id="37" name="Freeform 6"/>
            <p:cNvSpPr>
              <a:spLocks/>
            </p:cNvSpPr>
            <p:nvPr userDrawn="1"/>
          </p:nvSpPr>
          <p:spPr bwMode="black">
            <a:xfrm>
              <a:off x="-3543591" y="1231517"/>
              <a:ext cx="2474180" cy="3611780"/>
            </a:xfrm>
            <a:custGeom>
              <a:avLst/>
              <a:gdLst>
                <a:gd name="T0" fmla="*/ 0 w 1890"/>
                <a:gd name="T1" fmla="*/ 2759 h 2759"/>
                <a:gd name="T2" fmla="*/ 12 w 1890"/>
                <a:gd name="T3" fmla="*/ 2759 h 2759"/>
                <a:gd name="T4" fmla="*/ 1890 w 1890"/>
                <a:gd name="T5" fmla="*/ 17 h 2759"/>
                <a:gd name="T6" fmla="*/ 1890 w 1890"/>
                <a:gd name="T7" fmla="*/ 0 h 2759"/>
                <a:gd name="T8" fmla="*/ 0 w 1890"/>
                <a:gd name="T9" fmla="*/ 2759 h 2759"/>
              </a:gdLst>
              <a:ahLst/>
              <a:cxnLst>
                <a:cxn ang="0">
                  <a:pos x="T0" y="T1"/>
                </a:cxn>
                <a:cxn ang="0">
                  <a:pos x="T2" y="T3"/>
                </a:cxn>
                <a:cxn ang="0">
                  <a:pos x="T4" y="T5"/>
                </a:cxn>
                <a:cxn ang="0">
                  <a:pos x="T6" y="T7"/>
                </a:cxn>
                <a:cxn ang="0">
                  <a:pos x="T8" y="T9"/>
                </a:cxn>
              </a:cxnLst>
              <a:rect l="0" t="0" r="r" b="b"/>
              <a:pathLst>
                <a:path w="1890" h="2759">
                  <a:moveTo>
                    <a:pt x="0" y="2759"/>
                  </a:moveTo>
                  <a:lnTo>
                    <a:pt x="12" y="2759"/>
                  </a:lnTo>
                  <a:lnTo>
                    <a:pt x="1890" y="17"/>
                  </a:lnTo>
                  <a:lnTo>
                    <a:pt x="1890" y="0"/>
                  </a:lnTo>
                  <a:lnTo>
                    <a:pt x="0" y="2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eaLnBrk="1"/>
              <a:endParaRPr lang="en-US" dirty="0"/>
            </a:p>
          </p:txBody>
        </p:sp>
        <p:sp>
          <p:nvSpPr>
            <p:cNvPr id="38" name="Freeform 7"/>
            <p:cNvSpPr>
              <a:spLocks/>
            </p:cNvSpPr>
            <p:nvPr userDrawn="1"/>
          </p:nvSpPr>
          <p:spPr bwMode="black">
            <a:xfrm>
              <a:off x="-7368753" y="-1854009"/>
              <a:ext cx="1327417" cy="6697305"/>
            </a:xfrm>
            <a:custGeom>
              <a:avLst/>
              <a:gdLst>
                <a:gd name="T0" fmla="*/ 10 w 1014"/>
                <a:gd name="T1" fmla="*/ 5116 h 5116"/>
                <a:gd name="T2" fmla="*/ 1014 w 1014"/>
                <a:gd name="T3" fmla="*/ 0 h 5116"/>
                <a:gd name="T4" fmla="*/ 1007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7" y="0"/>
                  </a:lnTo>
                  <a:lnTo>
                    <a:pt x="0" y="5116"/>
                  </a:lnTo>
                  <a:lnTo>
                    <a:pt x="10" y="5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eaLnBrk="1"/>
              <a:endParaRPr lang="en-US" dirty="0"/>
            </a:p>
          </p:txBody>
        </p:sp>
      </p:grpSp>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00A5E2"/>
              </a:gs>
              <a:gs pos="50000">
                <a:srgbClr val="00A5E2"/>
              </a:gs>
              <a:gs pos="84000">
                <a:schemeClr val="accent2">
                  <a:alpha val="0"/>
                </a:scheme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eaLnBrk="1"/>
            <a:endParaRPr lang="en-US" dirty="0"/>
          </a:p>
        </p:txBody>
      </p:sp>
      <p:sp>
        <p:nvSpPr>
          <p:cNvPr id="2" name="Title 1"/>
          <p:cNvSpPr>
            <a:spLocks noGrp="1"/>
          </p:cNvSpPr>
          <p:nvPr>
            <p:ph type="title"/>
          </p:nvPr>
        </p:nvSpPr>
        <p:spPr bwMode="black">
          <a:xfrm>
            <a:off x="6678387" y="2989333"/>
            <a:ext cx="4500000" cy="1440753"/>
          </a:xfrm>
        </p:spPr>
        <p:txBody>
          <a:bodyPr anchor="t"/>
          <a:lstStyle>
            <a:lvl1pPr algn="l">
              <a:defRPr sz="4800" i="1">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bwMode="gray"/>
        <p:txBody>
          <a:bodyPr/>
          <a:lstStyle/>
          <a:p>
            <a:fld id="{EC4C773C-56E9-4938-AEBD-712BC038121E}"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26" name="Subtitle 2"/>
          <p:cNvSpPr>
            <a:spLocks noGrp="1"/>
          </p:cNvSpPr>
          <p:nvPr>
            <p:ph type="subTitle" idx="1"/>
          </p:nvPr>
        </p:nvSpPr>
        <p:spPr bwMode="black">
          <a:xfrm>
            <a:off x="1902190" y="2134650"/>
            <a:ext cx="4500000" cy="720000"/>
          </a:xfrm>
        </p:spPr>
        <p:txBody>
          <a:bodyPr anchor="b"/>
          <a:lstStyle>
            <a:lvl1pPr marL="0" indent="0" algn="r">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en-US" dirty="0"/>
              <a:t>Click to edit Master subtitle style</a:t>
            </a:r>
          </a:p>
        </p:txBody>
      </p:sp>
      <p:pic>
        <p:nvPicPr>
          <p:cNvPr id="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2885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hapter 3">
    <p:bg>
      <p:bgPr>
        <a:solidFill>
          <a:schemeClr val="accent4"/>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938241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48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74C713"/>
              </a:gs>
              <a:gs pos="50000">
                <a:srgbClr val="74C713"/>
              </a:gs>
              <a:gs pos="84000">
                <a:srgbClr val="74C713">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eaLnBrk="1"/>
            <a:endParaRPr lang="en-US" dirty="0"/>
          </a:p>
        </p:txBody>
      </p:sp>
      <p:sp>
        <p:nvSpPr>
          <p:cNvPr id="2" name="Title 1"/>
          <p:cNvSpPr>
            <a:spLocks noGrp="1"/>
          </p:cNvSpPr>
          <p:nvPr>
            <p:ph type="title"/>
          </p:nvPr>
        </p:nvSpPr>
        <p:spPr bwMode="black">
          <a:xfrm>
            <a:off x="4854344" y="1462158"/>
            <a:ext cx="4500000" cy="1440753"/>
          </a:xfrm>
        </p:spPr>
        <p:txBody>
          <a:bodyPr anchor="b"/>
          <a:lstStyle>
            <a:lvl1pPr algn="l">
              <a:defRPr sz="4800" i="1">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bwMode="gray"/>
        <p:txBody>
          <a:bodyPr/>
          <a:lstStyle/>
          <a:p>
            <a:fld id="{E309FE29-4079-4042-82D4-30F65321BBEB}"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48" name="Subtitle 2"/>
          <p:cNvSpPr>
            <a:spLocks noGrp="1"/>
          </p:cNvSpPr>
          <p:nvPr>
            <p:ph type="subTitle" idx="1"/>
          </p:nvPr>
        </p:nvSpPr>
        <p:spPr bwMode="black">
          <a:xfrm>
            <a:off x="7055681" y="3064854"/>
            <a:ext cx="4500000" cy="720000"/>
          </a:xfrm>
        </p:spPr>
        <p:txBody>
          <a:bodyPr anchor="t"/>
          <a:lstStyle>
            <a:lvl1pPr marL="0" indent="0" algn="l">
              <a:buNone/>
              <a:defRPr sz="2400" b="1">
                <a:solidFill>
                  <a:schemeClr val="accent3"/>
                </a:solidFill>
              </a:defRPr>
            </a:lvl1pPr>
            <a:lvl2pPr marL="0" indent="0" algn="l">
              <a:buNone/>
              <a:defRPr sz="2400" b="1">
                <a:solidFill>
                  <a:schemeClr val="accent3"/>
                </a:solidFill>
              </a:defRPr>
            </a:lvl2pPr>
            <a:lvl3pPr marL="0" indent="0" algn="l">
              <a:buNone/>
              <a:defRPr sz="2400" b="1">
                <a:solidFill>
                  <a:schemeClr val="accent3"/>
                </a:solidFill>
              </a:defRPr>
            </a:lvl3pPr>
            <a:lvl4pPr marL="0" indent="0" algn="l">
              <a:buNone/>
              <a:defRPr sz="2400" b="1">
                <a:solidFill>
                  <a:schemeClr val="accent3"/>
                </a:solidFill>
              </a:defRPr>
            </a:lvl4pPr>
            <a:lvl5pPr marL="0" indent="0" algn="l">
              <a:buNone/>
              <a:defRPr sz="2400" b="1">
                <a:solidFill>
                  <a:schemeClr val="accent3"/>
                </a:solidFill>
              </a:defRPr>
            </a:lvl5pPr>
            <a:lvl6pPr marL="0" indent="0" algn="l">
              <a:buNone/>
              <a:defRPr sz="2400" b="1">
                <a:solidFill>
                  <a:schemeClr val="accent3"/>
                </a:solidFill>
              </a:defRPr>
            </a:lvl6pPr>
            <a:lvl7pPr marL="0" indent="0" algn="l">
              <a:buNone/>
              <a:defRPr sz="2400" b="1">
                <a:solidFill>
                  <a:schemeClr val="accent3"/>
                </a:solidFill>
              </a:defRPr>
            </a:lvl7pPr>
            <a:lvl8pPr marL="0" indent="0" algn="l">
              <a:buNone/>
              <a:defRPr sz="2400" b="1">
                <a:solidFill>
                  <a:schemeClr val="accent3"/>
                </a:solidFill>
              </a:defRPr>
            </a:lvl8pPr>
            <a:lvl9pPr marL="0" indent="0" algn="l">
              <a:buNone/>
              <a:defRPr sz="2400" b="1">
                <a:solidFill>
                  <a:schemeClr val="accent3"/>
                </a:solidFill>
              </a:defRPr>
            </a:lvl9pPr>
          </a:lstStyle>
          <a:p>
            <a:pPr lvl="0"/>
            <a:r>
              <a:rPr lang="en-US" dirty="0"/>
              <a:t>Click to edit Master subtitle style</a:t>
            </a:r>
          </a:p>
        </p:txBody>
      </p:sp>
      <p:grpSp>
        <p:nvGrpSpPr>
          <p:cNvPr id="24" name="Group 23"/>
          <p:cNvGrpSpPr/>
          <p:nvPr/>
        </p:nvGrpSpPr>
        <p:grpSpPr bwMode="black">
          <a:xfrm>
            <a:off x="759608" y="1"/>
            <a:ext cx="4148849" cy="6858000"/>
            <a:chOff x="-13927138" y="-1074738"/>
            <a:chExt cx="4913313" cy="8121651"/>
          </a:xfrm>
          <a:solidFill>
            <a:schemeClr val="bg1"/>
          </a:solidFill>
        </p:grpSpPr>
        <p:sp>
          <p:nvSpPr>
            <p:cNvPr id="26" name="Freeform 6"/>
            <p:cNvSpPr>
              <a:spLocks/>
            </p:cNvSpPr>
            <p:nvPr userDrawn="1"/>
          </p:nvSpPr>
          <p:spPr bwMode="black">
            <a:xfrm>
              <a:off x="-13927138" y="-1074738"/>
              <a:ext cx="2947988" cy="8121651"/>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6" name="Freeform 7"/>
            <p:cNvSpPr>
              <a:spLocks/>
            </p:cNvSpPr>
            <p:nvPr userDrawn="1"/>
          </p:nvSpPr>
          <p:spPr bwMode="black">
            <a:xfrm>
              <a:off x="-10623550" y="-1074738"/>
              <a:ext cx="1609725" cy="8121651"/>
            </a:xfrm>
            <a:custGeom>
              <a:avLst/>
              <a:gdLst>
                <a:gd name="T0" fmla="*/ 10 w 1014"/>
                <a:gd name="T1" fmla="*/ 5116 h 5116"/>
                <a:gd name="T2" fmla="*/ 1014 w 1014"/>
                <a:gd name="T3" fmla="*/ 0 h 5116"/>
                <a:gd name="T4" fmla="*/ 1004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4" y="0"/>
                  </a:lnTo>
                  <a:lnTo>
                    <a:pt x="0" y="5116"/>
                  </a:lnTo>
                  <a:lnTo>
                    <a:pt x="10"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pic>
        <p:nvPicPr>
          <p:cNvPr id="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162333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525142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76166E1B-5D18-476A-8C5F-E90A4ECE4845}"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820" y="1732751"/>
            <a:ext cx="10798461" cy="4751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17463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2019535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EEDDFC53-89AB-4BE8-8EEE-3EC422BCF930}"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6"/>
          </p:nvPr>
        </p:nvSpPr>
        <p:spPr>
          <a:xfrm>
            <a:off x="981820" y="1732750"/>
            <a:ext cx="5220000" cy="47520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p:cNvSpPr>
            <a:spLocks noGrp="1"/>
          </p:cNvSpPr>
          <p:nvPr>
            <p:ph sz="quarter" idx="17"/>
          </p:nvPr>
        </p:nvSpPr>
        <p:spPr>
          <a:xfrm>
            <a:off x="6559603" y="1732750"/>
            <a:ext cx="5220000" cy="47520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40714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1094">
          <p15:clr>
            <a:srgbClr val="FBAE40"/>
          </p15:clr>
        </p15:guide>
        <p15:guide id="4" orient="horz" pos="4085">
          <p15:clr>
            <a:srgbClr val="FBAE40"/>
          </p15:clr>
        </p15:guide>
        <p15:guide id="5" pos="619">
          <p15:clr>
            <a:srgbClr val="FBAE40"/>
          </p15:clr>
        </p15:guide>
        <p15:guide id="6" pos="74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2) &amp; Images (2)">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1297262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A13F43FA-A88D-45CF-A998-B7633C7E9A49}"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sp>
        <p:nvSpPr>
          <p:cNvPr id="11" name="Text Placeholder 10 (left)"/>
          <p:cNvSpPr>
            <a:spLocks noGrp="1"/>
          </p:cNvSpPr>
          <p:nvPr>
            <p:ph type="body" sz="quarter" idx="14"/>
          </p:nvPr>
        </p:nvSpPr>
        <p:spPr bwMode="gray">
          <a:xfrm>
            <a:off x="981820" y="3892749"/>
            <a:ext cx="5220000" cy="25920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right)"/>
          <p:cNvSpPr>
            <a:spLocks noGrp="1"/>
          </p:cNvSpPr>
          <p:nvPr>
            <p:ph type="body" sz="quarter" idx="15"/>
          </p:nvPr>
        </p:nvSpPr>
        <p:spPr bwMode="gray">
          <a:xfrm>
            <a:off x="6559719" y="3892749"/>
            <a:ext cx="5220000" cy="2592001"/>
          </a:xfrm>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left)"/>
          <p:cNvSpPr>
            <a:spLocks noGrp="1"/>
          </p:cNvSpPr>
          <p:nvPr>
            <p:ph type="pic" sz="quarter" idx="16"/>
          </p:nvPr>
        </p:nvSpPr>
        <p:spPr bwMode="gray">
          <a:xfrm>
            <a:off x="981820" y="1732750"/>
            <a:ext cx="5220000" cy="1800000"/>
          </a:xfrm>
        </p:spPr>
        <p:txBody>
          <a:bodyPr tIns="540000" anchor="ctr"/>
          <a:lstStyle>
            <a:lvl1pPr algn="ctr">
              <a:defRPr/>
            </a:lvl1pPr>
          </a:lstStyle>
          <a:p>
            <a:r>
              <a:rPr lang="en-US" dirty="0"/>
              <a:t>Click icon to add picture</a:t>
            </a:r>
          </a:p>
        </p:txBody>
      </p:sp>
      <p:sp>
        <p:nvSpPr>
          <p:cNvPr id="16" name="Picture Placeholder 14 (right)"/>
          <p:cNvSpPr>
            <a:spLocks noGrp="1"/>
          </p:cNvSpPr>
          <p:nvPr>
            <p:ph type="pic" sz="quarter" idx="17"/>
          </p:nvPr>
        </p:nvSpPr>
        <p:spPr bwMode="gray">
          <a:xfrm>
            <a:off x="6559719" y="1732750"/>
            <a:ext cx="5220000" cy="1800000"/>
          </a:xfrm>
        </p:spPr>
        <p:txBody>
          <a:bodyPr tIns="540000" anchor="ctr"/>
          <a:lstStyle>
            <a:lvl1pPr algn="ctr">
              <a:defRPr/>
            </a:lvl1pPr>
          </a:lstStyle>
          <a:p>
            <a:r>
              <a:rPr lang="en-US" dirty="0"/>
              <a:t>Click icon to add picture</a:t>
            </a:r>
          </a:p>
        </p:txBody>
      </p: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14"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21574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2228">
          <p15:clr>
            <a:srgbClr val="FBAE40"/>
          </p15:clr>
        </p15:guide>
        <p15:guide id="4" orient="horz" pos="2455">
          <p15:clr>
            <a:srgbClr val="FBAE40"/>
          </p15:clr>
        </p15:guide>
        <p15:guide id="5" pos="619">
          <p15:clr>
            <a:srgbClr val="FBAE40"/>
          </p15:clr>
        </p15:guide>
        <p15:guide id="6" pos="7423">
          <p15:clr>
            <a:srgbClr val="FBAE40"/>
          </p15:clr>
        </p15:guide>
        <p15:guide id="7" orient="horz" pos="1094">
          <p15:clr>
            <a:srgbClr val="FBAE40"/>
          </p15:clr>
        </p15:guide>
        <p15:guide id="8" orient="horz" pos="408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color)">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1"/>
            </p:custDataLst>
            <p:extLst>
              <p:ext uri="{D42A27DB-BD31-4B8C-83A1-F6EECF244321}">
                <p14:modId xmlns:p14="http://schemas.microsoft.com/office/powerpoint/2010/main" val="241867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0" name="Object 9"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a:xfrm>
            <a:off x="981821" y="181938"/>
            <a:ext cx="10798460" cy="864000"/>
          </a:xfrm>
        </p:spPr>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B6DB8775-8226-4E8C-BBBC-5A871E3E17A7}"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9"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340604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4086">
          <p15:clr>
            <a:srgbClr val="FBAE40"/>
          </p15:clr>
        </p15:guide>
        <p15:guide id="4" orient="horz" pos="1094">
          <p15:clr>
            <a:srgbClr val="FBAE40"/>
          </p15:clr>
        </p15:guide>
        <p15:guide id="5" pos="2150">
          <p15:clr>
            <a:srgbClr val="FBAE40"/>
          </p15:clr>
        </p15:guide>
        <p15:guide id="6" pos="2376">
          <p15:clr>
            <a:srgbClr val="FBAE40"/>
          </p15:clr>
        </p15:guide>
        <p15:guide id="7" pos="3908">
          <p15:clr>
            <a:srgbClr val="FBAE40"/>
          </p15:clr>
        </p15:guide>
        <p15:guide id="8" pos="4021">
          <p15:clr>
            <a:srgbClr val="FBAE40"/>
          </p15:clr>
        </p15:guide>
        <p15:guide id="9" pos="4134">
          <p15:clr>
            <a:srgbClr val="FBAE40"/>
          </p15:clr>
        </p15:guide>
        <p15:guide id="10" pos="5667">
          <p15:clr>
            <a:srgbClr val="FBAE40"/>
          </p15:clr>
        </p15:guide>
        <p15:guide id="11" pos="5894">
          <p15:clr>
            <a:srgbClr val="FBAE40"/>
          </p15:clr>
        </p15:guide>
        <p15:guide id="12" orient="horz" pos="2478">
          <p15:clr>
            <a:srgbClr val="FBAE40"/>
          </p15:clr>
        </p15:guide>
        <p15:guide id="13" orient="horz" pos="2704">
          <p15:clr>
            <a:srgbClr val="FBAE40"/>
          </p15:clr>
        </p15:guide>
        <p15:guide id="14" orient="horz" pos="259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1"/>
            </p:custDataLst>
            <p:extLst>
              <p:ext uri="{D42A27DB-BD31-4B8C-83A1-F6EECF244321}">
                <p14:modId xmlns:p14="http://schemas.microsoft.com/office/powerpoint/2010/main" val="4144123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0" name="Object 9"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9" name="Subtitle 2"/>
          <p:cNvSpPr>
            <a:spLocks noGrp="1"/>
          </p:cNvSpPr>
          <p:nvPr>
            <p:ph type="subTitle" idx="1"/>
          </p:nvPr>
        </p:nvSpPr>
        <p:spPr bwMode="gray">
          <a:xfrm>
            <a:off x="980282" y="1052513"/>
            <a:ext cx="10800000" cy="5432237"/>
          </a:xfrm>
        </p:spPr>
        <p:txBody>
          <a:bodyPr bIns="0" anchor="ctr"/>
          <a:lstStyle>
            <a:lvl1pPr marL="0" indent="0" algn="l">
              <a:buNone/>
              <a:defRPr sz="6600">
                <a:solidFill>
                  <a:schemeClr val="tx2"/>
                </a:solidFill>
              </a:defRPr>
            </a:lvl1pPr>
            <a:lvl2pPr marL="0" indent="0" algn="l">
              <a:buNone/>
              <a:defRPr sz="6600">
                <a:solidFill>
                  <a:schemeClr val="tx2"/>
                </a:solidFill>
              </a:defRPr>
            </a:lvl2pPr>
            <a:lvl3pPr marL="0" indent="0" algn="l">
              <a:buNone/>
              <a:defRPr sz="6600">
                <a:solidFill>
                  <a:schemeClr val="tx2"/>
                </a:solidFill>
              </a:defRPr>
            </a:lvl3pPr>
            <a:lvl4pPr marL="0" indent="0" algn="l">
              <a:buNone/>
              <a:defRPr sz="6600">
                <a:solidFill>
                  <a:schemeClr val="tx2"/>
                </a:solidFill>
              </a:defRPr>
            </a:lvl4pPr>
            <a:lvl5pPr marL="0" indent="0" algn="l">
              <a:buNone/>
              <a:defRPr sz="6600">
                <a:solidFill>
                  <a:schemeClr val="tx2"/>
                </a:solidFill>
              </a:defRPr>
            </a:lvl5pPr>
            <a:lvl6pPr marL="0" indent="0" algn="l">
              <a:buNone/>
              <a:defRPr sz="6600">
                <a:solidFill>
                  <a:schemeClr val="tx2"/>
                </a:solidFill>
              </a:defRPr>
            </a:lvl6pPr>
            <a:lvl7pPr marL="0" indent="0" algn="l">
              <a:buNone/>
              <a:defRPr sz="6600">
                <a:solidFill>
                  <a:schemeClr val="tx2"/>
                </a:solidFill>
              </a:defRPr>
            </a:lvl7pPr>
            <a:lvl8pPr marL="0" indent="0" algn="l">
              <a:buNone/>
              <a:defRPr sz="6600">
                <a:solidFill>
                  <a:schemeClr val="tx2"/>
                </a:solidFill>
              </a:defRPr>
            </a:lvl8pPr>
            <a:lvl9pPr marL="0" indent="0" algn="l">
              <a:buNone/>
              <a:defRPr sz="6600">
                <a:solidFill>
                  <a:schemeClr val="tx2"/>
                </a:solidFill>
              </a:defRPr>
            </a:lvl9pPr>
          </a:lstStyle>
          <a:p>
            <a:pPr lvl="0"/>
            <a:r>
              <a:rPr lang="en-US" dirty="0"/>
              <a:t>Click to edit Master subtitle style</a:t>
            </a:r>
          </a:p>
        </p:txBody>
      </p:sp>
      <p:sp>
        <p:nvSpPr>
          <p:cNvPr id="3" name="Date Placeholder 2"/>
          <p:cNvSpPr>
            <a:spLocks noGrp="1"/>
          </p:cNvSpPr>
          <p:nvPr>
            <p:ph type="dt" sz="half" idx="10"/>
          </p:nvPr>
        </p:nvSpPr>
        <p:spPr bwMode="gray"/>
        <p:txBody>
          <a:bodyPr/>
          <a:lstStyle/>
          <a:p>
            <a:fld id="{8096B027-38B9-43F7-A592-83EA0A775820}" type="datetime1">
              <a:rPr lang="en-US" smtClean="0"/>
              <a:t>25/06/2024</a:t>
            </a:fld>
            <a:endParaRPr lang="en-US" dirty="0"/>
          </a:p>
        </p:txBody>
      </p:sp>
      <p:sp>
        <p:nvSpPr>
          <p:cNvPr id="4" name="Footer Placeholder 3"/>
          <p:cNvSpPr>
            <a:spLocks noGrp="1"/>
          </p:cNvSpPr>
          <p:nvPr>
            <p:ph type="ftr" sz="quarter" idx="11"/>
          </p:nvPr>
        </p:nvSpPr>
        <p:spPr bwMode="gray"/>
        <p:txBody>
          <a:body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p>
            <a:fld id="{EEAD9179-7A6B-4268-BEB2-F3B8EB06115B}" type="slidenum">
              <a:rPr lang="en-US" smtClean="0"/>
              <a:pPr/>
              <a:t>‹#›</a:t>
            </a:fld>
            <a:endParaRPr lang="en-US" dirty="0"/>
          </a:p>
        </p:txBody>
      </p:sp>
      <p:sp>
        <p:nvSpPr>
          <p:cNvPr id="2" name="Title 1"/>
          <p:cNvSpPr>
            <a:spLocks noGrp="1"/>
          </p:cNvSpPr>
          <p:nvPr>
            <p:ph type="title"/>
          </p:nvPr>
        </p:nvSpPr>
        <p:spPr bwMode="gray"/>
        <p:txBody>
          <a:bodyPr/>
          <a:lstStyle/>
          <a:p>
            <a:r>
              <a:rPr lang="en-US" dirty="0"/>
              <a:t>Click to edit Master title style</a:t>
            </a:r>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8"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393006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663">
          <p15:clr>
            <a:srgbClr val="FBAE40"/>
          </p15:clr>
        </p15:guide>
        <p15:guide id="4" orient="horz" pos="408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02686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Object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bwMode="gray"/>
        <p:txBody>
          <a:bodyPr/>
          <a:lstStyle/>
          <a:p>
            <a:fld id="{74F30451-A35E-4E06-ABE9-57892F294C45}"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6" name="Picture Placeholder 14"/>
          <p:cNvSpPr>
            <a:spLocks noGrp="1"/>
          </p:cNvSpPr>
          <p:nvPr>
            <p:ph type="pic" sz="quarter" idx="16"/>
          </p:nvPr>
        </p:nvSpPr>
        <p:spPr bwMode="gray">
          <a:xfrm>
            <a:off x="0" y="0"/>
            <a:ext cx="12190413" cy="6858000"/>
          </a:xfrm>
        </p:spPr>
        <p:txBody>
          <a:bodyPr tIns="540000" anchor="ctr"/>
          <a:lstStyle>
            <a:lvl1pPr algn="ctr">
              <a:defRPr/>
            </a:lvl1pPr>
          </a:lstStyle>
          <a:p>
            <a:r>
              <a:rPr lang="en-US" dirty="0"/>
              <a:t>Click icon to add picture</a:t>
            </a:r>
          </a:p>
        </p:txBody>
      </p:sp>
    </p:spTree>
    <p:extLst>
      <p:ext uri="{BB962C8B-B14F-4D97-AF65-F5344CB8AC3E}">
        <p14:creationId xmlns:p14="http://schemas.microsoft.com/office/powerpoint/2010/main" val="40059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5"/>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491172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32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Shape 15">
            <a:extLst>
              <a:ext uri="{FF2B5EF4-FFF2-40B4-BE49-F238E27FC236}">
                <a16:creationId xmlns:a16="http://schemas.microsoft.com/office/drawing/2014/main" id="{58331062-53AF-412B-A235-6DCBA819F08B}"/>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F99CCC57-2F27-4712-AC15-A35FC57882C5}"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4F895202-4A4D-43A2-B3BF-4253EA64031B}"/>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dirty="0"/>
              <a:t>Click icon to add picture</a:t>
            </a:r>
          </a:p>
        </p:txBody>
      </p:sp>
      <p:sp>
        <p:nvSpPr>
          <p:cNvPr id="13" name="Logoschutz" hidden="1">
            <a:extLst>
              <a:ext uri="{FF2B5EF4-FFF2-40B4-BE49-F238E27FC236}">
                <a16:creationId xmlns:a16="http://schemas.microsoft.com/office/drawing/2014/main" id="{82EE1829-716E-40CB-A4A0-CAB36B358641}"/>
              </a:ext>
            </a:extLst>
          </p:cNvPr>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41677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1967023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54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flip="none" rotWithShape="1">
            <a:gsLst>
              <a:gs pos="32760">
                <a:srgbClr val="00617F"/>
              </a:gs>
              <a:gs pos="0">
                <a:srgbClr val="00617F"/>
              </a:gs>
              <a:gs pos="72000">
                <a:srgbClr val="10384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white">
          <a:xfrm>
            <a:off x="708819" y="1732422"/>
            <a:ext cx="5381498"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A3BDA798-F8E0-4709-A972-C462B33FAF2F}"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19" y="2424948"/>
            <a:ext cx="5381498" cy="1620000"/>
          </a:xfrm>
        </p:spPr>
        <p:txBody>
          <a:bodyPr anchor="t"/>
          <a:lstStyle>
            <a:lvl1pPr>
              <a:defRPr sz="5400" i="1">
                <a:solidFill>
                  <a:schemeClr val="accent4"/>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dirty="0"/>
              <a:t>Click icon to add picture</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3"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180810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nal Slide 2">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899916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54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2B6636"/>
              </a:gs>
              <a:gs pos="0">
                <a:srgbClr val="2B6636"/>
              </a:gs>
              <a:gs pos="72000">
                <a:srgbClr val="00442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white">
          <a:xfrm>
            <a:off x="708821"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E8FB917D-8BDA-4646-85F0-B3EB7EC9AA4C}"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tx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dirty="0"/>
              <a:t>Click icon to add picture</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3"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394409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nal Slide 3">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4079454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54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624963"/>
              </a:gs>
              <a:gs pos="0">
                <a:srgbClr val="624963"/>
              </a:gs>
              <a:gs pos="72000">
                <a:srgbClr val="443247"/>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3" name="Subtitle 2"/>
          <p:cNvSpPr>
            <a:spLocks noGrp="1"/>
          </p:cNvSpPr>
          <p:nvPr>
            <p:ph type="subTitle" idx="1"/>
          </p:nvPr>
        </p:nvSpPr>
        <p:spPr bwMode="white">
          <a:xfrm>
            <a:off x="708820"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dirty="0"/>
              <a:t>Click to edit Master subtitle style</a:t>
            </a:r>
          </a:p>
        </p:txBody>
      </p:sp>
      <p:sp>
        <p:nvSpPr>
          <p:cNvPr id="4" name="Date Placeholder 3"/>
          <p:cNvSpPr>
            <a:spLocks noGrp="1"/>
          </p:cNvSpPr>
          <p:nvPr>
            <p:ph type="dt" sz="half" idx="10"/>
          </p:nvPr>
        </p:nvSpPr>
        <p:spPr bwMode="gray"/>
        <p:txBody>
          <a:bodyPr/>
          <a:lstStyle/>
          <a:p>
            <a:fld id="{93C03279-9369-4B60-857C-CA23090BD5EE}" type="datetime1">
              <a:rPr lang="en-US" smtClean="0"/>
              <a:t>25/06/2024</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accent2"/>
                </a:solidFill>
              </a:defRPr>
            </a:lvl1pPr>
          </a:lstStyle>
          <a:p>
            <a:r>
              <a:rPr lang="en-US" dirty="0"/>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dirty="0"/>
              <a:t>Click icon to add picture</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3"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374975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1052368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hasCustomPrompt="1"/>
          </p:nvPr>
        </p:nvSpPr>
        <p:spPr bwMode="gray">
          <a:xfrm>
            <a:off x="1976765" y="403540"/>
            <a:ext cx="9624002" cy="864000"/>
          </a:xfrm>
        </p:spPr>
        <p:txBody>
          <a:bodyPr/>
          <a:lstStyle>
            <a:lvl1pPr>
              <a:defRPr/>
            </a:lvl1pPr>
          </a:lstStyle>
          <a:p>
            <a:r>
              <a:rPr lang="en-US" dirty="0"/>
              <a:t>Click to edit Master title style</a:t>
            </a:r>
          </a:p>
        </p:txBody>
      </p:sp>
      <p:sp>
        <p:nvSpPr>
          <p:cNvPr id="55" name="Text Placeholder 54"/>
          <p:cNvSpPr>
            <a:spLocks noGrp="1"/>
          </p:cNvSpPr>
          <p:nvPr>
            <p:ph type="body" sz="quarter" idx="13"/>
          </p:nvPr>
        </p:nvSpPr>
        <p:spPr bwMode="gray">
          <a:xfrm>
            <a:off x="2005337" y="1843721"/>
            <a:ext cx="4680000" cy="4641030"/>
          </a:xfrm>
        </p:spPr>
        <p:txBody>
          <a:bodyPr/>
          <a:lstStyle>
            <a:lvl1pPr marL="270000" indent="-270000">
              <a:spcBef>
                <a:spcPts val="1800"/>
              </a:spcBef>
              <a:spcAft>
                <a:spcPts val="0"/>
              </a:spcAft>
              <a:buFontTx/>
              <a:buBlip>
                <a:blip r:embed="rId7"/>
              </a:buBlip>
              <a:defRPr sz="2000"/>
            </a:lvl1pPr>
            <a:lvl2pPr marL="540000" indent="-270000">
              <a:spcBef>
                <a:spcPts val="600"/>
              </a:spcBef>
              <a:spcAft>
                <a:spcPts val="0"/>
              </a:spcAft>
              <a:buFontTx/>
              <a:buBlip>
                <a:blip r:embed="rId8"/>
              </a:buBlip>
              <a:defRPr sz="2000"/>
            </a:lvl2pPr>
            <a:lvl3pPr marL="810000" indent="-270000">
              <a:spcBef>
                <a:spcPts val="600"/>
              </a:spcBef>
              <a:spcAft>
                <a:spcPts val="0"/>
              </a:spcAft>
              <a:buFontTx/>
              <a:buBlip>
                <a:blip r:embed="rId9"/>
              </a:buBlip>
              <a:defRPr sz="2000"/>
            </a:lvl3pPr>
            <a:lvl4pPr marL="1080000" indent="-270000">
              <a:spcBef>
                <a:spcPts val="600"/>
              </a:spcBef>
              <a:spcAft>
                <a:spcPts val="0"/>
              </a:spcAft>
              <a:buFontTx/>
              <a:buBlip>
                <a:blip r:embed="rId10"/>
              </a:buBlip>
              <a:defRPr sz="2000"/>
            </a:lvl4pPr>
            <a:lvl5pPr>
              <a:spcBef>
                <a:spcPts val="600"/>
              </a:spcBef>
              <a:spcAft>
                <a:spcPts val="0"/>
              </a:spcAft>
              <a:defRPr sz="2000"/>
            </a:lvl5pPr>
            <a:lvl6pPr>
              <a:spcBef>
                <a:spcPts val="600"/>
              </a:spcBef>
              <a:spcAft>
                <a:spcPts val="0"/>
              </a:spcAft>
              <a:defRPr sz="2000"/>
            </a:lvl6pPr>
            <a:lvl7pPr>
              <a:spcBef>
                <a:spcPts val="600"/>
              </a:spcBef>
              <a:spcAft>
                <a:spcPts val="0"/>
              </a:spcAft>
              <a:defRPr sz="2000"/>
            </a:lvl7pPr>
            <a:lvl8pPr>
              <a:spcBef>
                <a:spcPts val="600"/>
              </a:spcBef>
              <a:spcAft>
                <a:spcPts val="0"/>
              </a:spcAft>
              <a:defRPr sz="2000"/>
            </a:lvl8pPr>
            <a:lvl9pPr>
              <a:spcBef>
                <a:spcPts val="600"/>
              </a:spcBef>
              <a:spcAft>
                <a:spcPts val="0"/>
              </a:spcAft>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bwMode="gray"/>
        <p:txBody>
          <a:bodyPr/>
          <a:lstStyle/>
          <a:p>
            <a:fld id="{3EB53ADF-5111-40B8-BD25-E86AF4ED5048}" type="datetime1">
              <a:rPr lang="en-US" smtClean="0"/>
              <a:t>25/06/2024</a:t>
            </a:fld>
            <a:endParaRPr lang="en-US" dirty="0"/>
          </a:p>
        </p:txBody>
      </p:sp>
      <p:sp>
        <p:nvSpPr>
          <p:cNvPr id="4" name="Footer Placeholder 3"/>
          <p:cNvSpPr>
            <a:spLocks noGrp="1"/>
          </p:cNvSpPr>
          <p:nvPr>
            <p:ph type="ftr" sz="quarter" idx="11"/>
          </p:nvPr>
        </p:nvSpPr>
        <p:spPr bwMode="gray">
          <a:xfrm>
            <a:off x="974672" y="6617933"/>
            <a:ext cx="5710665" cy="108000"/>
          </a:xfrm>
        </p:spPr>
        <p:txBody>
          <a:bodyPr/>
          <a:lstStyle/>
          <a:p>
            <a:r>
              <a:rPr lang="en-US" dirty="0"/>
              <a:t>/// Bayer 16:9 Template /// September 2018</a:t>
            </a:r>
          </a:p>
        </p:txBody>
      </p:sp>
      <p:sp>
        <p:nvSpPr>
          <p:cNvPr id="5" name="Slide Number Placeholder 4"/>
          <p:cNvSpPr>
            <a:spLocks noGrp="1"/>
          </p:cNvSpPr>
          <p:nvPr>
            <p:ph type="sldNum" sz="quarter" idx="12"/>
          </p:nvPr>
        </p:nvSpPr>
        <p:spPr bwMode="gray">
          <a:xfrm>
            <a:off x="195843" y="6617933"/>
            <a:ext cx="392326" cy="108000"/>
          </a:xfrm>
        </p:spPr>
        <p:txBody>
          <a:bodyPr/>
          <a:lstStyle/>
          <a:p>
            <a:fld id="{EEAD9179-7A6B-4268-BEB2-F3B8EB06115B}" type="slidenum">
              <a:rPr lang="en-US" smtClean="0"/>
              <a:pPr/>
              <a:t>‹#›</a:t>
            </a:fld>
            <a:endParaRPr lang="en-US" dirty="0"/>
          </a:p>
        </p:txBody>
      </p:sp>
      <p:pic>
        <p:nvPicPr>
          <p:cNvPr id="9"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gray">
          <a:xfrm>
            <a:off x="701832" y="704850"/>
            <a:ext cx="72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bwMode="black">
          <a:xfrm>
            <a:off x="7804236" y="1"/>
            <a:ext cx="4386177" cy="6858000"/>
            <a:chOff x="7804236" y="1"/>
            <a:chExt cx="4386177" cy="6858000"/>
          </a:xfrm>
        </p:grpSpPr>
        <p:sp>
          <p:nvSpPr>
            <p:cNvPr id="19" name="Freeform 6"/>
            <p:cNvSpPr>
              <a:spLocks/>
            </p:cNvSpPr>
            <p:nvPr userDrawn="1"/>
          </p:nvSpPr>
          <p:spPr bwMode="black">
            <a:xfrm>
              <a:off x="7804236" y="1"/>
              <a:ext cx="2489310" cy="6858000"/>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10" name="Freeform 6"/>
            <p:cNvSpPr>
              <a:spLocks/>
            </p:cNvSpPr>
            <p:nvPr userDrawn="1"/>
          </p:nvSpPr>
          <p:spPr bwMode="black">
            <a:xfrm>
              <a:off x="8456276" y="1408976"/>
              <a:ext cx="3734137" cy="5449024"/>
            </a:xfrm>
            <a:custGeom>
              <a:avLst/>
              <a:gdLst>
                <a:gd name="T0" fmla="*/ 0 w 2785"/>
                <a:gd name="T1" fmla="*/ 4064 h 4064"/>
                <a:gd name="T2" fmla="*/ 11 w 2785"/>
                <a:gd name="T3" fmla="*/ 4064 h 4064"/>
                <a:gd name="T4" fmla="*/ 2785 w 2785"/>
                <a:gd name="T5" fmla="*/ 17 h 4064"/>
                <a:gd name="T6" fmla="*/ 2785 w 2785"/>
                <a:gd name="T7" fmla="*/ 0 h 4064"/>
                <a:gd name="T8" fmla="*/ 0 w 2785"/>
                <a:gd name="T9" fmla="*/ 4064 h 4064"/>
              </a:gdLst>
              <a:ahLst/>
              <a:cxnLst>
                <a:cxn ang="0">
                  <a:pos x="T0" y="T1"/>
                </a:cxn>
                <a:cxn ang="0">
                  <a:pos x="T2" y="T3"/>
                </a:cxn>
                <a:cxn ang="0">
                  <a:pos x="T4" y="T5"/>
                </a:cxn>
                <a:cxn ang="0">
                  <a:pos x="T6" y="T7"/>
                </a:cxn>
                <a:cxn ang="0">
                  <a:pos x="T8" y="T9"/>
                </a:cxn>
              </a:cxnLst>
              <a:rect l="0" t="0" r="r" b="b"/>
              <a:pathLst>
                <a:path w="2785" h="4064">
                  <a:moveTo>
                    <a:pt x="0" y="4064"/>
                  </a:moveTo>
                  <a:lnTo>
                    <a:pt x="11" y="4064"/>
                  </a:lnTo>
                  <a:lnTo>
                    <a:pt x="2785" y="17"/>
                  </a:lnTo>
                  <a:lnTo>
                    <a:pt x="2785" y="0"/>
                  </a:lnTo>
                  <a:lnTo>
                    <a:pt x="0" y="40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6" name="Logoschutz" hidden="1"/>
          <p:cNvSpPr/>
          <p:nvPr userDrawn="1">
            <p:custDataLst>
              <p:tags r:id="rId3"/>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a:t>
            </a:r>
          </a:p>
          <a:p>
            <a:pPr algn="ctr"/>
            <a:r>
              <a:rPr lang="en-US" dirty="0" err="1">
                <a:solidFill>
                  <a:schemeClr val="tx1"/>
                </a:solidFill>
              </a:rPr>
              <a:t>Schutz</a:t>
            </a:r>
            <a:endParaRPr lang="en-US" dirty="0">
              <a:solidFill>
                <a:schemeClr val="tx1"/>
              </a:solidFill>
            </a:endParaRPr>
          </a:p>
        </p:txBody>
      </p:sp>
    </p:spTree>
    <p:extLst>
      <p:ext uri="{BB962C8B-B14F-4D97-AF65-F5344CB8AC3E}">
        <p14:creationId xmlns:p14="http://schemas.microsoft.com/office/powerpoint/2010/main" val="7339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54">
          <p15:clr>
            <a:srgbClr val="FBAE40"/>
          </p15:clr>
        </p15:guide>
        <p15:guide id="2" orient="horz" pos="4086">
          <p15:clr>
            <a:srgbClr val="FBAE40"/>
          </p15:clr>
        </p15:guide>
        <p15:guide id="3" orient="horz" pos="1162">
          <p15:clr>
            <a:srgbClr val="FBAE40"/>
          </p15:clr>
        </p15:guide>
        <p15:guide id="4" pos="42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p:bg>
      <p:bgPr>
        <a:solidFill>
          <a:schemeClr val="tx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290402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48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 name="Freeform 5"/>
          <p:cNvSpPr/>
          <p:nvPr/>
        </p:nvSpPr>
        <p:spPr bwMode="invGray">
          <a:xfrm>
            <a:off x="0" y="0"/>
            <a:ext cx="2104575" cy="6861175"/>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1175"/>
              <a:gd name="connsiteX1" fmla="*/ 2104575 w 2104575"/>
              <a:gd name="connsiteY1" fmla="*/ 0 h 6861175"/>
              <a:gd name="connsiteX2" fmla="*/ 650732 w 2104575"/>
              <a:gd name="connsiteY2" fmla="*/ 6861175 h 6861175"/>
              <a:gd name="connsiteX3" fmla="*/ 0 w 2104575"/>
              <a:gd name="connsiteY3" fmla="*/ 6858000 h 6861175"/>
              <a:gd name="connsiteX4" fmla="*/ 0 w 2104575"/>
              <a:gd name="connsiteY4" fmla="*/ 0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1175">
                <a:moveTo>
                  <a:pt x="0" y="0"/>
                </a:moveTo>
                <a:lnTo>
                  <a:pt x="2104575" y="0"/>
                </a:lnTo>
                <a:lnTo>
                  <a:pt x="650732" y="6861175"/>
                </a:lnTo>
                <a:lnTo>
                  <a:pt x="0" y="6858000"/>
                </a:lnTo>
                <a:lnTo>
                  <a:pt x="0" y="0"/>
                </a:lnTo>
                <a:close/>
              </a:path>
            </a:pathLst>
          </a:custGeom>
          <a:gradFill flip="none" rotWithShape="1">
            <a:gsLst>
              <a:gs pos="0">
                <a:srgbClr val="E61A5D"/>
              </a:gs>
              <a:gs pos="50000">
                <a:srgbClr val="E61A5D"/>
              </a:gs>
              <a:gs pos="84000">
                <a:srgbClr val="E61A5D">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eaLnBrk="1"/>
            <a:endParaRPr lang="en-US" dirty="0"/>
          </a:p>
        </p:txBody>
      </p:sp>
      <p:sp>
        <p:nvSpPr>
          <p:cNvPr id="3" name="Date Placeholder 2"/>
          <p:cNvSpPr>
            <a:spLocks noGrp="1"/>
          </p:cNvSpPr>
          <p:nvPr>
            <p:ph type="dt" sz="half" idx="10"/>
          </p:nvPr>
        </p:nvSpPr>
        <p:spPr bwMode="gray"/>
        <p:txBody>
          <a:bodyPr/>
          <a:lstStyle/>
          <a:p>
            <a:fld id="{EACA9DDE-6CF4-4C99-A2B7-6AB362D7B47D}"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26" name="Subtitle 2"/>
          <p:cNvSpPr>
            <a:spLocks noGrp="1"/>
          </p:cNvSpPr>
          <p:nvPr>
            <p:ph type="subTitle" idx="1"/>
          </p:nvPr>
        </p:nvSpPr>
        <p:spPr bwMode="black">
          <a:xfrm>
            <a:off x="6846097" y="3064854"/>
            <a:ext cx="4500000" cy="720000"/>
          </a:xfrm>
        </p:spPr>
        <p:txBody>
          <a:bodyPr anchor="t"/>
          <a:lstStyle>
            <a:lvl1pPr marL="0" indent="0" algn="l">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black">
          <a:xfrm>
            <a:off x="1809949" y="1473902"/>
            <a:ext cx="4140000" cy="1440753"/>
          </a:xfrm>
        </p:spPr>
        <p:txBody>
          <a:bodyPr anchor="b"/>
          <a:lstStyle>
            <a:lvl1pPr algn="r">
              <a:defRPr sz="4800" i="1">
                <a:solidFill>
                  <a:schemeClr val="bg1"/>
                </a:solidFill>
              </a:defRPr>
            </a:lvl1pPr>
          </a:lstStyle>
          <a:p>
            <a:r>
              <a:rPr lang="en-US" dirty="0"/>
              <a:t>Click to edit Master title style</a:t>
            </a:r>
          </a:p>
        </p:txBody>
      </p:sp>
      <p:grpSp>
        <p:nvGrpSpPr>
          <p:cNvPr id="49" name="Group 48"/>
          <p:cNvGrpSpPr/>
          <p:nvPr/>
        </p:nvGrpSpPr>
        <p:grpSpPr bwMode="black">
          <a:xfrm>
            <a:off x="4710111" y="1"/>
            <a:ext cx="2593510" cy="6858000"/>
            <a:chOff x="4710111" y="1"/>
            <a:chExt cx="2593510" cy="6858000"/>
          </a:xfrm>
        </p:grpSpPr>
        <p:sp>
          <p:nvSpPr>
            <p:cNvPr id="50" name="Freeform 6"/>
            <p:cNvSpPr>
              <a:spLocks/>
            </p:cNvSpPr>
            <p:nvPr userDrawn="1"/>
          </p:nvSpPr>
          <p:spPr bwMode="black">
            <a:xfrm>
              <a:off x="4710111" y="1"/>
              <a:ext cx="2393982" cy="6858000"/>
            </a:xfrm>
            <a:custGeom>
              <a:avLst/>
              <a:gdLst>
                <a:gd name="T0" fmla="*/ 9 w 1781"/>
                <a:gd name="T1" fmla="*/ 5102 h 5102"/>
                <a:gd name="T2" fmla="*/ 1781 w 1781"/>
                <a:gd name="T3" fmla="*/ 0 h 5102"/>
                <a:gd name="T4" fmla="*/ 1770 w 1781"/>
                <a:gd name="T5" fmla="*/ 0 h 5102"/>
                <a:gd name="T6" fmla="*/ 0 w 1781"/>
                <a:gd name="T7" fmla="*/ 5102 h 5102"/>
                <a:gd name="T8" fmla="*/ 9 w 1781"/>
                <a:gd name="T9" fmla="*/ 5102 h 5102"/>
              </a:gdLst>
              <a:ahLst/>
              <a:cxnLst>
                <a:cxn ang="0">
                  <a:pos x="T0" y="T1"/>
                </a:cxn>
                <a:cxn ang="0">
                  <a:pos x="T2" y="T3"/>
                </a:cxn>
                <a:cxn ang="0">
                  <a:pos x="T4" y="T5"/>
                </a:cxn>
                <a:cxn ang="0">
                  <a:pos x="T6" y="T7"/>
                </a:cxn>
                <a:cxn ang="0">
                  <a:pos x="T8" y="T9"/>
                </a:cxn>
              </a:cxnLst>
              <a:rect l="0" t="0" r="r" b="b"/>
              <a:pathLst>
                <a:path w="1781" h="5102">
                  <a:moveTo>
                    <a:pt x="9" y="5102"/>
                  </a:moveTo>
                  <a:lnTo>
                    <a:pt x="1781" y="0"/>
                  </a:lnTo>
                  <a:lnTo>
                    <a:pt x="1770" y="0"/>
                  </a:lnTo>
                  <a:lnTo>
                    <a:pt x="0" y="5102"/>
                  </a:lnTo>
                  <a:lnTo>
                    <a:pt x="9" y="5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US" dirty="0"/>
            </a:p>
          </p:txBody>
        </p:sp>
        <p:sp>
          <p:nvSpPr>
            <p:cNvPr id="51" name="Freeform 12"/>
            <p:cNvSpPr>
              <a:spLocks/>
            </p:cNvSpPr>
            <p:nvPr userDrawn="1"/>
          </p:nvSpPr>
          <p:spPr bwMode="black">
            <a:xfrm>
              <a:off x="5945695" y="2"/>
              <a:ext cx="1357926" cy="6857998"/>
            </a:xfrm>
            <a:custGeom>
              <a:avLst/>
              <a:gdLst>
                <a:gd name="T0" fmla="*/ 9 w 1013"/>
                <a:gd name="T1" fmla="*/ 5116 h 5116"/>
                <a:gd name="T2" fmla="*/ 1013 w 1013"/>
                <a:gd name="T3" fmla="*/ 0 h 5116"/>
                <a:gd name="T4" fmla="*/ 1004 w 1013"/>
                <a:gd name="T5" fmla="*/ 0 h 5116"/>
                <a:gd name="T6" fmla="*/ 0 w 1013"/>
                <a:gd name="T7" fmla="*/ 5116 h 5116"/>
                <a:gd name="T8" fmla="*/ 9 w 1013"/>
                <a:gd name="T9" fmla="*/ 5116 h 5116"/>
              </a:gdLst>
              <a:ahLst/>
              <a:cxnLst>
                <a:cxn ang="0">
                  <a:pos x="T0" y="T1"/>
                </a:cxn>
                <a:cxn ang="0">
                  <a:pos x="T2" y="T3"/>
                </a:cxn>
                <a:cxn ang="0">
                  <a:pos x="T4" y="T5"/>
                </a:cxn>
                <a:cxn ang="0">
                  <a:pos x="T6" y="T7"/>
                </a:cxn>
                <a:cxn ang="0">
                  <a:pos x="T8" y="T9"/>
                </a:cxn>
              </a:cxnLst>
              <a:rect l="0" t="0" r="r" b="b"/>
              <a:pathLst>
                <a:path w="1013" h="5116">
                  <a:moveTo>
                    <a:pt x="9" y="5116"/>
                  </a:moveTo>
                  <a:lnTo>
                    <a:pt x="1013" y="0"/>
                  </a:lnTo>
                  <a:lnTo>
                    <a:pt x="1004" y="0"/>
                  </a:lnTo>
                  <a:lnTo>
                    <a:pt x="0" y="5116"/>
                  </a:lnTo>
                  <a:lnTo>
                    <a:pt x="9" y="5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US" dirty="0"/>
            </a:p>
          </p:txBody>
        </p:sp>
      </p:gr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23413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2">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446800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48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grpSp>
        <p:nvGrpSpPr>
          <p:cNvPr id="36" name="Group 35"/>
          <p:cNvGrpSpPr/>
          <p:nvPr/>
        </p:nvGrpSpPr>
        <p:grpSpPr bwMode="black">
          <a:xfrm>
            <a:off x="5739926" y="0"/>
            <a:ext cx="6450487" cy="6858000"/>
            <a:chOff x="-7368753" y="-1854009"/>
            <a:chExt cx="6299342" cy="6697306"/>
          </a:xfrm>
        </p:grpSpPr>
        <p:sp>
          <p:nvSpPr>
            <p:cNvPr id="37" name="Freeform 6"/>
            <p:cNvSpPr>
              <a:spLocks/>
            </p:cNvSpPr>
            <p:nvPr userDrawn="1"/>
          </p:nvSpPr>
          <p:spPr bwMode="black">
            <a:xfrm>
              <a:off x="-3543591" y="1231517"/>
              <a:ext cx="2474180" cy="3611780"/>
            </a:xfrm>
            <a:custGeom>
              <a:avLst/>
              <a:gdLst>
                <a:gd name="T0" fmla="*/ 0 w 1890"/>
                <a:gd name="T1" fmla="*/ 2759 h 2759"/>
                <a:gd name="T2" fmla="*/ 12 w 1890"/>
                <a:gd name="T3" fmla="*/ 2759 h 2759"/>
                <a:gd name="T4" fmla="*/ 1890 w 1890"/>
                <a:gd name="T5" fmla="*/ 17 h 2759"/>
                <a:gd name="T6" fmla="*/ 1890 w 1890"/>
                <a:gd name="T7" fmla="*/ 0 h 2759"/>
                <a:gd name="T8" fmla="*/ 0 w 1890"/>
                <a:gd name="T9" fmla="*/ 2759 h 2759"/>
              </a:gdLst>
              <a:ahLst/>
              <a:cxnLst>
                <a:cxn ang="0">
                  <a:pos x="T0" y="T1"/>
                </a:cxn>
                <a:cxn ang="0">
                  <a:pos x="T2" y="T3"/>
                </a:cxn>
                <a:cxn ang="0">
                  <a:pos x="T4" y="T5"/>
                </a:cxn>
                <a:cxn ang="0">
                  <a:pos x="T6" y="T7"/>
                </a:cxn>
                <a:cxn ang="0">
                  <a:pos x="T8" y="T9"/>
                </a:cxn>
              </a:cxnLst>
              <a:rect l="0" t="0" r="r" b="b"/>
              <a:pathLst>
                <a:path w="1890" h="2759">
                  <a:moveTo>
                    <a:pt x="0" y="2759"/>
                  </a:moveTo>
                  <a:lnTo>
                    <a:pt x="12" y="2759"/>
                  </a:lnTo>
                  <a:lnTo>
                    <a:pt x="1890" y="17"/>
                  </a:lnTo>
                  <a:lnTo>
                    <a:pt x="1890" y="0"/>
                  </a:lnTo>
                  <a:lnTo>
                    <a:pt x="0" y="2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eaLnBrk="1"/>
              <a:endParaRPr lang="en-US" dirty="0"/>
            </a:p>
          </p:txBody>
        </p:sp>
        <p:sp>
          <p:nvSpPr>
            <p:cNvPr id="38" name="Freeform 7"/>
            <p:cNvSpPr>
              <a:spLocks/>
            </p:cNvSpPr>
            <p:nvPr userDrawn="1"/>
          </p:nvSpPr>
          <p:spPr bwMode="black">
            <a:xfrm>
              <a:off x="-7368753" y="-1854009"/>
              <a:ext cx="1327417" cy="6697305"/>
            </a:xfrm>
            <a:custGeom>
              <a:avLst/>
              <a:gdLst>
                <a:gd name="T0" fmla="*/ 10 w 1014"/>
                <a:gd name="T1" fmla="*/ 5116 h 5116"/>
                <a:gd name="T2" fmla="*/ 1014 w 1014"/>
                <a:gd name="T3" fmla="*/ 0 h 5116"/>
                <a:gd name="T4" fmla="*/ 1007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7" y="0"/>
                  </a:lnTo>
                  <a:lnTo>
                    <a:pt x="0" y="5116"/>
                  </a:lnTo>
                  <a:lnTo>
                    <a:pt x="10" y="5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eaLnBrk="1"/>
              <a:endParaRPr lang="en-US" dirty="0"/>
            </a:p>
          </p:txBody>
        </p:sp>
      </p:grpSp>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00A5E2"/>
              </a:gs>
              <a:gs pos="50000">
                <a:srgbClr val="00A5E2"/>
              </a:gs>
              <a:gs pos="84000">
                <a:schemeClr val="accent2">
                  <a:alpha val="0"/>
                </a:scheme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eaLnBrk="1"/>
            <a:endParaRPr lang="en-US" dirty="0"/>
          </a:p>
        </p:txBody>
      </p:sp>
      <p:sp>
        <p:nvSpPr>
          <p:cNvPr id="2" name="Title 1"/>
          <p:cNvSpPr>
            <a:spLocks noGrp="1"/>
          </p:cNvSpPr>
          <p:nvPr>
            <p:ph type="title"/>
          </p:nvPr>
        </p:nvSpPr>
        <p:spPr bwMode="black">
          <a:xfrm>
            <a:off x="6678387" y="2989333"/>
            <a:ext cx="4500000" cy="1440753"/>
          </a:xfrm>
        </p:spPr>
        <p:txBody>
          <a:bodyPr anchor="t"/>
          <a:lstStyle>
            <a:lvl1pPr algn="l">
              <a:defRPr sz="4800" i="1">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bwMode="gray"/>
        <p:txBody>
          <a:bodyPr/>
          <a:lstStyle/>
          <a:p>
            <a:fld id="{EC4C773C-56E9-4938-AEBD-712BC038121E}"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26" name="Subtitle 2"/>
          <p:cNvSpPr>
            <a:spLocks noGrp="1"/>
          </p:cNvSpPr>
          <p:nvPr>
            <p:ph type="subTitle" idx="1"/>
          </p:nvPr>
        </p:nvSpPr>
        <p:spPr bwMode="black">
          <a:xfrm>
            <a:off x="1902190" y="2134650"/>
            <a:ext cx="4500000" cy="720000"/>
          </a:xfrm>
        </p:spPr>
        <p:txBody>
          <a:bodyPr anchor="b"/>
          <a:lstStyle>
            <a:lvl1pPr marL="0" indent="0" algn="r">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en-US" dirty="0"/>
              <a:t>Click to edit Master subtitle style</a:t>
            </a:r>
          </a:p>
        </p:txBody>
      </p:sp>
      <p:pic>
        <p:nvPicPr>
          <p:cNvPr id="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36784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3">
    <p:bg>
      <p:bgPr>
        <a:solidFill>
          <a:schemeClr val="accent4"/>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2807269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4800" b="0" i="1"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74C713"/>
              </a:gs>
              <a:gs pos="50000">
                <a:srgbClr val="74C713"/>
              </a:gs>
              <a:gs pos="84000">
                <a:srgbClr val="74C713">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eaLnBrk="1"/>
            <a:endParaRPr lang="en-US" dirty="0"/>
          </a:p>
        </p:txBody>
      </p:sp>
      <p:sp>
        <p:nvSpPr>
          <p:cNvPr id="2" name="Title 1"/>
          <p:cNvSpPr>
            <a:spLocks noGrp="1"/>
          </p:cNvSpPr>
          <p:nvPr>
            <p:ph type="title"/>
          </p:nvPr>
        </p:nvSpPr>
        <p:spPr bwMode="black">
          <a:xfrm>
            <a:off x="4854344" y="1462158"/>
            <a:ext cx="4500000" cy="1440753"/>
          </a:xfrm>
        </p:spPr>
        <p:txBody>
          <a:bodyPr anchor="b"/>
          <a:lstStyle>
            <a:lvl1pPr algn="l">
              <a:defRPr sz="4800" i="1">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bwMode="gray"/>
        <p:txBody>
          <a:bodyPr/>
          <a:lstStyle/>
          <a:p>
            <a:fld id="{E309FE29-4079-4042-82D4-30F65321BBEB}" type="datetime1">
              <a:rPr lang="en-US" smtClean="0"/>
              <a:t>25/06/2024</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Bayer 16:9 Template /// September 2018</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48" name="Subtitle 2"/>
          <p:cNvSpPr>
            <a:spLocks noGrp="1"/>
          </p:cNvSpPr>
          <p:nvPr>
            <p:ph type="subTitle" idx="1"/>
          </p:nvPr>
        </p:nvSpPr>
        <p:spPr bwMode="black">
          <a:xfrm>
            <a:off x="7055681" y="3064854"/>
            <a:ext cx="4500000" cy="720000"/>
          </a:xfrm>
        </p:spPr>
        <p:txBody>
          <a:bodyPr anchor="t"/>
          <a:lstStyle>
            <a:lvl1pPr marL="0" indent="0" algn="l">
              <a:buNone/>
              <a:defRPr sz="2400" b="1">
                <a:solidFill>
                  <a:schemeClr val="accent3"/>
                </a:solidFill>
              </a:defRPr>
            </a:lvl1pPr>
            <a:lvl2pPr marL="0" indent="0" algn="l">
              <a:buNone/>
              <a:defRPr sz="2400" b="1">
                <a:solidFill>
                  <a:schemeClr val="accent3"/>
                </a:solidFill>
              </a:defRPr>
            </a:lvl2pPr>
            <a:lvl3pPr marL="0" indent="0" algn="l">
              <a:buNone/>
              <a:defRPr sz="2400" b="1">
                <a:solidFill>
                  <a:schemeClr val="accent3"/>
                </a:solidFill>
              </a:defRPr>
            </a:lvl3pPr>
            <a:lvl4pPr marL="0" indent="0" algn="l">
              <a:buNone/>
              <a:defRPr sz="2400" b="1">
                <a:solidFill>
                  <a:schemeClr val="accent3"/>
                </a:solidFill>
              </a:defRPr>
            </a:lvl4pPr>
            <a:lvl5pPr marL="0" indent="0" algn="l">
              <a:buNone/>
              <a:defRPr sz="2400" b="1">
                <a:solidFill>
                  <a:schemeClr val="accent3"/>
                </a:solidFill>
              </a:defRPr>
            </a:lvl5pPr>
            <a:lvl6pPr marL="0" indent="0" algn="l">
              <a:buNone/>
              <a:defRPr sz="2400" b="1">
                <a:solidFill>
                  <a:schemeClr val="accent3"/>
                </a:solidFill>
              </a:defRPr>
            </a:lvl6pPr>
            <a:lvl7pPr marL="0" indent="0" algn="l">
              <a:buNone/>
              <a:defRPr sz="2400" b="1">
                <a:solidFill>
                  <a:schemeClr val="accent3"/>
                </a:solidFill>
              </a:defRPr>
            </a:lvl7pPr>
            <a:lvl8pPr marL="0" indent="0" algn="l">
              <a:buNone/>
              <a:defRPr sz="2400" b="1">
                <a:solidFill>
                  <a:schemeClr val="accent3"/>
                </a:solidFill>
              </a:defRPr>
            </a:lvl8pPr>
            <a:lvl9pPr marL="0" indent="0" algn="l">
              <a:buNone/>
              <a:defRPr sz="2400" b="1">
                <a:solidFill>
                  <a:schemeClr val="accent3"/>
                </a:solidFill>
              </a:defRPr>
            </a:lvl9pPr>
          </a:lstStyle>
          <a:p>
            <a:pPr lvl="0"/>
            <a:r>
              <a:rPr lang="en-US" dirty="0"/>
              <a:t>Click to edit Master subtitle style</a:t>
            </a:r>
          </a:p>
        </p:txBody>
      </p:sp>
      <p:grpSp>
        <p:nvGrpSpPr>
          <p:cNvPr id="24" name="Group 23"/>
          <p:cNvGrpSpPr/>
          <p:nvPr/>
        </p:nvGrpSpPr>
        <p:grpSpPr bwMode="black">
          <a:xfrm>
            <a:off x="759608" y="1"/>
            <a:ext cx="4148849" cy="6858000"/>
            <a:chOff x="-13927138" y="-1074738"/>
            <a:chExt cx="4913313" cy="8121651"/>
          </a:xfrm>
          <a:solidFill>
            <a:schemeClr val="bg1"/>
          </a:solidFill>
        </p:grpSpPr>
        <p:sp>
          <p:nvSpPr>
            <p:cNvPr id="26" name="Freeform 6"/>
            <p:cNvSpPr>
              <a:spLocks/>
            </p:cNvSpPr>
            <p:nvPr userDrawn="1"/>
          </p:nvSpPr>
          <p:spPr bwMode="black">
            <a:xfrm>
              <a:off x="-13927138" y="-1074738"/>
              <a:ext cx="2947988" cy="8121651"/>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6" name="Freeform 7"/>
            <p:cNvSpPr>
              <a:spLocks/>
            </p:cNvSpPr>
            <p:nvPr userDrawn="1"/>
          </p:nvSpPr>
          <p:spPr bwMode="black">
            <a:xfrm>
              <a:off x="-10623550" y="-1074738"/>
              <a:ext cx="1609725" cy="8121651"/>
            </a:xfrm>
            <a:custGeom>
              <a:avLst/>
              <a:gdLst>
                <a:gd name="T0" fmla="*/ 10 w 1014"/>
                <a:gd name="T1" fmla="*/ 5116 h 5116"/>
                <a:gd name="T2" fmla="*/ 1014 w 1014"/>
                <a:gd name="T3" fmla="*/ 0 h 5116"/>
                <a:gd name="T4" fmla="*/ 1004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4" y="0"/>
                  </a:lnTo>
                  <a:lnTo>
                    <a:pt x="0" y="5116"/>
                  </a:lnTo>
                  <a:lnTo>
                    <a:pt x="10"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pic>
        <p:nvPicPr>
          <p:cNvPr id="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126925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2216015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76166E1B-5D18-476A-8C5F-E90A4ECE4845}"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820" y="1732751"/>
            <a:ext cx="10798461" cy="4751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2031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3655983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dirty="0"/>
              <a:t>Click to edit Master subtitle style</a:t>
            </a:r>
          </a:p>
        </p:txBody>
      </p:sp>
      <p:sp>
        <p:nvSpPr>
          <p:cNvPr id="2" name="Title 1"/>
          <p:cNvSpPr>
            <a:spLocks noGrp="1"/>
          </p:cNvSpPr>
          <p:nvPr>
            <p:ph type="title"/>
          </p:nvPr>
        </p:nvSpPr>
        <p:spPr bwMode="gray"/>
        <p:txBody>
          <a:bodyPr/>
          <a:lstStyle/>
          <a:p>
            <a:r>
              <a:rPr lang="en-US" dirty="0"/>
              <a:t>Click to edit Master title style</a:t>
            </a:r>
          </a:p>
        </p:txBody>
      </p:sp>
      <p:sp>
        <p:nvSpPr>
          <p:cNvPr id="4" name="Date Placeholder 3"/>
          <p:cNvSpPr>
            <a:spLocks noGrp="1"/>
          </p:cNvSpPr>
          <p:nvPr>
            <p:ph type="dt" sz="half" idx="10"/>
          </p:nvPr>
        </p:nvSpPr>
        <p:spPr bwMode="gray"/>
        <p:txBody>
          <a:bodyPr/>
          <a:lstStyle/>
          <a:p>
            <a:fld id="{EEDDFC53-89AB-4BE8-8EEE-3EC422BCF930}" type="datetime1">
              <a:rPr lang="en-US" smtClean="0"/>
              <a:t>25/06/2024</a:t>
            </a:fld>
            <a:endParaRPr lang="en-US" dirty="0"/>
          </a:p>
        </p:txBody>
      </p:sp>
      <p:sp>
        <p:nvSpPr>
          <p:cNvPr id="5" name="Footer Placeholder 4"/>
          <p:cNvSpPr>
            <a:spLocks noGrp="1"/>
          </p:cNvSpPr>
          <p:nvPr>
            <p:ph type="ftr" sz="quarter" idx="11"/>
          </p:nvPr>
        </p:nvSpPr>
        <p:spPr bwMode="gray"/>
        <p:txBody>
          <a:bodyPr/>
          <a:lstStyle/>
          <a:p>
            <a:r>
              <a:rPr lang="en-US" dirty="0"/>
              <a:t>/// Bayer 16:9 Template /// September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6"/>
          </p:nvPr>
        </p:nvSpPr>
        <p:spPr>
          <a:xfrm>
            <a:off x="981820" y="1732750"/>
            <a:ext cx="5220000" cy="47520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2"/>
          <p:cNvSpPr>
            <a:spLocks noGrp="1"/>
          </p:cNvSpPr>
          <p:nvPr>
            <p:ph sz="quarter" idx="17"/>
          </p:nvPr>
        </p:nvSpPr>
        <p:spPr>
          <a:xfrm>
            <a:off x="6559603" y="1732750"/>
            <a:ext cx="5220000" cy="47520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ogoschutz" hidden="1"/>
          <p:cNvSpPr/>
          <p:nvPr userDrawn="1">
            <p:custDataLst>
              <p:tags r:id="rId3"/>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Logo</a:t>
            </a:r>
          </a:p>
          <a:p>
            <a:pPr algn="ctr"/>
            <a:r>
              <a:rPr lang="en-US" sz="900" dirty="0" err="1">
                <a:solidFill>
                  <a:schemeClr val="tx1"/>
                </a:solidFill>
              </a:rPr>
              <a:t>Schutz</a:t>
            </a:r>
            <a:endParaRPr lang="en-US" sz="900" dirty="0">
              <a:solidFill>
                <a:schemeClr val="tx1"/>
              </a:solidFill>
            </a:endParaRPr>
          </a:p>
        </p:txBody>
      </p:sp>
    </p:spTree>
    <p:extLst>
      <p:ext uri="{BB962C8B-B14F-4D97-AF65-F5344CB8AC3E}">
        <p14:creationId xmlns:p14="http://schemas.microsoft.com/office/powerpoint/2010/main" val="329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1094">
          <p15:clr>
            <a:srgbClr val="FBAE40"/>
          </p15:clr>
        </p15:guide>
        <p15:guide id="4" orient="horz" pos="4085">
          <p15:clr>
            <a:srgbClr val="FBAE40"/>
          </p15:clr>
        </p15:guide>
        <p15:guide id="5" pos="619">
          <p15:clr>
            <a:srgbClr val="FBAE40"/>
          </p15:clr>
        </p15:guide>
        <p15:guide id="6" pos="742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ags" Target="../tags/tag51.xml"/><Relationship Id="rId26" Type="http://schemas.openxmlformats.org/officeDocument/2006/relationships/image" Target="../media/image5.png"/><Relationship Id="rId3" Type="http://schemas.openxmlformats.org/officeDocument/2006/relationships/slideLayout" Target="../slideLayouts/slideLayout19.xml"/><Relationship Id="rId21" Type="http://schemas.openxmlformats.org/officeDocument/2006/relationships/oleObject" Target="../embeddings/oleObject18.bin"/><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5" Type="http://schemas.openxmlformats.org/officeDocument/2006/relationships/image" Target="../media/image4.png"/><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ags" Target="../tags/tag5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3.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2.png"/><Relationship Id="rId10" Type="http://schemas.openxmlformats.org/officeDocument/2006/relationships/slideLayout" Target="../slideLayouts/slideLayout26.xml"/><Relationship Id="rId19" Type="http://schemas.openxmlformats.org/officeDocument/2006/relationships/tags" Target="../tags/tag5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18"/>
            </p:custDataLst>
            <p:extLst>
              <p:ext uri="{D42A27DB-BD31-4B8C-83A1-F6EECF244321}">
                <p14:modId xmlns:p14="http://schemas.microsoft.com/office/powerpoint/2010/main" val="2940150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95" imgH="394" progId="TCLayout.ActiveDocument.1">
                  <p:embed/>
                </p:oleObj>
              </mc:Choice>
              <mc:Fallback>
                <p:oleObj name="think-cell Slide" r:id="rId21" imgW="395" imgH="394"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19"/>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 name="Text Placeholder 2"/>
          <p:cNvSpPr>
            <a:spLocks noGrp="1"/>
          </p:cNvSpPr>
          <p:nvPr>
            <p:ph type="body" idx="1"/>
          </p:nvPr>
        </p:nvSpPr>
        <p:spPr bwMode="gray">
          <a:xfrm>
            <a:off x="980281" y="1732751"/>
            <a:ext cx="10800000" cy="4752000"/>
          </a:xfrm>
          <a:prstGeom prst="rect">
            <a:avLst/>
          </a:prstGeom>
        </p:spPr>
        <p:txBody>
          <a:bodyPr vert="horz" lIns="0" tIns="0" rIns="0" bIns="0" rtlCol="0">
            <a:noAutofit/>
          </a:body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2" name="Title Placeholder 1"/>
          <p:cNvSpPr>
            <a:spLocks noGrp="1"/>
          </p:cNvSpPr>
          <p:nvPr>
            <p:ph type="title"/>
          </p:nvPr>
        </p:nvSpPr>
        <p:spPr bwMode="gray">
          <a:xfrm>
            <a:off x="981821" y="181938"/>
            <a:ext cx="10798460" cy="864000"/>
          </a:xfrm>
          <a:prstGeom prst="rect">
            <a:avLst/>
          </a:prstGeom>
        </p:spPr>
        <p:txBody>
          <a:bodyPr vert="horz" lIns="0" tIns="0" rIns="0" bIns="0" rtlCol="0" anchor="b">
            <a:noAutofit/>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Date Placeholder 3"/>
          <p:cNvSpPr>
            <a:spLocks noGrp="1"/>
          </p:cNvSpPr>
          <p:nvPr>
            <p:ph type="dt" sz="half" idx="2"/>
          </p:nvPr>
        </p:nvSpPr>
        <p:spPr bwMode="gray">
          <a:xfrm>
            <a:off x="11121231" y="6617933"/>
            <a:ext cx="488950" cy="108000"/>
          </a:xfrm>
          <a:prstGeom prst="rect">
            <a:avLst/>
          </a:prstGeom>
        </p:spPr>
        <p:txBody>
          <a:bodyPr vert="horz" lIns="0" tIns="0" rIns="0" bIns="0" rtlCol="0" anchor="t">
            <a:noAutofit/>
          </a:bodyPr>
          <a:lstStyle>
            <a:lvl1pPr algn="r">
              <a:defRPr sz="700">
                <a:noFill/>
              </a:defRPr>
            </a:lvl1pPr>
            <a:lvl2pPr marL="1588" indent="0" algn="r">
              <a:defRPr sz="700">
                <a:noFill/>
              </a:defRPr>
            </a:lvl2pPr>
            <a:lvl3pPr marL="0" indent="0" algn="r">
              <a:defRPr sz="700">
                <a:noFill/>
              </a:defRPr>
            </a:lvl3pPr>
            <a:lvl4pPr marL="0" indent="0" algn="r">
              <a:tabLst/>
              <a:defRPr sz="700">
                <a:noFill/>
              </a:defRPr>
            </a:lvl4pPr>
            <a:lvl5pPr marL="0" indent="0" algn="r">
              <a:defRPr sz="700">
                <a:noFill/>
              </a:defRPr>
            </a:lvl5pPr>
            <a:lvl6pPr marL="0" indent="0" algn="r">
              <a:defRPr sz="700">
                <a:noFill/>
              </a:defRPr>
            </a:lvl6pPr>
            <a:lvl7pPr marL="0" indent="0" algn="r">
              <a:defRPr sz="700">
                <a:noFill/>
              </a:defRPr>
            </a:lvl7pPr>
            <a:lvl8pPr marL="0" indent="0" algn="r">
              <a:defRPr sz="700">
                <a:noFill/>
              </a:defRPr>
            </a:lvl8pPr>
            <a:lvl9pPr marL="0" indent="0" algn="r">
              <a:defRPr sz="700">
                <a:noFill/>
              </a:defRPr>
            </a:lvl9pPr>
          </a:lstStyle>
          <a:p>
            <a:fld id="{67D9247B-7051-4DBD-8540-3BFDAC611952}" type="datetime1">
              <a:rPr lang="en-US" smtClean="0"/>
              <a:t>25/06/2024</a:t>
            </a:fld>
            <a:endParaRPr lang="en-US" dirty="0"/>
          </a:p>
        </p:txBody>
      </p:sp>
      <p:sp>
        <p:nvSpPr>
          <p:cNvPr id="5" name="Footer Placeholder 4"/>
          <p:cNvSpPr>
            <a:spLocks noGrp="1"/>
          </p:cNvSpPr>
          <p:nvPr>
            <p:ph type="ftr" sz="quarter" idx="3"/>
          </p:nvPr>
        </p:nvSpPr>
        <p:spPr bwMode="gray">
          <a:xfrm>
            <a:off x="974672" y="6617933"/>
            <a:ext cx="8640000"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tabLst/>
              <a:defRPr sz="700">
                <a:solidFill>
                  <a:schemeClr val="accent1"/>
                </a:solidFill>
              </a:defRPr>
            </a:lvl6pPr>
            <a:lvl7pPr marL="0" indent="0">
              <a:tabLst/>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dirty="0"/>
              <a:t>/// Bayer 16:9 Template /// September 2018</a:t>
            </a:r>
          </a:p>
        </p:txBody>
      </p:sp>
      <p:sp>
        <p:nvSpPr>
          <p:cNvPr id="6" name="Slide Number Placeholder 5"/>
          <p:cNvSpPr>
            <a:spLocks noGrp="1"/>
          </p:cNvSpPr>
          <p:nvPr>
            <p:ph type="sldNum" sz="quarter" idx="4"/>
          </p:nvPr>
        </p:nvSpPr>
        <p:spPr bwMode="gray">
          <a:xfrm>
            <a:off x="195843" y="6617933"/>
            <a:ext cx="392326" cy="108000"/>
          </a:xfrm>
          <a:prstGeom prst="rect">
            <a:avLst/>
          </a:prstGeom>
        </p:spPr>
        <p:txBody>
          <a:bodyPr vert="horz" lIns="0" tIns="0" rIns="0" bIns="0" rtlCol="0" anchor="t">
            <a:noAutofit/>
          </a:bodyPr>
          <a:lstStyle>
            <a:lvl1pPr algn="ctr">
              <a:defRPr sz="700">
                <a:solidFill>
                  <a:schemeClr val="accent2"/>
                </a:solidFill>
              </a:defRPr>
            </a:lvl1pPr>
            <a:lvl2pPr marL="0" indent="0" algn="ctr">
              <a:defRPr sz="700">
                <a:solidFill>
                  <a:schemeClr val="accent2"/>
                </a:solidFill>
              </a:defRPr>
            </a:lvl2pPr>
            <a:lvl3pPr marL="0" indent="0" algn="ctr">
              <a:defRPr sz="700">
                <a:solidFill>
                  <a:schemeClr val="accent2"/>
                </a:solidFill>
              </a:defRPr>
            </a:lvl3pPr>
            <a:lvl4pPr marL="0" indent="0" algn="ctr">
              <a:defRPr sz="700">
                <a:solidFill>
                  <a:schemeClr val="accent2"/>
                </a:solidFill>
              </a:defRPr>
            </a:lvl4pPr>
            <a:lvl5pPr marL="0" indent="0" algn="ctr">
              <a:defRPr sz="700">
                <a:solidFill>
                  <a:schemeClr val="accent2"/>
                </a:solidFill>
              </a:defRPr>
            </a:lvl5pPr>
            <a:lvl6pPr marL="0" indent="0" algn="ctr">
              <a:defRPr sz="700">
                <a:solidFill>
                  <a:schemeClr val="accent2"/>
                </a:solidFill>
              </a:defRPr>
            </a:lvl6pPr>
            <a:lvl7pPr marL="0" indent="0" algn="ctr">
              <a:defRPr sz="700">
                <a:solidFill>
                  <a:schemeClr val="accent2"/>
                </a:solidFill>
              </a:defRPr>
            </a:lvl7pPr>
            <a:lvl8pPr marL="0" indent="0" algn="ctr">
              <a:defRPr sz="700">
                <a:solidFill>
                  <a:schemeClr val="accent2"/>
                </a:solidFill>
              </a:defRPr>
            </a:lvl8pPr>
            <a:lvl9pPr marL="0" indent="0" algn="ctr">
              <a:defRPr sz="700">
                <a:solidFill>
                  <a:schemeClr val="accent2"/>
                </a:solidFill>
              </a:defRPr>
            </a:lvl9pPr>
          </a:lstStyle>
          <a:p>
            <a:fld id="{EEAD9179-7A6B-4268-BEB2-F3B8EB06115B}" type="slidenum">
              <a:rPr lang="en-US" smtClean="0"/>
              <a:pPr/>
              <a:t>‹#›</a:t>
            </a:fld>
            <a:endParaRPr lang="en-US" dirty="0"/>
          </a:p>
        </p:txBody>
      </p:sp>
      <p:sp>
        <p:nvSpPr>
          <p:cNvPr id="7" name="empower - DO NOT DELETE!!!" hidden="1"/>
          <p:cNvSpPr/>
          <p:nvPr userDrawn="1">
            <p:custDataLst>
              <p:tags r:id="rId20"/>
            </p:custDataLst>
          </p:nvPr>
        </p:nvSpPr>
        <p:spPr bwMode="gray">
          <a:xfrm>
            <a:off x="0" y="0"/>
            <a:ext cx="0" cy="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1"/>
            <a:endParaRPr lang="en-US" dirty="0"/>
          </a:p>
        </p:txBody>
      </p:sp>
      <p:sp>
        <p:nvSpPr>
          <p:cNvPr id="10" name="MSIPCMContentMarking" descr="{&quot;HashCode&quot;:-242339457,&quot;Placement&quot;:&quot;Footer&quot;}">
            <a:extLst>
              <a:ext uri="{FF2B5EF4-FFF2-40B4-BE49-F238E27FC236}">
                <a16:creationId xmlns:a16="http://schemas.microsoft.com/office/drawing/2014/main" id="{AD817E17-7543-4867-AC77-82C8297F2B01}"/>
              </a:ext>
            </a:extLst>
          </p:cNvPr>
          <p:cNvSpPr txBox="1"/>
          <p:nvPr userDrawn="1"/>
        </p:nvSpPr>
        <p:spPr bwMode="gray">
          <a:xfrm>
            <a:off x="10317297" y="6390570"/>
            <a:ext cx="1873115" cy="467429"/>
          </a:xfrm>
          <a:prstGeom prst="rect">
            <a:avLst/>
          </a:prstGeom>
          <a:noFill/>
        </p:spPr>
        <p:txBody>
          <a:bodyPr vert="horz" wrap="square" lIns="0" tIns="0" rIns="0" bIns="0" rtlCol="0" anchor="ctr" anchorCtr="1">
            <a:noAutofit/>
          </a:bodyPr>
          <a:lstStyle/>
          <a:p>
            <a:pPr algn="r" rtl="0" eaLnBrk="1" fontAlgn="auto" hangingPunct="1">
              <a:lnSpc>
                <a:spcPct val="100000"/>
              </a:lnSpc>
              <a:spcBef>
                <a:spcPts val="0"/>
              </a:spcBef>
              <a:spcAft>
                <a:spcPts val="0"/>
              </a:spcAft>
            </a:pPr>
            <a:r>
              <a:rPr lang="en-US" sz="2200" b="0" i="0" u="none" baseline="0">
                <a:solidFill>
                  <a:srgbClr val="FF8939"/>
                </a:solidFill>
                <a:latin typeface="Calibri" panose="020F0502020204030204" pitchFamily="34" charset="0"/>
              </a:rPr>
              <a:t>RESTRICTED</a:t>
            </a:r>
            <a:endParaRPr lang="en-US" sz="2200" b="0" i="0" u="none" baseline="0" dirty="0">
              <a:solidFill>
                <a:srgbClr val="FF8939"/>
              </a:solidFill>
              <a:latin typeface="Calibri" panose="020F0502020204030204" pitchFamily="34" charset="0"/>
            </a:endParaRPr>
          </a:p>
        </p:txBody>
      </p:sp>
    </p:spTree>
    <p:extLst>
      <p:ext uri="{BB962C8B-B14F-4D97-AF65-F5344CB8AC3E}">
        <p14:creationId xmlns:p14="http://schemas.microsoft.com/office/powerpoint/2010/main" val="381456129"/>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2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2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2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2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18"/>
            </p:custDataLst>
            <p:extLst>
              <p:ext uri="{D42A27DB-BD31-4B8C-83A1-F6EECF244321}">
                <p14:modId xmlns:p14="http://schemas.microsoft.com/office/powerpoint/2010/main" val="16743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95" imgH="394" progId="TCLayout.ActiveDocument.1">
                  <p:embed/>
                </p:oleObj>
              </mc:Choice>
              <mc:Fallback>
                <p:oleObj name="think-cell Slide" r:id="rId21" imgW="395" imgH="394" progId="TCLayout.ActiveDocument.1">
                  <p:embed/>
                  <p:pic>
                    <p:nvPicPr>
                      <p:cNvPr id="9" name="Object 8" hidden="1"/>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19"/>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en-US" sz="2800" b="0" i="0" u="none" baseline="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 name="Text Placeholder 2"/>
          <p:cNvSpPr>
            <a:spLocks noGrp="1"/>
          </p:cNvSpPr>
          <p:nvPr>
            <p:ph type="body" idx="1"/>
          </p:nvPr>
        </p:nvSpPr>
        <p:spPr bwMode="gray">
          <a:xfrm>
            <a:off x="980281" y="1732751"/>
            <a:ext cx="10800000" cy="4752000"/>
          </a:xfrm>
          <a:prstGeom prst="rect">
            <a:avLst/>
          </a:prstGeom>
        </p:spPr>
        <p:txBody>
          <a:bodyPr vert="horz" lIns="0" tIns="0" rIns="0" bIns="0" rtlCol="0">
            <a:noAutofit/>
          </a:body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2" name="Title Placeholder 1"/>
          <p:cNvSpPr>
            <a:spLocks noGrp="1"/>
          </p:cNvSpPr>
          <p:nvPr>
            <p:ph type="title"/>
          </p:nvPr>
        </p:nvSpPr>
        <p:spPr bwMode="gray">
          <a:xfrm>
            <a:off x="981821" y="181938"/>
            <a:ext cx="10798460" cy="864000"/>
          </a:xfrm>
          <a:prstGeom prst="rect">
            <a:avLst/>
          </a:prstGeom>
        </p:spPr>
        <p:txBody>
          <a:bodyPr vert="horz" lIns="0" tIns="0" rIns="0" bIns="0" rtlCol="0" anchor="b">
            <a:noAutofit/>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Date Placeholder 3"/>
          <p:cNvSpPr>
            <a:spLocks noGrp="1"/>
          </p:cNvSpPr>
          <p:nvPr>
            <p:ph type="dt" sz="half" idx="2"/>
          </p:nvPr>
        </p:nvSpPr>
        <p:spPr bwMode="gray">
          <a:xfrm>
            <a:off x="11121231" y="6617933"/>
            <a:ext cx="488950" cy="108000"/>
          </a:xfrm>
          <a:prstGeom prst="rect">
            <a:avLst/>
          </a:prstGeom>
        </p:spPr>
        <p:txBody>
          <a:bodyPr vert="horz" lIns="0" tIns="0" rIns="0" bIns="0" rtlCol="0" anchor="t">
            <a:noAutofit/>
          </a:bodyPr>
          <a:lstStyle>
            <a:lvl1pPr algn="r">
              <a:defRPr sz="700">
                <a:noFill/>
              </a:defRPr>
            </a:lvl1pPr>
            <a:lvl2pPr marL="1588" indent="0" algn="r">
              <a:defRPr sz="700">
                <a:noFill/>
              </a:defRPr>
            </a:lvl2pPr>
            <a:lvl3pPr marL="0" indent="0" algn="r">
              <a:defRPr sz="700">
                <a:noFill/>
              </a:defRPr>
            </a:lvl3pPr>
            <a:lvl4pPr marL="0" indent="0" algn="r">
              <a:tabLst/>
              <a:defRPr sz="700">
                <a:noFill/>
              </a:defRPr>
            </a:lvl4pPr>
            <a:lvl5pPr marL="0" indent="0" algn="r">
              <a:defRPr sz="700">
                <a:noFill/>
              </a:defRPr>
            </a:lvl5pPr>
            <a:lvl6pPr marL="0" indent="0" algn="r">
              <a:defRPr sz="700">
                <a:noFill/>
              </a:defRPr>
            </a:lvl6pPr>
            <a:lvl7pPr marL="0" indent="0" algn="r">
              <a:defRPr sz="700">
                <a:noFill/>
              </a:defRPr>
            </a:lvl7pPr>
            <a:lvl8pPr marL="0" indent="0" algn="r">
              <a:defRPr sz="700">
                <a:noFill/>
              </a:defRPr>
            </a:lvl8pPr>
            <a:lvl9pPr marL="0" indent="0" algn="r">
              <a:defRPr sz="700">
                <a:noFill/>
              </a:defRPr>
            </a:lvl9pPr>
          </a:lstStyle>
          <a:p>
            <a:fld id="{67D9247B-7051-4DBD-8540-3BFDAC611952}" type="datetime1">
              <a:rPr lang="en-US" smtClean="0"/>
              <a:t>25/06/2024</a:t>
            </a:fld>
            <a:endParaRPr lang="en-US" dirty="0"/>
          </a:p>
        </p:txBody>
      </p:sp>
      <p:sp>
        <p:nvSpPr>
          <p:cNvPr id="5" name="Footer Placeholder 4"/>
          <p:cNvSpPr>
            <a:spLocks noGrp="1"/>
          </p:cNvSpPr>
          <p:nvPr>
            <p:ph type="ftr" sz="quarter" idx="3"/>
          </p:nvPr>
        </p:nvSpPr>
        <p:spPr bwMode="gray">
          <a:xfrm>
            <a:off x="974672" y="6617933"/>
            <a:ext cx="8640000"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tabLst/>
              <a:defRPr sz="700">
                <a:solidFill>
                  <a:schemeClr val="accent1"/>
                </a:solidFill>
              </a:defRPr>
            </a:lvl6pPr>
            <a:lvl7pPr marL="0" indent="0">
              <a:tabLst/>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dirty="0"/>
              <a:t>/// Bayer 16:9 Template /// September 2018</a:t>
            </a:r>
          </a:p>
        </p:txBody>
      </p:sp>
      <p:sp>
        <p:nvSpPr>
          <p:cNvPr id="6" name="Slide Number Placeholder 5"/>
          <p:cNvSpPr>
            <a:spLocks noGrp="1"/>
          </p:cNvSpPr>
          <p:nvPr>
            <p:ph type="sldNum" sz="quarter" idx="4"/>
          </p:nvPr>
        </p:nvSpPr>
        <p:spPr bwMode="gray">
          <a:xfrm>
            <a:off x="195843" y="6617933"/>
            <a:ext cx="392326" cy="108000"/>
          </a:xfrm>
          <a:prstGeom prst="rect">
            <a:avLst/>
          </a:prstGeom>
        </p:spPr>
        <p:txBody>
          <a:bodyPr vert="horz" lIns="0" tIns="0" rIns="0" bIns="0" rtlCol="0" anchor="t">
            <a:noAutofit/>
          </a:bodyPr>
          <a:lstStyle>
            <a:lvl1pPr algn="ctr">
              <a:defRPr sz="700">
                <a:solidFill>
                  <a:schemeClr val="accent2"/>
                </a:solidFill>
              </a:defRPr>
            </a:lvl1pPr>
            <a:lvl2pPr marL="0" indent="0" algn="ctr">
              <a:defRPr sz="700">
                <a:solidFill>
                  <a:schemeClr val="accent2"/>
                </a:solidFill>
              </a:defRPr>
            </a:lvl2pPr>
            <a:lvl3pPr marL="0" indent="0" algn="ctr">
              <a:defRPr sz="700">
                <a:solidFill>
                  <a:schemeClr val="accent2"/>
                </a:solidFill>
              </a:defRPr>
            </a:lvl3pPr>
            <a:lvl4pPr marL="0" indent="0" algn="ctr">
              <a:defRPr sz="700">
                <a:solidFill>
                  <a:schemeClr val="accent2"/>
                </a:solidFill>
              </a:defRPr>
            </a:lvl4pPr>
            <a:lvl5pPr marL="0" indent="0" algn="ctr">
              <a:defRPr sz="700">
                <a:solidFill>
                  <a:schemeClr val="accent2"/>
                </a:solidFill>
              </a:defRPr>
            </a:lvl5pPr>
            <a:lvl6pPr marL="0" indent="0" algn="ctr">
              <a:defRPr sz="700">
                <a:solidFill>
                  <a:schemeClr val="accent2"/>
                </a:solidFill>
              </a:defRPr>
            </a:lvl6pPr>
            <a:lvl7pPr marL="0" indent="0" algn="ctr">
              <a:defRPr sz="700">
                <a:solidFill>
                  <a:schemeClr val="accent2"/>
                </a:solidFill>
              </a:defRPr>
            </a:lvl7pPr>
            <a:lvl8pPr marL="0" indent="0" algn="ctr">
              <a:defRPr sz="700">
                <a:solidFill>
                  <a:schemeClr val="accent2"/>
                </a:solidFill>
              </a:defRPr>
            </a:lvl8pPr>
            <a:lvl9pPr marL="0" indent="0" algn="ctr">
              <a:defRPr sz="700">
                <a:solidFill>
                  <a:schemeClr val="accent2"/>
                </a:solidFill>
              </a:defRPr>
            </a:lvl9pPr>
          </a:lstStyle>
          <a:p>
            <a:fld id="{EEAD9179-7A6B-4268-BEB2-F3B8EB06115B}" type="slidenum">
              <a:rPr lang="en-US" smtClean="0"/>
              <a:pPr/>
              <a:t>‹#›</a:t>
            </a:fld>
            <a:endParaRPr lang="en-US" dirty="0"/>
          </a:p>
        </p:txBody>
      </p:sp>
      <p:sp>
        <p:nvSpPr>
          <p:cNvPr id="7" name="empower - DO NOT DELETE!!!" hidden="1"/>
          <p:cNvSpPr/>
          <p:nvPr userDrawn="1">
            <p:custDataLst>
              <p:tags r:id="rId20"/>
            </p:custDataLst>
          </p:nvPr>
        </p:nvSpPr>
        <p:spPr bwMode="gray">
          <a:xfrm>
            <a:off x="0" y="0"/>
            <a:ext cx="0" cy="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1"/>
            <a:endParaRPr lang="en-US" dirty="0"/>
          </a:p>
        </p:txBody>
      </p:sp>
      <p:sp>
        <p:nvSpPr>
          <p:cNvPr id="10" name="MSIPCMContentMarking" descr="{&quot;HashCode&quot;:-242339457,&quot;Placement&quot;:&quot;Footer&quot;}">
            <a:extLst>
              <a:ext uri="{FF2B5EF4-FFF2-40B4-BE49-F238E27FC236}">
                <a16:creationId xmlns:a16="http://schemas.microsoft.com/office/drawing/2014/main" id="{C0F21AF4-601F-4A07-81E5-7CEADA7DF181}"/>
              </a:ext>
            </a:extLst>
          </p:cNvPr>
          <p:cNvSpPr txBox="1"/>
          <p:nvPr userDrawn="1"/>
        </p:nvSpPr>
        <p:spPr bwMode="gray">
          <a:xfrm>
            <a:off x="10317297" y="6390570"/>
            <a:ext cx="1873115" cy="467429"/>
          </a:xfrm>
          <a:prstGeom prst="rect">
            <a:avLst/>
          </a:prstGeom>
          <a:noFill/>
        </p:spPr>
        <p:txBody>
          <a:bodyPr vert="horz" wrap="square" lIns="0" tIns="0" rIns="0" bIns="0" rtlCol="0" anchor="ctr" anchorCtr="1">
            <a:noAutofit/>
          </a:bodyPr>
          <a:lstStyle/>
          <a:p>
            <a:pPr algn="r" rtl="0" eaLnBrk="1" fontAlgn="auto" hangingPunct="1">
              <a:lnSpc>
                <a:spcPct val="100000"/>
              </a:lnSpc>
              <a:spcBef>
                <a:spcPts val="0"/>
              </a:spcBef>
              <a:spcAft>
                <a:spcPts val="0"/>
              </a:spcAft>
            </a:pPr>
            <a:r>
              <a:rPr lang="en-US" sz="2200" b="0" i="0" u="none" baseline="0">
                <a:solidFill>
                  <a:srgbClr val="FF8939"/>
                </a:solidFill>
                <a:latin typeface="Calibri" panose="020F0502020204030204" pitchFamily="34" charset="0"/>
              </a:rPr>
              <a:t>RESTRICTED</a:t>
            </a:r>
            <a:endParaRPr lang="en-US" sz="2200" b="0" i="0" u="none" baseline="0" dirty="0">
              <a:solidFill>
                <a:srgbClr val="FF8939"/>
              </a:solidFill>
              <a:latin typeface="Calibri" panose="020F0502020204030204" pitchFamily="34" charset="0"/>
            </a:endParaRPr>
          </a:p>
        </p:txBody>
      </p:sp>
    </p:spTree>
    <p:extLst>
      <p:ext uri="{BB962C8B-B14F-4D97-AF65-F5344CB8AC3E}">
        <p14:creationId xmlns:p14="http://schemas.microsoft.com/office/powerpoint/2010/main" val="406187944"/>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2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2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2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2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102.xml"/><Relationship Id="rId7" Type="http://schemas.openxmlformats.org/officeDocument/2006/relationships/image" Target="../media/image1.emf"/><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oleObject" Target="../embeddings/oleObject35.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0.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1.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1.emf"/><Relationship Id="rId5" Type="http://schemas.openxmlformats.org/officeDocument/2006/relationships/oleObject" Target="../embeddings/oleObject49.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03.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1.emf"/><Relationship Id="rId5" Type="http://schemas.openxmlformats.org/officeDocument/2006/relationships/oleObject" Target="../embeddings/oleObject58.bin"/><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7" Type="http://schemas.openxmlformats.org/officeDocument/2006/relationships/tags" Target="../tags/tag411.xml"/><Relationship Id="rId21" Type="http://schemas.openxmlformats.org/officeDocument/2006/relationships/tags" Target="../tags/tag315.xml"/><Relationship Id="rId42" Type="http://schemas.openxmlformats.org/officeDocument/2006/relationships/tags" Target="../tags/tag336.xml"/><Relationship Id="rId63" Type="http://schemas.openxmlformats.org/officeDocument/2006/relationships/tags" Target="../tags/tag357.xml"/><Relationship Id="rId84" Type="http://schemas.openxmlformats.org/officeDocument/2006/relationships/tags" Target="../tags/tag378.xml"/><Relationship Id="rId138" Type="http://schemas.openxmlformats.org/officeDocument/2006/relationships/tags" Target="../tags/tag432.xml"/><Relationship Id="rId107" Type="http://schemas.openxmlformats.org/officeDocument/2006/relationships/tags" Target="../tags/tag401.xml"/><Relationship Id="rId11" Type="http://schemas.openxmlformats.org/officeDocument/2006/relationships/tags" Target="../tags/tag305.xml"/><Relationship Id="rId32" Type="http://schemas.openxmlformats.org/officeDocument/2006/relationships/tags" Target="../tags/tag326.xml"/><Relationship Id="rId53" Type="http://schemas.openxmlformats.org/officeDocument/2006/relationships/tags" Target="../tags/tag347.xml"/><Relationship Id="rId74" Type="http://schemas.openxmlformats.org/officeDocument/2006/relationships/tags" Target="../tags/tag368.xml"/><Relationship Id="rId128" Type="http://schemas.openxmlformats.org/officeDocument/2006/relationships/tags" Target="../tags/tag422.xml"/><Relationship Id="rId149" Type="http://schemas.openxmlformats.org/officeDocument/2006/relationships/tags" Target="../tags/tag443.xml"/><Relationship Id="rId5" Type="http://schemas.openxmlformats.org/officeDocument/2006/relationships/tags" Target="../tags/tag299.xml"/><Relationship Id="rId95" Type="http://schemas.openxmlformats.org/officeDocument/2006/relationships/tags" Target="../tags/tag389.xml"/><Relationship Id="rId22" Type="http://schemas.openxmlformats.org/officeDocument/2006/relationships/tags" Target="../tags/tag316.xml"/><Relationship Id="rId43" Type="http://schemas.openxmlformats.org/officeDocument/2006/relationships/tags" Target="../tags/tag337.xml"/><Relationship Id="rId64" Type="http://schemas.openxmlformats.org/officeDocument/2006/relationships/tags" Target="../tags/tag358.xml"/><Relationship Id="rId118" Type="http://schemas.openxmlformats.org/officeDocument/2006/relationships/tags" Target="../tags/tag412.xml"/><Relationship Id="rId139" Type="http://schemas.openxmlformats.org/officeDocument/2006/relationships/tags" Target="../tags/tag433.xml"/><Relationship Id="rId80" Type="http://schemas.openxmlformats.org/officeDocument/2006/relationships/tags" Target="../tags/tag374.xml"/><Relationship Id="rId85" Type="http://schemas.openxmlformats.org/officeDocument/2006/relationships/tags" Target="../tags/tag379.xml"/><Relationship Id="rId150" Type="http://schemas.openxmlformats.org/officeDocument/2006/relationships/slideLayout" Target="../slideLayouts/slideLayout11.xml"/><Relationship Id="rId155" Type="http://schemas.openxmlformats.org/officeDocument/2006/relationships/image" Target="../media/image3.png"/><Relationship Id="rId12" Type="http://schemas.openxmlformats.org/officeDocument/2006/relationships/tags" Target="../tags/tag306.xml"/><Relationship Id="rId17" Type="http://schemas.openxmlformats.org/officeDocument/2006/relationships/tags" Target="../tags/tag311.xml"/><Relationship Id="rId33" Type="http://schemas.openxmlformats.org/officeDocument/2006/relationships/tags" Target="../tags/tag327.xml"/><Relationship Id="rId38" Type="http://schemas.openxmlformats.org/officeDocument/2006/relationships/tags" Target="../tags/tag332.xml"/><Relationship Id="rId59" Type="http://schemas.openxmlformats.org/officeDocument/2006/relationships/tags" Target="../tags/tag353.xml"/><Relationship Id="rId103" Type="http://schemas.openxmlformats.org/officeDocument/2006/relationships/tags" Target="../tags/tag397.xml"/><Relationship Id="rId108" Type="http://schemas.openxmlformats.org/officeDocument/2006/relationships/tags" Target="../tags/tag402.xml"/><Relationship Id="rId124" Type="http://schemas.openxmlformats.org/officeDocument/2006/relationships/tags" Target="../tags/tag418.xml"/><Relationship Id="rId129" Type="http://schemas.openxmlformats.org/officeDocument/2006/relationships/tags" Target="../tags/tag423.xml"/><Relationship Id="rId54" Type="http://schemas.openxmlformats.org/officeDocument/2006/relationships/tags" Target="../tags/tag348.xml"/><Relationship Id="rId70" Type="http://schemas.openxmlformats.org/officeDocument/2006/relationships/tags" Target="../tags/tag364.xml"/><Relationship Id="rId75" Type="http://schemas.openxmlformats.org/officeDocument/2006/relationships/tags" Target="../tags/tag369.xml"/><Relationship Id="rId91" Type="http://schemas.openxmlformats.org/officeDocument/2006/relationships/tags" Target="../tags/tag385.xml"/><Relationship Id="rId96" Type="http://schemas.openxmlformats.org/officeDocument/2006/relationships/tags" Target="../tags/tag390.xml"/><Relationship Id="rId140" Type="http://schemas.openxmlformats.org/officeDocument/2006/relationships/tags" Target="../tags/tag434.xml"/><Relationship Id="rId145" Type="http://schemas.openxmlformats.org/officeDocument/2006/relationships/tags" Target="../tags/tag439.xml"/><Relationship Id="rId1" Type="http://schemas.openxmlformats.org/officeDocument/2006/relationships/tags" Target="../tags/tag295.xml"/><Relationship Id="rId6" Type="http://schemas.openxmlformats.org/officeDocument/2006/relationships/tags" Target="../tags/tag300.xml"/><Relationship Id="rId23" Type="http://schemas.openxmlformats.org/officeDocument/2006/relationships/tags" Target="../tags/tag317.xml"/><Relationship Id="rId28" Type="http://schemas.openxmlformats.org/officeDocument/2006/relationships/tags" Target="../tags/tag322.xml"/><Relationship Id="rId49" Type="http://schemas.openxmlformats.org/officeDocument/2006/relationships/tags" Target="../tags/tag343.xml"/><Relationship Id="rId114" Type="http://schemas.openxmlformats.org/officeDocument/2006/relationships/tags" Target="../tags/tag408.xml"/><Relationship Id="rId119" Type="http://schemas.openxmlformats.org/officeDocument/2006/relationships/tags" Target="../tags/tag413.xml"/><Relationship Id="rId44" Type="http://schemas.openxmlformats.org/officeDocument/2006/relationships/tags" Target="../tags/tag338.xml"/><Relationship Id="rId60" Type="http://schemas.openxmlformats.org/officeDocument/2006/relationships/tags" Target="../tags/tag354.xml"/><Relationship Id="rId65" Type="http://schemas.openxmlformats.org/officeDocument/2006/relationships/tags" Target="../tags/tag359.xml"/><Relationship Id="rId81" Type="http://schemas.openxmlformats.org/officeDocument/2006/relationships/tags" Target="../tags/tag375.xml"/><Relationship Id="rId86" Type="http://schemas.openxmlformats.org/officeDocument/2006/relationships/tags" Target="../tags/tag380.xml"/><Relationship Id="rId130" Type="http://schemas.openxmlformats.org/officeDocument/2006/relationships/tags" Target="../tags/tag424.xml"/><Relationship Id="rId135" Type="http://schemas.openxmlformats.org/officeDocument/2006/relationships/tags" Target="../tags/tag429.xml"/><Relationship Id="rId151" Type="http://schemas.openxmlformats.org/officeDocument/2006/relationships/notesSlide" Target="../notesSlides/notesSlide25.xml"/><Relationship Id="rId156" Type="http://schemas.openxmlformats.org/officeDocument/2006/relationships/image" Target="../media/image4.png"/><Relationship Id="rId13" Type="http://schemas.openxmlformats.org/officeDocument/2006/relationships/tags" Target="../tags/tag307.xml"/><Relationship Id="rId18" Type="http://schemas.openxmlformats.org/officeDocument/2006/relationships/tags" Target="../tags/tag312.xml"/><Relationship Id="rId39" Type="http://schemas.openxmlformats.org/officeDocument/2006/relationships/tags" Target="../tags/tag333.xml"/><Relationship Id="rId109" Type="http://schemas.openxmlformats.org/officeDocument/2006/relationships/tags" Target="../tags/tag403.xml"/><Relationship Id="rId34" Type="http://schemas.openxmlformats.org/officeDocument/2006/relationships/tags" Target="../tags/tag328.xml"/><Relationship Id="rId50" Type="http://schemas.openxmlformats.org/officeDocument/2006/relationships/tags" Target="../tags/tag344.xml"/><Relationship Id="rId55" Type="http://schemas.openxmlformats.org/officeDocument/2006/relationships/tags" Target="../tags/tag349.xml"/><Relationship Id="rId76" Type="http://schemas.openxmlformats.org/officeDocument/2006/relationships/tags" Target="../tags/tag370.xml"/><Relationship Id="rId97" Type="http://schemas.openxmlformats.org/officeDocument/2006/relationships/tags" Target="../tags/tag391.xml"/><Relationship Id="rId104" Type="http://schemas.openxmlformats.org/officeDocument/2006/relationships/tags" Target="../tags/tag398.xml"/><Relationship Id="rId120" Type="http://schemas.openxmlformats.org/officeDocument/2006/relationships/tags" Target="../tags/tag414.xml"/><Relationship Id="rId125" Type="http://schemas.openxmlformats.org/officeDocument/2006/relationships/tags" Target="../tags/tag419.xml"/><Relationship Id="rId141" Type="http://schemas.openxmlformats.org/officeDocument/2006/relationships/tags" Target="../tags/tag435.xml"/><Relationship Id="rId146" Type="http://schemas.openxmlformats.org/officeDocument/2006/relationships/tags" Target="../tags/tag440.xml"/><Relationship Id="rId7" Type="http://schemas.openxmlformats.org/officeDocument/2006/relationships/tags" Target="../tags/tag301.xml"/><Relationship Id="rId71" Type="http://schemas.openxmlformats.org/officeDocument/2006/relationships/tags" Target="../tags/tag365.xml"/><Relationship Id="rId92" Type="http://schemas.openxmlformats.org/officeDocument/2006/relationships/tags" Target="../tags/tag386.xml"/><Relationship Id="rId2" Type="http://schemas.openxmlformats.org/officeDocument/2006/relationships/tags" Target="../tags/tag296.xml"/><Relationship Id="rId29" Type="http://schemas.openxmlformats.org/officeDocument/2006/relationships/tags" Target="../tags/tag323.xml"/><Relationship Id="rId24" Type="http://schemas.openxmlformats.org/officeDocument/2006/relationships/tags" Target="../tags/tag318.xml"/><Relationship Id="rId40" Type="http://schemas.openxmlformats.org/officeDocument/2006/relationships/tags" Target="../tags/tag334.xml"/><Relationship Id="rId45" Type="http://schemas.openxmlformats.org/officeDocument/2006/relationships/tags" Target="../tags/tag339.xml"/><Relationship Id="rId66" Type="http://schemas.openxmlformats.org/officeDocument/2006/relationships/tags" Target="../tags/tag360.xml"/><Relationship Id="rId87" Type="http://schemas.openxmlformats.org/officeDocument/2006/relationships/tags" Target="../tags/tag381.xml"/><Relationship Id="rId110" Type="http://schemas.openxmlformats.org/officeDocument/2006/relationships/tags" Target="../tags/tag404.xml"/><Relationship Id="rId115" Type="http://schemas.openxmlformats.org/officeDocument/2006/relationships/tags" Target="../tags/tag409.xml"/><Relationship Id="rId131" Type="http://schemas.openxmlformats.org/officeDocument/2006/relationships/tags" Target="../tags/tag425.xml"/><Relationship Id="rId136" Type="http://schemas.openxmlformats.org/officeDocument/2006/relationships/tags" Target="../tags/tag430.xml"/><Relationship Id="rId157" Type="http://schemas.openxmlformats.org/officeDocument/2006/relationships/image" Target="../media/image5.png"/><Relationship Id="rId61" Type="http://schemas.openxmlformats.org/officeDocument/2006/relationships/tags" Target="../tags/tag355.xml"/><Relationship Id="rId82" Type="http://schemas.openxmlformats.org/officeDocument/2006/relationships/tags" Target="../tags/tag376.xml"/><Relationship Id="rId152" Type="http://schemas.openxmlformats.org/officeDocument/2006/relationships/oleObject" Target="../embeddings/oleObject59.bin"/><Relationship Id="rId19" Type="http://schemas.openxmlformats.org/officeDocument/2006/relationships/tags" Target="../tags/tag313.xml"/><Relationship Id="rId14" Type="http://schemas.openxmlformats.org/officeDocument/2006/relationships/tags" Target="../tags/tag308.xml"/><Relationship Id="rId30" Type="http://schemas.openxmlformats.org/officeDocument/2006/relationships/tags" Target="../tags/tag324.xml"/><Relationship Id="rId35" Type="http://schemas.openxmlformats.org/officeDocument/2006/relationships/tags" Target="../tags/tag329.xml"/><Relationship Id="rId56" Type="http://schemas.openxmlformats.org/officeDocument/2006/relationships/tags" Target="../tags/tag350.xml"/><Relationship Id="rId77" Type="http://schemas.openxmlformats.org/officeDocument/2006/relationships/tags" Target="../tags/tag371.xml"/><Relationship Id="rId100" Type="http://schemas.openxmlformats.org/officeDocument/2006/relationships/tags" Target="../tags/tag394.xml"/><Relationship Id="rId105" Type="http://schemas.openxmlformats.org/officeDocument/2006/relationships/tags" Target="../tags/tag399.xml"/><Relationship Id="rId126" Type="http://schemas.openxmlformats.org/officeDocument/2006/relationships/tags" Target="../tags/tag420.xml"/><Relationship Id="rId147" Type="http://schemas.openxmlformats.org/officeDocument/2006/relationships/tags" Target="../tags/tag441.xml"/><Relationship Id="rId8" Type="http://schemas.openxmlformats.org/officeDocument/2006/relationships/tags" Target="../tags/tag302.xml"/><Relationship Id="rId51" Type="http://schemas.openxmlformats.org/officeDocument/2006/relationships/tags" Target="../tags/tag345.xml"/><Relationship Id="rId72" Type="http://schemas.openxmlformats.org/officeDocument/2006/relationships/tags" Target="../tags/tag366.xml"/><Relationship Id="rId93" Type="http://schemas.openxmlformats.org/officeDocument/2006/relationships/tags" Target="../tags/tag387.xml"/><Relationship Id="rId98" Type="http://schemas.openxmlformats.org/officeDocument/2006/relationships/tags" Target="../tags/tag392.xml"/><Relationship Id="rId121" Type="http://schemas.openxmlformats.org/officeDocument/2006/relationships/tags" Target="../tags/tag415.xml"/><Relationship Id="rId142" Type="http://schemas.openxmlformats.org/officeDocument/2006/relationships/tags" Target="../tags/tag436.xml"/><Relationship Id="rId3" Type="http://schemas.openxmlformats.org/officeDocument/2006/relationships/tags" Target="../tags/tag297.xml"/><Relationship Id="rId25" Type="http://schemas.openxmlformats.org/officeDocument/2006/relationships/tags" Target="../tags/tag319.xml"/><Relationship Id="rId46" Type="http://schemas.openxmlformats.org/officeDocument/2006/relationships/tags" Target="../tags/tag340.xml"/><Relationship Id="rId67" Type="http://schemas.openxmlformats.org/officeDocument/2006/relationships/tags" Target="../tags/tag361.xml"/><Relationship Id="rId116" Type="http://schemas.openxmlformats.org/officeDocument/2006/relationships/tags" Target="../tags/tag410.xml"/><Relationship Id="rId137" Type="http://schemas.openxmlformats.org/officeDocument/2006/relationships/tags" Target="../tags/tag431.xml"/><Relationship Id="rId20" Type="http://schemas.openxmlformats.org/officeDocument/2006/relationships/tags" Target="../tags/tag314.xml"/><Relationship Id="rId41" Type="http://schemas.openxmlformats.org/officeDocument/2006/relationships/tags" Target="../tags/tag335.xml"/><Relationship Id="rId62" Type="http://schemas.openxmlformats.org/officeDocument/2006/relationships/tags" Target="../tags/tag356.xml"/><Relationship Id="rId83" Type="http://schemas.openxmlformats.org/officeDocument/2006/relationships/tags" Target="../tags/tag377.xml"/><Relationship Id="rId88" Type="http://schemas.openxmlformats.org/officeDocument/2006/relationships/tags" Target="../tags/tag382.xml"/><Relationship Id="rId111" Type="http://schemas.openxmlformats.org/officeDocument/2006/relationships/tags" Target="../tags/tag405.xml"/><Relationship Id="rId132" Type="http://schemas.openxmlformats.org/officeDocument/2006/relationships/tags" Target="../tags/tag426.xml"/><Relationship Id="rId153" Type="http://schemas.openxmlformats.org/officeDocument/2006/relationships/image" Target="../media/image1.emf"/><Relationship Id="rId15" Type="http://schemas.openxmlformats.org/officeDocument/2006/relationships/tags" Target="../tags/tag309.xml"/><Relationship Id="rId36" Type="http://schemas.openxmlformats.org/officeDocument/2006/relationships/tags" Target="../tags/tag330.xml"/><Relationship Id="rId57" Type="http://schemas.openxmlformats.org/officeDocument/2006/relationships/tags" Target="../tags/tag351.xml"/><Relationship Id="rId106" Type="http://schemas.openxmlformats.org/officeDocument/2006/relationships/tags" Target="../tags/tag400.xml"/><Relationship Id="rId127" Type="http://schemas.openxmlformats.org/officeDocument/2006/relationships/tags" Target="../tags/tag421.xml"/><Relationship Id="rId10" Type="http://schemas.openxmlformats.org/officeDocument/2006/relationships/tags" Target="../tags/tag304.xml"/><Relationship Id="rId31" Type="http://schemas.openxmlformats.org/officeDocument/2006/relationships/tags" Target="../tags/tag325.xml"/><Relationship Id="rId52" Type="http://schemas.openxmlformats.org/officeDocument/2006/relationships/tags" Target="../tags/tag346.xml"/><Relationship Id="rId73" Type="http://schemas.openxmlformats.org/officeDocument/2006/relationships/tags" Target="../tags/tag367.xml"/><Relationship Id="rId78" Type="http://schemas.openxmlformats.org/officeDocument/2006/relationships/tags" Target="../tags/tag372.xml"/><Relationship Id="rId94" Type="http://schemas.openxmlformats.org/officeDocument/2006/relationships/tags" Target="../tags/tag388.xml"/><Relationship Id="rId99" Type="http://schemas.openxmlformats.org/officeDocument/2006/relationships/tags" Target="../tags/tag393.xml"/><Relationship Id="rId101" Type="http://schemas.openxmlformats.org/officeDocument/2006/relationships/tags" Target="../tags/tag395.xml"/><Relationship Id="rId122" Type="http://schemas.openxmlformats.org/officeDocument/2006/relationships/tags" Target="../tags/tag416.xml"/><Relationship Id="rId143" Type="http://schemas.openxmlformats.org/officeDocument/2006/relationships/tags" Target="../tags/tag437.xml"/><Relationship Id="rId148" Type="http://schemas.openxmlformats.org/officeDocument/2006/relationships/tags" Target="../tags/tag442.xml"/><Relationship Id="rId4" Type="http://schemas.openxmlformats.org/officeDocument/2006/relationships/tags" Target="../tags/tag298.xml"/><Relationship Id="rId9" Type="http://schemas.openxmlformats.org/officeDocument/2006/relationships/tags" Target="../tags/tag303.xml"/><Relationship Id="rId26" Type="http://schemas.openxmlformats.org/officeDocument/2006/relationships/tags" Target="../tags/tag320.xml"/><Relationship Id="rId47" Type="http://schemas.openxmlformats.org/officeDocument/2006/relationships/tags" Target="../tags/tag341.xml"/><Relationship Id="rId68" Type="http://schemas.openxmlformats.org/officeDocument/2006/relationships/tags" Target="../tags/tag362.xml"/><Relationship Id="rId89" Type="http://schemas.openxmlformats.org/officeDocument/2006/relationships/tags" Target="../tags/tag383.xml"/><Relationship Id="rId112" Type="http://schemas.openxmlformats.org/officeDocument/2006/relationships/tags" Target="../tags/tag406.xml"/><Relationship Id="rId133" Type="http://schemas.openxmlformats.org/officeDocument/2006/relationships/tags" Target="../tags/tag427.xml"/><Relationship Id="rId154" Type="http://schemas.openxmlformats.org/officeDocument/2006/relationships/image" Target="../media/image2.png"/><Relationship Id="rId16" Type="http://schemas.openxmlformats.org/officeDocument/2006/relationships/tags" Target="../tags/tag310.xml"/><Relationship Id="rId37" Type="http://schemas.openxmlformats.org/officeDocument/2006/relationships/tags" Target="../tags/tag331.xml"/><Relationship Id="rId58" Type="http://schemas.openxmlformats.org/officeDocument/2006/relationships/tags" Target="../tags/tag352.xml"/><Relationship Id="rId79" Type="http://schemas.openxmlformats.org/officeDocument/2006/relationships/tags" Target="../tags/tag373.xml"/><Relationship Id="rId102" Type="http://schemas.openxmlformats.org/officeDocument/2006/relationships/tags" Target="../tags/tag396.xml"/><Relationship Id="rId123" Type="http://schemas.openxmlformats.org/officeDocument/2006/relationships/tags" Target="../tags/tag417.xml"/><Relationship Id="rId144" Type="http://schemas.openxmlformats.org/officeDocument/2006/relationships/tags" Target="../tags/tag438.xml"/><Relationship Id="rId90" Type="http://schemas.openxmlformats.org/officeDocument/2006/relationships/tags" Target="../tags/tag384.xml"/><Relationship Id="rId27" Type="http://schemas.openxmlformats.org/officeDocument/2006/relationships/tags" Target="../tags/tag321.xml"/><Relationship Id="rId48" Type="http://schemas.openxmlformats.org/officeDocument/2006/relationships/tags" Target="../tags/tag342.xml"/><Relationship Id="rId69" Type="http://schemas.openxmlformats.org/officeDocument/2006/relationships/tags" Target="../tags/tag363.xml"/><Relationship Id="rId113" Type="http://schemas.openxmlformats.org/officeDocument/2006/relationships/tags" Target="../tags/tag407.xml"/><Relationship Id="rId134" Type="http://schemas.openxmlformats.org/officeDocument/2006/relationships/tags" Target="../tags/tag42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image" Target="../media/image1.emf"/><Relationship Id="rId5" Type="http://schemas.openxmlformats.org/officeDocument/2006/relationships/oleObject" Target="../embeddings/oleObject62.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image" Target="../media/image1.emf"/><Relationship Id="rId5" Type="http://schemas.openxmlformats.org/officeDocument/2006/relationships/oleObject" Target="../embeddings/oleObject63.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image" Target="../media/image1.emf"/><Relationship Id="rId5" Type="http://schemas.openxmlformats.org/officeDocument/2006/relationships/oleObject" Target="../embeddings/oleObject64.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1.emf"/><Relationship Id="rId5" Type="http://schemas.openxmlformats.org/officeDocument/2006/relationships/oleObject" Target="../embeddings/oleObject66.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1.emf"/><Relationship Id="rId5" Type="http://schemas.openxmlformats.org/officeDocument/2006/relationships/oleObject" Target="../embeddings/oleObject67.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3.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image" Target="../media/image1.emf"/><Relationship Id="rId5" Type="http://schemas.openxmlformats.org/officeDocument/2006/relationships/oleObject" Target="../embeddings/oleObject69.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image" Target="../media/image1.emf"/><Relationship Id="rId5" Type="http://schemas.openxmlformats.org/officeDocument/2006/relationships/oleObject" Target="../embeddings/oleObject70.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image" Target="../media/image1.emf"/><Relationship Id="rId5" Type="http://schemas.openxmlformats.org/officeDocument/2006/relationships/oleObject" Target="../embeddings/oleObject71.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4.jpeg"/><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image" Target="../media/image1.emf"/><Relationship Id="rId5" Type="http://schemas.openxmlformats.org/officeDocument/2006/relationships/oleObject" Target="../embeddings/oleObject73.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image" Target="../media/image1.emf"/><Relationship Id="rId5" Type="http://schemas.openxmlformats.org/officeDocument/2006/relationships/oleObject" Target="../embeddings/oleObject74.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image" Target="../media/image1.emf"/><Relationship Id="rId5" Type="http://schemas.openxmlformats.org/officeDocument/2006/relationships/oleObject" Target="../embeddings/oleObject75.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77.xml"/><Relationship Id="rId1" Type="http://schemas.openxmlformats.org/officeDocument/2006/relationships/tags" Target="../tags/tag476.xml"/><Relationship Id="rId6" Type="http://schemas.openxmlformats.org/officeDocument/2006/relationships/image" Target="../media/image1.emf"/><Relationship Id="rId5" Type="http://schemas.openxmlformats.org/officeDocument/2006/relationships/oleObject" Target="../embeddings/oleObject76.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image" Target="../media/image1.emf"/><Relationship Id="rId5" Type="http://schemas.openxmlformats.org/officeDocument/2006/relationships/oleObject" Target="../embeddings/oleObject77.bin"/><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image" Target="../media/image1.emf"/><Relationship Id="rId5" Type="http://schemas.openxmlformats.org/officeDocument/2006/relationships/oleObject" Target="../embeddings/oleObject78.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83.xml"/><Relationship Id="rId1" Type="http://schemas.openxmlformats.org/officeDocument/2006/relationships/tags" Target="../tags/tag482.xml"/><Relationship Id="rId6" Type="http://schemas.openxmlformats.org/officeDocument/2006/relationships/image" Target="../media/image1.emf"/><Relationship Id="rId5" Type="http://schemas.openxmlformats.org/officeDocument/2006/relationships/oleObject" Target="../embeddings/oleObject79.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image" Target="../media/image1.emf"/><Relationship Id="rId5" Type="http://schemas.openxmlformats.org/officeDocument/2006/relationships/oleObject" Target="../embeddings/oleObject80.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87.xml"/><Relationship Id="rId1" Type="http://schemas.openxmlformats.org/officeDocument/2006/relationships/tags" Target="../tags/tag486.xml"/><Relationship Id="rId6" Type="http://schemas.openxmlformats.org/officeDocument/2006/relationships/image" Target="../media/image1.emf"/><Relationship Id="rId5" Type="http://schemas.openxmlformats.org/officeDocument/2006/relationships/oleObject" Target="../embeddings/oleObject81.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image" Target="../media/image1.emf"/><Relationship Id="rId5" Type="http://schemas.openxmlformats.org/officeDocument/2006/relationships/oleObject" Target="../embeddings/oleObject82.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image" Target="../media/image1.emf"/><Relationship Id="rId5" Type="http://schemas.openxmlformats.org/officeDocument/2006/relationships/oleObject" Target="../embeddings/oleObject83.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image" Target="../media/image1.emf"/><Relationship Id="rId5" Type="http://schemas.openxmlformats.org/officeDocument/2006/relationships/oleObject" Target="../embeddings/oleObject84.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image" Target="../media/image1.emf"/><Relationship Id="rId5" Type="http://schemas.openxmlformats.org/officeDocument/2006/relationships/oleObject" Target="../embeddings/oleObject85.bin"/><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1.emf"/><Relationship Id="rId5" Type="http://schemas.openxmlformats.org/officeDocument/2006/relationships/oleObject" Target="../embeddings/oleObject86.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5.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1.emf"/><Relationship Id="rId5" Type="http://schemas.openxmlformats.org/officeDocument/2006/relationships/oleObject" Target="../embeddings/oleObject87.bin"/><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image" Target="../media/image1.emf"/><Relationship Id="rId5" Type="http://schemas.openxmlformats.org/officeDocument/2006/relationships/oleObject" Target="../embeddings/oleObject88.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image" Target="../media/image1.emf"/><Relationship Id="rId5" Type="http://schemas.openxmlformats.org/officeDocument/2006/relationships/oleObject" Target="../embeddings/oleObject89.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arxiv.org/abs/1908.03548" TargetMode="External"/><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image" Target="../media/image1.emf"/><Relationship Id="rId5" Type="http://schemas.openxmlformats.org/officeDocument/2006/relationships/oleObject" Target="../embeddings/oleObject90.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www.ncbi.nlm.nih.gov/pmc/articles/PMC6746103/" TargetMode="Externa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image" Target="../media/image1.emf"/><Relationship Id="rId5" Type="http://schemas.openxmlformats.org/officeDocument/2006/relationships/oleObject" Target="../embeddings/oleObject91.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arxiv.org/abs/1908.03548" TargetMode="Externa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image" Target="../media/image1.emf"/><Relationship Id="rId5" Type="http://schemas.openxmlformats.org/officeDocument/2006/relationships/oleObject" Target="../embeddings/oleObject92.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image" Target="../media/image1.emf"/><Relationship Id="rId5" Type="http://schemas.openxmlformats.org/officeDocument/2006/relationships/oleObject" Target="../embeddings/oleObject93.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7" Type="http://schemas.openxmlformats.org/officeDocument/2006/relationships/tags" Target="../tags/tag228.xml"/><Relationship Id="rId21" Type="http://schemas.openxmlformats.org/officeDocument/2006/relationships/tags" Target="../tags/tag132.xml"/><Relationship Id="rId42" Type="http://schemas.openxmlformats.org/officeDocument/2006/relationships/tags" Target="../tags/tag153.xml"/><Relationship Id="rId63" Type="http://schemas.openxmlformats.org/officeDocument/2006/relationships/tags" Target="../tags/tag174.xml"/><Relationship Id="rId84" Type="http://schemas.openxmlformats.org/officeDocument/2006/relationships/tags" Target="../tags/tag195.xml"/><Relationship Id="rId138" Type="http://schemas.openxmlformats.org/officeDocument/2006/relationships/tags" Target="../tags/tag249.xml"/><Relationship Id="rId107" Type="http://schemas.openxmlformats.org/officeDocument/2006/relationships/tags" Target="../tags/tag218.xml"/><Relationship Id="rId11" Type="http://schemas.openxmlformats.org/officeDocument/2006/relationships/tags" Target="../tags/tag122.xml"/><Relationship Id="rId32" Type="http://schemas.openxmlformats.org/officeDocument/2006/relationships/tags" Target="../tags/tag143.xml"/><Relationship Id="rId53" Type="http://schemas.openxmlformats.org/officeDocument/2006/relationships/tags" Target="../tags/tag164.xml"/><Relationship Id="rId74" Type="http://schemas.openxmlformats.org/officeDocument/2006/relationships/tags" Target="../tags/tag185.xml"/><Relationship Id="rId128" Type="http://schemas.openxmlformats.org/officeDocument/2006/relationships/tags" Target="../tags/tag239.xml"/><Relationship Id="rId149" Type="http://schemas.openxmlformats.org/officeDocument/2006/relationships/tags" Target="../tags/tag260.xml"/><Relationship Id="rId5" Type="http://schemas.openxmlformats.org/officeDocument/2006/relationships/tags" Target="../tags/tag116.xml"/><Relationship Id="rId95" Type="http://schemas.openxmlformats.org/officeDocument/2006/relationships/tags" Target="../tags/tag206.xml"/><Relationship Id="rId22" Type="http://schemas.openxmlformats.org/officeDocument/2006/relationships/tags" Target="../tags/tag133.xml"/><Relationship Id="rId43" Type="http://schemas.openxmlformats.org/officeDocument/2006/relationships/tags" Target="../tags/tag154.xml"/><Relationship Id="rId64" Type="http://schemas.openxmlformats.org/officeDocument/2006/relationships/tags" Target="../tags/tag175.xml"/><Relationship Id="rId118" Type="http://schemas.openxmlformats.org/officeDocument/2006/relationships/tags" Target="../tags/tag229.xml"/><Relationship Id="rId139" Type="http://schemas.openxmlformats.org/officeDocument/2006/relationships/tags" Target="../tags/tag250.xml"/><Relationship Id="rId80" Type="http://schemas.openxmlformats.org/officeDocument/2006/relationships/tags" Target="../tags/tag191.xml"/><Relationship Id="rId85" Type="http://schemas.openxmlformats.org/officeDocument/2006/relationships/tags" Target="../tags/tag196.xml"/><Relationship Id="rId150" Type="http://schemas.openxmlformats.org/officeDocument/2006/relationships/slideLayout" Target="../slideLayouts/slideLayout27.xml"/><Relationship Id="rId155" Type="http://schemas.openxmlformats.org/officeDocument/2006/relationships/image" Target="../media/image3.png"/><Relationship Id="rId12" Type="http://schemas.openxmlformats.org/officeDocument/2006/relationships/tags" Target="../tags/tag123.xml"/><Relationship Id="rId17" Type="http://schemas.openxmlformats.org/officeDocument/2006/relationships/tags" Target="../tags/tag128.xml"/><Relationship Id="rId33" Type="http://schemas.openxmlformats.org/officeDocument/2006/relationships/tags" Target="../tags/tag144.xml"/><Relationship Id="rId38" Type="http://schemas.openxmlformats.org/officeDocument/2006/relationships/tags" Target="../tags/tag149.xml"/><Relationship Id="rId59" Type="http://schemas.openxmlformats.org/officeDocument/2006/relationships/tags" Target="../tags/tag170.xml"/><Relationship Id="rId103" Type="http://schemas.openxmlformats.org/officeDocument/2006/relationships/tags" Target="../tags/tag214.xml"/><Relationship Id="rId108" Type="http://schemas.openxmlformats.org/officeDocument/2006/relationships/tags" Target="../tags/tag219.xml"/><Relationship Id="rId124" Type="http://schemas.openxmlformats.org/officeDocument/2006/relationships/tags" Target="../tags/tag235.xml"/><Relationship Id="rId129" Type="http://schemas.openxmlformats.org/officeDocument/2006/relationships/tags" Target="../tags/tag240.xml"/><Relationship Id="rId54" Type="http://schemas.openxmlformats.org/officeDocument/2006/relationships/tags" Target="../tags/tag165.xml"/><Relationship Id="rId70" Type="http://schemas.openxmlformats.org/officeDocument/2006/relationships/tags" Target="../tags/tag181.xml"/><Relationship Id="rId75" Type="http://schemas.openxmlformats.org/officeDocument/2006/relationships/tags" Target="../tags/tag186.xml"/><Relationship Id="rId91" Type="http://schemas.openxmlformats.org/officeDocument/2006/relationships/tags" Target="../tags/tag202.xml"/><Relationship Id="rId96" Type="http://schemas.openxmlformats.org/officeDocument/2006/relationships/tags" Target="../tags/tag207.xml"/><Relationship Id="rId140" Type="http://schemas.openxmlformats.org/officeDocument/2006/relationships/tags" Target="../tags/tag251.xml"/><Relationship Id="rId145" Type="http://schemas.openxmlformats.org/officeDocument/2006/relationships/tags" Target="../tags/tag256.xml"/><Relationship Id="rId1" Type="http://schemas.openxmlformats.org/officeDocument/2006/relationships/tags" Target="../tags/tag112.xml"/><Relationship Id="rId6" Type="http://schemas.openxmlformats.org/officeDocument/2006/relationships/tags" Target="../tags/tag117.xml"/><Relationship Id="rId23" Type="http://schemas.openxmlformats.org/officeDocument/2006/relationships/tags" Target="../tags/tag134.xml"/><Relationship Id="rId28" Type="http://schemas.openxmlformats.org/officeDocument/2006/relationships/tags" Target="../tags/tag139.xml"/><Relationship Id="rId49" Type="http://schemas.openxmlformats.org/officeDocument/2006/relationships/tags" Target="../tags/tag160.xml"/><Relationship Id="rId114" Type="http://schemas.openxmlformats.org/officeDocument/2006/relationships/tags" Target="../tags/tag225.xml"/><Relationship Id="rId119" Type="http://schemas.openxmlformats.org/officeDocument/2006/relationships/tags" Target="../tags/tag230.xml"/><Relationship Id="rId44" Type="http://schemas.openxmlformats.org/officeDocument/2006/relationships/tags" Target="../tags/tag155.xml"/><Relationship Id="rId60" Type="http://schemas.openxmlformats.org/officeDocument/2006/relationships/tags" Target="../tags/tag171.xml"/><Relationship Id="rId65" Type="http://schemas.openxmlformats.org/officeDocument/2006/relationships/tags" Target="../tags/tag176.xml"/><Relationship Id="rId81" Type="http://schemas.openxmlformats.org/officeDocument/2006/relationships/tags" Target="../tags/tag192.xml"/><Relationship Id="rId86" Type="http://schemas.openxmlformats.org/officeDocument/2006/relationships/tags" Target="../tags/tag197.xml"/><Relationship Id="rId130" Type="http://schemas.openxmlformats.org/officeDocument/2006/relationships/tags" Target="../tags/tag241.xml"/><Relationship Id="rId135" Type="http://schemas.openxmlformats.org/officeDocument/2006/relationships/tags" Target="../tags/tag246.xml"/><Relationship Id="rId151" Type="http://schemas.openxmlformats.org/officeDocument/2006/relationships/notesSlide" Target="../notesSlides/notesSlide7.xml"/><Relationship Id="rId156" Type="http://schemas.openxmlformats.org/officeDocument/2006/relationships/image" Target="../media/image4.png"/><Relationship Id="rId13" Type="http://schemas.openxmlformats.org/officeDocument/2006/relationships/tags" Target="../tags/tag124.xml"/><Relationship Id="rId18" Type="http://schemas.openxmlformats.org/officeDocument/2006/relationships/tags" Target="../tags/tag129.xml"/><Relationship Id="rId39" Type="http://schemas.openxmlformats.org/officeDocument/2006/relationships/tags" Target="../tags/tag150.xml"/><Relationship Id="rId109" Type="http://schemas.openxmlformats.org/officeDocument/2006/relationships/tags" Target="../tags/tag220.xml"/><Relationship Id="rId34" Type="http://schemas.openxmlformats.org/officeDocument/2006/relationships/tags" Target="../tags/tag145.xml"/><Relationship Id="rId50" Type="http://schemas.openxmlformats.org/officeDocument/2006/relationships/tags" Target="../tags/tag161.xml"/><Relationship Id="rId55" Type="http://schemas.openxmlformats.org/officeDocument/2006/relationships/tags" Target="../tags/tag166.xml"/><Relationship Id="rId76" Type="http://schemas.openxmlformats.org/officeDocument/2006/relationships/tags" Target="../tags/tag187.xml"/><Relationship Id="rId97" Type="http://schemas.openxmlformats.org/officeDocument/2006/relationships/tags" Target="../tags/tag208.xml"/><Relationship Id="rId104" Type="http://schemas.openxmlformats.org/officeDocument/2006/relationships/tags" Target="../tags/tag215.xml"/><Relationship Id="rId120" Type="http://schemas.openxmlformats.org/officeDocument/2006/relationships/tags" Target="../tags/tag231.xml"/><Relationship Id="rId125" Type="http://schemas.openxmlformats.org/officeDocument/2006/relationships/tags" Target="../tags/tag236.xml"/><Relationship Id="rId141" Type="http://schemas.openxmlformats.org/officeDocument/2006/relationships/tags" Target="../tags/tag252.xml"/><Relationship Id="rId146" Type="http://schemas.openxmlformats.org/officeDocument/2006/relationships/tags" Target="../tags/tag257.xml"/><Relationship Id="rId7" Type="http://schemas.openxmlformats.org/officeDocument/2006/relationships/tags" Target="../tags/tag118.xml"/><Relationship Id="rId71" Type="http://schemas.openxmlformats.org/officeDocument/2006/relationships/tags" Target="../tags/tag182.xml"/><Relationship Id="rId92" Type="http://schemas.openxmlformats.org/officeDocument/2006/relationships/tags" Target="../tags/tag203.xml"/><Relationship Id="rId2" Type="http://schemas.openxmlformats.org/officeDocument/2006/relationships/tags" Target="../tags/tag113.xml"/><Relationship Id="rId29" Type="http://schemas.openxmlformats.org/officeDocument/2006/relationships/tags" Target="../tags/tag140.xml"/><Relationship Id="rId24" Type="http://schemas.openxmlformats.org/officeDocument/2006/relationships/tags" Target="../tags/tag135.xml"/><Relationship Id="rId40" Type="http://schemas.openxmlformats.org/officeDocument/2006/relationships/tags" Target="../tags/tag151.xml"/><Relationship Id="rId45" Type="http://schemas.openxmlformats.org/officeDocument/2006/relationships/tags" Target="../tags/tag156.xml"/><Relationship Id="rId66" Type="http://schemas.openxmlformats.org/officeDocument/2006/relationships/tags" Target="../tags/tag177.xml"/><Relationship Id="rId87" Type="http://schemas.openxmlformats.org/officeDocument/2006/relationships/tags" Target="../tags/tag198.xml"/><Relationship Id="rId110" Type="http://schemas.openxmlformats.org/officeDocument/2006/relationships/tags" Target="../tags/tag221.xml"/><Relationship Id="rId115" Type="http://schemas.openxmlformats.org/officeDocument/2006/relationships/tags" Target="../tags/tag226.xml"/><Relationship Id="rId131" Type="http://schemas.openxmlformats.org/officeDocument/2006/relationships/tags" Target="../tags/tag242.xml"/><Relationship Id="rId136" Type="http://schemas.openxmlformats.org/officeDocument/2006/relationships/tags" Target="../tags/tag247.xml"/><Relationship Id="rId157" Type="http://schemas.openxmlformats.org/officeDocument/2006/relationships/image" Target="../media/image5.png"/><Relationship Id="rId61" Type="http://schemas.openxmlformats.org/officeDocument/2006/relationships/tags" Target="../tags/tag172.xml"/><Relationship Id="rId82" Type="http://schemas.openxmlformats.org/officeDocument/2006/relationships/tags" Target="../tags/tag193.xml"/><Relationship Id="rId152" Type="http://schemas.openxmlformats.org/officeDocument/2006/relationships/oleObject" Target="../embeddings/oleObject41.bin"/><Relationship Id="rId19" Type="http://schemas.openxmlformats.org/officeDocument/2006/relationships/tags" Target="../tags/tag130.xml"/><Relationship Id="rId14" Type="http://schemas.openxmlformats.org/officeDocument/2006/relationships/tags" Target="../tags/tag125.xml"/><Relationship Id="rId30" Type="http://schemas.openxmlformats.org/officeDocument/2006/relationships/tags" Target="../tags/tag141.xml"/><Relationship Id="rId35" Type="http://schemas.openxmlformats.org/officeDocument/2006/relationships/tags" Target="../tags/tag146.xml"/><Relationship Id="rId56" Type="http://schemas.openxmlformats.org/officeDocument/2006/relationships/tags" Target="../tags/tag167.xml"/><Relationship Id="rId77" Type="http://schemas.openxmlformats.org/officeDocument/2006/relationships/tags" Target="../tags/tag188.xml"/><Relationship Id="rId100" Type="http://schemas.openxmlformats.org/officeDocument/2006/relationships/tags" Target="../tags/tag211.xml"/><Relationship Id="rId105" Type="http://schemas.openxmlformats.org/officeDocument/2006/relationships/tags" Target="../tags/tag216.xml"/><Relationship Id="rId126" Type="http://schemas.openxmlformats.org/officeDocument/2006/relationships/tags" Target="../tags/tag237.xml"/><Relationship Id="rId147" Type="http://schemas.openxmlformats.org/officeDocument/2006/relationships/tags" Target="../tags/tag258.xml"/><Relationship Id="rId8" Type="http://schemas.openxmlformats.org/officeDocument/2006/relationships/tags" Target="../tags/tag119.xml"/><Relationship Id="rId51" Type="http://schemas.openxmlformats.org/officeDocument/2006/relationships/tags" Target="../tags/tag162.xml"/><Relationship Id="rId72" Type="http://schemas.openxmlformats.org/officeDocument/2006/relationships/tags" Target="../tags/tag183.xml"/><Relationship Id="rId93" Type="http://schemas.openxmlformats.org/officeDocument/2006/relationships/tags" Target="../tags/tag204.xml"/><Relationship Id="rId98" Type="http://schemas.openxmlformats.org/officeDocument/2006/relationships/tags" Target="../tags/tag209.xml"/><Relationship Id="rId121" Type="http://schemas.openxmlformats.org/officeDocument/2006/relationships/tags" Target="../tags/tag232.xml"/><Relationship Id="rId142" Type="http://schemas.openxmlformats.org/officeDocument/2006/relationships/tags" Target="../tags/tag253.xml"/><Relationship Id="rId3" Type="http://schemas.openxmlformats.org/officeDocument/2006/relationships/tags" Target="../tags/tag114.xml"/><Relationship Id="rId25" Type="http://schemas.openxmlformats.org/officeDocument/2006/relationships/tags" Target="../tags/tag136.xml"/><Relationship Id="rId46" Type="http://schemas.openxmlformats.org/officeDocument/2006/relationships/tags" Target="../tags/tag157.xml"/><Relationship Id="rId67" Type="http://schemas.openxmlformats.org/officeDocument/2006/relationships/tags" Target="../tags/tag178.xml"/><Relationship Id="rId116" Type="http://schemas.openxmlformats.org/officeDocument/2006/relationships/tags" Target="../tags/tag227.xml"/><Relationship Id="rId137" Type="http://schemas.openxmlformats.org/officeDocument/2006/relationships/tags" Target="../tags/tag248.xml"/><Relationship Id="rId20" Type="http://schemas.openxmlformats.org/officeDocument/2006/relationships/tags" Target="../tags/tag131.xml"/><Relationship Id="rId41" Type="http://schemas.openxmlformats.org/officeDocument/2006/relationships/tags" Target="../tags/tag152.xml"/><Relationship Id="rId62" Type="http://schemas.openxmlformats.org/officeDocument/2006/relationships/tags" Target="../tags/tag173.xml"/><Relationship Id="rId83" Type="http://schemas.openxmlformats.org/officeDocument/2006/relationships/tags" Target="../tags/tag194.xml"/><Relationship Id="rId88" Type="http://schemas.openxmlformats.org/officeDocument/2006/relationships/tags" Target="../tags/tag199.xml"/><Relationship Id="rId111" Type="http://schemas.openxmlformats.org/officeDocument/2006/relationships/tags" Target="../tags/tag222.xml"/><Relationship Id="rId132" Type="http://schemas.openxmlformats.org/officeDocument/2006/relationships/tags" Target="../tags/tag243.xml"/><Relationship Id="rId153" Type="http://schemas.openxmlformats.org/officeDocument/2006/relationships/image" Target="../media/image1.emf"/><Relationship Id="rId15" Type="http://schemas.openxmlformats.org/officeDocument/2006/relationships/tags" Target="../tags/tag126.xml"/><Relationship Id="rId36" Type="http://schemas.openxmlformats.org/officeDocument/2006/relationships/tags" Target="../tags/tag147.xml"/><Relationship Id="rId57" Type="http://schemas.openxmlformats.org/officeDocument/2006/relationships/tags" Target="../tags/tag168.xml"/><Relationship Id="rId106" Type="http://schemas.openxmlformats.org/officeDocument/2006/relationships/tags" Target="../tags/tag217.xml"/><Relationship Id="rId127" Type="http://schemas.openxmlformats.org/officeDocument/2006/relationships/tags" Target="../tags/tag238.xml"/><Relationship Id="rId10" Type="http://schemas.openxmlformats.org/officeDocument/2006/relationships/tags" Target="../tags/tag121.xml"/><Relationship Id="rId31" Type="http://schemas.openxmlformats.org/officeDocument/2006/relationships/tags" Target="../tags/tag142.xml"/><Relationship Id="rId52" Type="http://schemas.openxmlformats.org/officeDocument/2006/relationships/tags" Target="../tags/tag163.xml"/><Relationship Id="rId73" Type="http://schemas.openxmlformats.org/officeDocument/2006/relationships/tags" Target="../tags/tag184.xml"/><Relationship Id="rId78" Type="http://schemas.openxmlformats.org/officeDocument/2006/relationships/tags" Target="../tags/tag189.xml"/><Relationship Id="rId94" Type="http://schemas.openxmlformats.org/officeDocument/2006/relationships/tags" Target="../tags/tag205.xml"/><Relationship Id="rId99" Type="http://schemas.openxmlformats.org/officeDocument/2006/relationships/tags" Target="../tags/tag210.xml"/><Relationship Id="rId101" Type="http://schemas.openxmlformats.org/officeDocument/2006/relationships/tags" Target="../tags/tag212.xml"/><Relationship Id="rId122" Type="http://schemas.openxmlformats.org/officeDocument/2006/relationships/tags" Target="../tags/tag233.xml"/><Relationship Id="rId143" Type="http://schemas.openxmlformats.org/officeDocument/2006/relationships/tags" Target="../tags/tag254.xml"/><Relationship Id="rId148" Type="http://schemas.openxmlformats.org/officeDocument/2006/relationships/tags" Target="../tags/tag259.xml"/><Relationship Id="rId4" Type="http://schemas.openxmlformats.org/officeDocument/2006/relationships/tags" Target="../tags/tag115.xml"/><Relationship Id="rId9" Type="http://schemas.openxmlformats.org/officeDocument/2006/relationships/tags" Target="../tags/tag120.xml"/><Relationship Id="rId26" Type="http://schemas.openxmlformats.org/officeDocument/2006/relationships/tags" Target="../tags/tag137.xml"/><Relationship Id="rId47" Type="http://schemas.openxmlformats.org/officeDocument/2006/relationships/tags" Target="../tags/tag158.xml"/><Relationship Id="rId68" Type="http://schemas.openxmlformats.org/officeDocument/2006/relationships/tags" Target="../tags/tag179.xml"/><Relationship Id="rId89" Type="http://schemas.openxmlformats.org/officeDocument/2006/relationships/tags" Target="../tags/tag200.xml"/><Relationship Id="rId112" Type="http://schemas.openxmlformats.org/officeDocument/2006/relationships/tags" Target="../tags/tag223.xml"/><Relationship Id="rId133" Type="http://schemas.openxmlformats.org/officeDocument/2006/relationships/tags" Target="../tags/tag244.xml"/><Relationship Id="rId154" Type="http://schemas.openxmlformats.org/officeDocument/2006/relationships/image" Target="../media/image2.png"/><Relationship Id="rId16" Type="http://schemas.openxmlformats.org/officeDocument/2006/relationships/tags" Target="../tags/tag127.xml"/><Relationship Id="rId37" Type="http://schemas.openxmlformats.org/officeDocument/2006/relationships/tags" Target="../tags/tag148.xml"/><Relationship Id="rId58" Type="http://schemas.openxmlformats.org/officeDocument/2006/relationships/tags" Target="../tags/tag169.xml"/><Relationship Id="rId79" Type="http://schemas.openxmlformats.org/officeDocument/2006/relationships/tags" Target="../tags/tag190.xml"/><Relationship Id="rId102" Type="http://schemas.openxmlformats.org/officeDocument/2006/relationships/tags" Target="../tags/tag213.xml"/><Relationship Id="rId123" Type="http://schemas.openxmlformats.org/officeDocument/2006/relationships/tags" Target="../tags/tag234.xml"/><Relationship Id="rId144" Type="http://schemas.openxmlformats.org/officeDocument/2006/relationships/tags" Target="../tags/tag255.xml"/><Relationship Id="rId90" Type="http://schemas.openxmlformats.org/officeDocument/2006/relationships/tags" Target="../tags/tag201.xml"/><Relationship Id="rId27" Type="http://schemas.openxmlformats.org/officeDocument/2006/relationships/tags" Target="../tags/tag138.xml"/><Relationship Id="rId48" Type="http://schemas.openxmlformats.org/officeDocument/2006/relationships/tags" Target="../tags/tag159.xml"/><Relationship Id="rId69" Type="http://schemas.openxmlformats.org/officeDocument/2006/relationships/tags" Target="../tags/tag180.xml"/><Relationship Id="rId113" Type="http://schemas.openxmlformats.org/officeDocument/2006/relationships/tags" Target="../tags/tag224.xml"/><Relationship Id="rId134" Type="http://schemas.openxmlformats.org/officeDocument/2006/relationships/tags" Target="../tags/tag24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775624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2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1423E85F-625C-4C12-B075-825562D17C7D}"/>
              </a:ext>
            </a:extLst>
          </p:cNvPr>
          <p:cNvSpPr>
            <a:spLocks noGrp="1"/>
          </p:cNvSpPr>
          <p:nvPr>
            <p:ph type="ctrTitle"/>
          </p:nvPr>
        </p:nvSpPr>
        <p:spPr/>
        <p:txBody>
          <a:bodyPr/>
          <a:lstStyle/>
          <a:p>
            <a:r>
              <a:rPr lang="en-US" dirty="0"/>
              <a:t>Replacing </a:t>
            </a:r>
            <a:br>
              <a:rPr lang="en-US" dirty="0"/>
            </a:br>
            <a:r>
              <a:rPr lang="en-US" dirty="0"/>
              <a:t>IBM Watson</a:t>
            </a:r>
          </a:p>
        </p:txBody>
      </p:sp>
      <p:sp>
        <p:nvSpPr>
          <p:cNvPr id="6" name="Text Placeholder 5">
            <a:extLst>
              <a:ext uri="{FF2B5EF4-FFF2-40B4-BE49-F238E27FC236}">
                <a16:creationId xmlns:a16="http://schemas.microsoft.com/office/drawing/2014/main" id="{9D619A09-698C-4E3C-881C-54FC53972E70}"/>
              </a:ext>
            </a:extLst>
          </p:cNvPr>
          <p:cNvSpPr>
            <a:spLocks noGrp="1"/>
          </p:cNvSpPr>
          <p:nvPr>
            <p:ph type="body" sz="quarter" idx="13"/>
          </p:nvPr>
        </p:nvSpPr>
        <p:spPr/>
        <p:txBody>
          <a:bodyPr/>
          <a:lstStyle/>
          <a:p>
            <a:r>
              <a:rPr lang="en-US" dirty="0"/>
              <a:t>13 November 2020</a:t>
            </a:r>
          </a:p>
          <a:p>
            <a:endParaRPr lang="en-US" dirty="0"/>
          </a:p>
        </p:txBody>
      </p:sp>
      <p:pic>
        <p:nvPicPr>
          <p:cNvPr id="16" name="Pharmaceuticals Headquarters in Berlin"/>
          <p:cNvPicPr>
            <a:picLocks noGrp="1" noChangeAspect="1"/>
          </p:cNvPicPr>
          <p:nvPr>
            <p:ph type="pic" sz="quarter" idx="14"/>
            <p:custDataLst>
              <p:tags r:id="rId3"/>
            </p:custDataLst>
          </p:nvPr>
        </p:nvPicPr>
        <p:blipFill>
          <a:blip r:embed="rId8"/>
          <a:srcRect l="10735" r="10735"/>
          <a:stretch>
            <a:fillRect/>
          </a:stretch>
        </p:blipFill>
        <p:spPr/>
      </p:pic>
      <p:sp>
        <p:nvSpPr>
          <p:cNvPr id="13" name="Date Placeholder 12"/>
          <p:cNvSpPr>
            <a:spLocks noGrp="1"/>
          </p:cNvSpPr>
          <p:nvPr>
            <p:ph type="dt" sz="half" idx="10"/>
          </p:nvPr>
        </p:nvSpPr>
        <p:spPr/>
        <p:txBody>
          <a:bodyPr/>
          <a:lstStyle/>
          <a:p>
            <a:fld id="{579268C1-3555-40F0-9F50-FDE1FC183A0D}" type="datetime1">
              <a:rPr lang="en-US" smtClean="0"/>
              <a:t>25/06/2024</a:t>
            </a:fld>
            <a:endParaRPr lang="en-US" dirty="0"/>
          </a:p>
        </p:txBody>
      </p:sp>
      <p:sp>
        <p:nvSpPr>
          <p:cNvPr id="14" name="Footer Placeholder 13"/>
          <p:cNvSpPr>
            <a:spLocks noGrp="1"/>
          </p:cNvSpPr>
          <p:nvPr>
            <p:ph type="ftr" sz="quarter" idx="11"/>
          </p:nvPr>
        </p:nvSpPr>
        <p:spPr/>
        <p:txBody>
          <a:bodyPr/>
          <a:lstStyle/>
          <a:p>
            <a:r>
              <a:rPr lang="en-US" dirty="0"/>
              <a:t>/// Bayer 16:9 Template /// January 2018</a:t>
            </a:r>
          </a:p>
        </p:txBody>
      </p:sp>
      <p:sp>
        <p:nvSpPr>
          <p:cNvPr id="15" name="Slide Number Placeholder 14"/>
          <p:cNvSpPr>
            <a:spLocks noGrp="1"/>
          </p:cNvSpPr>
          <p:nvPr>
            <p:ph type="sldNum" sz="quarter" idx="12"/>
          </p:nvPr>
        </p:nvSpPr>
        <p:spPr/>
        <p:txBody>
          <a:bodyPr/>
          <a:lstStyle/>
          <a:p>
            <a:fld id="{EEAD9179-7A6B-4268-BEB2-F3B8EB06115B}" type="slidenum">
              <a:rPr lang="en-US" smtClean="0"/>
              <a:pPr/>
              <a:t>1</a:t>
            </a:fld>
            <a:endParaRPr lang="en-US" dirty="0"/>
          </a:p>
        </p:txBody>
      </p:sp>
      <p:sp>
        <p:nvSpPr>
          <p:cNvPr id="8" name="Subtitle 12"/>
          <p:cNvSpPr>
            <a:spLocks noGrp="1"/>
          </p:cNvSpPr>
          <p:nvPr>
            <p:ph type="subTitle" idx="1"/>
          </p:nvPr>
        </p:nvSpPr>
        <p:spPr>
          <a:xfrm>
            <a:off x="709365" y="1732422"/>
            <a:ext cx="3620552" cy="592952"/>
          </a:xfrm>
        </p:spPr>
        <p:txBody>
          <a:bodyPr/>
          <a:lstStyle/>
          <a:p>
            <a:r>
              <a:rPr lang="en-US" dirty="0"/>
              <a:t>Medical Coding @Bayer</a:t>
            </a:r>
          </a:p>
        </p:txBody>
      </p:sp>
    </p:spTree>
    <p:extLst>
      <p:ext uri="{BB962C8B-B14F-4D97-AF65-F5344CB8AC3E}">
        <p14:creationId xmlns:p14="http://schemas.microsoft.com/office/powerpoint/2010/main" val="349649129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1"/>
            </p:custDataLst>
            <p:extLst>
              <p:ext uri="{D42A27DB-BD31-4B8C-83A1-F6EECF244321}">
                <p14:modId xmlns:p14="http://schemas.microsoft.com/office/powerpoint/2010/main" val="2208273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5" name="Object 2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4" name="Rectangle 2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2" name="Rectangle 61"/>
          <p:cNvSpPr/>
          <p:nvPr/>
        </p:nvSpPr>
        <p:spPr bwMode="gray">
          <a:xfrm>
            <a:off x="1043375" y="4084371"/>
            <a:ext cx="10226809" cy="20574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66" name="Straight Connector 65">
            <a:extLst>
              <a:ext uri="{FF2B5EF4-FFF2-40B4-BE49-F238E27FC236}">
                <a16:creationId xmlns:a16="http://schemas.microsoft.com/office/drawing/2014/main" id="{3B4857F0-C03A-DA43-91C2-0EAFC4492926}"/>
              </a:ext>
            </a:extLst>
          </p:cNvPr>
          <p:cNvCxnSpPr>
            <a:cxnSpLocks/>
          </p:cNvCxnSpPr>
          <p:nvPr/>
        </p:nvCxnSpPr>
        <p:spPr>
          <a:xfrm flipH="1">
            <a:off x="1294657" y="4368962"/>
            <a:ext cx="2202076" cy="0"/>
          </a:xfrm>
          <a:prstGeom prst="line">
            <a:avLst/>
          </a:prstGeom>
          <a:ln w="6858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857F0-C03A-DA43-91C2-0EAFC4492926}"/>
              </a:ext>
            </a:extLst>
          </p:cNvPr>
          <p:cNvCxnSpPr>
            <a:cxnSpLocks/>
          </p:cNvCxnSpPr>
          <p:nvPr/>
        </p:nvCxnSpPr>
        <p:spPr>
          <a:xfrm flipH="1">
            <a:off x="4918762" y="4402829"/>
            <a:ext cx="1554005" cy="0"/>
          </a:xfrm>
          <a:prstGeom prst="line">
            <a:avLst/>
          </a:prstGeom>
          <a:ln w="6858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gray">
          <a:xfrm>
            <a:off x="1491916" y="1599760"/>
            <a:ext cx="10226809" cy="20574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64" name="Straight Connector 63">
            <a:extLst>
              <a:ext uri="{FF2B5EF4-FFF2-40B4-BE49-F238E27FC236}">
                <a16:creationId xmlns:a16="http://schemas.microsoft.com/office/drawing/2014/main" id="{3B4857F0-C03A-DA43-91C2-0EAFC4492926}"/>
              </a:ext>
            </a:extLst>
          </p:cNvPr>
          <p:cNvCxnSpPr>
            <a:cxnSpLocks/>
          </p:cNvCxnSpPr>
          <p:nvPr/>
        </p:nvCxnSpPr>
        <p:spPr>
          <a:xfrm flipH="1">
            <a:off x="5430623" y="1862829"/>
            <a:ext cx="589177" cy="0"/>
          </a:xfrm>
          <a:prstGeom prst="line">
            <a:avLst/>
          </a:prstGeom>
          <a:ln w="6858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B4857F0-C03A-DA43-91C2-0EAFC4492926}"/>
              </a:ext>
            </a:extLst>
          </p:cNvPr>
          <p:cNvCxnSpPr>
            <a:cxnSpLocks/>
          </p:cNvCxnSpPr>
          <p:nvPr/>
        </p:nvCxnSpPr>
        <p:spPr>
          <a:xfrm flipH="1">
            <a:off x="9045892" y="1862829"/>
            <a:ext cx="822008" cy="0"/>
          </a:xfrm>
          <a:prstGeom prst="line">
            <a:avLst/>
          </a:prstGeom>
          <a:ln w="6858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4857F0-C03A-DA43-91C2-0EAFC4492926}"/>
              </a:ext>
            </a:extLst>
          </p:cNvPr>
          <p:cNvCxnSpPr>
            <a:cxnSpLocks/>
          </p:cNvCxnSpPr>
          <p:nvPr/>
        </p:nvCxnSpPr>
        <p:spPr>
          <a:xfrm flipH="1">
            <a:off x="1773121" y="1862829"/>
            <a:ext cx="792279" cy="0"/>
          </a:xfrm>
          <a:prstGeom prst="line">
            <a:avLst/>
          </a:prstGeom>
          <a:ln w="6858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3"/>
          </p:nvPr>
        </p:nvSpPr>
        <p:spPr>
          <a:xfrm>
            <a:off x="981820" y="1138299"/>
            <a:ext cx="10798461" cy="252000"/>
          </a:xfrm>
        </p:spPr>
        <p:txBody>
          <a:bodyPr/>
          <a:lstStyle/>
          <a:p>
            <a:r>
              <a:rPr lang="en-US" sz="1600" dirty="0"/>
              <a:t>Emerging and present risks and dependencies need to be considered, anticipated and mitigated – starting now</a:t>
            </a:r>
          </a:p>
        </p:txBody>
      </p:sp>
      <p:sp>
        <p:nvSpPr>
          <p:cNvPr id="3" name="Title 2"/>
          <p:cNvSpPr>
            <a:spLocks noGrp="1"/>
          </p:cNvSpPr>
          <p:nvPr>
            <p:ph type="title"/>
          </p:nvPr>
        </p:nvSpPr>
        <p:spPr/>
        <p:txBody>
          <a:bodyPr/>
          <a:lstStyle/>
          <a:p>
            <a:r>
              <a:rPr lang="en-US" dirty="0"/>
              <a:t>Major Risks and Dependencies</a:t>
            </a:r>
          </a:p>
        </p:txBody>
      </p:sp>
      <p:sp>
        <p:nvSpPr>
          <p:cNvPr id="5" name="Slide Number Placeholder 4"/>
          <p:cNvSpPr>
            <a:spLocks noGrp="1"/>
          </p:cNvSpPr>
          <p:nvPr>
            <p:ph type="sldNum" sz="quarter" idx="12"/>
          </p:nvPr>
        </p:nvSpPr>
        <p:spPr/>
        <p:txBody>
          <a:bodyPr/>
          <a:lstStyle/>
          <a:p>
            <a:fld id="{EEAD9179-7A6B-4268-BEB2-F3B8EB06115B}" type="slidenum">
              <a:rPr lang="en-US" smtClean="0"/>
              <a:t>10</a:t>
            </a:fld>
            <a:endParaRPr lang="en-US" dirty="0"/>
          </a:p>
        </p:txBody>
      </p:sp>
      <p:grpSp>
        <p:nvGrpSpPr>
          <p:cNvPr id="13" name="Group 12"/>
          <p:cNvGrpSpPr/>
          <p:nvPr/>
        </p:nvGrpSpPr>
        <p:grpSpPr>
          <a:xfrm rot="16200000">
            <a:off x="898838" y="2445210"/>
            <a:ext cx="658408" cy="246221"/>
            <a:chOff x="1395009" y="1707673"/>
            <a:chExt cx="658408" cy="246221"/>
          </a:xfrm>
        </p:grpSpPr>
        <p:cxnSp>
          <p:nvCxnSpPr>
            <p:cNvPr id="6" name="Straight Connector 5">
              <a:extLst>
                <a:ext uri="{FF2B5EF4-FFF2-40B4-BE49-F238E27FC236}">
                  <a16:creationId xmlns:a16="http://schemas.microsoft.com/office/drawing/2014/main" id="{3B4857F0-C03A-DA43-91C2-0EAFC4492926}"/>
                </a:ext>
              </a:extLst>
            </p:cNvPr>
            <p:cNvCxnSpPr>
              <a:cxnSpLocks/>
            </p:cNvCxnSpPr>
            <p:nvPr/>
          </p:nvCxnSpPr>
          <p:spPr>
            <a:xfrm rot="5400000" flipV="1">
              <a:off x="1724213" y="1568193"/>
              <a:ext cx="0" cy="658408"/>
            </a:xfrm>
            <a:prstGeom prst="line">
              <a:avLst/>
            </a:prstGeom>
            <a:ln w="68580">
              <a:solidFill>
                <a:srgbClr val="FF316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E91575A-3185-DE4E-BF38-E185B82E0FCB}"/>
                </a:ext>
              </a:extLst>
            </p:cNvPr>
            <p:cNvSpPr/>
            <p:nvPr/>
          </p:nvSpPr>
          <p:spPr>
            <a:xfrm>
              <a:off x="1412373" y="1707673"/>
              <a:ext cx="546625" cy="246221"/>
            </a:xfrm>
            <a:prstGeom prst="rect">
              <a:avLst/>
            </a:prstGeom>
          </p:spPr>
          <p:txBody>
            <a:bodyPr wrap="none" lIns="0" tIns="0" rIns="0" bIns="0">
              <a:spAutoFit/>
            </a:bodyPr>
            <a:lstStyle/>
            <a:p>
              <a:pPr defTabSz="914309">
                <a:defRPr/>
              </a:pPr>
              <a:r>
                <a:rPr lang="en-US" sz="1600" b="1" dirty="0">
                  <a:solidFill>
                    <a:srgbClr val="000000"/>
                  </a:solidFill>
                  <a:latin typeface="Open Sans"/>
                </a:rPr>
                <a:t>Risks</a:t>
              </a:r>
            </a:p>
          </p:txBody>
        </p:sp>
      </p:grpSp>
      <p:grpSp>
        <p:nvGrpSpPr>
          <p:cNvPr id="12" name="Group 11"/>
          <p:cNvGrpSpPr/>
          <p:nvPr/>
        </p:nvGrpSpPr>
        <p:grpSpPr>
          <a:xfrm rot="5400000">
            <a:off x="10954388" y="5216444"/>
            <a:ext cx="1405565" cy="246221"/>
            <a:chOff x="8903207" y="3117373"/>
            <a:chExt cx="1405565" cy="246221"/>
          </a:xfrm>
        </p:grpSpPr>
        <p:cxnSp>
          <p:nvCxnSpPr>
            <p:cNvPr id="8" name="Straight Connector 7">
              <a:extLst>
                <a:ext uri="{FF2B5EF4-FFF2-40B4-BE49-F238E27FC236}">
                  <a16:creationId xmlns:a16="http://schemas.microsoft.com/office/drawing/2014/main" id="{3B4857F0-C03A-DA43-91C2-0EAFC4492926}"/>
                </a:ext>
              </a:extLst>
            </p:cNvPr>
            <p:cNvCxnSpPr>
              <a:cxnSpLocks/>
            </p:cNvCxnSpPr>
            <p:nvPr/>
          </p:nvCxnSpPr>
          <p:spPr>
            <a:xfrm>
              <a:off x="8903207" y="3307096"/>
              <a:ext cx="1012058"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E91575A-3185-DE4E-BF38-E185B82E0FCB}"/>
                </a:ext>
              </a:extLst>
            </p:cNvPr>
            <p:cNvSpPr/>
            <p:nvPr/>
          </p:nvSpPr>
          <p:spPr>
            <a:xfrm>
              <a:off x="8920571" y="3117373"/>
              <a:ext cx="1388201" cy="246221"/>
            </a:xfrm>
            <a:prstGeom prst="rect">
              <a:avLst/>
            </a:prstGeom>
          </p:spPr>
          <p:txBody>
            <a:bodyPr wrap="none" lIns="0" tIns="0" rIns="0" bIns="0">
              <a:spAutoFit/>
            </a:bodyPr>
            <a:lstStyle/>
            <a:p>
              <a:pPr defTabSz="914309">
                <a:defRPr/>
              </a:pPr>
              <a:r>
                <a:rPr lang="en-US" sz="1600" b="1" dirty="0">
                  <a:solidFill>
                    <a:srgbClr val="000000"/>
                  </a:solidFill>
                  <a:latin typeface="Open Sans"/>
                </a:rPr>
                <a:t>Dependencies</a:t>
              </a:r>
            </a:p>
          </p:txBody>
        </p:sp>
      </p:grpSp>
      <p:cxnSp>
        <p:nvCxnSpPr>
          <p:cNvPr id="16" name="Straight Connector 15"/>
          <p:cNvCxnSpPr/>
          <p:nvPr/>
        </p:nvCxnSpPr>
        <p:spPr bwMode="gray">
          <a:xfrm>
            <a:off x="1043375" y="3870766"/>
            <a:ext cx="10675350"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Text Placeholder 3"/>
          <p:cNvSpPr txBox="1">
            <a:spLocks/>
          </p:cNvSpPr>
          <p:nvPr/>
        </p:nvSpPr>
        <p:spPr bwMode="gray">
          <a:xfrm>
            <a:off x="1679037" y="1733766"/>
            <a:ext cx="2439539" cy="649335"/>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Budget Risk</a:t>
            </a:r>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33" name="Text Placeholder 3"/>
          <p:cNvSpPr txBox="1">
            <a:spLocks/>
          </p:cNvSpPr>
          <p:nvPr/>
        </p:nvSpPr>
        <p:spPr bwMode="gray">
          <a:xfrm>
            <a:off x="5319745" y="1761229"/>
            <a:ext cx="2670379" cy="249826"/>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Time Risk</a:t>
            </a:r>
            <a:endParaRPr lang="en-US" sz="1100" dirty="0">
              <a:solidFill>
                <a:srgbClr val="000000"/>
              </a:solidFill>
              <a:latin typeface="Arial" panose="020B0604020202020204" pitchFamily="34" charset="0"/>
              <a:cs typeface="Arial" panose="020B0604020202020204" pitchFamily="34" charset="0"/>
            </a:endParaRPr>
          </a:p>
        </p:txBody>
      </p:sp>
      <p:sp>
        <p:nvSpPr>
          <p:cNvPr id="37" name="Text Placeholder 3"/>
          <p:cNvSpPr txBox="1">
            <a:spLocks/>
          </p:cNvSpPr>
          <p:nvPr/>
        </p:nvSpPr>
        <p:spPr bwMode="gray">
          <a:xfrm>
            <a:off x="1679036" y="2011055"/>
            <a:ext cx="2670379" cy="1488005"/>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The pending 200.000€ budget for 2021 is estimated to last for the first 2.5 months of project activity. Additional budget is therefore required and approval of such should be prioritized in order to avoid any delays and ensure project continuity.</a:t>
            </a: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38" name="Text Placeholder 3"/>
          <p:cNvSpPr txBox="1">
            <a:spLocks/>
          </p:cNvSpPr>
          <p:nvPr/>
        </p:nvSpPr>
        <p:spPr bwMode="gray">
          <a:xfrm>
            <a:off x="8960455" y="1750717"/>
            <a:ext cx="1970234" cy="249826"/>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Quality Risk</a:t>
            </a:r>
            <a:endParaRPr lang="en-US" sz="1100" dirty="0">
              <a:solidFill>
                <a:srgbClr val="000000"/>
              </a:solidFill>
              <a:latin typeface="Arial" panose="020B0604020202020204" pitchFamily="34" charset="0"/>
              <a:cs typeface="Arial" panose="020B0604020202020204" pitchFamily="34" charset="0"/>
            </a:endParaRPr>
          </a:p>
        </p:txBody>
      </p:sp>
      <p:sp>
        <p:nvSpPr>
          <p:cNvPr id="39" name="Text Placeholder 3"/>
          <p:cNvSpPr txBox="1">
            <a:spLocks/>
          </p:cNvSpPr>
          <p:nvPr/>
        </p:nvSpPr>
        <p:spPr bwMode="gray">
          <a:xfrm>
            <a:off x="5319745" y="2011055"/>
            <a:ext cx="2670379" cy="1488006"/>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IBM Watson’s contract expiration sets a hard deadline for developing and implementing a new coding solution. Even a one year extension should be avoided due to additional cost. </a:t>
            </a:r>
          </a:p>
          <a:p>
            <a:pPr defTabSz="914309"/>
            <a:r>
              <a:rPr lang="en-US" sz="1100" dirty="0">
                <a:solidFill>
                  <a:srgbClr val="000000"/>
                </a:solidFill>
                <a:latin typeface="Arial" panose="020B0604020202020204" pitchFamily="34" charset="0"/>
                <a:cs typeface="Arial" panose="020B0604020202020204" pitchFamily="34" charset="0"/>
              </a:rPr>
              <a:t>Hence, any delays with regard to the outlined schedule pose an imminent risk for the overall project success and should be avoided. </a:t>
            </a: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0" name="Text Placeholder 3"/>
          <p:cNvSpPr txBox="1">
            <a:spLocks/>
          </p:cNvSpPr>
          <p:nvPr/>
        </p:nvSpPr>
        <p:spPr bwMode="gray">
          <a:xfrm>
            <a:off x="8960455" y="2053166"/>
            <a:ext cx="2670379" cy="1488005"/>
          </a:xfrm>
          <a:prstGeom prst="rect">
            <a:avLst/>
          </a:prstGeom>
          <a:ln>
            <a:noFill/>
          </a:ln>
        </p:spPr>
        <p:txBody>
          <a:bodyPr vert="horz" lIns="35995" tIns="0" rIns="35995" bIns="0" rtlCol="0" anchor="t">
            <a:noAutofit/>
          </a:bodyPr>
          <a:lstStyle/>
          <a:p>
            <a:pPr defTabSz="914309"/>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1" name="Text Placeholder 3"/>
          <p:cNvSpPr txBox="1">
            <a:spLocks/>
          </p:cNvSpPr>
          <p:nvPr/>
        </p:nvSpPr>
        <p:spPr bwMode="gray">
          <a:xfrm>
            <a:off x="1223843" y="4249133"/>
            <a:ext cx="2439539" cy="649335"/>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Available Resources and Staffing</a:t>
            </a:r>
          </a:p>
          <a:p>
            <a:pPr defTabSz="914309"/>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2" name="Text Placeholder 3"/>
          <p:cNvSpPr txBox="1">
            <a:spLocks/>
          </p:cNvSpPr>
          <p:nvPr/>
        </p:nvSpPr>
        <p:spPr bwMode="gray">
          <a:xfrm>
            <a:off x="4864551" y="4276596"/>
            <a:ext cx="2378460" cy="249826"/>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Access to relevant data </a:t>
            </a:r>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3" name="Text Placeholder 3"/>
          <p:cNvSpPr txBox="1">
            <a:spLocks/>
          </p:cNvSpPr>
          <p:nvPr/>
        </p:nvSpPr>
        <p:spPr bwMode="gray">
          <a:xfrm>
            <a:off x="1223842" y="4526422"/>
            <a:ext cx="2670379" cy="1488005"/>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Due to the tight schedule and the project’s complexity, many resources from different departments (Business, IT, external) need to be involved, during peak times at full capacity. </a:t>
            </a:r>
          </a:p>
          <a:p>
            <a:pPr defTabSz="914309"/>
            <a:r>
              <a:rPr lang="en-US" sz="1100" dirty="0">
                <a:solidFill>
                  <a:srgbClr val="000000"/>
                </a:solidFill>
                <a:latin typeface="Arial" panose="020B0604020202020204" pitchFamily="34" charset="0"/>
                <a:cs typeface="Arial" panose="020B0604020202020204" pitchFamily="34" charset="0"/>
              </a:rPr>
              <a:t>Hence, it is essential to already communicate capacity needs and initiate a transparent staffing process. </a:t>
            </a: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5" name="Text Placeholder 3"/>
          <p:cNvSpPr txBox="1">
            <a:spLocks/>
          </p:cNvSpPr>
          <p:nvPr/>
        </p:nvSpPr>
        <p:spPr bwMode="gray">
          <a:xfrm>
            <a:off x="4864552" y="4526422"/>
            <a:ext cx="6066138" cy="1488006"/>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The performance of the new coding model is highly dependent on the available training data. This includes </a:t>
            </a:r>
            <a:r>
              <a:rPr lang="en-US" sz="1100" dirty="0" err="1">
                <a:solidFill>
                  <a:srgbClr val="000000"/>
                </a:solidFill>
                <a:latin typeface="Arial" panose="020B0604020202020204" pitchFamily="34" charset="0"/>
                <a:cs typeface="Arial" panose="020B0604020202020204" pitchFamily="34" charset="0"/>
              </a:rPr>
              <a:t>AutoCoder</a:t>
            </a:r>
            <a:r>
              <a:rPr lang="en-US" sz="1100" dirty="0">
                <a:solidFill>
                  <a:srgbClr val="000000"/>
                </a:solidFill>
                <a:latin typeface="Arial" panose="020B0604020202020204" pitchFamily="34" charset="0"/>
                <a:cs typeface="Arial" panose="020B0604020202020204" pitchFamily="34" charset="0"/>
              </a:rPr>
              <a:t> inputs- and outputs as well as final results of the coding process. Also data from intermediate steps, such as Watson’s five proposals or initiated queries will be required.</a:t>
            </a:r>
          </a:p>
          <a:p>
            <a:pPr defTabSz="914309"/>
            <a:endParaRPr lang="en-US" sz="1100" dirty="0">
              <a:solidFill>
                <a:srgbClr val="000000"/>
              </a:solidFill>
              <a:latin typeface="Arial" panose="020B0604020202020204" pitchFamily="34" charset="0"/>
              <a:cs typeface="Arial" panose="020B0604020202020204" pitchFamily="34" charset="0"/>
            </a:endParaRPr>
          </a:p>
          <a:p>
            <a:pPr defTabSz="914309"/>
            <a:r>
              <a:rPr lang="en-US" sz="1100" dirty="0">
                <a:solidFill>
                  <a:srgbClr val="000000"/>
                </a:solidFill>
                <a:latin typeface="Arial" panose="020B0604020202020204" pitchFamily="34" charset="0"/>
                <a:cs typeface="Arial" panose="020B0604020202020204" pitchFamily="34" charset="0"/>
              </a:rPr>
              <a:t>Furthermore, additional data such as Clinical Trials full data or electronic health records might be required for language model fine-tuning. This might oblige additional data preparation steps which need to be anticipated adequately. </a:t>
            </a:r>
          </a:p>
        </p:txBody>
      </p:sp>
      <p:sp>
        <p:nvSpPr>
          <p:cNvPr id="48" name="Text Placeholder 3"/>
          <p:cNvSpPr txBox="1">
            <a:spLocks/>
          </p:cNvSpPr>
          <p:nvPr/>
        </p:nvSpPr>
        <p:spPr bwMode="gray">
          <a:xfrm>
            <a:off x="8960455" y="2011055"/>
            <a:ext cx="2670379" cy="1488006"/>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Developing and implementing state-of-the-art machine learning methods is always subject to certain risks of failure. Most recent research results that seem promising at first can turn out to not be performing well on the actual available data and vice versa. The chosen approach should therefore continuously be evaluated and adjusted, if necessary.</a:t>
            </a:r>
          </a:p>
          <a:p>
            <a:pPr defTabSz="914309"/>
            <a:endParaRPr lang="en-US" sz="11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76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The cost and effort estimates result in a positive Business Case, further supported by qualitative benefits</a:t>
            </a:r>
          </a:p>
        </p:txBody>
      </p:sp>
      <p:sp>
        <p:nvSpPr>
          <p:cNvPr id="3" name="Title 2"/>
          <p:cNvSpPr>
            <a:spLocks noGrp="1"/>
          </p:cNvSpPr>
          <p:nvPr>
            <p:ph type="title"/>
          </p:nvPr>
        </p:nvSpPr>
        <p:spPr/>
        <p:txBody>
          <a:bodyPr/>
          <a:lstStyle/>
          <a:p>
            <a:r>
              <a:rPr lang="en-US" dirty="0"/>
              <a:t>Business Case</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graphicFrame>
        <p:nvGraphicFramePr>
          <p:cNvPr id="9" name="Table 8"/>
          <p:cNvGraphicFramePr>
            <a:graphicFrameLocks noGrp="1"/>
          </p:cNvGraphicFramePr>
          <p:nvPr/>
        </p:nvGraphicFramePr>
        <p:xfrm>
          <a:off x="935919" y="2159631"/>
          <a:ext cx="7115264" cy="1224000"/>
        </p:xfrm>
        <a:graphic>
          <a:graphicData uri="http://schemas.openxmlformats.org/drawingml/2006/table">
            <a:tbl>
              <a:tblPr/>
              <a:tblGrid>
                <a:gridCol w="889408">
                  <a:extLst>
                    <a:ext uri="{9D8B030D-6E8A-4147-A177-3AD203B41FA5}">
                      <a16:colId xmlns:a16="http://schemas.microsoft.com/office/drawing/2014/main" val="224078592"/>
                    </a:ext>
                  </a:extLst>
                </a:gridCol>
                <a:gridCol w="889408">
                  <a:extLst>
                    <a:ext uri="{9D8B030D-6E8A-4147-A177-3AD203B41FA5}">
                      <a16:colId xmlns:a16="http://schemas.microsoft.com/office/drawing/2014/main" val="1730231488"/>
                    </a:ext>
                  </a:extLst>
                </a:gridCol>
                <a:gridCol w="889408">
                  <a:extLst>
                    <a:ext uri="{9D8B030D-6E8A-4147-A177-3AD203B41FA5}">
                      <a16:colId xmlns:a16="http://schemas.microsoft.com/office/drawing/2014/main" val="501262603"/>
                    </a:ext>
                  </a:extLst>
                </a:gridCol>
                <a:gridCol w="889408">
                  <a:extLst>
                    <a:ext uri="{9D8B030D-6E8A-4147-A177-3AD203B41FA5}">
                      <a16:colId xmlns:a16="http://schemas.microsoft.com/office/drawing/2014/main" val="2680842943"/>
                    </a:ext>
                  </a:extLst>
                </a:gridCol>
                <a:gridCol w="889408">
                  <a:extLst>
                    <a:ext uri="{9D8B030D-6E8A-4147-A177-3AD203B41FA5}">
                      <a16:colId xmlns:a16="http://schemas.microsoft.com/office/drawing/2014/main" val="721785736"/>
                    </a:ext>
                  </a:extLst>
                </a:gridCol>
                <a:gridCol w="889408">
                  <a:extLst>
                    <a:ext uri="{9D8B030D-6E8A-4147-A177-3AD203B41FA5}">
                      <a16:colId xmlns:a16="http://schemas.microsoft.com/office/drawing/2014/main" val="3434474072"/>
                    </a:ext>
                  </a:extLst>
                </a:gridCol>
                <a:gridCol w="889408">
                  <a:extLst>
                    <a:ext uri="{9D8B030D-6E8A-4147-A177-3AD203B41FA5}">
                      <a16:colId xmlns:a16="http://schemas.microsoft.com/office/drawing/2014/main" val="4076299226"/>
                    </a:ext>
                  </a:extLst>
                </a:gridCol>
                <a:gridCol w="889408">
                  <a:extLst>
                    <a:ext uri="{9D8B030D-6E8A-4147-A177-3AD203B41FA5}">
                      <a16:colId xmlns:a16="http://schemas.microsoft.com/office/drawing/2014/main" val="2074678434"/>
                    </a:ext>
                  </a:extLst>
                </a:gridCol>
              </a:tblGrid>
              <a:tr h="360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ctr"/>
                      <a:r>
                        <a:rPr lang="en-US" sz="1100" b="1" i="0" u="none" strike="noStrike" baseline="0" noProof="0" dirty="0">
                          <a:solidFill>
                            <a:schemeClr val="tx1"/>
                          </a:solidFill>
                          <a:effectLst/>
                          <a:latin typeface="+mn-lt"/>
                        </a:rPr>
                        <a:t>Cost</a:t>
                      </a:r>
                      <a:endParaRPr lang="en-US" sz="1100" b="1" i="0" u="none" strike="noStrike" noProof="0" dirty="0">
                        <a:solidFill>
                          <a:schemeClr val="tx1"/>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ctr"/>
                      <a:r>
                        <a:rPr lang="en-US" sz="1100" b="1" i="0" u="none" strike="noStrike" kern="1200" baseline="0" noProof="0" dirty="0">
                          <a:solidFill>
                            <a:schemeClr val="tx1"/>
                          </a:solidFill>
                          <a:effectLst/>
                          <a:latin typeface="+mn-lt"/>
                          <a:ea typeface="+mn-ea"/>
                          <a:cs typeface="+mn-cs"/>
                        </a:rPr>
                        <a:t>2021</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2022</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2023</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2024</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2025</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2026</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Total</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449144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baseline="0" noProof="0" dirty="0">
                          <a:solidFill>
                            <a:srgbClr val="000000"/>
                          </a:solidFill>
                          <a:effectLst/>
                          <a:latin typeface="+mn-lt"/>
                        </a:rPr>
                        <a:t>One time cost</a:t>
                      </a:r>
                      <a:endParaRPr lang="en-US" sz="1050" b="0" i="1" u="none" strike="noStrike" noProof="0" dirty="0">
                        <a:solidFill>
                          <a:srgbClr val="000000"/>
                        </a:solidFill>
                        <a:effectLst/>
                        <a:latin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noProof="0" dirty="0">
                          <a:solidFill>
                            <a:srgbClr val="000000"/>
                          </a:solidFill>
                          <a:effectLst/>
                          <a:latin typeface="+mn-lt"/>
                        </a:rPr>
                        <a:t>1.321.700</a:t>
                      </a:r>
                      <a:r>
                        <a:rPr lang="en-US" sz="1050" b="0" i="0" u="none" strike="noStrike" baseline="0" noProof="0" dirty="0">
                          <a:solidFill>
                            <a:srgbClr val="000000"/>
                          </a:solidFill>
                          <a:effectLst/>
                          <a:latin typeface="+mn-lt"/>
                        </a:rPr>
                        <a:t> €</a:t>
                      </a:r>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r>
                        <a:rPr lang="en-US" sz="1050" b="0" i="0" u="none" strike="noStrike" kern="1200" dirty="0">
                          <a:solidFill>
                            <a:srgbClr val="000000"/>
                          </a:solidFill>
                          <a:effectLst/>
                          <a:latin typeface="+mn-lt"/>
                          <a:ea typeface="+mn-ea"/>
                          <a:cs typeface="+mn-cs"/>
                        </a:rPr>
                        <a:t>263.700 €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1" i="0" u="none" strike="noStrike" kern="1200" dirty="0">
                          <a:solidFill>
                            <a:srgbClr val="000000"/>
                          </a:solidFill>
                          <a:effectLst/>
                          <a:latin typeface="+mn-lt"/>
                          <a:ea typeface="+mn-ea"/>
                          <a:cs typeface="+mn-cs"/>
                        </a:rPr>
                        <a:t>1.585.400 €</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438353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noProof="0" dirty="0">
                          <a:solidFill>
                            <a:srgbClr val="000000"/>
                          </a:solidFill>
                          <a:effectLst/>
                          <a:latin typeface="+mn-lt"/>
                        </a:rPr>
                        <a:t>Run cost</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eaLnBrk="1" fontAlgn="b"/>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dirty="0">
                          <a:solidFill>
                            <a:srgbClr val="000000"/>
                          </a:solidFill>
                          <a:effectLst/>
                          <a:latin typeface="+mn-lt"/>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a:ea typeface="Arial Unicode MS"/>
                          <a:cs typeface="Arial"/>
                        </a:rPr>
                        <a:t>300.000 €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159227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l" defTabSz="914400" rtl="0" eaLnBrk="1" fontAlgn="b" latinLnBrk="0" hangingPunct="1"/>
                      <a:r>
                        <a:rPr lang="en-US" sz="1100" b="1" i="0" u="none" strike="noStrike" kern="1200" noProof="0" dirty="0">
                          <a:solidFill>
                            <a:srgbClr val="000000"/>
                          </a:solidFill>
                          <a:effectLst/>
                          <a:latin typeface="+mn-lt"/>
                          <a:ea typeface="+mn-ea"/>
                          <a:cs typeface="+mn-cs"/>
                        </a:rPr>
                        <a:t>Total*</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r>
                        <a:rPr lang="en-US" sz="1100" b="1" i="0" u="none" strike="noStrike" kern="1200" noProof="0" dirty="0">
                          <a:solidFill>
                            <a:srgbClr val="000000"/>
                          </a:solidFill>
                          <a:effectLst/>
                          <a:latin typeface="+mn-lt"/>
                          <a:ea typeface="+mn-ea"/>
                          <a:cs typeface="+mn-cs"/>
                        </a:rPr>
                        <a:t>1.321.700 €</a:t>
                      </a:r>
                    </a:p>
                  </a:txBody>
                  <a:tcPr marL="72000" marR="72000" marT="36000" marB="3600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r>
                        <a:rPr lang="en-US" sz="1100" b="1" i="0" u="none" strike="noStrike" kern="1200" dirty="0">
                          <a:solidFill>
                            <a:srgbClr val="000000"/>
                          </a:solidFill>
                          <a:effectLst/>
                          <a:latin typeface="+mn-lt"/>
                          <a:ea typeface="+mn-ea"/>
                          <a:cs typeface="+mn-cs"/>
                        </a:rPr>
                        <a:t>323.700 €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lang="en-US" sz="1100" b="1" i="0" u="none" strike="noStrike" kern="1200" dirty="0">
                          <a:solidFill>
                            <a:srgbClr val="000000"/>
                          </a:solidFill>
                          <a:effectLst/>
                          <a:latin typeface="+mn-lt"/>
                          <a:ea typeface="+mn-ea"/>
                          <a:cs typeface="+mn-cs"/>
                        </a:rPr>
                        <a:t>60.000 €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60.000 €</a:t>
                      </a:r>
                      <a:endParaRPr lang="en-US" sz="1100" b="1" i="0" u="none" strike="noStrike" kern="1200" dirty="0">
                        <a:solidFill>
                          <a:srgbClr val="000000"/>
                        </a:solidFill>
                        <a:effectLst/>
                        <a:latin typeface="+mn-lt"/>
                        <a:ea typeface="+mn-ea"/>
                        <a:cs typeface="+mn-cs"/>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60.000 €</a:t>
                      </a:r>
                      <a:endParaRPr lang="en-US" sz="1100" b="1" i="0" u="none" strike="noStrike" kern="1200" dirty="0">
                        <a:solidFill>
                          <a:srgbClr val="000000"/>
                        </a:solidFill>
                        <a:effectLst/>
                        <a:latin typeface="+mn-lt"/>
                        <a:ea typeface="+mn-ea"/>
                        <a:cs typeface="+mn-cs"/>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60.000 €</a:t>
                      </a:r>
                      <a:endParaRPr kumimoji="0" lang="en-US" sz="1100" b="1" i="0" u="none" strike="noStrike" kern="1200" cap="none" spc="0" normalizeH="0" baseline="0" dirty="0">
                        <a:ln>
                          <a:noFill/>
                        </a:ln>
                        <a:solidFill>
                          <a:srgbClr val="000000"/>
                        </a:solidFill>
                        <a:effectLst/>
                        <a:uLnTx/>
                        <a:uFillTx/>
                        <a:latin typeface="Arial"/>
                        <a:ea typeface="Arial Unicode MS"/>
                        <a:cs typeface="Arial"/>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lang="en-US" sz="1100" b="1" i="0" u="none" strike="noStrike" kern="1200" dirty="0">
                          <a:solidFill>
                            <a:srgbClr val="000000"/>
                          </a:solidFill>
                          <a:effectLst/>
                          <a:latin typeface="+mn-lt"/>
                          <a:ea typeface="+mn-ea"/>
                          <a:cs typeface="+mn-cs"/>
                        </a:rPr>
                        <a:t>1.885.400</a:t>
                      </a:r>
                      <a:r>
                        <a:rPr lang="en-US" sz="1100" b="1" i="0" u="none" strike="noStrike" kern="1200" baseline="0" dirty="0">
                          <a:solidFill>
                            <a:srgbClr val="000000"/>
                          </a:solidFill>
                          <a:effectLst/>
                          <a:latin typeface="+mn-lt"/>
                          <a:ea typeface="+mn-ea"/>
                          <a:cs typeface="+mn-cs"/>
                        </a:rPr>
                        <a:t> €</a:t>
                      </a:r>
                      <a:endParaRPr lang="en-US" sz="1100" b="1" i="0" u="none" strike="noStrike" kern="1200" dirty="0">
                        <a:solidFill>
                          <a:srgbClr val="000000"/>
                        </a:solidFill>
                        <a:effectLst/>
                        <a:latin typeface="+mn-lt"/>
                        <a:ea typeface="+mn-ea"/>
                        <a:cs typeface="+mn-cs"/>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604206502"/>
                  </a:ext>
                </a:extLst>
              </a:tr>
            </a:tbl>
          </a:graphicData>
        </a:graphic>
      </p:graphicFrame>
      <p:graphicFrame>
        <p:nvGraphicFramePr>
          <p:cNvPr id="11" name="Table 10"/>
          <p:cNvGraphicFramePr>
            <a:graphicFrameLocks noGrp="1"/>
          </p:cNvGraphicFramePr>
          <p:nvPr/>
        </p:nvGraphicFramePr>
        <p:xfrm>
          <a:off x="935919" y="3827509"/>
          <a:ext cx="7115264" cy="1576080"/>
        </p:xfrm>
        <a:graphic>
          <a:graphicData uri="http://schemas.openxmlformats.org/drawingml/2006/table">
            <a:tbl>
              <a:tblPr/>
              <a:tblGrid>
                <a:gridCol w="889408">
                  <a:extLst>
                    <a:ext uri="{9D8B030D-6E8A-4147-A177-3AD203B41FA5}">
                      <a16:colId xmlns:a16="http://schemas.microsoft.com/office/drawing/2014/main" val="224078592"/>
                    </a:ext>
                  </a:extLst>
                </a:gridCol>
                <a:gridCol w="889408">
                  <a:extLst>
                    <a:ext uri="{9D8B030D-6E8A-4147-A177-3AD203B41FA5}">
                      <a16:colId xmlns:a16="http://schemas.microsoft.com/office/drawing/2014/main" val="1730231488"/>
                    </a:ext>
                  </a:extLst>
                </a:gridCol>
                <a:gridCol w="889408">
                  <a:extLst>
                    <a:ext uri="{9D8B030D-6E8A-4147-A177-3AD203B41FA5}">
                      <a16:colId xmlns:a16="http://schemas.microsoft.com/office/drawing/2014/main" val="501262603"/>
                    </a:ext>
                  </a:extLst>
                </a:gridCol>
                <a:gridCol w="889408">
                  <a:extLst>
                    <a:ext uri="{9D8B030D-6E8A-4147-A177-3AD203B41FA5}">
                      <a16:colId xmlns:a16="http://schemas.microsoft.com/office/drawing/2014/main" val="2680842943"/>
                    </a:ext>
                  </a:extLst>
                </a:gridCol>
                <a:gridCol w="889408">
                  <a:extLst>
                    <a:ext uri="{9D8B030D-6E8A-4147-A177-3AD203B41FA5}">
                      <a16:colId xmlns:a16="http://schemas.microsoft.com/office/drawing/2014/main" val="721785736"/>
                    </a:ext>
                  </a:extLst>
                </a:gridCol>
                <a:gridCol w="889408">
                  <a:extLst>
                    <a:ext uri="{9D8B030D-6E8A-4147-A177-3AD203B41FA5}">
                      <a16:colId xmlns:a16="http://schemas.microsoft.com/office/drawing/2014/main" val="3434474072"/>
                    </a:ext>
                  </a:extLst>
                </a:gridCol>
                <a:gridCol w="889408">
                  <a:extLst>
                    <a:ext uri="{9D8B030D-6E8A-4147-A177-3AD203B41FA5}">
                      <a16:colId xmlns:a16="http://schemas.microsoft.com/office/drawing/2014/main" val="3251115704"/>
                    </a:ext>
                  </a:extLst>
                </a:gridCol>
                <a:gridCol w="889408">
                  <a:extLst>
                    <a:ext uri="{9D8B030D-6E8A-4147-A177-3AD203B41FA5}">
                      <a16:colId xmlns:a16="http://schemas.microsoft.com/office/drawing/2014/main" val="2074678434"/>
                    </a:ext>
                  </a:extLst>
                </a:gridCol>
              </a:tblGrid>
              <a:tr h="360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ctr"/>
                      <a:r>
                        <a:rPr lang="en-US" sz="1100" b="1" i="0" u="none" strike="noStrike" baseline="0" noProof="0" dirty="0">
                          <a:solidFill>
                            <a:schemeClr val="tx1"/>
                          </a:solidFill>
                          <a:effectLst/>
                          <a:latin typeface="+mn-lt"/>
                        </a:rPr>
                        <a:t>Benefits</a:t>
                      </a:r>
                      <a:endParaRPr lang="en-US" sz="1100" b="1" i="0" u="none" strike="noStrike" noProof="0" dirty="0">
                        <a:solidFill>
                          <a:schemeClr val="tx1"/>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ctr"/>
                      <a:r>
                        <a:rPr lang="en-US" sz="1100" b="1" i="0" u="none" strike="noStrike" kern="1200" baseline="0" noProof="0" dirty="0">
                          <a:solidFill>
                            <a:schemeClr val="tx1"/>
                          </a:solidFill>
                          <a:effectLst/>
                          <a:latin typeface="+mn-lt"/>
                          <a:ea typeface="+mn-ea"/>
                          <a:cs typeface="+mn-cs"/>
                        </a:rPr>
                        <a:t>2021</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2022</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2023</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2024</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2025</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2026</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Total</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449144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baseline="0" noProof="0" dirty="0">
                          <a:solidFill>
                            <a:srgbClr val="000000"/>
                          </a:solidFill>
                          <a:effectLst/>
                          <a:latin typeface="+mn-lt"/>
                        </a:rPr>
                        <a:t>Additional revenue</a:t>
                      </a:r>
                      <a:endParaRPr lang="en-US" sz="1050" b="0" i="1" u="none" strike="noStrike" noProof="0" dirty="0">
                        <a:solidFill>
                          <a:srgbClr val="000000"/>
                        </a:solidFill>
                        <a:effectLst/>
                        <a:latin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noProof="0" dirty="0">
                          <a:solidFill>
                            <a:srgbClr val="000000"/>
                          </a:solidFill>
                          <a:effectLst/>
                          <a:latin typeface="+mn-lt"/>
                        </a:rPr>
                        <a:t>-</a:t>
                      </a:r>
                      <a:r>
                        <a:rPr lang="en-US" sz="1050" b="0" i="0" u="none" strike="noStrike" baseline="0" noProof="0" dirty="0">
                          <a:solidFill>
                            <a:srgbClr val="000000"/>
                          </a:solidFill>
                          <a:effectLst/>
                          <a:latin typeface="+mn-lt"/>
                        </a:rPr>
                        <a:t> €</a:t>
                      </a:r>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mn-lt"/>
                          <a:ea typeface="+mn-ea"/>
                          <a:cs typeface="+mn-cs"/>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4383534"/>
                  </a:ext>
                </a:extLst>
              </a:tr>
              <a:tr h="288000">
                <a:tc>
                  <a:txBody>
                    <a:bodyPr/>
                    <a:lstStyle/>
                    <a:p>
                      <a:pPr algn="l" fontAlgn="b"/>
                      <a:r>
                        <a:rPr lang="en-US" sz="1050" b="0" i="0" u="none" strike="noStrike" noProof="0" dirty="0">
                          <a:solidFill>
                            <a:srgbClr val="000000"/>
                          </a:solidFill>
                          <a:effectLst/>
                          <a:latin typeface="+mn-lt"/>
                        </a:rPr>
                        <a:t>Savings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50" b="0" i="0" u="none" strike="noStrike" noProof="0" dirty="0">
                          <a:solidFill>
                            <a:srgbClr val="000000"/>
                          </a:solidFill>
                          <a:effectLst/>
                          <a:latin typeface="+mn-lt"/>
                        </a:rPr>
                        <a:t>-</a:t>
                      </a:r>
                      <a:r>
                        <a:rPr lang="en-US" sz="1050" b="0" i="0" u="none" strike="noStrike" baseline="0" noProof="0" dirty="0">
                          <a:solidFill>
                            <a:srgbClr val="000000"/>
                          </a:solidFill>
                          <a:effectLst/>
                          <a:latin typeface="+mn-lt"/>
                        </a:rPr>
                        <a:t> €</a:t>
                      </a:r>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1" i="0" u="none" strike="noStrike" kern="1200" dirty="0">
                          <a:solidFill>
                            <a:srgbClr val="000000"/>
                          </a:solidFill>
                          <a:effectLst/>
                          <a:latin typeface="+mn-lt"/>
                          <a:ea typeface="+mn-ea"/>
                          <a:cs typeface="+mn-cs"/>
                        </a:rPr>
                        <a:t>2.664.975 €</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37705291"/>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noProof="0" dirty="0">
                          <a:solidFill>
                            <a:srgbClr val="000000"/>
                          </a:solidFill>
                          <a:effectLst/>
                          <a:latin typeface="+mn-lt"/>
                        </a:rPr>
                        <a:t>Cost Avoidance</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eaLnBrk="1" fontAlgn="b"/>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a:ea typeface="Arial Unicode MS"/>
                          <a:cs typeface="Arial"/>
                        </a:rPr>
                        <a:t>399.746 €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159227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l" defTabSz="914400" rtl="0" eaLnBrk="1" fontAlgn="b" latinLnBrk="0" hangingPunct="1"/>
                      <a:r>
                        <a:rPr lang="en-US" sz="1100" b="1" i="0" u="none" strike="noStrike" kern="1200" noProof="0" dirty="0">
                          <a:solidFill>
                            <a:srgbClr val="000000"/>
                          </a:solidFill>
                          <a:effectLst/>
                          <a:latin typeface="+mn-lt"/>
                          <a:ea typeface="+mn-ea"/>
                          <a:cs typeface="+mn-cs"/>
                        </a:rPr>
                        <a:t>Total</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endParaRPr lang="en-US" sz="1100" b="1" i="0" u="none" strike="noStrike" kern="1200" noProof="0" dirty="0">
                        <a:solidFill>
                          <a:srgbClr val="000000"/>
                        </a:solidFill>
                        <a:effectLst/>
                        <a:latin typeface="+mn-lt"/>
                        <a:ea typeface="+mn-ea"/>
                        <a:cs typeface="+mn-cs"/>
                      </a:endParaRPr>
                    </a:p>
                  </a:txBody>
                  <a:tcPr marL="72000" marR="72000" marT="36000" marB="3600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lang="en-US" sz="1100" b="1" i="0" u="none" strike="noStrike" kern="1200" dirty="0">
                          <a:solidFill>
                            <a:srgbClr val="000000"/>
                          </a:solidFill>
                          <a:effectLst/>
                          <a:latin typeface="+mn-lt"/>
                          <a:ea typeface="+mn-ea"/>
                          <a:cs typeface="+mn-cs"/>
                        </a:rPr>
                        <a:t>3.064.721 €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604206502"/>
                  </a:ext>
                </a:extLst>
              </a:tr>
            </a:tbl>
          </a:graphicData>
        </a:graphic>
      </p:graphicFrame>
      <p:graphicFrame>
        <p:nvGraphicFramePr>
          <p:cNvPr id="14" name="Table 13"/>
          <p:cNvGraphicFramePr>
            <a:graphicFrameLocks noGrp="1"/>
          </p:cNvGraphicFramePr>
          <p:nvPr/>
        </p:nvGraphicFramePr>
        <p:xfrm>
          <a:off x="1013885" y="5913513"/>
          <a:ext cx="7115264" cy="288000"/>
        </p:xfrm>
        <a:graphic>
          <a:graphicData uri="http://schemas.openxmlformats.org/drawingml/2006/table">
            <a:tbl>
              <a:tblPr>
                <a:tableStyleId>{2D5ABB26-0587-4C30-8999-92F81FD0307C}</a:tableStyleId>
              </a:tblPr>
              <a:tblGrid>
                <a:gridCol w="2367264">
                  <a:extLst>
                    <a:ext uri="{9D8B030D-6E8A-4147-A177-3AD203B41FA5}">
                      <a16:colId xmlns:a16="http://schemas.microsoft.com/office/drawing/2014/main" val="3038051808"/>
                    </a:ext>
                  </a:extLst>
                </a:gridCol>
                <a:gridCol w="1190368">
                  <a:extLst>
                    <a:ext uri="{9D8B030D-6E8A-4147-A177-3AD203B41FA5}">
                      <a16:colId xmlns:a16="http://schemas.microsoft.com/office/drawing/2014/main" val="1016221417"/>
                    </a:ext>
                  </a:extLst>
                </a:gridCol>
                <a:gridCol w="1778816">
                  <a:extLst>
                    <a:ext uri="{9D8B030D-6E8A-4147-A177-3AD203B41FA5}">
                      <a16:colId xmlns:a16="http://schemas.microsoft.com/office/drawing/2014/main" val="3900993535"/>
                    </a:ext>
                  </a:extLst>
                </a:gridCol>
                <a:gridCol w="1778816">
                  <a:extLst>
                    <a:ext uri="{9D8B030D-6E8A-4147-A177-3AD203B41FA5}">
                      <a16:colId xmlns:a16="http://schemas.microsoft.com/office/drawing/2014/main" val="1346983227"/>
                    </a:ext>
                  </a:extLst>
                </a:gridCol>
              </a:tblGrid>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l" defTabSz="914400" rtl="0" eaLnBrk="1" fontAlgn="b" latinLnBrk="0" hangingPunct="1"/>
                      <a:r>
                        <a:rPr lang="en-US" sz="1400" b="1" u="none" strike="noStrike" kern="1200" noProof="0" dirty="0">
                          <a:effectLst/>
                        </a:rPr>
                        <a:t>Pay-Back Period (in years)</a:t>
                      </a:r>
                      <a:endParaRPr lang="en-US" sz="1400" b="1" i="0" u="none" strike="noStrike" kern="1200" noProof="0" dirty="0">
                        <a:solidFill>
                          <a:srgbClr val="000000"/>
                        </a:solidFill>
                        <a:effectLst/>
                        <a:latin typeface="+mn-lt"/>
                        <a:ea typeface="+mn-ea"/>
                        <a:cs typeface="+mn-cs"/>
                      </a:endParaRPr>
                    </a:p>
                  </a:txBody>
                  <a:tcPr marL="0" marR="0" marT="0" marB="0" anchor="ct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ctr" defTabSz="914400" rtl="0" eaLnBrk="1" fontAlgn="b" latinLnBrk="0" hangingPunct="1"/>
                      <a:r>
                        <a:rPr lang="en-US" sz="1400" b="1" u="none" strike="noStrike" kern="1200" noProof="0" dirty="0">
                          <a:effectLst/>
                        </a:rPr>
                        <a:t>3,31</a:t>
                      </a:r>
                      <a:endParaRPr lang="en-US" sz="1400" b="1" i="0" u="none" strike="noStrike" kern="1200" noProof="0" dirty="0">
                        <a:solidFill>
                          <a:srgbClr val="000000"/>
                        </a:solidFill>
                        <a:effectLst/>
                        <a:latin typeface="+mn-lt"/>
                        <a:ea typeface="+mn-ea"/>
                        <a:cs typeface="+mn-cs"/>
                      </a:endParaRPr>
                    </a:p>
                  </a:txBody>
                  <a:tcPr marL="72000" marR="72000" marT="36000" marB="36000" anchor="ctr"/>
                </a:tc>
                <a:tc>
                  <a:txBody>
                    <a:bodyPr/>
                    <a:lstStyle/>
                    <a:p>
                      <a:pPr marL="0" algn="r" defTabSz="914400" rtl="0" eaLnBrk="1" fontAlgn="b" latinLnBrk="0" hangingPunct="1"/>
                      <a:r>
                        <a:rPr lang="en-US" sz="1400" b="1" u="none" strike="noStrike" kern="1200" dirty="0">
                          <a:effectLst/>
                        </a:rPr>
                        <a:t>Net Present Value</a:t>
                      </a:r>
                      <a:endParaRPr lang="en-US" sz="1400" b="1"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400" b="1" u="none" strike="noStrike" kern="1200" dirty="0">
                          <a:effectLst/>
                        </a:rPr>
                        <a:t>489.207 €</a:t>
                      </a:r>
                      <a:endParaRPr lang="en-US" sz="1400" b="1"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331093426"/>
                  </a:ext>
                </a:extLst>
              </a:tr>
            </a:tbl>
          </a:graphicData>
        </a:graphic>
      </p:graphicFrame>
      <p:sp>
        <p:nvSpPr>
          <p:cNvPr id="18" name="Rectangle 17"/>
          <p:cNvSpPr/>
          <p:nvPr/>
        </p:nvSpPr>
        <p:spPr>
          <a:xfrm>
            <a:off x="3304878" y="3403303"/>
            <a:ext cx="4746305" cy="307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*Not included in estimates are one-time and run cost for cloud resources as they are controlled centrally. They are estimated with ~40.000€ per year. </a:t>
            </a:r>
          </a:p>
        </p:txBody>
      </p:sp>
      <p:cxnSp>
        <p:nvCxnSpPr>
          <p:cNvPr id="20" name="Straight Connector 19">
            <a:extLst>
              <a:ext uri="{FF2B5EF4-FFF2-40B4-BE49-F238E27FC236}">
                <a16:creationId xmlns:a16="http://schemas.microsoft.com/office/drawing/2014/main" id="{3B4857F0-C03A-DA43-91C2-0EAFC4492926}"/>
              </a:ext>
            </a:extLst>
          </p:cNvPr>
          <p:cNvCxnSpPr>
            <a:cxnSpLocks/>
          </p:cNvCxnSpPr>
          <p:nvPr/>
        </p:nvCxnSpPr>
        <p:spPr>
          <a:xfrm rot="5400000" flipV="1">
            <a:off x="1265123" y="1543628"/>
            <a:ext cx="0" cy="658408"/>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E91575A-3185-DE4E-BF38-E185B82E0FCB}"/>
              </a:ext>
            </a:extLst>
          </p:cNvPr>
          <p:cNvSpPr/>
          <p:nvPr/>
        </p:nvSpPr>
        <p:spPr>
          <a:xfrm>
            <a:off x="953283" y="1683108"/>
            <a:ext cx="1187826" cy="246221"/>
          </a:xfrm>
          <a:prstGeom prst="rect">
            <a:avLst/>
          </a:prstGeom>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a:ea typeface="Arial Unicode MS"/>
                <a:cs typeface="Arial"/>
              </a:rPr>
              <a:t>Quantitative</a:t>
            </a:r>
          </a:p>
        </p:txBody>
      </p:sp>
      <p:cxnSp>
        <p:nvCxnSpPr>
          <p:cNvPr id="23" name="Straight Connector 22">
            <a:extLst>
              <a:ext uri="{FF2B5EF4-FFF2-40B4-BE49-F238E27FC236}">
                <a16:creationId xmlns:a16="http://schemas.microsoft.com/office/drawing/2014/main" id="{3B4857F0-C03A-DA43-91C2-0EAFC4492926}"/>
              </a:ext>
            </a:extLst>
          </p:cNvPr>
          <p:cNvCxnSpPr>
            <a:cxnSpLocks/>
          </p:cNvCxnSpPr>
          <p:nvPr/>
        </p:nvCxnSpPr>
        <p:spPr>
          <a:xfrm rot="5400000" flipV="1">
            <a:off x="9009170" y="1543628"/>
            <a:ext cx="0" cy="658408"/>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E91575A-3185-DE4E-BF38-E185B82E0FCB}"/>
              </a:ext>
            </a:extLst>
          </p:cNvPr>
          <p:cNvSpPr/>
          <p:nvPr/>
        </p:nvSpPr>
        <p:spPr>
          <a:xfrm>
            <a:off x="8697330" y="1683108"/>
            <a:ext cx="1051570" cy="246221"/>
          </a:xfrm>
          <a:prstGeom prst="rect">
            <a:avLst/>
          </a:prstGeom>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a:ea typeface="Arial Unicode MS"/>
                <a:cs typeface="Arial"/>
              </a:rPr>
              <a:t>Qualitative</a:t>
            </a:r>
          </a:p>
        </p:txBody>
      </p:sp>
      <p:grpSp>
        <p:nvGrpSpPr>
          <p:cNvPr id="29" name="Group 28">
            <a:extLst>
              <a:ext uri="{FF2B5EF4-FFF2-40B4-BE49-F238E27FC236}">
                <a16:creationId xmlns:a16="http://schemas.microsoft.com/office/drawing/2014/main" id="{736B238B-6572-40F5-AD1F-08F6770B5732}"/>
              </a:ext>
            </a:extLst>
          </p:cNvPr>
          <p:cNvGrpSpPr/>
          <p:nvPr/>
        </p:nvGrpSpPr>
        <p:grpSpPr bwMode="gray">
          <a:xfrm>
            <a:off x="935918" y="6188187"/>
            <a:ext cx="3224955" cy="105318"/>
            <a:chOff x="5326065" y="4605303"/>
            <a:chExt cx="1762126" cy="150848"/>
          </a:xfrm>
          <a:solidFill>
            <a:schemeClr val="accent2"/>
          </a:solidFill>
        </p:grpSpPr>
        <p:sp>
          <p:nvSpPr>
            <p:cNvPr id="30" name="Freeform 31">
              <a:extLst>
                <a:ext uri="{FF2B5EF4-FFF2-40B4-BE49-F238E27FC236}">
                  <a16:creationId xmlns:a16="http://schemas.microsoft.com/office/drawing/2014/main" id="{7FA3F2B3-2136-40C2-A032-347215914C98}"/>
                </a:ext>
              </a:extLst>
            </p:cNvPr>
            <p:cNvSpPr>
              <a:spLocks/>
            </p:cNvSpPr>
            <p:nvPr/>
          </p:nvSpPr>
          <p:spPr bwMode="gray">
            <a:xfrm>
              <a:off x="5326065" y="4605303"/>
              <a:ext cx="1762126" cy="65088"/>
            </a:xfrm>
            <a:custGeom>
              <a:avLst/>
              <a:gdLst>
                <a:gd name="T0" fmla="*/ 467 w 540"/>
                <a:gd name="T1" fmla="*/ 5 h 20"/>
                <a:gd name="T2" fmla="*/ 270 w 540"/>
                <a:gd name="T3" fmla="*/ 3 h 20"/>
                <a:gd name="T4" fmla="*/ 73 w 540"/>
                <a:gd name="T5" fmla="*/ 1 h 20"/>
                <a:gd name="T6" fmla="*/ 0 w 540"/>
                <a:gd name="T7" fmla="*/ 8 h 20"/>
                <a:gd name="T8" fmla="*/ 73 w 540"/>
                <a:gd name="T9" fmla="*/ 16 h 20"/>
                <a:gd name="T10" fmla="*/ 270 w 540"/>
                <a:gd name="T11" fmla="*/ 18 h 20"/>
                <a:gd name="T12" fmla="*/ 467 w 540"/>
                <a:gd name="T13" fmla="*/ 20 h 20"/>
                <a:gd name="T14" fmla="*/ 540 w 540"/>
                <a:gd name="T15" fmla="*/ 13 h 20"/>
                <a:gd name="T16" fmla="*/ 467 w 540"/>
                <a:gd name="T1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
                  <a:moveTo>
                    <a:pt x="467" y="5"/>
                  </a:moveTo>
                  <a:cubicBezTo>
                    <a:pt x="435" y="5"/>
                    <a:pt x="270" y="3"/>
                    <a:pt x="270" y="3"/>
                  </a:cubicBezTo>
                  <a:cubicBezTo>
                    <a:pt x="270" y="3"/>
                    <a:pt x="106" y="0"/>
                    <a:pt x="73" y="1"/>
                  </a:cubicBezTo>
                  <a:cubicBezTo>
                    <a:pt x="43" y="1"/>
                    <a:pt x="26" y="3"/>
                    <a:pt x="0" y="8"/>
                  </a:cubicBezTo>
                  <a:cubicBezTo>
                    <a:pt x="26" y="13"/>
                    <a:pt x="43" y="16"/>
                    <a:pt x="73" y="16"/>
                  </a:cubicBezTo>
                  <a:cubicBezTo>
                    <a:pt x="106" y="16"/>
                    <a:pt x="270" y="18"/>
                    <a:pt x="270" y="18"/>
                  </a:cubicBezTo>
                  <a:cubicBezTo>
                    <a:pt x="270" y="18"/>
                    <a:pt x="434" y="20"/>
                    <a:pt x="467" y="20"/>
                  </a:cubicBezTo>
                  <a:cubicBezTo>
                    <a:pt x="498" y="20"/>
                    <a:pt x="515" y="18"/>
                    <a:pt x="540" y="13"/>
                  </a:cubicBezTo>
                  <a:cubicBezTo>
                    <a:pt x="515" y="8"/>
                    <a:pt x="498" y="5"/>
                    <a:pt x="46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 name="Freeform 32">
              <a:extLst>
                <a:ext uri="{FF2B5EF4-FFF2-40B4-BE49-F238E27FC236}">
                  <a16:creationId xmlns:a16="http://schemas.microsoft.com/office/drawing/2014/main" id="{1148D62D-D3D2-4DF5-96EF-32048DD44790}"/>
                </a:ext>
              </a:extLst>
            </p:cNvPr>
            <p:cNvSpPr>
              <a:spLocks/>
            </p:cNvSpPr>
            <p:nvPr/>
          </p:nvSpPr>
          <p:spPr bwMode="gray">
            <a:xfrm>
              <a:off x="5561013" y="4703763"/>
              <a:ext cx="1171575" cy="52388"/>
            </a:xfrm>
            <a:custGeom>
              <a:avLst/>
              <a:gdLst>
                <a:gd name="T0" fmla="*/ 180 w 359"/>
                <a:gd name="T1" fmla="*/ 0 h 16"/>
                <a:gd name="T2" fmla="*/ 49 w 359"/>
                <a:gd name="T3" fmla="*/ 0 h 16"/>
                <a:gd name="T4" fmla="*/ 0 w 359"/>
                <a:gd name="T5" fmla="*/ 8 h 16"/>
                <a:gd name="T6" fmla="*/ 49 w 359"/>
                <a:gd name="T7" fmla="*/ 16 h 16"/>
                <a:gd name="T8" fmla="*/ 180 w 359"/>
                <a:gd name="T9" fmla="*/ 16 h 16"/>
                <a:gd name="T10" fmla="*/ 311 w 359"/>
                <a:gd name="T11" fmla="*/ 16 h 16"/>
                <a:gd name="T12" fmla="*/ 359 w 359"/>
                <a:gd name="T13" fmla="*/ 8 h 16"/>
                <a:gd name="T14" fmla="*/ 311 w 359"/>
                <a:gd name="T15" fmla="*/ 0 h 16"/>
                <a:gd name="T16" fmla="*/ 180 w 35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6">
                  <a:moveTo>
                    <a:pt x="180" y="0"/>
                  </a:moveTo>
                  <a:cubicBezTo>
                    <a:pt x="180" y="0"/>
                    <a:pt x="71" y="0"/>
                    <a:pt x="49" y="0"/>
                  </a:cubicBezTo>
                  <a:cubicBezTo>
                    <a:pt x="29" y="1"/>
                    <a:pt x="17" y="3"/>
                    <a:pt x="0" y="8"/>
                  </a:cubicBezTo>
                  <a:cubicBezTo>
                    <a:pt x="17" y="13"/>
                    <a:pt x="29" y="16"/>
                    <a:pt x="49" y="16"/>
                  </a:cubicBezTo>
                  <a:cubicBezTo>
                    <a:pt x="71" y="16"/>
                    <a:pt x="180" y="16"/>
                    <a:pt x="180" y="16"/>
                  </a:cubicBezTo>
                  <a:cubicBezTo>
                    <a:pt x="180" y="16"/>
                    <a:pt x="289" y="16"/>
                    <a:pt x="311" y="16"/>
                  </a:cubicBezTo>
                  <a:cubicBezTo>
                    <a:pt x="331" y="16"/>
                    <a:pt x="342" y="13"/>
                    <a:pt x="359" y="8"/>
                  </a:cubicBezTo>
                  <a:cubicBezTo>
                    <a:pt x="342" y="3"/>
                    <a:pt x="331" y="1"/>
                    <a:pt x="311" y="0"/>
                  </a:cubicBezTo>
                  <a:cubicBezTo>
                    <a:pt x="289" y="0"/>
                    <a:pt x="180"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35" name="Group 34">
            <a:extLst>
              <a:ext uri="{FF2B5EF4-FFF2-40B4-BE49-F238E27FC236}">
                <a16:creationId xmlns:a16="http://schemas.microsoft.com/office/drawing/2014/main" id="{2E9A4A83-00C8-4C8D-B0B3-2E9BF154B971}"/>
              </a:ext>
            </a:extLst>
          </p:cNvPr>
          <p:cNvGrpSpPr/>
          <p:nvPr/>
        </p:nvGrpSpPr>
        <p:grpSpPr bwMode="gray">
          <a:xfrm>
            <a:off x="4767688" y="6193644"/>
            <a:ext cx="2937372" cy="92230"/>
            <a:chOff x="5492751" y="5000614"/>
            <a:chExt cx="3411538" cy="190512"/>
          </a:xfrm>
          <a:solidFill>
            <a:schemeClr val="accent2"/>
          </a:solidFill>
        </p:grpSpPr>
        <p:sp>
          <p:nvSpPr>
            <p:cNvPr id="36" name="Freeform 28">
              <a:extLst>
                <a:ext uri="{FF2B5EF4-FFF2-40B4-BE49-F238E27FC236}">
                  <a16:creationId xmlns:a16="http://schemas.microsoft.com/office/drawing/2014/main" id="{876C2A75-1C5E-4BD6-A752-91C8AF0ACF95}"/>
                </a:ext>
              </a:extLst>
            </p:cNvPr>
            <p:cNvSpPr>
              <a:spLocks/>
            </p:cNvSpPr>
            <p:nvPr/>
          </p:nvSpPr>
          <p:spPr bwMode="gray">
            <a:xfrm>
              <a:off x="5492751" y="5000614"/>
              <a:ext cx="3411538" cy="180975"/>
            </a:xfrm>
            <a:custGeom>
              <a:avLst/>
              <a:gdLst>
                <a:gd name="T0" fmla="*/ 522 w 1045"/>
                <a:gd name="T1" fmla="*/ 33 h 55"/>
                <a:gd name="T2" fmla="*/ 904 w 1045"/>
                <a:gd name="T3" fmla="*/ 17 h 55"/>
                <a:gd name="T4" fmla="*/ 1045 w 1045"/>
                <a:gd name="T5" fmla="*/ 5 h 55"/>
                <a:gd name="T6" fmla="*/ 903 w 1045"/>
                <a:gd name="T7" fmla="*/ 2 h 55"/>
                <a:gd name="T8" fmla="*/ 522 w 1045"/>
                <a:gd name="T9" fmla="*/ 17 h 55"/>
                <a:gd name="T10" fmla="*/ 140 w 1045"/>
                <a:gd name="T11" fmla="*/ 36 h 55"/>
                <a:gd name="T12" fmla="*/ 0 w 1045"/>
                <a:gd name="T13" fmla="*/ 48 h 55"/>
                <a:gd name="T14" fmla="*/ 141 w 1045"/>
                <a:gd name="T15" fmla="*/ 52 h 55"/>
                <a:gd name="T16" fmla="*/ 522 w 1045"/>
                <a:gd name="T17"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5" h="55">
                  <a:moveTo>
                    <a:pt x="522" y="33"/>
                  </a:moveTo>
                  <a:cubicBezTo>
                    <a:pt x="522" y="33"/>
                    <a:pt x="841" y="19"/>
                    <a:pt x="904" y="17"/>
                  </a:cubicBezTo>
                  <a:cubicBezTo>
                    <a:pt x="963" y="15"/>
                    <a:pt x="996" y="11"/>
                    <a:pt x="1045" y="5"/>
                  </a:cubicBezTo>
                  <a:cubicBezTo>
                    <a:pt x="996" y="1"/>
                    <a:pt x="962" y="0"/>
                    <a:pt x="903" y="2"/>
                  </a:cubicBezTo>
                  <a:cubicBezTo>
                    <a:pt x="840" y="3"/>
                    <a:pt x="522" y="17"/>
                    <a:pt x="522" y="17"/>
                  </a:cubicBezTo>
                  <a:cubicBezTo>
                    <a:pt x="522" y="17"/>
                    <a:pt x="203" y="32"/>
                    <a:pt x="140" y="36"/>
                  </a:cubicBezTo>
                  <a:cubicBezTo>
                    <a:pt x="82" y="39"/>
                    <a:pt x="49" y="42"/>
                    <a:pt x="0" y="48"/>
                  </a:cubicBezTo>
                  <a:cubicBezTo>
                    <a:pt x="49" y="52"/>
                    <a:pt x="82" y="55"/>
                    <a:pt x="141" y="52"/>
                  </a:cubicBezTo>
                  <a:cubicBezTo>
                    <a:pt x="205" y="48"/>
                    <a:pt x="522" y="33"/>
                    <a:pt x="52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7" name="Freeform 29">
              <a:extLst>
                <a:ext uri="{FF2B5EF4-FFF2-40B4-BE49-F238E27FC236}">
                  <a16:creationId xmlns:a16="http://schemas.microsoft.com/office/drawing/2014/main" id="{DA97A1CD-D07F-4C1E-8421-2B7805176836}"/>
                </a:ext>
              </a:extLst>
            </p:cNvPr>
            <p:cNvSpPr>
              <a:spLocks/>
            </p:cNvSpPr>
            <p:nvPr/>
          </p:nvSpPr>
          <p:spPr bwMode="gray">
            <a:xfrm>
              <a:off x="6762751" y="5080001"/>
              <a:ext cx="1857375" cy="111125"/>
            </a:xfrm>
            <a:custGeom>
              <a:avLst/>
              <a:gdLst>
                <a:gd name="T0" fmla="*/ 492 w 569"/>
                <a:gd name="T1" fmla="*/ 1 h 34"/>
                <a:gd name="T2" fmla="*/ 284 w 569"/>
                <a:gd name="T3" fmla="*/ 6 h 34"/>
                <a:gd name="T4" fmla="*/ 193 w 569"/>
                <a:gd name="T5" fmla="*/ 9 h 34"/>
                <a:gd name="T6" fmla="*/ 76 w 569"/>
                <a:gd name="T7" fmla="*/ 17 h 34"/>
                <a:gd name="T8" fmla="*/ 0 w 569"/>
                <a:gd name="T9" fmla="*/ 26 h 34"/>
                <a:gd name="T10" fmla="*/ 77 w 569"/>
                <a:gd name="T11" fmla="*/ 32 h 34"/>
                <a:gd name="T12" fmla="*/ 194 w 569"/>
                <a:gd name="T13" fmla="*/ 24 h 34"/>
                <a:gd name="T14" fmla="*/ 284 w 569"/>
                <a:gd name="T15" fmla="*/ 21 h 34"/>
                <a:gd name="T16" fmla="*/ 492 w 569"/>
                <a:gd name="T17" fmla="*/ 16 h 34"/>
                <a:gd name="T18" fmla="*/ 569 w 569"/>
                <a:gd name="T19" fmla="*/ 7 h 34"/>
                <a:gd name="T20" fmla="*/ 492 w 569"/>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9" h="34">
                  <a:moveTo>
                    <a:pt x="492" y="1"/>
                  </a:moveTo>
                  <a:cubicBezTo>
                    <a:pt x="457" y="2"/>
                    <a:pt x="284" y="6"/>
                    <a:pt x="284" y="6"/>
                  </a:cubicBezTo>
                  <a:cubicBezTo>
                    <a:pt x="284" y="6"/>
                    <a:pt x="241" y="6"/>
                    <a:pt x="193" y="9"/>
                  </a:cubicBezTo>
                  <a:cubicBezTo>
                    <a:pt x="145" y="11"/>
                    <a:pt x="93" y="16"/>
                    <a:pt x="76" y="17"/>
                  </a:cubicBezTo>
                  <a:cubicBezTo>
                    <a:pt x="44" y="18"/>
                    <a:pt x="26" y="21"/>
                    <a:pt x="0" y="26"/>
                  </a:cubicBezTo>
                  <a:cubicBezTo>
                    <a:pt x="26" y="31"/>
                    <a:pt x="45" y="34"/>
                    <a:pt x="77" y="32"/>
                  </a:cubicBezTo>
                  <a:cubicBezTo>
                    <a:pt x="94" y="31"/>
                    <a:pt x="146" y="27"/>
                    <a:pt x="194" y="24"/>
                  </a:cubicBezTo>
                  <a:cubicBezTo>
                    <a:pt x="241" y="22"/>
                    <a:pt x="284" y="22"/>
                    <a:pt x="284" y="21"/>
                  </a:cubicBezTo>
                  <a:cubicBezTo>
                    <a:pt x="284" y="21"/>
                    <a:pt x="458" y="17"/>
                    <a:pt x="492" y="16"/>
                  </a:cubicBezTo>
                  <a:cubicBezTo>
                    <a:pt x="524" y="16"/>
                    <a:pt x="542" y="12"/>
                    <a:pt x="569" y="7"/>
                  </a:cubicBezTo>
                  <a:cubicBezTo>
                    <a:pt x="542" y="2"/>
                    <a:pt x="524" y="0"/>
                    <a:pt x="49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cxnSp>
        <p:nvCxnSpPr>
          <p:cNvPr id="38" name="Straight Connector 37"/>
          <p:cNvCxnSpPr/>
          <p:nvPr/>
        </p:nvCxnSpPr>
        <p:spPr bwMode="gray">
          <a:xfrm>
            <a:off x="8265042" y="1872832"/>
            <a:ext cx="0" cy="4155448"/>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677010A-1A72-47E6-9A99-611D7B075009}"/>
              </a:ext>
            </a:extLst>
          </p:cNvPr>
          <p:cNvGrpSpPr>
            <a:grpSpLocks noChangeAspect="1"/>
          </p:cNvGrpSpPr>
          <p:nvPr/>
        </p:nvGrpSpPr>
        <p:grpSpPr bwMode="gray">
          <a:xfrm>
            <a:off x="8658083" y="2167761"/>
            <a:ext cx="252000" cy="80896"/>
            <a:chOff x="6848475" y="5891213"/>
            <a:chExt cx="1246188" cy="400050"/>
          </a:xfrm>
          <a:solidFill>
            <a:schemeClr val="accent2"/>
          </a:solidFill>
        </p:grpSpPr>
        <p:sp>
          <p:nvSpPr>
            <p:cNvPr id="49"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0"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51" name="Group 50">
            <a:extLst>
              <a:ext uri="{FF2B5EF4-FFF2-40B4-BE49-F238E27FC236}">
                <a16:creationId xmlns:a16="http://schemas.microsoft.com/office/drawing/2014/main" id="{C677010A-1A72-47E6-9A99-611D7B075009}"/>
              </a:ext>
            </a:extLst>
          </p:cNvPr>
          <p:cNvGrpSpPr>
            <a:grpSpLocks noChangeAspect="1"/>
          </p:cNvGrpSpPr>
          <p:nvPr/>
        </p:nvGrpSpPr>
        <p:grpSpPr bwMode="gray">
          <a:xfrm>
            <a:off x="8657975" y="2868209"/>
            <a:ext cx="252000" cy="80896"/>
            <a:chOff x="6848475" y="5891213"/>
            <a:chExt cx="1246188" cy="400050"/>
          </a:xfrm>
          <a:solidFill>
            <a:schemeClr val="accent2"/>
          </a:solidFill>
        </p:grpSpPr>
        <p:sp>
          <p:nvSpPr>
            <p:cNvPr id="52"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3"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54" name="Group 53">
            <a:extLst>
              <a:ext uri="{FF2B5EF4-FFF2-40B4-BE49-F238E27FC236}">
                <a16:creationId xmlns:a16="http://schemas.microsoft.com/office/drawing/2014/main" id="{C677010A-1A72-47E6-9A99-611D7B075009}"/>
              </a:ext>
            </a:extLst>
          </p:cNvPr>
          <p:cNvGrpSpPr>
            <a:grpSpLocks noChangeAspect="1"/>
          </p:cNvGrpSpPr>
          <p:nvPr/>
        </p:nvGrpSpPr>
        <p:grpSpPr bwMode="gray">
          <a:xfrm>
            <a:off x="8653025" y="3528813"/>
            <a:ext cx="252000" cy="80896"/>
            <a:chOff x="6848475" y="5891213"/>
            <a:chExt cx="1246188" cy="400050"/>
          </a:xfrm>
          <a:solidFill>
            <a:schemeClr val="accent2"/>
          </a:solidFill>
        </p:grpSpPr>
        <p:sp>
          <p:nvSpPr>
            <p:cNvPr id="55"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6"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57" name="Group 56">
            <a:extLst>
              <a:ext uri="{FF2B5EF4-FFF2-40B4-BE49-F238E27FC236}">
                <a16:creationId xmlns:a16="http://schemas.microsoft.com/office/drawing/2014/main" id="{C677010A-1A72-47E6-9A99-611D7B075009}"/>
              </a:ext>
            </a:extLst>
          </p:cNvPr>
          <p:cNvGrpSpPr>
            <a:grpSpLocks noChangeAspect="1"/>
          </p:cNvGrpSpPr>
          <p:nvPr/>
        </p:nvGrpSpPr>
        <p:grpSpPr bwMode="gray">
          <a:xfrm>
            <a:off x="8657975" y="4297074"/>
            <a:ext cx="252000" cy="80896"/>
            <a:chOff x="6848475" y="5891213"/>
            <a:chExt cx="1246188" cy="400050"/>
          </a:xfrm>
          <a:solidFill>
            <a:schemeClr val="accent2"/>
          </a:solidFill>
        </p:grpSpPr>
        <p:sp>
          <p:nvSpPr>
            <p:cNvPr id="58"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9"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60" name="Group 59">
            <a:extLst>
              <a:ext uri="{FF2B5EF4-FFF2-40B4-BE49-F238E27FC236}">
                <a16:creationId xmlns:a16="http://schemas.microsoft.com/office/drawing/2014/main" id="{C677010A-1A72-47E6-9A99-611D7B075009}"/>
              </a:ext>
            </a:extLst>
          </p:cNvPr>
          <p:cNvGrpSpPr>
            <a:grpSpLocks noChangeAspect="1"/>
          </p:cNvGrpSpPr>
          <p:nvPr/>
        </p:nvGrpSpPr>
        <p:grpSpPr bwMode="gray">
          <a:xfrm>
            <a:off x="8657975" y="4996163"/>
            <a:ext cx="252000" cy="80896"/>
            <a:chOff x="6848475" y="5891213"/>
            <a:chExt cx="1246188" cy="400050"/>
          </a:xfrm>
          <a:solidFill>
            <a:schemeClr val="accent2"/>
          </a:solidFill>
        </p:grpSpPr>
        <p:sp>
          <p:nvSpPr>
            <p:cNvPr id="61"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2"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63" name="Group 62">
            <a:extLst>
              <a:ext uri="{FF2B5EF4-FFF2-40B4-BE49-F238E27FC236}">
                <a16:creationId xmlns:a16="http://schemas.microsoft.com/office/drawing/2014/main" id="{6E5138F8-40E5-48BC-8323-50F070BA6406}"/>
              </a:ext>
            </a:extLst>
          </p:cNvPr>
          <p:cNvGrpSpPr/>
          <p:nvPr/>
        </p:nvGrpSpPr>
        <p:grpSpPr bwMode="gray">
          <a:xfrm>
            <a:off x="11766979" y="2039042"/>
            <a:ext cx="113993" cy="610606"/>
            <a:chOff x="10134601" y="354013"/>
            <a:chExt cx="182563" cy="977900"/>
          </a:xfrm>
          <a:solidFill>
            <a:schemeClr val="accent2"/>
          </a:solidFill>
        </p:grpSpPr>
        <p:sp>
          <p:nvSpPr>
            <p:cNvPr id="64" name="Freeform 59">
              <a:extLst>
                <a:ext uri="{FF2B5EF4-FFF2-40B4-BE49-F238E27FC236}">
                  <a16:creationId xmlns:a16="http://schemas.microsoft.com/office/drawing/2014/main" id="{67A43D92-D721-4FE5-8427-1B4B72E35287}"/>
                </a:ext>
              </a:extLst>
            </p:cNvPr>
            <p:cNvSpPr>
              <a:spLocks/>
            </p:cNvSpPr>
            <p:nvPr/>
          </p:nvSpPr>
          <p:spPr bwMode="gray">
            <a:xfrm>
              <a:off x="10196513" y="354013"/>
              <a:ext cx="92075" cy="658813"/>
            </a:xfrm>
            <a:custGeom>
              <a:avLst/>
              <a:gdLst>
                <a:gd name="T0" fmla="*/ 23 w 28"/>
                <a:gd name="T1" fmla="*/ 176 h 201"/>
                <a:gd name="T2" fmla="*/ 27 w 28"/>
                <a:gd name="T3" fmla="*/ 101 h 201"/>
                <a:gd name="T4" fmla="*/ 27 w 28"/>
                <a:gd name="T5" fmla="*/ 26 h 201"/>
                <a:gd name="T6" fmla="*/ 12 w 28"/>
                <a:gd name="T7" fmla="*/ 0 h 201"/>
                <a:gd name="T8" fmla="*/ 5 w 28"/>
                <a:gd name="T9" fmla="*/ 27 h 201"/>
                <a:gd name="T10" fmla="*/ 5 w 28"/>
                <a:gd name="T11" fmla="*/ 100 h 201"/>
                <a:gd name="T12" fmla="*/ 1 w 28"/>
                <a:gd name="T13" fmla="*/ 173 h 201"/>
                <a:gd name="T14" fmla="*/ 7 w 28"/>
                <a:gd name="T15" fmla="*/ 201 h 201"/>
                <a:gd name="T16" fmla="*/ 23 w 28"/>
                <a:gd name="T17" fmla="*/ 1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1">
                  <a:moveTo>
                    <a:pt x="23" y="176"/>
                  </a:moveTo>
                  <a:cubicBezTo>
                    <a:pt x="25" y="163"/>
                    <a:pt x="28" y="101"/>
                    <a:pt x="27" y="101"/>
                  </a:cubicBezTo>
                  <a:cubicBezTo>
                    <a:pt x="28" y="101"/>
                    <a:pt x="28" y="39"/>
                    <a:pt x="27" y="26"/>
                  </a:cubicBezTo>
                  <a:cubicBezTo>
                    <a:pt x="25" y="14"/>
                    <a:pt x="21" y="7"/>
                    <a:pt x="12" y="0"/>
                  </a:cubicBezTo>
                  <a:cubicBezTo>
                    <a:pt x="8" y="10"/>
                    <a:pt x="4" y="16"/>
                    <a:pt x="5" y="27"/>
                  </a:cubicBezTo>
                  <a:cubicBezTo>
                    <a:pt x="6" y="39"/>
                    <a:pt x="6" y="100"/>
                    <a:pt x="5" y="100"/>
                  </a:cubicBezTo>
                  <a:cubicBezTo>
                    <a:pt x="6" y="100"/>
                    <a:pt x="3" y="161"/>
                    <a:pt x="1" y="173"/>
                  </a:cubicBezTo>
                  <a:cubicBezTo>
                    <a:pt x="0" y="184"/>
                    <a:pt x="3" y="190"/>
                    <a:pt x="7" y="201"/>
                  </a:cubicBezTo>
                  <a:cubicBezTo>
                    <a:pt x="17" y="194"/>
                    <a:pt x="21" y="187"/>
                    <a:pt x="2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5" name="Freeform 60">
              <a:extLst>
                <a:ext uri="{FF2B5EF4-FFF2-40B4-BE49-F238E27FC236}">
                  <a16:creationId xmlns:a16="http://schemas.microsoft.com/office/drawing/2014/main" id="{BD7E0152-7414-435D-941E-B1FC641FFA4F}"/>
                </a:ext>
              </a:extLst>
            </p:cNvPr>
            <p:cNvSpPr>
              <a:spLocks/>
            </p:cNvSpPr>
            <p:nvPr/>
          </p:nvSpPr>
          <p:spPr bwMode="gray">
            <a:xfrm>
              <a:off x="10134601" y="1154113"/>
              <a:ext cx="182563" cy="177800"/>
            </a:xfrm>
            <a:custGeom>
              <a:avLst/>
              <a:gdLst>
                <a:gd name="T0" fmla="*/ 55 w 56"/>
                <a:gd name="T1" fmla="*/ 28 h 54"/>
                <a:gd name="T2" fmla="*/ 40 w 56"/>
                <a:gd name="T3" fmla="*/ 18 h 54"/>
                <a:gd name="T4" fmla="*/ 34 w 56"/>
                <a:gd name="T5" fmla="*/ 30 h 54"/>
                <a:gd name="T6" fmla="*/ 32 w 56"/>
                <a:gd name="T7" fmla="*/ 30 h 54"/>
                <a:gd name="T8" fmla="*/ 25 w 56"/>
                <a:gd name="T9" fmla="*/ 30 h 54"/>
                <a:gd name="T10" fmla="*/ 29 w 56"/>
                <a:gd name="T11" fmla="*/ 24 h 54"/>
                <a:gd name="T12" fmla="*/ 34 w 56"/>
                <a:gd name="T13" fmla="*/ 14 h 54"/>
                <a:gd name="T14" fmla="*/ 17 w 56"/>
                <a:gd name="T15" fmla="*/ 5 h 54"/>
                <a:gd name="T16" fmla="*/ 3 w 56"/>
                <a:gd name="T17" fmla="*/ 28 h 54"/>
                <a:gd name="T18" fmla="*/ 16 w 56"/>
                <a:gd name="T19" fmla="*/ 50 h 54"/>
                <a:gd name="T20" fmla="*/ 36 w 56"/>
                <a:gd name="T21" fmla="*/ 52 h 54"/>
                <a:gd name="T22" fmla="*/ 52 w 56"/>
                <a:gd name="T23" fmla="*/ 42 h 54"/>
                <a:gd name="T24" fmla="*/ 55 w 56"/>
                <a:gd name="T25"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4">
                  <a:moveTo>
                    <a:pt x="55" y="28"/>
                  </a:moveTo>
                  <a:cubicBezTo>
                    <a:pt x="54" y="20"/>
                    <a:pt x="48" y="18"/>
                    <a:pt x="40" y="18"/>
                  </a:cubicBezTo>
                  <a:cubicBezTo>
                    <a:pt x="37" y="25"/>
                    <a:pt x="34" y="28"/>
                    <a:pt x="34" y="30"/>
                  </a:cubicBezTo>
                  <a:cubicBezTo>
                    <a:pt x="33" y="30"/>
                    <a:pt x="33" y="30"/>
                    <a:pt x="32" y="30"/>
                  </a:cubicBezTo>
                  <a:cubicBezTo>
                    <a:pt x="29" y="31"/>
                    <a:pt x="26" y="31"/>
                    <a:pt x="25" y="30"/>
                  </a:cubicBezTo>
                  <a:cubicBezTo>
                    <a:pt x="25" y="28"/>
                    <a:pt x="29" y="23"/>
                    <a:pt x="29" y="24"/>
                  </a:cubicBezTo>
                  <a:cubicBezTo>
                    <a:pt x="31" y="23"/>
                    <a:pt x="25" y="17"/>
                    <a:pt x="34" y="14"/>
                  </a:cubicBezTo>
                  <a:cubicBezTo>
                    <a:pt x="37" y="5"/>
                    <a:pt x="23" y="0"/>
                    <a:pt x="17" y="5"/>
                  </a:cubicBezTo>
                  <a:cubicBezTo>
                    <a:pt x="13" y="8"/>
                    <a:pt x="5" y="16"/>
                    <a:pt x="3" y="28"/>
                  </a:cubicBezTo>
                  <a:cubicBezTo>
                    <a:pt x="0" y="43"/>
                    <a:pt x="18" y="52"/>
                    <a:pt x="16" y="50"/>
                  </a:cubicBezTo>
                  <a:cubicBezTo>
                    <a:pt x="17" y="51"/>
                    <a:pt x="26" y="54"/>
                    <a:pt x="36" y="52"/>
                  </a:cubicBezTo>
                  <a:cubicBezTo>
                    <a:pt x="41" y="51"/>
                    <a:pt x="48" y="49"/>
                    <a:pt x="52" y="42"/>
                  </a:cubicBezTo>
                  <a:cubicBezTo>
                    <a:pt x="56" y="35"/>
                    <a:pt x="55" y="30"/>
                    <a:pt x="5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47" name="Text Placeholder 3"/>
          <p:cNvSpPr txBox="1">
            <a:spLocks/>
          </p:cNvSpPr>
          <p:nvPr/>
        </p:nvSpPr>
        <p:spPr bwMode="gray">
          <a:xfrm>
            <a:off x="8910083" y="3516489"/>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Utilize most recent advances in NLP domain to increase accuracy for medical coding</a:t>
            </a:r>
          </a:p>
        </p:txBody>
      </p:sp>
      <p:sp>
        <p:nvSpPr>
          <p:cNvPr id="66" name="Text Placeholder 3"/>
          <p:cNvSpPr txBox="1">
            <a:spLocks/>
          </p:cNvSpPr>
          <p:nvPr/>
        </p:nvSpPr>
        <p:spPr bwMode="gray">
          <a:xfrm>
            <a:off x="8910083" y="4260849"/>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Enable future use cases such as medical coding of Real World Data </a:t>
            </a:r>
          </a:p>
          <a:p>
            <a:pPr marL="0" marR="0" lvl="1" indent="0" algn="l" defTabSz="914327"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endParaRPr>
          </a:p>
        </p:txBody>
      </p:sp>
      <p:sp>
        <p:nvSpPr>
          <p:cNvPr id="67" name="Text Placeholder 3"/>
          <p:cNvSpPr txBox="1">
            <a:spLocks/>
          </p:cNvSpPr>
          <p:nvPr/>
        </p:nvSpPr>
        <p:spPr bwMode="gray">
          <a:xfrm>
            <a:off x="8910083" y="2812767"/>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Ensure available Business IP stays within Bayer and further develop new IP, i.e. AI algorithms and/or patents</a:t>
            </a:r>
          </a:p>
        </p:txBody>
      </p:sp>
      <p:sp>
        <p:nvSpPr>
          <p:cNvPr id="68" name="Text Placeholder 3"/>
          <p:cNvSpPr txBox="1">
            <a:spLocks/>
          </p:cNvSpPr>
          <p:nvPr/>
        </p:nvSpPr>
        <p:spPr bwMode="gray">
          <a:xfrm>
            <a:off x="8910083" y="4923934"/>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Reduce dependency from external vendors to allow for further development and improvement</a:t>
            </a:r>
          </a:p>
        </p:txBody>
      </p:sp>
      <p:sp>
        <p:nvSpPr>
          <p:cNvPr id="69" name="Text Placeholder 3"/>
          <p:cNvSpPr txBox="1">
            <a:spLocks/>
          </p:cNvSpPr>
          <p:nvPr/>
        </p:nvSpPr>
        <p:spPr bwMode="gray">
          <a:xfrm>
            <a:off x="8910083" y="2109045"/>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Support Digital Roadmap through expanding Bayer’s internal AI skills and expertise</a:t>
            </a:r>
          </a:p>
        </p:txBody>
      </p:sp>
    </p:spTree>
    <p:extLst>
      <p:ext uri="{BB962C8B-B14F-4D97-AF65-F5344CB8AC3E}">
        <p14:creationId xmlns:p14="http://schemas.microsoft.com/office/powerpoint/2010/main" val="37631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With the proposed project start being only 6 weeks away, internal initialization has to start now</a:t>
            </a:r>
          </a:p>
        </p:txBody>
      </p:sp>
      <p:sp>
        <p:nvSpPr>
          <p:cNvPr id="3" name="Title 2"/>
          <p:cNvSpPr>
            <a:spLocks noGrp="1"/>
          </p:cNvSpPr>
          <p:nvPr>
            <p:ph type="title"/>
          </p:nvPr>
        </p:nvSpPr>
        <p:spPr/>
        <p:txBody>
          <a:bodyPr/>
          <a:lstStyle/>
          <a:p>
            <a:r>
              <a:rPr lang="en-US" dirty="0"/>
              <a:t>Next Steps</a:t>
            </a:r>
          </a:p>
        </p:txBody>
      </p:sp>
      <p:sp>
        <p:nvSpPr>
          <p:cNvPr id="5" name="Slide Number Placeholder 4"/>
          <p:cNvSpPr>
            <a:spLocks noGrp="1"/>
          </p:cNvSpPr>
          <p:nvPr>
            <p:ph type="sldNum" sz="quarter" idx="12"/>
          </p:nvPr>
        </p:nvSpPr>
        <p:spPr/>
        <p:txBody>
          <a:bodyPr/>
          <a:lstStyle/>
          <a:p>
            <a:fld id="{EEAD9179-7A6B-4268-BEB2-F3B8EB06115B}" type="slidenum">
              <a:rPr lang="en-US" smtClean="0"/>
              <a:t>12</a:t>
            </a:fld>
            <a:endParaRPr lang="en-US" dirty="0"/>
          </a:p>
        </p:txBody>
      </p:sp>
      <p:sp>
        <p:nvSpPr>
          <p:cNvPr id="9" name="Text Placeholder 3"/>
          <p:cNvSpPr txBox="1">
            <a:spLocks/>
          </p:cNvSpPr>
          <p:nvPr/>
        </p:nvSpPr>
        <p:spPr bwMode="gray">
          <a:xfrm>
            <a:off x="1259883" y="2941707"/>
            <a:ext cx="1912361" cy="1037373"/>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Request and secure</a:t>
            </a:r>
            <a:r>
              <a:rPr lang="en-US" sz="1200" b="0" dirty="0">
                <a:solidFill>
                  <a:srgbClr val="000000"/>
                </a:solidFill>
                <a:latin typeface="Arial" panose="020B0604020202020204" pitchFamily="34" charset="0"/>
                <a:cs typeface="Arial" panose="020B0604020202020204" pitchFamily="34" charset="0"/>
              </a:rPr>
              <a:t> budget for 2021 and 2022 to avoid delays in project delivery</a:t>
            </a:r>
            <a:endParaRPr lang="en-US" sz="1200" dirty="0">
              <a:solidFill>
                <a:srgbClr val="000000"/>
              </a:solidFill>
              <a:latin typeface="Arial" panose="020B0604020202020204" pitchFamily="34" charset="0"/>
              <a:cs typeface="Arial" panose="020B0604020202020204" pitchFamily="34" charset="0"/>
            </a:endParaRPr>
          </a:p>
        </p:txBody>
      </p:sp>
      <p:sp>
        <p:nvSpPr>
          <p:cNvPr id="10" name="Text Placeholder 3"/>
          <p:cNvSpPr txBox="1">
            <a:spLocks/>
          </p:cNvSpPr>
          <p:nvPr/>
        </p:nvSpPr>
        <p:spPr bwMode="gray">
          <a:xfrm>
            <a:off x="3956916" y="2958948"/>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Determine </a:t>
            </a:r>
            <a:r>
              <a:rPr lang="en-US" sz="1200" b="0" dirty="0">
                <a:solidFill>
                  <a:srgbClr val="000000"/>
                </a:solidFill>
                <a:latin typeface="Arial" panose="020B0604020202020204" pitchFamily="34" charset="0"/>
                <a:cs typeface="Arial" panose="020B0604020202020204" pitchFamily="34" charset="0"/>
              </a:rPr>
              <a:t>available employee resources and </a:t>
            </a:r>
            <a:r>
              <a:rPr lang="en-US" sz="1200" dirty="0">
                <a:solidFill>
                  <a:srgbClr val="000000"/>
                </a:solidFill>
                <a:latin typeface="Arial" panose="020B0604020202020204" pitchFamily="34" charset="0"/>
                <a:cs typeface="Arial" panose="020B0604020202020204" pitchFamily="34" charset="0"/>
              </a:rPr>
              <a:t>identify</a:t>
            </a:r>
            <a:r>
              <a:rPr lang="en-US" sz="1200" b="0" dirty="0">
                <a:solidFill>
                  <a:srgbClr val="000000"/>
                </a:solidFill>
                <a:latin typeface="Arial" panose="020B0604020202020204" pitchFamily="34" charset="0"/>
                <a:cs typeface="Arial" panose="020B0604020202020204" pitchFamily="34" charset="0"/>
              </a:rPr>
              <a:t> needs for external support</a:t>
            </a:r>
          </a:p>
        </p:txBody>
      </p:sp>
      <p:sp>
        <p:nvSpPr>
          <p:cNvPr id="11" name="Text Placeholder 3"/>
          <p:cNvSpPr txBox="1">
            <a:spLocks/>
          </p:cNvSpPr>
          <p:nvPr/>
        </p:nvSpPr>
        <p:spPr bwMode="gray">
          <a:xfrm>
            <a:off x="6541354" y="2958948"/>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Involve</a:t>
            </a:r>
            <a:r>
              <a:rPr lang="en-US" sz="1200" b="0" dirty="0">
                <a:solidFill>
                  <a:srgbClr val="000000"/>
                </a:solidFill>
                <a:latin typeface="Arial" panose="020B0604020202020204" pitchFamily="34" charset="0"/>
                <a:cs typeface="Arial" panose="020B0604020202020204" pitchFamily="34" charset="0"/>
              </a:rPr>
              <a:t> relevant stakeholders and </a:t>
            </a:r>
            <a:r>
              <a:rPr lang="en-US" sz="1200" dirty="0">
                <a:solidFill>
                  <a:srgbClr val="000000"/>
                </a:solidFill>
                <a:latin typeface="Arial" panose="020B0604020202020204" pitchFamily="34" charset="0"/>
                <a:cs typeface="Arial" panose="020B0604020202020204" pitchFamily="34" charset="0"/>
              </a:rPr>
              <a:t>close</a:t>
            </a:r>
            <a:r>
              <a:rPr lang="en-US" sz="1200" b="0" dirty="0">
                <a:solidFill>
                  <a:srgbClr val="000000"/>
                </a:solidFill>
                <a:latin typeface="Arial" panose="020B0604020202020204" pitchFamily="34" charset="0"/>
                <a:cs typeface="Arial" panose="020B0604020202020204" pitchFamily="34" charset="0"/>
              </a:rPr>
              <a:t> information gaps </a:t>
            </a:r>
            <a:br>
              <a:rPr lang="en-US" sz="1200" b="0" dirty="0">
                <a:solidFill>
                  <a:srgbClr val="000000"/>
                </a:solidFill>
                <a:latin typeface="Arial" panose="020B0604020202020204" pitchFamily="34" charset="0"/>
                <a:cs typeface="Arial" panose="020B0604020202020204" pitchFamily="34" charset="0"/>
              </a:rPr>
            </a:br>
            <a:r>
              <a:rPr lang="en-US" sz="1200" b="0" dirty="0">
                <a:solidFill>
                  <a:srgbClr val="000000"/>
                </a:solidFill>
                <a:latin typeface="Arial" panose="020B0604020202020204" pitchFamily="34" charset="0"/>
                <a:cs typeface="Arial" panose="020B0604020202020204" pitchFamily="34" charset="0"/>
              </a:rPr>
              <a:t>(e.g. regarding cloud infrastructure)</a:t>
            </a:r>
          </a:p>
        </p:txBody>
      </p:sp>
      <p:sp>
        <p:nvSpPr>
          <p:cNvPr id="54" name="Text Placeholder 3"/>
          <p:cNvSpPr txBox="1">
            <a:spLocks/>
          </p:cNvSpPr>
          <p:nvPr/>
        </p:nvSpPr>
        <p:spPr bwMode="gray">
          <a:xfrm>
            <a:off x="9125792" y="2958948"/>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Gather </a:t>
            </a:r>
            <a:r>
              <a:rPr lang="en-US" sz="1200" b="0" dirty="0">
                <a:solidFill>
                  <a:srgbClr val="000000"/>
                </a:solidFill>
                <a:latin typeface="Arial" panose="020B0604020202020204" pitchFamily="34" charset="0"/>
                <a:cs typeface="Arial" panose="020B0604020202020204" pitchFamily="34" charset="0"/>
              </a:rPr>
              <a:t>relevant </a:t>
            </a:r>
            <a:r>
              <a:rPr lang="en-US" sz="1200" b="0" dirty="0" err="1">
                <a:solidFill>
                  <a:srgbClr val="000000"/>
                </a:solidFill>
                <a:latin typeface="Arial" panose="020B0604020202020204" pitchFamily="34" charset="0"/>
                <a:cs typeface="Arial" panose="020B0604020202020204" pitchFamily="34" charset="0"/>
              </a:rPr>
              <a:t>AutoCoder</a:t>
            </a:r>
            <a:r>
              <a:rPr lang="en-US" sz="1200" b="0" dirty="0">
                <a:solidFill>
                  <a:srgbClr val="000000"/>
                </a:solidFill>
                <a:latin typeface="Arial" panose="020B0604020202020204" pitchFamily="34" charset="0"/>
                <a:cs typeface="Arial" panose="020B0604020202020204" pitchFamily="34" charset="0"/>
              </a:rPr>
              <a:t> and omissions data and identify further data sources</a:t>
            </a:r>
          </a:p>
        </p:txBody>
      </p:sp>
      <p:sp>
        <p:nvSpPr>
          <p:cNvPr id="55" name="Text Placeholder 3"/>
          <p:cNvSpPr txBox="1">
            <a:spLocks/>
          </p:cNvSpPr>
          <p:nvPr/>
        </p:nvSpPr>
        <p:spPr bwMode="gray">
          <a:xfrm>
            <a:off x="1259883" y="4832243"/>
            <a:ext cx="1912361" cy="1037373"/>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Prepare </a:t>
            </a:r>
            <a:r>
              <a:rPr lang="en-US" sz="1200" b="0" dirty="0">
                <a:solidFill>
                  <a:srgbClr val="000000"/>
                </a:solidFill>
                <a:latin typeface="Arial" panose="020B0604020202020204" pitchFamily="34" charset="0"/>
                <a:cs typeface="Arial" panose="020B0604020202020204" pitchFamily="34" charset="0"/>
              </a:rPr>
              <a:t>project kick-off and set up project management</a:t>
            </a:r>
          </a:p>
        </p:txBody>
      </p:sp>
      <p:sp>
        <p:nvSpPr>
          <p:cNvPr id="56" name="Text Placeholder 3"/>
          <p:cNvSpPr txBox="1">
            <a:spLocks/>
          </p:cNvSpPr>
          <p:nvPr/>
        </p:nvSpPr>
        <p:spPr bwMode="gray">
          <a:xfrm>
            <a:off x="3956916" y="4849484"/>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Validate </a:t>
            </a:r>
            <a:r>
              <a:rPr lang="en-US" sz="1200" b="0" dirty="0">
                <a:solidFill>
                  <a:srgbClr val="000000"/>
                </a:solidFill>
                <a:latin typeface="Arial" panose="020B0604020202020204" pitchFamily="34" charset="0"/>
                <a:cs typeface="Arial" panose="020B0604020202020204" pitchFamily="34" charset="0"/>
              </a:rPr>
              <a:t>User Requirements and Effort Estimates, adjust when necessary</a:t>
            </a:r>
          </a:p>
        </p:txBody>
      </p:sp>
      <p:sp>
        <p:nvSpPr>
          <p:cNvPr id="57" name="Text Placeholder 3"/>
          <p:cNvSpPr txBox="1">
            <a:spLocks/>
          </p:cNvSpPr>
          <p:nvPr/>
        </p:nvSpPr>
        <p:spPr bwMode="gray">
          <a:xfrm>
            <a:off x="6541354" y="4849484"/>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Initiate </a:t>
            </a:r>
            <a:r>
              <a:rPr lang="en-US" sz="1200" b="0" dirty="0">
                <a:solidFill>
                  <a:srgbClr val="000000"/>
                </a:solidFill>
                <a:latin typeface="Arial" panose="020B0604020202020204" pitchFamily="34" charset="0"/>
                <a:cs typeface="Arial" panose="020B0604020202020204" pitchFamily="34" charset="0"/>
              </a:rPr>
              <a:t>further initiatives required for a full replacement of IBM Watson (e.g. UMC Drug Coding </a:t>
            </a:r>
            <a:r>
              <a:rPr lang="en-US" sz="1200" b="0" dirty="0" err="1">
                <a:solidFill>
                  <a:srgbClr val="000000"/>
                </a:solidFill>
                <a:latin typeface="Arial" panose="020B0604020202020204" pitchFamily="34" charset="0"/>
                <a:cs typeface="Arial" panose="020B0604020202020204" pitchFamily="34" charset="0"/>
              </a:rPr>
              <a:t>PoC</a:t>
            </a:r>
            <a:r>
              <a:rPr lang="en-US" sz="1200" b="0" dirty="0">
                <a:solidFill>
                  <a:srgbClr val="000000"/>
                </a:solidFill>
                <a:latin typeface="Arial" panose="020B0604020202020204" pitchFamily="34" charset="0"/>
                <a:cs typeface="Arial" panose="020B0604020202020204" pitchFamily="34" charset="0"/>
              </a:rPr>
              <a:t>)</a:t>
            </a:r>
          </a:p>
        </p:txBody>
      </p:sp>
      <p:sp>
        <p:nvSpPr>
          <p:cNvPr id="58" name="Text Placeholder 3"/>
          <p:cNvSpPr txBox="1">
            <a:spLocks/>
          </p:cNvSpPr>
          <p:nvPr/>
        </p:nvSpPr>
        <p:spPr bwMode="gray">
          <a:xfrm>
            <a:off x="9125792" y="4849484"/>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Start negotiations</a:t>
            </a:r>
            <a:r>
              <a:rPr lang="en-US" sz="1200" b="0" dirty="0">
                <a:solidFill>
                  <a:srgbClr val="000000"/>
                </a:solidFill>
                <a:latin typeface="Arial" panose="020B0604020202020204" pitchFamily="34" charset="0"/>
                <a:cs typeface="Arial" panose="020B0604020202020204" pitchFamily="34" charset="0"/>
              </a:rPr>
              <a:t> with IBM regarding a 1-year extension to have a fallback option and sharpen Business Case</a:t>
            </a:r>
          </a:p>
        </p:txBody>
      </p:sp>
      <p:grpSp>
        <p:nvGrpSpPr>
          <p:cNvPr id="59" name="myP_People">
            <a:extLst>
              <a:ext uri="{FF2B5EF4-FFF2-40B4-BE49-F238E27FC236}">
                <a16:creationId xmlns:a16="http://schemas.microsoft.com/office/drawing/2014/main" id="{79D2031B-9547-4855-8974-5BD542D4120B}"/>
              </a:ext>
            </a:extLst>
          </p:cNvPr>
          <p:cNvGrpSpPr/>
          <p:nvPr/>
        </p:nvGrpSpPr>
        <p:grpSpPr>
          <a:xfrm>
            <a:off x="9824899" y="4223527"/>
            <a:ext cx="401552" cy="503659"/>
            <a:chOff x="2501969" y="3150838"/>
            <a:chExt cx="749714" cy="940352"/>
          </a:xfrm>
          <a:solidFill>
            <a:schemeClr val="tx1"/>
          </a:solidFill>
        </p:grpSpPr>
        <p:grpSp>
          <p:nvGrpSpPr>
            <p:cNvPr id="60" name="Gruppieren 231">
              <a:extLst>
                <a:ext uri="{FF2B5EF4-FFF2-40B4-BE49-F238E27FC236}">
                  <a16:creationId xmlns:a16="http://schemas.microsoft.com/office/drawing/2014/main" id="{CCBB5D4F-C22F-4031-AE2D-A67C65061CFA}"/>
                </a:ext>
              </a:extLst>
            </p:cNvPr>
            <p:cNvGrpSpPr/>
            <p:nvPr/>
          </p:nvGrpSpPr>
          <p:grpSpPr bwMode="gray">
            <a:xfrm>
              <a:off x="2501969" y="3703798"/>
              <a:ext cx="749714" cy="387392"/>
              <a:chOff x="-11871325" y="315913"/>
              <a:chExt cx="1027112" cy="527050"/>
            </a:xfrm>
            <a:grpFill/>
          </p:grpSpPr>
          <p:sp>
            <p:nvSpPr>
              <p:cNvPr id="67" name="Freeform 106">
                <a:extLst>
                  <a:ext uri="{FF2B5EF4-FFF2-40B4-BE49-F238E27FC236}">
                    <a16:creationId xmlns:a16="http://schemas.microsoft.com/office/drawing/2014/main" id="{8EC3879A-9114-4B12-876C-F61788286C86}"/>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07">
                <a:extLst>
                  <a:ext uri="{FF2B5EF4-FFF2-40B4-BE49-F238E27FC236}">
                    <a16:creationId xmlns:a16="http://schemas.microsoft.com/office/drawing/2014/main" id="{30F5032A-AFC5-4DA0-80B2-947B0A6EF159}"/>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08">
                <a:extLst>
                  <a:ext uri="{FF2B5EF4-FFF2-40B4-BE49-F238E27FC236}">
                    <a16:creationId xmlns:a16="http://schemas.microsoft.com/office/drawing/2014/main" id="{E9BB61A9-F3C6-4CD5-B445-A5412AEB5D6B}"/>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1" name="Group 60">
              <a:extLst>
                <a:ext uri="{FF2B5EF4-FFF2-40B4-BE49-F238E27FC236}">
                  <a16:creationId xmlns:a16="http://schemas.microsoft.com/office/drawing/2014/main" id="{624E1B4C-C58D-447F-88FF-F9F14AF77B77}"/>
                </a:ext>
              </a:extLst>
            </p:cNvPr>
            <p:cNvGrpSpPr/>
            <p:nvPr/>
          </p:nvGrpSpPr>
          <p:grpSpPr>
            <a:xfrm>
              <a:off x="2617234" y="3150838"/>
              <a:ext cx="519184" cy="519184"/>
              <a:chOff x="3678907" y="4912081"/>
              <a:chExt cx="386950" cy="386950"/>
            </a:xfrm>
            <a:grpFill/>
          </p:grpSpPr>
          <p:sp>
            <p:nvSpPr>
              <p:cNvPr id="62" name="Freeform 68">
                <a:extLst>
                  <a:ext uri="{FF2B5EF4-FFF2-40B4-BE49-F238E27FC236}">
                    <a16:creationId xmlns:a16="http://schemas.microsoft.com/office/drawing/2014/main" id="{72B4F804-53FC-4E4C-AC4B-E419E0E08233}"/>
                  </a:ext>
                </a:extLst>
              </p:cNvPr>
              <p:cNvSpPr>
                <a:spLocks/>
              </p:cNvSpPr>
              <p:nvPr/>
            </p:nvSpPr>
            <p:spPr bwMode="gray">
              <a:xfrm>
                <a:off x="3814995" y="5099817"/>
                <a:ext cx="250862" cy="199214"/>
              </a:xfrm>
              <a:custGeom>
                <a:avLst/>
                <a:gdLst>
                  <a:gd name="T0" fmla="*/ 238 w 257"/>
                  <a:gd name="T1" fmla="*/ 0 h 204"/>
                  <a:gd name="T2" fmla="*/ 257 w 257"/>
                  <a:gd name="T3" fmla="*/ 55 h 204"/>
                  <a:gd name="T4" fmla="*/ 227 w 257"/>
                  <a:gd name="T5" fmla="*/ 122 h 204"/>
                  <a:gd name="T6" fmla="*/ 232 w 257"/>
                  <a:gd name="T7" fmla="*/ 204 h 204"/>
                  <a:gd name="T8" fmla="*/ 167 w 257"/>
                  <a:gd name="T9" fmla="*/ 156 h 204"/>
                  <a:gd name="T10" fmla="*/ 123 w 257"/>
                  <a:gd name="T11" fmla="*/ 163 h 204"/>
                  <a:gd name="T12" fmla="*/ 0 w 257"/>
                  <a:gd name="T13" fmla="*/ 96 h 204"/>
                  <a:gd name="T14" fmla="*/ 40 w 257"/>
                  <a:gd name="T15" fmla="*/ 99 h 204"/>
                  <a:gd name="T16" fmla="*/ 238 w 257"/>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204">
                    <a:moveTo>
                      <a:pt x="238" y="0"/>
                    </a:moveTo>
                    <a:cubicBezTo>
                      <a:pt x="250" y="16"/>
                      <a:pt x="257" y="35"/>
                      <a:pt x="257" y="55"/>
                    </a:cubicBezTo>
                    <a:cubicBezTo>
                      <a:pt x="257" y="80"/>
                      <a:pt x="246" y="104"/>
                      <a:pt x="227" y="122"/>
                    </a:cubicBezTo>
                    <a:cubicBezTo>
                      <a:pt x="232" y="204"/>
                      <a:pt x="232" y="204"/>
                      <a:pt x="232" y="204"/>
                    </a:cubicBezTo>
                    <a:cubicBezTo>
                      <a:pt x="167" y="156"/>
                      <a:pt x="167" y="156"/>
                      <a:pt x="167" y="156"/>
                    </a:cubicBezTo>
                    <a:cubicBezTo>
                      <a:pt x="153" y="160"/>
                      <a:pt x="138" y="163"/>
                      <a:pt x="123" y="163"/>
                    </a:cubicBezTo>
                    <a:cubicBezTo>
                      <a:pt x="67" y="163"/>
                      <a:pt x="20" y="135"/>
                      <a:pt x="0" y="96"/>
                    </a:cubicBezTo>
                    <a:cubicBezTo>
                      <a:pt x="13" y="98"/>
                      <a:pt x="26" y="99"/>
                      <a:pt x="40" y="99"/>
                    </a:cubicBezTo>
                    <a:cubicBezTo>
                      <a:pt x="130" y="99"/>
                      <a:pt x="208" y="58"/>
                      <a:pt x="2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9">
                <a:extLst>
                  <a:ext uri="{FF2B5EF4-FFF2-40B4-BE49-F238E27FC236}">
                    <a16:creationId xmlns:a16="http://schemas.microsoft.com/office/drawing/2014/main" id="{F0A45FCF-905B-4DBA-A9E8-7BE8AF57302E}"/>
                  </a:ext>
                </a:extLst>
              </p:cNvPr>
              <p:cNvSpPr>
                <a:spLocks noEditPoints="1"/>
              </p:cNvSpPr>
              <p:nvPr/>
            </p:nvSpPr>
            <p:spPr bwMode="gray">
              <a:xfrm>
                <a:off x="3678907" y="4912081"/>
                <a:ext cx="350878" cy="310708"/>
              </a:xfrm>
              <a:custGeom>
                <a:avLst/>
                <a:gdLst>
                  <a:gd name="T0" fmla="*/ 306 w 360"/>
                  <a:gd name="T1" fmla="*/ 38 h 319"/>
                  <a:gd name="T2" fmla="*/ 180 w 360"/>
                  <a:gd name="T3" fmla="*/ 0 h 319"/>
                  <a:gd name="T4" fmla="*/ 54 w 360"/>
                  <a:gd name="T5" fmla="*/ 38 h 319"/>
                  <a:gd name="T6" fmla="*/ 0 w 360"/>
                  <a:gd name="T7" fmla="*/ 135 h 319"/>
                  <a:gd name="T8" fmla="*/ 36 w 360"/>
                  <a:gd name="T9" fmla="*/ 216 h 319"/>
                  <a:gd name="T10" fmla="*/ 29 w 360"/>
                  <a:gd name="T11" fmla="*/ 319 h 319"/>
                  <a:gd name="T12" fmla="*/ 117 w 360"/>
                  <a:gd name="T13" fmla="*/ 261 h 319"/>
                  <a:gd name="T14" fmla="*/ 180 w 360"/>
                  <a:gd name="T15" fmla="*/ 269 h 319"/>
                  <a:gd name="T16" fmla="*/ 306 w 360"/>
                  <a:gd name="T17" fmla="*/ 231 h 319"/>
                  <a:gd name="T18" fmla="*/ 360 w 360"/>
                  <a:gd name="T19" fmla="*/ 135 h 319"/>
                  <a:gd name="T20" fmla="*/ 306 w 360"/>
                  <a:gd name="T21" fmla="*/ 38 h 319"/>
                  <a:gd name="T22" fmla="*/ 289 w 360"/>
                  <a:gd name="T23" fmla="*/ 209 h 319"/>
                  <a:gd name="T24" fmla="*/ 180 w 360"/>
                  <a:gd name="T25" fmla="*/ 241 h 319"/>
                  <a:gd name="T26" fmla="*/ 119 w 360"/>
                  <a:gd name="T27" fmla="*/ 232 h 319"/>
                  <a:gd name="T28" fmla="*/ 113 w 360"/>
                  <a:gd name="T29" fmla="*/ 230 h 319"/>
                  <a:gd name="T30" fmla="*/ 61 w 360"/>
                  <a:gd name="T31" fmla="*/ 264 h 319"/>
                  <a:gd name="T32" fmla="*/ 65 w 360"/>
                  <a:gd name="T33" fmla="*/ 204 h 319"/>
                  <a:gd name="T34" fmla="*/ 60 w 360"/>
                  <a:gd name="T35" fmla="*/ 200 h 319"/>
                  <a:gd name="T36" fmla="*/ 28 w 360"/>
                  <a:gd name="T37" fmla="*/ 135 h 319"/>
                  <a:gd name="T38" fmla="*/ 71 w 360"/>
                  <a:gd name="T39" fmla="*/ 61 h 319"/>
                  <a:gd name="T40" fmla="*/ 180 w 360"/>
                  <a:gd name="T41" fmla="*/ 28 h 319"/>
                  <a:gd name="T42" fmla="*/ 289 w 360"/>
                  <a:gd name="T43" fmla="*/ 61 h 319"/>
                  <a:gd name="T44" fmla="*/ 332 w 360"/>
                  <a:gd name="T45" fmla="*/ 135 h 319"/>
                  <a:gd name="T46" fmla="*/ 289 w 360"/>
                  <a:gd name="T47" fmla="*/ 20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319">
                    <a:moveTo>
                      <a:pt x="306" y="38"/>
                    </a:moveTo>
                    <a:cubicBezTo>
                      <a:pt x="273" y="15"/>
                      <a:pt x="229" y="0"/>
                      <a:pt x="180" y="0"/>
                    </a:cubicBezTo>
                    <a:cubicBezTo>
                      <a:pt x="131" y="0"/>
                      <a:pt x="87" y="15"/>
                      <a:pt x="54" y="38"/>
                    </a:cubicBezTo>
                    <a:cubicBezTo>
                      <a:pt x="22" y="62"/>
                      <a:pt x="0" y="96"/>
                      <a:pt x="0" y="135"/>
                    </a:cubicBezTo>
                    <a:cubicBezTo>
                      <a:pt x="0" y="166"/>
                      <a:pt x="14" y="194"/>
                      <a:pt x="36" y="216"/>
                    </a:cubicBezTo>
                    <a:cubicBezTo>
                      <a:pt x="29" y="319"/>
                      <a:pt x="29" y="319"/>
                      <a:pt x="29" y="319"/>
                    </a:cubicBezTo>
                    <a:cubicBezTo>
                      <a:pt x="117" y="261"/>
                      <a:pt x="117" y="261"/>
                      <a:pt x="117" y="261"/>
                    </a:cubicBezTo>
                    <a:cubicBezTo>
                      <a:pt x="137" y="266"/>
                      <a:pt x="158" y="269"/>
                      <a:pt x="180" y="269"/>
                    </a:cubicBezTo>
                    <a:cubicBezTo>
                      <a:pt x="229" y="269"/>
                      <a:pt x="273" y="255"/>
                      <a:pt x="306" y="231"/>
                    </a:cubicBezTo>
                    <a:cubicBezTo>
                      <a:pt x="338" y="208"/>
                      <a:pt x="360" y="174"/>
                      <a:pt x="360" y="135"/>
                    </a:cubicBezTo>
                    <a:cubicBezTo>
                      <a:pt x="360" y="96"/>
                      <a:pt x="338" y="62"/>
                      <a:pt x="306" y="38"/>
                    </a:cubicBezTo>
                    <a:close/>
                    <a:moveTo>
                      <a:pt x="289" y="209"/>
                    </a:moveTo>
                    <a:cubicBezTo>
                      <a:pt x="262" y="229"/>
                      <a:pt x="223" y="241"/>
                      <a:pt x="180" y="241"/>
                    </a:cubicBezTo>
                    <a:cubicBezTo>
                      <a:pt x="158" y="241"/>
                      <a:pt x="138" y="238"/>
                      <a:pt x="119" y="232"/>
                    </a:cubicBezTo>
                    <a:cubicBezTo>
                      <a:pt x="113" y="230"/>
                      <a:pt x="113" y="230"/>
                      <a:pt x="113" y="230"/>
                    </a:cubicBezTo>
                    <a:cubicBezTo>
                      <a:pt x="61" y="264"/>
                      <a:pt x="61" y="264"/>
                      <a:pt x="61" y="264"/>
                    </a:cubicBezTo>
                    <a:cubicBezTo>
                      <a:pt x="65" y="204"/>
                      <a:pt x="65" y="204"/>
                      <a:pt x="65" y="204"/>
                    </a:cubicBezTo>
                    <a:cubicBezTo>
                      <a:pt x="60" y="200"/>
                      <a:pt x="60" y="200"/>
                      <a:pt x="60" y="200"/>
                    </a:cubicBezTo>
                    <a:cubicBezTo>
                      <a:pt x="39" y="181"/>
                      <a:pt x="28" y="159"/>
                      <a:pt x="28" y="135"/>
                    </a:cubicBezTo>
                    <a:cubicBezTo>
                      <a:pt x="28" y="107"/>
                      <a:pt x="43" y="81"/>
                      <a:pt x="71" y="61"/>
                    </a:cubicBezTo>
                    <a:cubicBezTo>
                      <a:pt x="98" y="41"/>
                      <a:pt x="137" y="28"/>
                      <a:pt x="180" y="28"/>
                    </a:cubicBezTo>
                    <a:cubicBezTo>
                      <a:pt x="223" y="28"/>
                      <a:pt x="262" y="41"/>
                      <a:pt x="289" y="61"/>
                    </a:cubicBezTo>
                    <a:cubicBezTo>
                      <a:pt x="317" y="81"/>
                      <a:pt x="332" y="107"/>
                      <a:pt x="332" y="135"/>
                    </a:cubicBezTo>
                    <a:cubicBezTo>
                      <a:pt x="332" y="163"/>
                      <a:pt x="317" y="189"/>
                      <a:pt x="28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70">
                <a:extLst>
                  <a:ext uri="{FF2B5EF4-FFF2-40B4-BE49-F238E27FC236}">
                    <a16:creationId xmlns:a16="http://schemas.microsoft.com/office/drawing/2014/main" id="{16B12C6D-7B75-40C8-B4A5-B9F076F115FB}"/>
                  </a:ext>
                </a:extLst>
              </p:cNvPr>
              <p:cNvSpPr>
                <a:spLocks noChangeArrowheads="1"/>
              </p:cNvSpPr>
              <p:nvPr/>
            </p:nvSpPr>
            <p:spPr bwMode="gray">
              <a:xfrm>
                <a:off x="3902715" y="5026034"/>
                <a:ext cx="39351" cy="39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71">
                <a:extLst>
                  <a:ext uri="{FF2B5EF4-FFF2-40B4-BE49-F238E27FC236}">
                    <a16:creationId xmlns:a16="http://schemas.microsoft.com/office/drawing/2014/main" id="{E90736AB-D0A4-4DCE-9CEB-340A420BF5B9}"/>
                  </a:ext>
                </a:extLst>
              </p:cNvPr>
              <p:cNvSpPr>
                <a:spLocks noChangeArrowheads="1"/>
              </p:cNvSpPr>
              <p:nvPr/>
            </p:nvSpPr>
            <p:spPr bwMode="gray">
              <a:xfrm>
                <a:off x="3774825" y="5026034"/>
                <a:ext cx="38531" cy="39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Oval 72">
                <a:extLst>
                  <a:ext uri="{FF2B5EF4-FFF2-40B4-BE49-F238E27FC236}">
                    <a16:creationId xmlns:a16="http://schemas.microsoft.com/office/drawing/2014/main" id="{A2F49EBF-0A41-4107-B973-AAC4FE8D1BE9}"/>
                  </a:ext>
                </a:extLst>
              </p:cNvPr>
              <p:cNvSpPr>
                <a:spLocks noChangeArrowheads="1"/>
              </p:cNvSpPr>
              <p:nvPr/>
            </p:nvSpPr>
            <p:spPr bwMode="gray">
              <a:xfrm>
                <a:off x="3838770" y="5026034"/>
                <a:ext cx="38531" cy="39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4" name="myP_People">
            <a:extLst>
              <a:ext uri="{FF2B5EF4-FFF2-40B4-BE49-F238E27FC236}">
                <a16:creationId xmlns:a16="http://schemas.microsoft.com/office/drawing/2014/main" id="{E7106BD4-DCC3-4F76-B255-D20652958836}"/>
              </a:ext>
            </a:extLst>
          </p:cNvPr>
          <p:cNvGrpSpPr>
            <a:grpSpLocks/>
          </p:cNvGrpSpPr>
          <p:nvPr/>
        </p:nvGrpSpPr>
        <p:grpSpPr>
          <a:xfrm>
            <a:off x="4634661" y="2241811"/>
            <a:ext cx="444277" cy="442161"/>
            <a:chOff x="7105650" y="944563"/>
            <a:chExt cx="666750" cy="663576"/>
          </a:xfrm>
          <a:solidFill>
            <a:schemeClr val="tx1"/>
          </a:solidFill>
        </p:grpSpPr>
        <p:sp>
          <p:nvSpPr>
            <p:cNvPr id="75" name="Freeform 17">
              <a:extLst>
                <a:ext uri="{FF2B5EF4-FFF2-40B4-BE49-F238E27FC236}">
                  <a16:creationId xmlns:a16="http://schemas.microsoft.com/office/drawing/2014/main" id="{B68F7169-E596-41D2-AC31-9EF21A32586B}"/>
                </a:ext>
              </a:extLst>
            </p:cNvPr>
            <p:cNvSpPr>
              <a:spLocks noEditPoints="1"/>
            </p:cNvSpPr>
            <p:nvPr/>
          </p:nvSpPr>
          <p:spPr bwMode="auto">
            <a:xfrm>
              <a:off x="7105650" y="1028701"/>
              <a:ext cx="666750" cy="579438"/>
            </a:xfrm>
            <a:custGeom>
              <a:avLst/>
              <a:gdLst>
                <a:gd name="T0" fmla="*/ 961 w 961"/>
                <a:gd name="T1" fmla="*/ 728 h 836"/>
                <a:gd name="T2" fmla="*/ 869 w 961"/>
                <a:gd name="T3" fmla="*/ 820 h 836"/>
                <a:gd name="T4" fmla="*/ 828 w 961"/>
                <a:gd name="T5" fmla="*/ 820 h 836"/>
                <a:gd name="T6" fmla="*/ 629 w 961"/>
                <a:gd name="T7" fmla="*/ 621 h 836"/>
                <a:gd name="T8" fmla="*/ 597 w 961"/>
                <a:gd name="T9" fmla="*/ 615 h 836"/>
                <a:gd name="T10" fmla="*/ 203 w 961"/>
                <a:gd name="T11" fmla="*/ 529 h 836"/>
                <a:gd name="T12" fmla="*/ 175 w 961"/>
                <a:gd name="T13" fmla="*/ 515 h 836"/>
                <a:gd name="T14" fmla="*/ 32 w 961"/>
                <a:gd name="T15" fmla="*/ 515 h 836"/>
                <a:gd name="T16" fmla="*/ 2 w 961"/>
                <a:gd name="T17" fmla="*/ 483 h 836"/>
                <a:gd name="T18" fmla="*/ 2 w 961"/>
                <a:gd name="T19" fmla="*/ 423 h 836"/>
                <a:gd name="T20" fmla="*/ 44 w 961"/>
                <a:gd name="T21" fmla="*/ 328 h 836"/>
                <a:gd name="T22" fmla="*/ 40 w 961"/>
                <a:gd name="T23" fmla="*/ 233 h 836"/>
                <a:gd name="T24" fmla="*/ 98 w 961"/>
                <a:gd name="T25" fmla="*/ 173 h 836"/>
                <a:gd name="T26" fmla="*/ 164 w 961"/>
                <a:gd name="T27" fmla="*/ 177 h 836"/>
                <a:gd name="T28" fmla="*/ 454 w 961"/>
                <a:gd name="T29" fmla="*/ 0 h 836"/>
                <a:gd name="T30" fmla="*/ 746 w 961"/>
                <a:gd name="T31" fmla="*/ 178 h 836"/>
                <a:gd name="T32" fmla="*/ 812 w 961"/>
                <a:gd name="T33" fmla="*/ 173 h 836"/>
                <a:gd name="T34" fmla="*/ 869 w 961"/>
                <a:gd name="T35" fmla="*/ 220 h 836"/>
                <a:gd name="T36" fmla="*/ 862 w 961"/>
                <a:gd name="T37" fmla="*/ 325 h 836"/>
                <a:gd name="T38" fmla="*/ 908 w 961"/>
                <a:gd name="T39" fmla="*/ 495 h 836"/>
                <a:gd name="T40" fmla="*/ 883 w 961"/>
                <a:gd name="T41" fmla="*/ 515 h 836"/>
                <a:gd name="T42" fmla="*/ 763 w 961"/>
                <a:gd name="T43" fmla="*/ 515 h 836"/>
                <a:gd name="T44" fmla="*/ 961 w 961"/>
                <a:gd name="T45" fmla="*/ 715 h 836"/>
                <a:gd name="T46" fmla="*/ 961 w 961"/>
                <a:gd name="T47" fmla="*/ 728 h 836"/>
                <a:gd name="T48" fmla="*/ 912 w 961"/>
                <a:gd name="T49" fmla="*/ 719 h 836"/>
                <a:gd name="T50" fmla="*/ 707 w 961"/>
                <a:gd name="T51" fmla="*/ 515 h 836"/>
                <a:gd name="T52" fmla="*/ 701 w 961"/>
                <a:gd name="T53" fmla="*/ 469 h 836"/>
                <a:gd name="T54" fmla="*/ 735 w 961"/>
                <a:gd name="T55" fmla="*/ 266 h 836"/>
                <a:gd name="T56" fmla="*/ 430 w 961"/>
                <a:gd name="T57" fmla="*/ 39 h 836"/>
                <a:gd name="T58" fmla="*/ 168 w 961"/>
                <a:gd name="T59" fmla="*/ 333 h 836"/>
                <a:gd name="T60" fmla="*/ 597 w 961"/>
                <a:gd name="T61" fmla="*/ 572 h 836"/>
                <a:gd name="T62" fmla="*/ 641 w 961"/>
                <a:gd name="T63" fmla="*/ 577 h 836"/>
                <a:gd name="T64" fmla="*/ 832 w 961"/>
                <a:gd name="T65" fmla="*/ 769 h 836"/>
                <a:gd name="T66" fmla="*/ 849 w 961"/>
                <a:gd name="T67" fmla="*/ 784 h 836"/>
                <a:gd name="T68" fmla="*/ 912 w 961"/>
                <a:gd name="T69" fmla="*/ 719 h 836"/>
                <a:gd name="T70" fmla="*/ 747 w 961"/>
                <a:gd name="T71" fmla="*/ 476 h 836"/>
                <a:gd name="T72" fmla="*/ 843 w 961"/>
                <a:gd name="T73" fmla="*/ 476 h 836"/>
                <a:gd name="T74" fmla="*/ 869 w 961"/>
                <a:gd name="T75" fmla="*/ 476 h 836"/>
                <a:gd name="T76" fmla="*/ 869 w 961"/>
                <a:gd name="T77" fmla="*/ 423 h 836"/>
                <a:gd name="T78" fmla="*/ 783 w 961"/>
                <a:gd name="T79" fmla="*/ 355 h 836"/>
                <a:gd name="T80" fmla="*/ 747 w 961"/>
                <a:gd name="T81" fmla="*/ 476 h 836"/>
                <a:gd name="T82" fmla="*/ 126 w 961"/>
                <a:gd name="T83" fmla="*/ 353 h 836"/>
                <a:gd name="T84" fmla="*/ 95 w 961"/>
                <a:gd name="T85" fmla="*/ 353 h 836"/>
                <a:gd name="T86" fmla="*/ 43 w 961"/>
                <a:gd name="T87" fmla="*/ 397 h 836"/>
                <a:gd name="T88" fmla="*/ 42 w 961"/>
                <a:gd name="T89" fmla="*/ 475 h 836"/>
                <a:gd name="T90" fmla="*/ 162 w 961"/>
                <a:gd name="T91" fmla="*/ 475 h 836"/>
                <a:gd name="T92" fmla="*/ 126 w 961"/>
                <a:gd name="T93" fmla="*/ 353 h 836"/>
                <a:gd name="T94" fmla="*/ 832 w 961"/>
                <a:gd name="T95" fmla="*/ 263 h 836"/>
                <a:gd name="T96" fmla="*/ 832 w 961"/>
                <a:gd name="T97" fmla="*/ 240 h 836"/>
                <a:gd name="T98" fmla="*/ 816 w 961"/>
                <a:gd name="T99" fmla="*/ 214 h 836"/>
                <a:gd name="T100" fmla="*/ 769 w 961"/>
                <a:gd name="T101" fmla="*/ 220 h 836"/>
                <a:gd name="T102" fmla="*/ 768 w 961"/>
                <a:gd name="T103" fmla="*/ 232 h 836"/>
                <a:gd name="T104" fmla="*/ 779 w 961"/>
                <a:gd name="T105" fmla="*/ 297 h 836"/>
                <a:gd name="T106" fmla="*/ 786 w 961"/>
                <a:gd name="T107" fmla="*/ 311 h 836"/>
                <a:gd name="T108" fmla="*/ 832 w 961"/>
                <a:gd name="T109" fmla="*/ 285 h 836"/>
                <a:gd name="T110" fmla="*/ 832 w 961"/>
                <a:gd name="T111" fmla="*/ 263 h 836"/>
                <a:gd name="T112" fmla="*/ 129 w 961"/>
                <a:gd name="T113" fmla="*/ 310 h 836"/>
                <a:gd name="T114" fmla="*/ 134 w 961"/>
                <a:gd name="T115" fmla="*/ 269 h 836"/>
                <a:gd name="T116" fmla="*/ 143 w 961"/>
                <a:gd name="T117" fmla="*/ 228 h 836"/>
                <a:gd name="T118" fmla="*/ 132 w 961"/>
                <a:gd name="T119" fmla="*/ 213 h 836"/>
                <a:gd name="T120" fmla="*/ 78 w 961"/>
                <a:gd name="T121" fmla="*/ 254 h 836"/>
                <a:gd name="T122" fmla="*/ 78 w 961"/>
                <a:gd name="T123" fmla="*/ 271 h 836"/>
                <a:gd name="T124" fmla="*/ 129 w 961"/>
                <a:gd name="T125" fmla="*/ 31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1" h="836">
                  <a:moveTo>
                    <a:pt x="961" y="728"/>
                  </a:moveTo>
                  <a:cubicBezTo>
                    <a:pt x="930" y="759"/>
                    <a:pt x="900" y="789"/>
                    <a:pt x="869" y="820"/>
                  </a:cubicBezTo>
                  <a:cubicBezTo>
                    <a:pt x="853" y="836"/>
                    <a:pt x="844" y="836"/>
                    <a:pt x="828" y="820"/>
                  </a:cubicBezTo>
                  <a:cubicBezTo>
                    <a:pt x="762" y="754"/>
                    <a:pt x="695" y="687"/>
                    <a:pt x="629" y="621"/>
                  </a:cubicBezTo>
                  <a:cubicBezTo>
                    <a:pt x="619" y="610"/>
                    <a:pt x="612" y="608"/>
                    <a:pt x="597" y="615"/>
                  </a:cubicBezTo>
                  <a:cubicBezTo>
                    <a:pt x="460" y="681"/>
                    <a:pt x="298" y="645"/>
                    <a:pt x="203" y="529"/>
                  </a:cubicBezTo>
                  <a:cubicBezTo>
                    <a:pt x="197" y="521"/>
                    <a:pt x="185" y="515"/>
                    <a:pt x="175" y="515"/>
                  </a:cubicBezTo>
                  <a:cubicBezTo>
                    <a:pt x="127" y="514"/>
                    <a:pt x="80" y="515"/>
                    <a:pt x="32" y="515"/>
                  </a:cubicBezTo>
                  <a:cubicBezTo>
                    <a:pt x="7" y="514"/>
                    <a:pt x="2" y="509"/>
                    <a:pt x="2" y="483"/>
                  </a:cubicBezTo>
                  <a:cubicBezTo>
                    <a:pt x="2" y="463"/>
                    <a:pt x="2" y="443"/>
                    <a:pt x="2" y="423"/>
                  </a:cubicBezTo>
                  <a:cubicBezTo>
                    <a:pt x="0" y="382"/>
                    <a:pt x="13" y="348"/>
                    <a:pt x="44" y="328"/>
                  </a:cubicBezTo>
                  <a:cubicBezTo>
                    <a:pt x="42" y="294"/>
                    <a:pt x="40" y="264"/>
                    <a:pt x="40" y="233"/>
                  </a:cubicBezTo>
                  <a:cubicBezTo>
                    <a:pt x="40" y="201"/>
                    <a:pt x="66" y="175"/>
                    <a:pt x="98" y="173"/>
                  </a:cubicBezTo>
                  <a:cubicBezTo>
                    <a:pt x="119" y="173"/>
                    <a:pt x="140" y="175"/>
                    <a:pt x="164" y="177"/>
                  </a:cubicBezTo>
                  <a:cubicBezTo>
                    <a:pt x="225" y="67"/>
                    <a:pt x="321" y="0"/>
                    <a:pt x="454" y="0"/>
                  </a:cubicBezTo>
                  <a:cubicBezTo>
                    <a:pt x="588" y="0"/>
                    <a:pt x="684" y="66"/>
                    <a:pt x="746" y="178"/>
                  </a:cubicBezTo>
                  <a:cubicBezTo>
                    <a:pt x="769" y="176"/>
                    <a:pt x="790" y="173"/>
                    <a:pt x="812" y="173"/>
                  </a:cubicBezTo>
                  <a:cubicBezTo>
                    <a:pt x="840" y="173"/>
                    <a:pt x="866" y="192"/>
                    <a:pt x="869" y="220"/>
                  </a:cubicBezTo>
                  <a:cubicBezTo>
                    <a:pt x="873" y="254"/>
                    <a:pt x="877" y="289"/>
                    <a:pt x="862" y="325"/>
                  </a:cubicBezTo>
                  <a:cubicBezTo>
                    <a:pt x="927" y="367"/>
                    <a:pt x="906" y="434"/>
                    <a:pt x="908" y="495"/>
                  </a:cubicBezTo>
                  <a:cubicBezTo>
                    <a:pt x="908" y="509"/>
                    <a:pt x="897" y="515"/>
                    <a:pt x="883" y="515"/>
                  </a:cubicBezTo>
                  <a:cubicBezTo>
                    <a:pt x="844" y="514"/>
                    <a:pt x="806" y="515"/>
                    <a:pt x="763" y="515"/>
                  </a:cubicBezTo>
                  <a:cubicBezTo>
                    <a:pt x="831" y="583"/>
                    <a:pt x="896" y="649"/>
                    <a:pt x="961" y="715"/>
                  </a:cubicBezTo>
                  <a:cubicBezTo>
                    <a:pt x="961" y="719"/>
                    <a:pt x="961" y="724"/>
                    <a:pt x="961" y="728"/>
                  </a:cubicBezTo>
                  <a:close/>
                  <a:moveTo>
                    <a:pt x="912" y="719"/>
                  </a:moveTo>
                  <a:cubicBezTo>
                    <a:pt x="843" y="651"/>
                    <a:pt x="776" y="583"/>
                    <a:pt x="707" y="515"/>
                  </a:cubicBezTo>
                  <a:cubicBezTo>
                    <a:pt x="691" y="500"/>
                    <a:pt x="689" y="488"/>
                    <a:pt x="701" y="469"/>
                  </a:cubicBezTo>
                  <a:cubicBezTo>
                    <a:pt x="739" y="406"/>
                    <a:pt x="749" y="338"/>
                    <a:pt x="735" y="266"/>
                  </a:cubicBezTo>
                  <a:cubicBezTo>
                    <a:pt x="708" y="128"/>
                    <a:pt x="577" y="24"/>
                    <a:pt x="430" y="39"/>
                  </a:cubicBezTo>
                  <a:cubicBezTo>
                    <a:pt x="275" y="54"/>
                    <a:pt x="163" y="183"/>
                    <a:pt x="168" y="333"/>
                  </a:cubicBezTo>
                  <a:cubicBezTo>
                    <a:pt x="177" y="549"/>
                    <a:pt x="408" y="678"/>
                    <a:pt x="597" y="572"/>
                  </a:cubicBezTo>
                  <a:cubicBezTo>
                    <a:pt x="615" y="562"/>
                    <a:pt x="626" y="563"/>
                    <a:pt x="641" y="577"/>
                  </a:cubicBezTo>
                  <a:cubicBezTo>
                    <a:pt x="704" y="642"/>
                    <a:pt x="768" y="705"/>
                    <a:pt x="832" y="769"/>
                  </a:cubicBezTo>
                  <a:cubicBezTo>
                    <a:pt x="837" y="774"/>
                    <a:pt x="843" y="779"/>
                    <a:pt x="849" y="784"/>
                  </a:cubicBezTo>
                  <a:cubicBezTo>
                    <a:pt x="870" y="762"/>
                    <a:pt x="890" y="741"/>
                    <a:pt x="912" y="719"/>
                  </a:cubicBezTo>
                  <a:close/>
                  <a:moveTo>
                    <a:pt x="747" y="476"/>
                  </a:moveTo>
                  <a:cubicBezTo>
                    <a:pt x="779" y="476"/>
                    <a:pt x="811" y="476"/>
                    <a:pt x="843" y="476"/>
                  </a:cubicBezTo>
                  <a:cubicBezTo>
                    <a:pt x="851" y="476"/>
                    <a:pt x="859" y="476"/>
                    <a:pt x="869" y="476"/>
                  </a:cubicBezTo>
                  <a:cubicBezTo>
                    <a:pt x="869" y="457"/>
                    <a:pt x="868" y="440"/>
                    <a:pt x="869" y="423"/>
                  </a:cubicBezTo>
                  <a:cubicBezTo>
                    <a:pt x="873" y="369"/>
                    <a:pt x="838" y="342"/>
                    <a:pt x="783" y="355"/>
                  </a:cubicBezTo>
                  <a:cubicBezTo>
                    <a:pt x="771" y="396"/>
                    <a:pt x="759" y="435"/>
                    <a:pt x="747" y="476"/>
                  </a:cubicBezTo>
                  <a:close/>
                  <a:moveTo>
                    <a:pt x="126" y="353"/>
                  </a:moveTo>
                  <a:cubicBezTo>
                    <a:pt x="118" y="353"/>
                    <a:pt x="106" y="353"/>
                    <a:pt x="95" y="353"/>
                  </a:cubicBezTo>
                  <a:cubicBezTo>
                    <a:pt x="68" y="354"/>
                    <a:pt x="46" y="369"/>
                    <a:pt x="43" y="397"/>
                  </a:cubicBezTo>
                  <a:cubicBezTo>
                    <a:pt x="40" y="422"/>
                    <a:pt x="42" y="448"/>
                    <a:pt x="42" y="475"/>
                  </a:cubicBezTo>
                  <a:cubicBezTo>
                    <a:pt x="84" y="475"/>
                    <a:pt x="123" y="475"/>
                    <a:pt x="162" y="475"/>
                  </a:cubicBezTo>
                  <a:cubicBezTo>
                    <a:pt x="150" y="435"/>
                    <a:pt x="139" y="396"/>
                    <a:pt x="126" y="353"/>
                  </a:cubicBezTo>
                  <a:close/>
                  <a:moveTo>
                    <a:pt x="832" y="263"/>
                  </a:moveTo>
                  <a:cubicBezTo>
                    <a:pt x="832" y="255"/>
                    <a:pt x="834" y="247"/>
                    <a:pt x="832" y="240"/>
                  </a:cubicBezTo>
                  <a:cubicBezTo>
                    <a:pt x="828" y="230"/>
                    <a:pt x="822" y="215"/>
                    <a:pt x="816" y="214"/>
                  </a:cubicBezTo>
                  <a:cubicBezTo>
                    <a:pt x="801" y="212"/>
                    <a:pt x="785" y="217"/>
                    <a:pt x="769" y="220"/>
                  </a:cubicBezTo>
                  <a:cubicBezTo>
                    <a:pt x="768" y="220"/>
                    <a:pt x="767" y="228"/>
                    <a:pt x="768" y="232"/>
                  </a:cubicBezTo>
                  <a:cubicBezTo>
                    <a:pt x="771" y="254"/>
                    <a:pt x="775" y="276"/>
                    <a:pt x="779" y="297"/>
                  </a:cubicBezTo>
                  <a:cubicBezTo>
                    <a:pt x="780" y="302"/>
                    <a:pt x="782" y="309"/>
                    <a:pt x="786" y="311"/>
                  </a:cubicBezTo>
                  <a:cubicBezTo>
                    <a:pt x="806" y="322"/>
                    <a:pt x="831" y="307"/>
                    <a:pt x="832" y="285"/>
                  </a:cubicBezTo>
                  <a:cubicBezTo>
                    <a:pt x="832" y="277"/>
                    <a:pt x="832" y="270"/>
                    <a:pt x="832" y="263"/>
                  </a:cubicBezTo>
                  <a:close/>
                  <a:moveTo>
                    <a:pt x="129" y="310"/>
                  </a:moveTo>
                  <a:cubicBezTo>
                    <a:pt x="130" y="297"/>
                    <a:pt x="131" y="283"/>
                    <a:pt x="134" y="269"/>
                  </a:cubicBezTo>
                  <a:cubicBezTo>
                    <a:pt x="136" y="255"/>
                    <a:pt x="142" y="242"/>
                    <a:pt x="143" y="228"/>
                  </a:cubicBezTo>
                  <a:cubicBezTo>
                    <a:pt x="144" y="223"/>
                    <a:pt x="137" y="214"/>
                    <a:pt x="132" y="213"/>
                  </a:cubicBezTo>
                  <a:cubicBezTo>
                    <a:pt x="95" y="203"/>
                    <a:pt x="78" y="216"/>
                    <a:pt x="78" y="254"/>
                  </a:cubicBezTo>
                  <a:cubicBezTo>
                    <a:pt x="78" y="260"/>
                    <a:pt x="78" y="265"/>
                    <a:pt x="78" y="271"/>
                  </a:cubicBezTo>
                  <a:cubicBezTo>
                    <a:pt x="78" y="307"/>
                    <a:pt x="91" y="317"/>
                    <a:pt x="12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8">
              <a:extLst>
                <a:ext uri="{FF2B5EF4-FFF2-40B4-BE49-F238E27FC236}">
                  <a16:creationId xmlns:a16="http://schemas.microsoft.com/office/drawing/2014/main" id="{F8471EBA-BFE6-4925-9DD8-C94DFD726F48}"/>
                </a:ext>
              </a:extLst>
            </p:cNvPr>
            <p:cNvSpPr>
              <a:spLocks/>
            </p:cNvSpPr>
            <p:nvPr/>
          </p:nvSpPr>
          <p:spPr bwMode="auto">
            <a:xfrm>
              <a:off x="7267575" y="981076"/>
              <a:ext cx="39688" cy="49213"/>
            </a:xfrm>
            <a:custGeom>
              <a:avLst/>
              <a:gdLst>
                <a:gd name="T0" fmla="*/ 32 w 59"/>
                <a:gd name="T1" fmla="*/ 70 h 70"/>
                <a:gd name="T2" fmla="*/ 20 w 59"/>
                <a:gd name="T3" fmla="*/ 61 h 70"/>
                <a:gd name="T4" fmla="*/ 2 w 59"/>
                <a:gd name="T5" fmla="*/ 28 h 70"/>
                <a:gd name="T6" fmla="*/ 8 w 59"/>
                <a:gd name="T7" fmla="*/ 4 h 70"/>
                <a:gd name="T8" fmla="*/ 33 w 59"/>
                <a:gd name="T9" fmla="*/ 9 h 70"/>
                <a:gd name="T10" fmla="*/ 53 w 59"/>
                <a:gd name="T11" fmla="*/ 43 h 70"/>
                <a:gd name="T12" fmla="*/ 32 w 59"/>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9" h="70">
                  <a:moveTo>
                    <a:pt x="32" y="70"/>
                  </a:moveTo>
                  <a:cubicBezTo>
                    <a:pt x="30" y="68"/>
                    <a:pt x="23" y="65"/>
                    <a:pt x="20" y="61"/>
                  </a:cubicBezTo>
                  <a:cubicBezTo>
                    <a:pt x="13" y="50"/>
                    <a:pt x="5" y="40"/>
                    <a:pt x="2" y="28"/>
                  </a:cubicBezTo>
                  <a:cubicBezTo>
                    <a:pt x="0" y="21"/>
                    <a:pt x="3" y="7"/>
                    <a:pt x="8" y="4"/>
                  </a:cubicBezTo>
                  <a:cubicBezTo>
                    <a:pt x="13" y="0"/>
                    <a:pt x="27" y="4"/>
                    <a:pt x="33" y="9"/>
                  </a:cubicBezTo>
                  <a:cubicBezTo>
                    <a:pt x="42" y="18"/>
                    <a:pt x="48" y="31"/>
                    <a:pt x="53" y="43"/>
                  </a:cubicBezTo>
                  <a:cubicBezTo>
                    <a:pt x="59" y="57"/>
                    <a:pt x="49" y="70"/>
                    <a:pt x="3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9">
              <a:extLst>
                <a:ext uri="{FF2B5EF4-FFF2-40B4-BE49-F238E27FC236}">
                  <a16:creationId xmlns:a16="http://schemas.microsoft.com/office/drawing/2014/main" id="{84FE778E-E473-4DA8-8168-98FBE01A4826}"/>
                </a:ext>
              </a:extLst>
            </p:cNvPr>
            <p:cNvSpPr>
              <a:spLocks/>
            </p:cNvSpPr>
            <p:nvPr/>
          </p:nvSpPr>
          <p:spPr bwMode="auto">
            <a:xfrm>
              <a:off x="7532688" y="981076"/>
              <a:ext cx="46038" cy="52388"/>
            </a:xfrm>
            <a:custGeom>
              <a:avLst/>
              <a:gdLst>
                <a:gd name="T0" fmla="*/ 41 w 66"/>
                <a:gd name="T1" fmla="*/ 0 h 75"/>
                <a:gd name="T2" fmla="*/ 60 w 66"/>
                <a:gd name="T3" fmla="*/ 26 h 75"/>
                <a:gd name="T4" fmla="*/ 39 w 66"/>
                <a:gd name="T5" fmla="*/ 63 h 75"/>
                <a:gd name="T6" fmla="*/ 8 w 66"/>
                <a:gd name="T7" fmla="*/ 62 h 75"/>
                <a:gd name="T8" fmla="*/ 41 w 66"/>
                <a:gd name="T9" fmla="*/ 0 h 75"/>
              </a:gdLst>
              <a:ahLst/>
              <a:cxnLst>
                <a:cxn ang="0">
                  <a:pos x="T0" y="T1"/>
                </a:cxn>
                <a:cxn ang="0">
                  <a:pos x="T2" y="T3"/>
                </a:cxn>
                <a:cxn ang="0">
                  <a:pos x="T4" y="T5"/>
                </a:cxn>
                <a:cxn ang="0">
                  <a:pos x="T6" y="T7"/>
                </a:cxn>
                <a:cxn ang="0">
                  <a:pos x="T8" y="T9"/>
                </a:cxn>
              </a:cxnLst>
              <a:rect l="0" t="0" r="r" b="b"/>
              <a:pathLst>
                <a:path w="66" h="75">
                  <a:moveTo>
                    <a:pt x="41" y="0"/>
                  </a:moveTo>
                  <a:cubicBezTo>
                    <a:pt x="55" y="0"/>
                    <a:pt x="66" y="14"/>
                    <a:pt x="60" y="26"/>
                  </a:cubicBezTo>
                  <a:cubicBezTo>
                    <a:pt x="54" y="39"/>
                    <a:pt x="47" y="52"/>
                    <a:pt x="39" y="63"/>
                  </a:cubicBezTo>
                  <a:cubicBezTo>
                    <a:pt x="30" y="75"/>
                    <a:pt x="15" y="73"/>
                    <a:pt x="8" y="62"/>
                  </a:cubicBezTo>
                  <a:cubicBezTo>
                    <a:pt x="0" y="48"/>
                    <a:pt x="25" y="1"/>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0">
              <a:extLst>
                <a:ext uri="{FF2B5EF4-FFF2-40B4-BE49-F238E27FC236}">
                  <a16:creationId xmlns:a16="http://schemas.microsoft.com/office/drawing/2014/main" id="{5A58E24A-D73C-4C1B-BF84-31DC6932EE36}"/>
                </a:ext>
              </a:extLst>
            </p:cNvPr>
            <p:cNvSpPr>
              <a:spLocks/>
            </p:cNvSpPr>
            <p:nvPr/>
          </p:nvSpPr>
          <p:spPr bwMode="auto">
            <a:xfrm>
              <a:off x="7402513" y="944563"/>
              <a:ext cx="36513" cy="50800"/>
            </a:xfrm>
            <a:custGeom>
              <a:avLst/>
              <a:gdLst>
                <a:gd name="T0" fmla="*/ 7 w 51"/>
                <a:gd name="T1" fmla="*/ 36 h 73"/>
                <a:gd name="T2" fmla="*/ 25 w 51"/>
                <a:gd name="T3" fmla="*/ 0 h 73"/>
                <a:gd name="T4" fmla="*/ 45 w 51"/>
                <a:gd name="T5" fmla="*/ 36 h 73"/>
                <a:gd name="T6" fmla="*/ 26 w 51"/>
                <a:gd name="T7" fmla="*/ 73 h 73"/>
                <a:gd name="T8" fmla="*/ 7 w 51"/>
                <a:gd name="T9" fmla="*/ 36 h 73"/>
              </a:gdLst>
              <a:ahLst/>
              <a:cxnLst>
                <a:cxn ang="0">
                  <a:pos x="T0" y="T1"/>
                </a:cxn>
                <a:cxn ang="0">
                  <a:pos x="T2" y="T3"/>
                </a:cxn>
                <a:cxn ang="0">
                  <a:pos x="T4" y="T5"/>
                </a:cxn>
                <a:cxn ang="0">
                  <a:pos x="T6" y="T7"/>
                </a:cxn>
                <a:cxn ang="0">
                  <a:pos x="T8" y="T9"/>
                </a:cxn>
              </a:cxnLst>
              <a:rect l="0" t="0" r="r" b="b"/>
              <a:pathLst>
                <a:path w="51" h="73">
                  <a:moveTo>
                    <a:pt x="7" y="36"/>
                  </a:moveTo>
                  <a:cubicBezTo>
                    <a:pt x="9" y="21"/>
                    <a:pt x="1" y="0"/>
                    <a:pt x="25" y="0"/>
                  </a:cubicBezTo>
                  <a:cubicBezTo>
                    <a:pt x="51" y="0"/>
                    <a:pt x="45" y="21"/>
                    <a:pt x="45" y="36"/>
                  </a:cubicBezTo>
                  <a:cubicBezTo>
                    <a:pt x="45" y="52"/>
                    <a:pt x="51" y="73"/>
                    <a:pt x="26" y="73"/>
                  </a:cubicBezTo>
                  <a:cubicBezTo>
                    <a:pt x="0" y="72"/>
                    <a:pt x="9" y="50"/>
                    <a:pt x="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1">
              <a:extLst>
                <a:ext uri="{FF2B5EF4-FFF2-40B4-BE49-F238E27FC236}">
                  <a16:creationId xmlns:a16="http://schemas.microsoft.com/office/drawing/2014/main" id="{3456D6B7-0994-4BCC-AAAB-DFD5C19E1236}"/>
                </a:ext>
              </a:extLst>
            </p:cNvPr>
            <p:cNvSpPr>
              <a:spLocks noEditPoints="1"/>
            </p:cNvSpPr>
            <p:nvPr/>
          </p:nvSpPr>
          <p:spPr bwMode="auto">
            <a:xfrm>
              <a:off x="7256463" y="1089026"/>
              <a:ext cx="330200" cy="327025"/>
            </a:xfrm>
            <a:custGeom>
              <a:avLst/>
              <a:gdLst>
                <a:gd name="T0" fmla="*/ 237 w 475"/>
                <a:gd name="T1" fmla="*/ 473 h 473"/>
                <a:gd name="T2" fmla="*/ 1 w 475"/>
                <a:gd name="T3" fmla="*/ 240 h 473"/>
                <a:gd name="T4" fmla="*/ 235 w 475"/>
                <a:gd name="T5" fmla="*/ 1 h 473"/>
                <a:gd name="T6" fmla="*/ 474 w 475"/>
                <a:gd name="T7" fmla="*/ 235 h 473"/>
                <a:gd name="T8" fmla="*/ 237 w 475"/>
                <a:gd name="T9" fmla="*/ 473 h 473"/>
                <a:gd name="T10" fmla="*/ 412 w 475"/>
                <a:gd name="T11" fmla="*/ 322 h 473"/>
                <a:gd name="T12" fmla="*/ 360 w 475"/>
                <a:gd name="T13" fmla="*/ 82 h 473"/>
                <a:gd name="T14" fmla="*/ 99 w 475"/>
                <a:gd name="T15" fmla="*/ 96 h 473"/>
                <a:gd name="T16" fmla="*/ 62 w 475"/>
                <a:gd name="T17" fmla="*/ 321 h 473"/>
                <a:gd name="T18" fmla="*/ 152 w 475"/>
                <a:gd name="T19" fmla="*/ 265 h 473"/>
                <a:gd name="T20" fmla="*/ 147 w 475"/>
                <a:gd name="T21" fmla="*/ 164 h 473"/>
                <a:gd name="T22" fmla="*/ 224 w 475"/>
                <a:gd name="T23" fmla="*/ 82 h 473"/>
                <a:gd name="T24" fmla="*/ 326 w 475"/>
                <a:gd name="T25" fmla="*/ 155 h 473"/>
                <a:gd name="T26" fmla="*/ 315 w 475"/>
                <a:gd name="T27" fmla="*/ 264 h 473"/>
                <a:gd name="T28" fmla="*/ 412 w 475"/>
                <a:gd name="T29" fmla="*/ 322 h 473"/>
                <a:gd name="T30" fmla="*/ 256 w 475"/>
                <a:gd name="T31" fmla="*/ 433 h 473"/>
                <a:gd name="T32" fmla="*/ 364 w 475"/>
                <a:gd name="T33" fmla="*/ 387 h 473"/>
                <a:gd name="T34" fmla="*/ 362 w 475"/>
                <a:gd name="T35" fmla="*/ 325 h 473"/>
                <a:gd name="T36" fmla="*/ 322 w 475"/>
                <a:gd name="T37" fmla="*/ 306 h 473"/>
                <a:gd name="T38" fmla="*/ 304 w 475"/>
                <a:gd name="T39" fmla="*/ 314 h 473"/>
                <a:gd name="T40" fmla="*/ 257 w 475"/>
                <a:gd name="T41" fmla="*/ 386 h 473"/>
                <a:gd name="T42" fmla="*/ 217 w 475"/>
                <a:gd name="T43" fmla="*/ 386 h 473"/>
                <a:gd name="T44" fmla="*/ 172 w 475"/>
                <a:gd name="T45" fmla="*/ 316 h 473"/>
                <a:gd name="T46" fmla="*/ 156 w 475"/>
                <a:gd name="T47" fmla="*/ 305 h 473"/>
                <a:gd name="T48" fmla="*/ 93 w 475"/>
                <a:gd name="T49" fmla="*/ 349 h 473"/>
                <a:gd name="T50" fmla="*/ 99 w 475"/>
                <a:gd name="T51" fmla="*/ 376 h 473"/>
                <a:gd name="T52" fmla="*/ 256 w 475"/>
                <a:gd name="T53" fmla="*/ 433 h 473"/>
                <a:gd name="T54" fmla="*/ 185 w 475"/>
                <a:gd name="T55" fmla="*/ 191 h 473"/>
                <a:gd name="T56" fmla="*/ 183 w 475"/>
                <a:gd name="T57" fmla="*/ 191 h 473"/>
                <a:gd name="T58" fmla="*/ 189 w 475"/>
                <a:gd name="T59" fmla="*/ 230 h 473"/>
                <a:gd name="T60" fmla="*/ 223 w 475"/>
                <a:gd name="T61" fmla="*/ 261 h 473"/>
                <a:gd name="T62" fmla="*/ 289 w 475"/>
                <a:gd name="T63" fmla="*/ 205 h 473"/>
                <a:gd name="T64" fmla="*/ 287 w 475"/>
                <a:gd name="T65" fmla="*/ 162 h 473"/>
                <a:gd name="T66" fmla="*/ 233 w 475"/>
                <a:gd name="T67" fmla="*/ 121 h 473"/>
                <a:gd name="T68" fmla="*/ 186 w 475"/>
                <a:gd name="T69" fmla="*/ 165 h 473"/>
                <a:gd name="T70" fmla="*/ 185 w 475"/>
                <a:gd name="T71" fmla="*/ 191 h 473"/>
                <a:gd name="T72" fmla="*/ 237 w 475"/>
                <a:gd name="T73" fmla="*/ 345 h 473"/>
                <a:gd name="T74" fmla="*/ 263 w 475"/>
                <a:gd name="T75" fmla="*/ 302 h 473"/>
                <a:gd name="T76" fmla="*/ 210 w 475"/>
                <a:gd name="T77" fmla="*/ 302 h 473"/>
                <a:gd name="T78" fmla="*/ 237 w 475"/>
                <a:gd name="T79" fmla="*/ 34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5" h="473">
                  <a:moveTo>
                    <a:pt x="237" y="473"/>
                  </a:moveTo>
                  <a:cubicBezTo>
                    <a:pt x="109" y="473"/>
                    <a:pt x="2" y="368"/>
                    <a:pt x="1" y="240"/>
                  </a:cubicBezTo>
                  <a:cubicBezTo>
                    <a:pt x="0" y="108"/>
                    <a:pt x="104" y="2"/>
                    <a:pt x="235" y="1"/>
                  </a:cubicBezTo>
                  <a:cubicBezTo>
                    <a:pt x="366" y="0"/>
                    <a:pt x="472" y="105"/>
                    <a:pt x="474" y="235"/>
                  </a:cubicBezTo>
                  <a:cubicBezTo>
                    <a:pt x="475" y="365"/>
                    <a:pt x="368" y="472"/>
                    <a:pt x="237" y="473"/>
                  </a:cubicBezTo>
                  <a:close/>
                  <a:moveTo>
                    <a:pt x="412" y="322"/>
                  </a:moveTo>
                  <a:cubicBezTo>
                    <a:pt x="458" y="252"/>
                    <a:pt x="433" y="141"/>
                    <a:pt x="360" y="82"/>
                  </a:cubicBezTo>
                  <a:cubicBezTo>
                    <a:pt x="283" y="20"/>
                    <a:pt x="171" y="26"/>
                    <a:pt x="99" y="96"/>
                  </a:cubicBezTo>
                  <a:cubicBezTo>
                    <a:pt x="33" y="159"/>
                    <a:pt x="23" y="265"/>
                    <a:pt x="62" y="321"/>
                  </a:cubicBezTo>
                  <a:cubicBezTo>
                    <a:pt x="84" y="285"/>
                    <a:pt x="120" y="271"/>
                    <a:pt x="152" y="265"/>
                  </a:cubicBezTo>
                  <a:cubicBezTo>
                    <a:pt x="150" y="229"/>
                    <a:pt x="145" y="196"/>
                    <a:pt x="147" y="164"/>
                  </a:cubicBezTo>
                  <a:cubicBezTo>
                    <a:pt x="148" y="118"/>
                    <a:pt x="182" y="85"/>
                    <a:pt x="224" y="82"/>
                  </a:cubicBezTo>
                  <a:cubicBezTo>
                    <a:pt x="283" y="79"/>
                    <a:pt x="316" y="102"/>
                    <a:pt x="326" y="155"/>
                  </a:cubicBezTo>
                  <a:cubicBezTo>
                    <a:pt x="332" y="192"/>
                    <a:pt x="331" y="228"/>
                    <a:pt x="315" y="264"/>
                  </a:cubicBezTo>
                  <a:cubicBezTo>
                    <a:pt x="355" y="271"/>
                    <a:pt x="390" y="286"/>
                    <a:pt x="412" y="322"/>
                  </a:cubicBezTo>
                  <a:close/>
                  <a:moveTo>
                    <a:pt x="256" y="433"/>
                  </a:moveTo>
                  <a:cubicBezTo>
                    <a:pt x="287" y="432"/>
                    <a:pt x="327" y="416"/>
                    <a:pt x="364" y="387"/>
                  </a:cubicBezTo>
                  <a:cubicBezTo>
                    <a:pt x="395" y="363"/>
                    <a:pt x="388" y="348"/>
                    <a:pt x="362" y="325"/>
                  </a:cubicBezTo>
                  <a:cubicBezTo>
                    <a:pt x="351" y="315"/>
                    <a:pt x="336" y="310"/>
                    <a:pt x="322" y="306"/>
                  </a:cubicBezTo>
                  <a:cubicBezTo>
                    <a:pt x="317" y="305"/>
                    <a:pt x="307" y="310"/>
                    <a:pt x="304" y="314"/>
                  </a:cubicBezTo>
                  <a:cubicBezTo>
                    <a:pt x="288" y="338"/>
                    <a:pt x="273" y="362"/>
                    <a:pt x="257" y="386"/>
                  </a:cubicBezTo>
                  <a:cubicBezTo>
                    <a:pt x="244" y="406"/>
                    <a:pt x="230" y="406"/>
                    <a:pt x="217" y="386"/>
                  </a:cubicBezTo>
                  <a:cubicBezTo>
                    <a:pt x="201" y="363"/>
                    <a:pt x="187" y="339"/>
                    <a:pt x="172" y="316"/>
                  </a:cubicBezTo>
                  <a:cubicBezTo>
                    <a:pt x="168" y="311"/>
                    <a:pt x="162" y="305"/>
                    <a:pt x="156" y="305"/>
                  </a:cubicBezTo>
                  <a:cubicBezTo>
                    <a:pt x="135" y="304"/>
                    <a:pt x="99" y="328"/>
                    <a:pt x="93" y="349"/>
                  </a:cubicBezTo>
                  <a:cubicBezTo>
                    <a:pt x="91" y="357"/>
                    <a:pt x="93" y="370"/>
                    <a:pt x="99" y="376"/>
                  </a:cubicBezTo>
                  <a:cubicBezTo>
                    <a:pt x="138" y="415"/>
                    <a:pt x="185" y="435"/>
                    <a:pt x="256" y="433"/>
                  </a:cubicBezTo>
                  <a:close/>
                  <a:moveTo>
                    <a:pt x="185" y="191"/>
                  </a:moveTo>
                  <a:cubicBezTo>
                    <a:pt x="185" y="191"/>
                    <a:pt x="184" y="191"/>
                    <a:pt x="183" y="191"/>
                  </a:cubicBezTo>
                  <a:cubicBezTo>
                    <a:pt x="185" y="204"/>
                    <a:pt x="186" y="218"/>
                    <a:pt x="189" y="230"/>
                  </a:cubicBezTo>
                  <a:cubicBezTo>
                    <a:pt x="194" y="247"/>
                    <a:pt x="205" y="259"/>
                    <a:pt x="223" y="261"/>
                  </a:cubicBezTo>
                  <a:cubicBezTo>
                    <a:pt x="267" y="266"/>
                    <a:pt x="288" y="248"/>
                    <a:pt x="289" y="205"/>
                  </a:cubicBezTo>
                  <a:cubicBezTo>
                    <a:pt x="289" y="191"/>
                    <a:pt x="290" y="176"/>
                    <a:pt x="287" y="162"/>
                  </a:cubicBezTo>
                  <a:cubicBezTo>
                    <a:pt x="282" y="132"/>
                    <a:pt x="267" y="120"/>
                    <a:pt x="233" y="121"/>
                  </a:cubicBezTo>
                  <a:cubicBezTo>
                    <a:pt x="206" y="122"/>
                    <a:pt x="189" y="136"/>
                    <a:pt x="186" y="165"/>
                  </a:cubicBezTo>
                  <a:cubicBezTo>
                    <a:pt x="184" y="173"/>
                    <a:pt x="185" y="182"/>
                    <a:pt x="185" y="191"/>
                  </a:cubicBezTo>
                  <a:close/>
                  <a:moveTo>
                    <a:pt x="237" y="345"/>
                  </a:moveTo>
                  <a:cubicBezTo>
                    <a:pt x="246" y="329"/>
                    <a:pt x="254" y="316"/>
                    <a:pt x="263" y="302"/>
                  </a:cubicBezTo>
                  <a:cubicBezTo>
                    <a:pt x="244" y="302"/>
                    <a:pt x="229" y="302"/>
                    <a:pt x="210" y="302"/>
                  </a:cubicBezTo>
                  <a:cubicBezTo>
                    <a:pt x="220" y="317"/>
                    <a:pt x="228" y="330"/>
                    <a:pt x="237" y="3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myP_Communication">
            <a:extLst>
              <a:ext uri="{FF2B5EF4-FFF2-40B4-BE49-F238E27FC236}">
                <a16:creationId xmlns:a16="http://schemas.microsoft.com/office/drawing/2014/main" id="{37EA3215-3D69-43F7-9AF0-41D0D790F1FC}"/>
              </a:ext>
            </a:extLst>
          </p:cNvPr>
          <p:cNvGrpSpPr/>
          <p:nvPr/>
        </p:nvGrpSpPr>
        <p:grpSpPr>
          <a:xfrm>
            <a:off x="7245298" y="2243424"/>
            <a:ext cx="391879" cy="438935"/>
            <a:chOff x="4502150" y="5078413"/>
            <a:chExt cx="806450" cy="903287"/>
          </a:xfrm>
          <a:solidFill>
            <a:schemeClr val="tx1"/>
          </a:solidFill>
        </p:grpSpPr>
        <p:sp>
          <p:nvSpPr>
            <p:cNvPr id="81" name="Freeform 100">
              <a:extLst>
                <a:ext uri="{FF2B5EF4-FFF2-40B4-BE49-F238E27FC236}">
                  <a16:creationId xmlns:a16="http://schemas.microsoft.com/office/drawing/2014/main" id="{B2416A84-EE31-423C-AA31-CE5EFD8AFE82}"/>
                </a:ext>
              </a:extLst>
            </p:cNvPr>
            <p:cNvSpPr>
              <a:spLocks noEditPoints="1"/>
            </p:cNvSpPr>
            <p:nvPr/>
          </p:nvSpPr>
          <p:spPr bwMode="auto">
            <a:xfrm>
              <a:off x="4837113" y="5684838"/>
              <a:ext cx="131763" cy="131763"/>
            </a:xfrm>
            <a:custGeom>
              <a:avLst/>
              <a:gdLst>
                <a:gd name="T0" fmla="*/ 33 w 65"/>
                <a:gd name="T1" fmla="*/ 0 h 65"/>
                <a:gd name="T2" fmla="*/ 0 w 65"/>
                <a:gd name="T3" fmla="*/ 33 h 65"/>
                <a:gd name="T4" fmla="*/ 33 w 65"/>
                <a:gd name="T5" fmla="*/ 65 h 65"/>
                <a:gd name="T6" fmla="*/ 65 w 65"/>
                <a:gd name="T7" fmla="*/ 33 h 65"/>
                <a:gd name="T8" fmla="*/ 33 w 65"/>
                <a:gd name="T9" fmla="*/ 0 h 65"/>
                <a:gd name="T10" fmla="*/ 33 w 65"/>
                <a:gd name="T11" fmla="*/ 53 h 65"/>
                <a:gd name="T12" fmla="*/ 12 w 65"/>
                <a:gd name="T13" fmla="*/ 33 h 65"/>
                <a:gd name="T14" fmla="*/ 33 w 65"/>
                <a:gd name="T15" fmla="*/ 12 h 65"/>
                <a:gd name="T16" fmla="*/ 53 w 65"/>
                <a:gd name="T17" fmla="*/ 33 h 65"/>
                <a:gd name="T18" fmla="*/ 33 w 65"/>
                <a:gd name="T19"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0"/>
                  </a:moveTo>
                  <a:cubicBezTo>
                    <a:pt x="15" y="0"/>
                    <a:pt x="0" y="15"/>
                    <a:pt x="0" y="33"/>
                  </a:cubicBezTo>
                  <a:cubicBezTo>
                    <a:pt x="0" y="51"/>
                    <a:pt x="15" y="65"/>
                    <a:pt x="33" y="65"/>
                  </a:cubicBezTo>
                  <a:cubicBezTo>
                    <a:pt x="51" y="65"/>
                    <a:pt x="65" y="51"/>
                    <a:pt x="65" y="33"/>
                  </a:cubicBezTo>
                  <a:cubicBezTo>
                    <a:pt x="65" y="15"/>
                    <a:pt x="51" y="0"/>
                    <a:pt x="33" y="0"/>
                  </a:cubicBezTo>
                  <a:close/>
                  <a:moveTo>
                    <a:pt x="33" y="53"/>
                  </a:moveTo>
                  <a:cubicBezTo>
                    <a:pt x="21" y="53"/>
                    <a:pt x="12" y="44"/>
                    <a:pt x="12" y="33"/>
                  </a:cubicBezTo>
                  <a:cubicBezTo>
                    <a:pt x="12" y="21"/>
                    <a:pt x="21" y="12"/>
                    <a:pt x="33" y="12"/>
                  </a:cubicBezTo>
                  <a:cubicBezTo>
                    <a:pt x="44" y="12"/>
                    <a:pt x="53" y="21"/>
                    <a:pt x="53" y="33"/>
                  </a:cubicBezTo>
                  <a:cubicBezTo>
                    <a:pt x="53" y="44"/>
                    <a:pt x="44" y="53"/>
                    <a:pt x="3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1">
              <a:extLst>
                <a:ext uri="{FF2B5EF4-FFF2-40B4-BE49-F238E27FC236}">
                  <a16:creationId xmlns:a16="http://schemas.microsoft.com/office/drawing/2014/main" id="{72F6416F-64CB-4A83-946A-6694FE3C73F8}"/>
                </a:ext>
              </a:extLst>
            </p:cNvPr>
            <p:cNvSpPr>
              <a:spLocks noEditPoints="1"/>
            </p:cNvSpPr>
            <p:nvPr/>
          </p:nvSpPr>
          <p:spPr bwMode="auto">
            <a:xfrm>
              <a:off x="4837113" y="5078413"/>
              <a:ext cx="131763" cy="131763"/>
            </a:xfrm>
            <a:custGeom>
              <a:avLst/>
              <a:gdLst>
                <a:gd name="T0" fmla="*/ 33 w 65"/>
                <a:gd name="T1" fmla="*/ 65 h 65"/>
                <a:gd name="T2" fmla="*/ 65 w 65"/>
                <a:gd name="T3" fmla="*/ 33 h 65"/>
                <a:gd name="T4" fmla="*/ 33 w 65"/>
                <a:gd name="T5" fmla="*/ 0 h 65"/>
                <a:gd name="T6" fmla="*/ 0 w 65"/>
                <a:gd name="T7" fmla="*/ 33 h 65"/>
                <a:gd name="T8" fmla="*/ 33 w 65"/>
                <a:gd name="T9" fmla="*/ 65 h 65"/>
                <a:gd name="T10" fmla="*/ 33 w 65"/>
                <a:gd name="T11" fmla="*/ 12 h 65"/>
                <a:gd name="T12" fmla="*/ 53 w 65"/>
                <a:gd name="T13" fmla="*/ 33 h 65"/>
                <a:gd name="T14" fmla="*/ 33 w 65"/>
                <a:gd name="T15" fmla="*/ 53 h 65"/>
                <a:gd name="T16" fmla="*/ 12 w 65"/>
                <a:gd name="T17" fmla="*/ 33 h 65"/>
                <a:gd name="T18" fmla="*/ 33 w 65"/>
                <a:gd name="T19"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65"/>
                  </a:moveTo>
                  <a:cubicBezTo>
                    <a:pt x="51" y="65"/>
                    <a:pt x="65" y="51"/>
                    <a:pt x="65" y="33"/>
                  </a:cubicBezTo>
                  <a:cubicBezTo>
                    <a:pt x="65" y="15"/>
                    <a:pt x="51" y="0"/>
                    <a:pt x="33" y="0"/>
                  </a:cubicBezTo>
                  <a:cubicBezTo>
                    <a:pt x="15" y="0"/>
                    <a:pt x="0" y="15"/>
                    <a:pt x="0" y="33"/>
                  </a:cubicBezTo>
                  <a:cubicBezTo>
                    <a:pt x="0" y="51"/>
                    <a:pt x="15" y="65"/>
                    <a:pt x="33" y="65"/>
                  </a:cubicBezTo>
                  <a:close/>
                  <a:moveTo>
                    <a:pt x="33" y="12"/>
                  </a:moveTo>
                  <a:cubicBezTo>
                    <a:pt x="44" y="12"/>
                    <a:pt x="53" y="21"/>
                    <a:pt x="53" y="33"/>
                  </a:cubicBezTo>
                  <a:cubicBezTo>
                    <a:pt x="53" y="44"/>
                    <a:pt x="44" y="53"/>
                    <a:pt x="33" y="53"/>
                  </a:cubicBezTo>
                  <a:cubicBezTo>
                    <a:pt x="21" y="53"/>
                    <a:pt x="12" y="44"/>
                    <a:pt x="12" y="33"/>
                  </a:cubicBezTo>
                  <a:cubicBezTo>
                    <a:pt x="12" y="21"/>
                    <a:pt x="21"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02">
              <a:extLst>
                <a:ext uri="{FF2B5EF4-FFF2-40B4-BE49-F238E27FC236}">
                  <a16:creationId xmlns:a16="http://schemas.microsoft.com/office/drawing/2014/main" id="{E09E67D5-FDFB-4C5A-A743-EC30A196A185}"/>
                </a:ext>
              </a:extLst>
            </p:cNvPr>
            <p:cNvSpPr>
              <a:spLocks noEditPoints="1"/>
            </p:cNvSpPr>
            <p:nvPr/>
          </p:nvSpPr>
          <p:spPr bwMode="auto">
            <a:xfrm>
              <a:off x="4502150" y="5232400"/>
              <a:ext cx="806450" cy="749300"/>
            </a:xfrm>
            <a:custGeom>
              <a:avLst/>
              <a:gdLst>
                <a:gd name="T0" fmla="*/ 379 w 399"/>
                <a:gd name="T1" fmla="*/ 178 h 371"/>
                <a:gd name="T2" fmla="*/ 350 w 399"/>
                <a:gd name="T3" fmla="*/ 205 h 371"/>
                <a:gd name="T4" fmla="*/ 298 w 399"/>
                <a:gd name="T5" fmla="*/ 185 h 371"/>
                <a:gd name="T6" fmla="*/ 350 w 399"/>
                <a:gd name="T7" fmla="*/ 159 h 371"/>
                <a:gd name="T8" fmla="*/ 373 w 399"/>
                <a:gd name="T9" fmla="*/ 167 h 371"/>
                <a:gd name="T10" fmla="*/ 344 w 399"/>
                <a:gd name="T11" fmla="*/ 134 h 371"/>
                <a:gd name="T12" fmla="*/ 313 w 399"/>
                <a:gd name="T13" fmla="*/ 81 h 371"/>
                <a:gd name="T14" fmla="*/ 242 w 399"/>
                <a:gd name="T15" fmla="*/ 32 h 371"/>
                <a:gd name="T16" fmla="*/ 239 w 399"/>
                <a:gd name="T17" fmla="*/ 39 h 371"/>
                <a:gd name="T18" fmla="*/ 153 w 399"/>
                <a:gd name="T19" fmla="*/ 59 h 371"/>
                <a:gd name="T20" fmla="*/ 162 w 399"/>
                <a:gd name="T21" fmla="*/ 35 h 371"/>
                <a:gd name="T22" fmla="*/ 234 w 399"/>
                <a:gd name="T23" fmla="*/ 22 h 371"/>
                <a:gd name="T24" fmla="*/ 199 w 399"/>
                <a:gd name="T25" fmla="*/ 0 h 371"/>
                <a:gd name="T26" fmla="*/ 85 w 399"/>
                <a:gd name="T27" fmla="*/ 82 h 371"/>
                <a:gd name="T28" fmla="*/ 55 w 399"/>
                <a:gd name="T29" fmla="*/ 135 h 371"/>
                <a:gd name="T30" fmla="*/ 0 w 399"/>
                <a:gd name="T31" fmla="*/ 209 h 371"/>
                <a:gd name="T32" fmla="*/ 52 w 399"/>
                <a:gd name="T33" fmla="*/ 217 h 371"/>
                <a:gd name="T34" fmla="*/ 139 w 399"/>
                <a:gd name="T35" fmla="*/ 363 h 371"/>
                <a:gd name="T36" fmla="*/ 254 w 399"/>
                <a:gd name="T37" fmla="*/ 371 h 371"/>
                <a:gd name="T38" fmla="*/ 250 w 399"/>
                <a:gd name="T39" fmla="*/ 335 h 371"/>
                <a:gd name="T40" fmla="*/ 239 w 399"/>
                <a:gd name="T41" fmla="*/ 339 h 371"/>
                <a:gd name="T42" fmla="*/ 160 w 399"/>
                <a:gd name="T43" fmla="*/ 339 h 371"/>
                <a:gd name="T44" fmla="*/ 199 w 399"/>
                <a:gd name="T45" fmla="*/ 312 h 371"/>
                <a:gd name="T46" fmla="*/ 234 w 399"/>
                <a:gd name="T47" fmla="*/ 322 h 371"/>
                <a:gd name="T48" fmla="*/ 393 w 399"/>
                <a:gd name="T49" fmla="*/ 217 h 371"/>
                <a:gd name="T50" fmla="*/ 388 w 399"/>
                <a:gd name="T51" fmla="*/ 181 h 371"/>
                <a:gd name="T52" fmla="*/ 340 w 399"/>
                <a:gd name="T53" fmla="*/ 123 h 371"/>
                <a:gd name="T54" fmla="*/ 317 w 399"/>
                <a:gd name="T55" fmla="*/ 106 h 371"/>
                <a:gd name="T56" fmla="*/ 337 w 399"/>
                <a:gd name="T57" fmla="*/ 82 h 371"/>
                <a:gd name="T58" fmla="*/ 60 w 399"/>
                <a:gd name="T59" fmla="*/ 123 h 371"/>
                <a:gd name="T60" fmla="*/ 60 w 399"/>
                <a:gd name="T61" fmla="*/ 82 h 371"/>
                <a:gd name="T62" fmla="*/ 234 w 399"/>
                <a:gd name="T63" fmla="*/ 312 h 371"/>
                <a:gd name="T64" fmla="*/ 64 w 399"/>
                <a:gd name="T65" fmla="*/ 217 h 371"/>
                <a:gd name="T66" fmla="*/ 121 w 399"/>
                <a:gd name="T67" fmla="*/ 209 h 371"/>
                <a:gd name="T68" fmla="*/ 103 w 399"/>
                <a:gd name="T69" fmla="*/ 178 h 371"/>
                <a:gd name="T70" fmla="*/ 62 w 399"/>
                <a:gd name="T71" fmla="*/ 205 h 371"/>
                <a:gd name="T72" fmla="*/ 21 w 399"/>
                <a:gd name="T73" fmla="*/ 185 h 371"/>
                <a:gd name="T74" fmla="*/ 62 w 399"/>
                <a:gd name="T75" fmla="*/ 158 h 371"/>
                <a:gd name="T76" fmla="*/ 96 w 399"/>
                <a:gd name="T77" fmla="*/ 167 h 371"/>
                <a:gd name="T78" fmla="*/ 68 w 399"/>
                <a:gd name="T79" fmla="*/ 134 h 371"/>
                <a:gd name="T80" fmla="*/ 141 w 399"/>
                <a:gd name="T81" fmla="*/ 55 h 371"/>
                <a:gd name="T82" fmla="*/ 144 w 399"/>
                <a:gd name="T83" fmla="*/ 71 h 371"/>
                <a:gd name="T84" fmla="*/ 260 w 399"/>
                <a:gd name="T85" fmla="*/ 63 h 371"/>
                <a:gd name="T86" fmla="*/ 305 w 399"/>
                <a:gd name="T87" fmla="*/ 103 h 371"/>
                <a:gd name="T88" fmla="*/ 287 w 399"/>
                <a:gd name="T89" fmla="*/ 181 h 371"/>
                <a:gd name="T90" fmla="*/ 283 w 399"/>
                <a:gd name="T91" fmla="*/ 2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 h="371">
                  <a:moveTo>
                    <a:pt x="388" y="181"/>
                  </a:moveTo>
                  <a:cubicBezTo>
                    <a:pt x="387" y="178"/>
                    <a:pt x="384" y="177"/>
                    <a:pt x="381" y="178"/>
                  </a:cubicBezTo>
                  <a:cubicBezTo>
                    <a:pt x="380" y="178"/>
                    <a:pt x="380" y="178"/>
                    <a:pt x="379" y="178"/>
                  </a:cubicBezTo>
                  <a:cubicBezTo>
                    <a:pt x="377" y="180"/>
                    <a:pt x="376" y="183"/>
                    <a:pt x="377" y="185"/>
                  </a:cubicBezTo>
                  <a:cubicBezTo>
                    <a:pt x="384" y="205"/>
                    <a:pt x="384" y="205"/>
                    <a:pt x="384" y="205"/>
                  </a:cubicBezTo>
                  <a:cubicBezTo>
                    <a:pt x="350" y="205"/>
                    <a:pt x="350" y="205"/>
                    <a:pt x="350" y="205"/>
                  </a:cubicBezTo>
                  <a:cubicBezTo>
                    <a:pt x="338" y="205"/>
                    <a:pt x="338" y="205"/>
                    <a:pt x="338" y="205"/>
                  </a:cubicBezTo>
                  <a:cubicBezTo>
                    <a:pt x="291" y="205"/>
                    <a:pt x="291" y="205"/>
                    <a:pt x="291" y="205"/>
                  </a:cubicBezTo>
                  <a:cubicBezTo>
                    <a:pt x="298" y="185"/>
                    <a:pt x="298" y="185"/>
                    <a:pt x="298" y="185"/>
                  </a:cubicBezTo>
                  <a:cubicBezTo>
                    <a:pt x="304" y="169"/>
                    <a:pt x="320" y="158"/>
                    <a:pt x="337" y="158"/>
                  </a:cubicBezTo>
                  <a:cubicBezTo>
                    <a:pt x="338" y="158"/>
                    <a:pt x="338" y="158"/>
                    <a:pt x="338" y="158"/>
                  </a:cubicBezTo>
                  <a:cubicBezTo>
                    <a:pt x="342" y="158"/>
                    <a:pt x="346" y="158"/>
                    <a:pt x="350" y="159"/>
                  </a:cubicBezTo>
                  <a:cubicBezTo>
                    <a:pt x="355" y="161"/>
                    <a:pt x="360" y="164"/>
                    <a:pt x="365" y="168"/>
                  </a:cubicBezTo>
                  <a:cubicBezTo>
                    <a:pt x="367" y="169"/>
                    <a:pt x="370" y="169"/>
                    <a:pt x="372" y="168"/>
                  </a:cubicBezTo>
                  <a:cubicBezTo>
                    <a:pt x="373" y="168"/>
                    <a:pt x="373" y="167"/>
                    <a:pt x="373" y="167"/>
                  </a:cubicBezTo>
                  <a:cubicBezTo>
                    <a:pt x="375" y="164"/>
                    <a:pt x="375" y="161"/>
                    <a:pt x="373" y="158"/>
                  </a:cubicBezTo>
                  <a:cubicBezTo>
                    <a:pt x="365" y="152"/>
                    <a:pt x="357" y="148"/>
                    <a:pt x="347" y="146"/>
                  </a:cubicBezTo>
                  <a:cubicBezTo>
                    <a:pt x="346" y="142"/>
                    <a:pt x="345" y="138"/>
                    <a:pt x="344" y="134"/>
                  </a:cubicBezTo>
                  <a:cubicBezTo>
                    <a:pt x="359" y="131"/>
                    <a:pt x="370" y="118"/>
                    <a:pt x="370" y="103"/>
                  </a:cubicBezTo>
                  <a:cubicBezTo>
                    <a:pt x="370" y="85"/>
                    <a:pt x="355" y="70"/>
                    <a:pt x="337" y="70"/>
                  </a:cubicBezTo>
                  <a:cubicBezTo>
                    <a:pt x="328" y="70"/>
                    <a:pt x="319" y="75"/>
                    <a:pt x="313" y="81"/>
                  </a:cubicBezTo>
                  <a:cubicBezTo>
                    <a:pt x="296" y="63"/>
                    <a:pt x="275" y="48"/>
                    <a:pt x="251" y="39"/>
                  </a:cubicBezTo>
                  <a:cubicBezTo>
                    <a:pt x="250" y="35"/>
                    <a:pt x="250" y="35"/>
                    <a:pt x="250" y="35"/>
                  </a:cubicBezTo>
                  <a:cubicBezTo>
                    <a:pt x="249" y="32"/>
                    <a:pt x="245" y="31"/>
                    <a:pt x="242" y="32"/>
                  </a:cubicBezTo>
                  <a:cubicBezTo>
                    <a:pt x="242" y="32"/>
                    <a:pt x="241" y="32"/>
                    <a:pt x="241" y="33"/>
                  </a:cubicBezTo>
                  <a:cubicBezTo>
                    <a:pt x="240" y="33"/>
                    <a:pt x="239" y="34"/>
                    <a:pt x="239" y="35"/>
                  </a:cubicBezTo>
                  <a:cubicBezTo>
                    <a:pt x="238" y="37"/>
                    <a:pt x="238" y="38"/>
                    <a:pt x="239" y="39"/>
                  </a:cubicBezTo>
                  <a:cubicBezTo>
                    <a:pt x="242" y="49"/>
                    <a:pt x="242" y="49"/>
                    <a:pt x="242" y="49"/>
                  </a:cubicBezTo>
                  <a:cubicBezTo>
                    <a:pt x="246" y="59"/>
                    <a:pt x="246" y="59"/>
                    <a:pt x="246" y="59"/>
                  </a:cubicBezTo>
                  <a:cubicBezTo>
                    <a:pt x="153" y="59"/>
                    <a:pt x="153" y="59"/>
                    <a:pt x="153" y="59"/>
                  </a:cubicBezTo>
                  <a:cubicBezTo>
                    <a:pt x="156" y="49"/>
                    <a:pt x="156" y="49"/>
                    <a:pt x="156" y="49"/>
                  </a:cubicBezTo>
                  <a:cubicBezTo>
                    <a:pt x="160" y="39"/>
                    <a:pt x="160" y="39"/>
                    <a:pt x="160" y="39"/>
                  </a:cubicBezTo>
                  <a:cubicBezTo>
                    <a:pt x="160" y="38"/>
                    <a:pt x="161" y="37"/>
                    <a:pt x="162" y="35"/>
                  </a:cubicBezTo>
                  <a:cubicBezTo>
                    <a:pt x="169" y="21"/>
                    <a:pt x="183" y="12"/>
                    <a:pt x="199" y="12"/>
                  </a:cubicBezTo>
                  <a:cubicBezTo>
                    <a:pt x="209" y="12"/>
                    <a:pt x="219" y="15"/>
                    <a:pt x="226" y="22"/>
                  </a:cubicBezTo>
                  <a:cubicBezTo>
                    <a:pt x="228" y="23"/>
                    <a:pt x="231" y="23"/>
                    <a:pt x="234" y="22"/>
                  </a:cubicBezTo>
                  <a:cubicBezTo>
                    <a:pt x="234" y="22"/>
                    <a:pt x="234" y="21"/>
                    <a:pt x="235" y="21"/>
                  </a:cubicBezTo>
                  <a:cubicBezTo>
                    <a:pt x="237" y="18"/>
                    <a:pt x="237" y="15"/>
                    <a:pt x="234" y="12"/>
                  </a:cubicBezTo>
                  <a:cubicBezTo>
                    <a:pt x="224" y="4"/>
                    <a:pt x="212" y="0"/>
                    <a:pt x="199" y="0"/>
                  </a:cubicBezTo>
                  <a:cubicBezTo>
                    <a:pt x="177" y="0"/>
                    <a:pt x="156" y="14"/>
                    <a:pt x="148" y="35"/>
                  </a:cubicBezTo>
                  <a:cubicBezTo>
                    <a:pt x="147" y="40"/>
                    <a:pt x="147" y="40"/>
                    <a:pt x="147" y="40"/>
                  </a:cubicBezTo>
                  <a:cubicBezTo>
                    <a:pt x="123" y="49"/>
                    <a:pt x="102" y="63"/>
                    <a:pt x="85" y="82"/>
                  </a:cubicBezTo>
                  <a:cubicBezTo>
                    <a:pt x="80" y="75"/>
                    <a:pt x="70" y="70"/>
                    <a:pt x="60" y="70"/>
                  </a:cubicBezTo>
                  <a:cubicBezTo>
                    <a:pt x="42" y="70"/>
                    <a:pt x="28" y="85"/>
                    <a:pt x="28" y="103"/>
                  </a:cubicBezTo>
                  <a:cubicBezTo>
                    <a:pt x="28" y="119"/>
                    <a:pt x="40" y="132"/>
                    <a:pt x="55" y="135"/>
                  </a:cubicBezTo>
                  <a:cubicBezTo>
                    <a:pt x="54" y="139"/>
                    <a:pt x="53" y="142"/>
                    <a:pt x="52" y="146"/>
                  </a:cubicBezTo>
                  <a:cubicBezTo>
                    <a:pt x="33" y="149"/>
                    <a:pt x="17" y="163"/>
                    <a:pt x="10" y="181"/>
                  </a:cubicBezTo>
                  <a:cubicBezTo>
                    <a:pt x="0" y="209"/>
                    <a:pt x="0" y="209"/>
                    <a:pt x="0" y="209"/>
                  </a:cubicBezTo>
                  <a:cubicBezTo>
                    <a:pt x="0" y="210"/>
                    <a:pt x="0" y="213"/>
                    <a:pt x="1" y="214"/>
                  </a:cubicBezTo>
                  <a:cubicBezTo>
                    <a:pt x="2" y="216"/>
                    <a:pt x="4" y="217"/>
                    <a:pt x="6" y="217"/>
                  </a:cubicBezTo>
                  <a:cubicBezTo>
                    <a:pt x="52" y="217"/>
                    <a:pt x="52" y="217"/>
                    <a:pt x="52" y="217"/>
                  </a:cubicBezTo>
                  <a:cubicBezTo>
                    <a:pt x="64" y="269"/>
                    <a:pt x="102" y="310"/>
                    <a:pt x="152" y="327"/>
                  </a:cubicBezTo>
                  <a:cubicBezTo>
                    <a:pt x="151" y="330"/>
                    <a:pt x="150" y="332"/>
                    <a:pt x="148" y="335"/>
                  </a:cubicBezTo>
                  <a:cubicBezTo>
                    <a:pt x="139" y="363"/>
                    <a:pt x="139" y="363"/>
                    <a:pt x="139" y="363"/>
                  </a:cubicBezTo>
                  <a:cubicBezTo>
                    <a:pt x="138" y="364"/>
                    <a:pt x="138" y="367"/>
                    <a:pt x="140" y="368"/>
                  </a:cubicBezTo>
                  <a:cubicBezTo>
                    <a:pt x="141" y="370"/>
                    <a:pt x="142" y="371"/>
                    <a:pt x="144" y="371"/>
                  </a:cubicBezTo>
                  <a:cubicBezTo>
                    <a:pt x="254" y="371"/>
                    <a:pt x="254" y="371"/>
                    <a:pt x="254" y="371"/>
                  </a:cubicBezTo>
                  <a:cubicBezTo>
                    <a:pt x="256" y="371"/>
                    <a:pt x="258" y="370"/>
                    <a:pt x="259" y="368"/>
                  </a:cubicBezTo>
                  <a:cubicBezTo>
                    <a:pt x="260" y="367"/>
                    <a:pt x="260" y="364"/>
                    <a:pt x="260" y="363"/>
                  </a:cubicBezTo>
                  <a:cubicBezTo>
                    <a:pt x="250" y="335"/>
                    <a:pt x="250" y="335"/>
                    <a:pt x="250" y="335"/>
                  </a:cubicBezTo>
                  <a:cubicBezTo>
                    <a:pt x="249" y="332"/>
                    <a:pt x="245" y="331"/>
                    <a:pt x="242" y="332"/>
                  </a:cubicBezTo>
                  <a:cubicBezTo>
                    <a:pt x="242" y="332"/>
                    <a:pt x="241" y="332"/>
                    <a:pt x="241" y="332"/>
                  </a:cubicBezTo>
                  <a:cubicBezTo>
                    <a:pt x="239" y="334"/>
                    <a:pt x="238" y="337"/>
                    <a:pt x="239" y="339"/>
                  </a:cubicBezTo>
                  <a:cubicBezTo>
                    <a:pt x="246" y="359"/>
                    <a:pt x="246" y="359"/>
                    <a:pt x="246" y="359"/>
                  </a:cubicBezTo>
                  <a:cubicBezTo>
                    <a:pt x="153" y="359"/>
                    <a:pt x="153" y="359"/>
                    <a:pt x="153" y="359"/>
                  </a:cubicBezTo>
                  <a:cubicBezTo>
                    <a:pt x="160" y="339"/>
                    <a:pt x="160" y="339"/>
                    <a:pt x="160" y="339"/>
                  </a:cubicBezTo>
                  <a:cubicBezTo>
                    <a:pt x="161" y="336"/>
                    <a:pt x="163" y="333"/>
                    <a:pt x="164" y="330"/>
                  </a:cubicBezTo>
                  <a:cubicBezTo>
                    <a:pt x="167" y="326"/>
                    <a:pt x="170" y="323"/>
                    <a:pt x="174" y="320"/>
                  </a:cubicBezTo>
                  <a:cubicBezTo>
                    <a:pt x="181" y="315"/>
                    <a:pt x="190" y="312"/>
                    <a:pt x="199" y="312"/>
                  </a:cubicBezTo>
                  <a:cubicBezTo>
                    <a:pt x="208" y="312"/>
                    <a:pt x="217" y="315"/>
                    <a:pt x="225" y="320"/>
                  </a:cubicBezTo>
                  <a:cubicBezTo>
                    <a:pt x="225" y="321"/>
                    <a:pt x="226" y="321"/>
                    <a:pt x="226" y="322"/>
                  </a:cubicBezTo>
                  <a:cubicBezTo>
                    <a:pt x="228" y="323"/>
                    <a:pt x="231" y="323"/>
                    <a:pt x="234" y="322"/>
                  </a:cubicBezTo>
                  <a:cubicBezTo>
                    <a:pt x="239" y="329"/>
                    <a:pt x="239" y="329"/>
                    <a:pt x="239" y="329"/>
                  </a:cubicBezTo>
                  <a:cubicBezTo>
                    <a:pt x="293" y="315"/>
                    <a:pt x="335" y="271"/>
                    <a:pt x="348" y="217"/>
                  </a:cubicBezTo>
                  <a:cubicBezTo>
                    <a:pt x="393" y="217"/>
                    <a:pt x="393" y="217"/>
                    <a:pt x="393" y="217"/>
                  </a:cubicBezTo>
                  <a:cubicBezTo>
                    <a:pt x="394" y="217"/>
                    <a:pt x="396" y="216"/>
                    <a:pt x="397" y="214"/>
                  </a:cubicBezTo>
                  <a:cubicBezTo>
                    <a:pt x="399" y="213"/>
                    <a:pt x="399" y="210"/>
                    <a:pt x="398" y="209"/>
                  </a:cubicBezTo>
                  <a:lnTo>
                    <a:pt x="388" y="181"/>
                  </a:lnTo>
                  <a:close/>
                  <a:moveTo>
                    <a:pt x="337" y="82"/>
                  </a:moveTo>
                  <a:cubicBezTo>
                    <a:pt x="349" y="82"/>
                    <a:pt x="358" y="91"/>
                    <a:pt x="358" y="103"/>
                  </a:cubicBezTo>
                  <a:cubicBezTo>
                    <a:pt x="358" y="113"/>
                    <a:pt x="350" y="122"/>
                    <a:pt x="340" y="123"/>
                  </a:cubicBezTo>
                  <a:cubicBezTo>
                    <a:pt x="339" y="123"/>
                    <a:pt x="338" y="123"/>
                    <a:pt x="337" y="123"/>
                  </a:cubicBezTo>
                  <a:cubicBezTo>
                    <a:pt x="332" y="123"/>
                    <a:pt x="328" y="121"/>
                    <a:pt x="324" y="118"/>
                  </a:cubicBezTo>
                  <a:cubicBezTo>
                    <a:pt x="321" y="115"/>
                    <a:pt x="318" y="111"/>
                    <a:pt x="317" y="106"/>
                  </a:cubicBezTo>
                  <a:cubicBezTo>
                    <a:pt x="317" y="105"/>
                    <a:pt x="317" y="104"/>
                    <a:pt x="317" y="103"/>
                  </a:cubicBezTo>
                  <a:cubicBezTo>
                    <a:pt x="317" y="98"/>
                    <a:pt x="318" y="94"/>
                    <a:pt x="321" y="91"/>
                  </a:cubicBezTo>
                  <a:cubicBezTo>
                    <a:pt x="325" y="86"/>
                    <a:pt x="331" y="82"/>
                    <a:pt x="337" y="82"/>
                  </a:cubicBezTo>
                  <a:close/>
                  <a:moveTo>
                    <a:pt x="78" y="92"/>
                  </a:moveTo>
                  <a:cubicBezTo>
                    <a:pt x="80" y="95"/>
                    <a:pt x="81" y="99"/>
                    <a:pt x="81" y="103"/>
                  </a:cubicBezTo>
                  <a:cubicBezTo>
                    <a:pt x="81" y="114"/>
                    <a:pt x="72" y="123"/>
                    <a:pt x="60" y="123"/>
                  </a:cubicBezTo>
                  <a:cubicBezTo>
                    <a:pt x="60" y="123"/>
                    <a:pt x="60" y="123"/>
                    <a:pt x="60" y="123"/>
                  </a:cubicBezTo>
                  <a:cubicBezTo>
                    <a:pt x="49" y="123"/>
                    <a:pt x="40" y="114"/>
                    <a:pt x="40" y="103"/>
                  </a:cubicBezTo>
                  <a:cubicBezTo>
                    <a:pt x="40" y="91"/>
                    <a:pt x="49" y="82"/>
                    <a:pt x="60" y="82"/>
                  </a:cubicBezTo>
                  <a:cubicBezTo>
                    <a:pt x="68" y="82"/>
                    <a:pt x="74" y="86"/>
                    <a:pt x="78" y="92"/>
                  </a:cubicBezTo>
                  <a:close/>
                  <a:moveTo>
                    <a:pt x="236" y="318"/>
                  </a:moveTo>
                  <a:cubicBezTo>
                    <a:pt x="236" y="316"/>
                    <a:pt x="236" y="314"/>
                    <a:pt x="234" y="312"/>
                  </a:cubicBezTo>
                  <a:cubicBezTo>
                    <a:pt x="224" y="304"/>
                    <a:pt x="212" y="300"/>
                    <a:pt x="199" y="300"/>
                  </a:cubicBezTo>
                  <a:cubicBezTo>
                    <a:pt x="184" y="300"/>
                    <a:pt x="170" y="306"/>
                    <a:pt x="160" y="317"/>
                  </a:cubicBezTo>
                  <a:cubicBezTo>
                    <a:pt x="113" y="303"/>
                    <a:pt x="76" y="265"/>
                    <a:pt x="64" y="217"/>
                  </a:cubicBezTo>
                  <a:cubicBezTo>
                    <a:pt x="116" y="217"/>
                    <a:pt x="116" y="217"/>
                    <a:pt x="116" y="217"/>
                  </a:cubicBezTo>
                  <a:cubicBezTo>
                    <a:pt x="118" y="217"/>
                    <a:pt x="119" y="216"/>
                    <a:pt x="121" y="214"/>
                  </a:cubicBezTo>
                  <a:cubicBezTo>
                    <a:pt x="122" y="213"/>
                    <a:pt x="122" y="210"/>
                    <a:pt x="121" y="209"/>
                  </a:cubicBezTo>
                  <a:cubicBezTo>
                    <a:pt x="112" y="181"/>
                    <a:pt x="112" y="181"/>
                    <a:pt x="112" y="181"/>
                  </a:cubicBezTo>
                  <a:cubicBezTo>
                    <a:pt x="110" y="178"/>
                    <a:pt x="107" y="177"/>
                    <a:pt x="104" y="178"/>
                  </a:cubicBezTo>
                  <a:cubicBezTo>
                    <a:pt x="103" y="178"/>
                    <a:pt x="103" y="178"/>
                    <a:pt x="103" y="178"/>
                  </a:cubicBezTo>
                  <a:cubicBezTo>
                    <a:pt x="100" y="180"/>
                    <a:pt x="99" y="183"/>
                    <a:pt x="100" y="185"/>
                  </a:cubicBezTo>
                  <a:cubicBezTo>
                    <a:pt x="107" y="205"/>
                    <a:pt x="107" y="205"/>
                    <a:pt x="107" y="205"/>
                  </a:cubicBezTo>
                  <a:cubicBezTo>
                    <a:pt x="62" y="205"/>
                    <a:pt x="62" y="205"/>
                    <a:pt x="62" y="205"/>
                  </a:cubicBezTo>
                  <a:cubicBezTo>
                    <a:pt x="49" y="205"/>
                    <a:pt x="49" y="205"/>
                    <a:pt x="49" y="205"/>
                  </a:cubicBezTo>
                  <a:cubicBezTo>
                    <a:pt x="15" y="205"/>
                    <a:pt x="15" y="205"/>
                    <a:pt x="15" y="205"/>
                  </a:cubicBezTo>
                  <a:cubicBezTo>
                    <a:pt x="21" y="185"/>
                    <a:pt x="21" y="185"/>
                    <a:pt x="21" y="185"/>
                  </a:cubicBezTo>
                  <a:cubicBezTo>
                    <a:pt x="26" y="172"/>
                    <a:pt x="37" y="163"/>
                    <a:pt x="50" y="159"/>
                  </a:cubicBezTo>
                  <a:cubicBezTo>
                    <a:pt x="53" y="158"/>
                    <a:pt x="57" y="158"/>
                    <a:pt x="61" y="158"/>
                  </a:cubicBezTo>
                  <a:cubicBezTo>
                    <a:pt x="61" y="158"/>
                    <a:pt x="62" y="158"/>
                    <a:pt x="62" y="158"/>
                  </a:cubicBezTo>
                  <a:cubicBezTo>
                    <a:pt x="71" y="158"/>
                    <a:pt x="81" y="161"/>
                    <a:pt x="88" y="168"/>
                  </a:cubicBezTo>
                  <a:cubicBezTo>
                    <a:pt x="90" y="169"/>
                    <a:pt x="93" y="169"/>
                    <a:pt x="95" y="168"/>
                  </a:cubicBezTo>
                  <a:cubicBezTo>
                    <a:pt x="96" y="168"/>
                    <a:pt x="96" y="167"/>
                    <a:pt x="96" y="167"/>
                  </a:cubicBezTo>
                  <a:cubicBezTo>
                    <a:pt x="99" y="164"/>
                    <a:pt x="98" y="161"/>
                    <a:pt x="96" y="158"/>
                  </a:cubicBezTo>
                  <a:cubicBezTo>
                    <a:pt x="87" y="151"/>
                    <a:pt x="76" y="147"/>
                    <a:pt x="65" y="146"/>
                  </a:cubicBezTo>
                  <a:cubicBezTo>
                    <a:pt x="66" y="142"/>
                    <a:pt x="67" y="138"/>
                    <a:pt x="68" y="134"/>
                  </a:cubicBezTo>
                  <a:cubicBezTo>
                    <a:pt x="82" y="131"/>
                    <a:pt x="93" y="118"/>
                    <a:pt x="93" y="103"/>
                  </a:cubicBezTo>
                  <a:cubicBezTo>
                    <a:pt x="93" y="100"/>
                    <a:pt x="92" y="97"/>
                    <a:pt x="91" y="94"/>
                  </a:cubicBezTo>
                  <a:cubicBezTo>
                    <a:pt x="105" y="77"/>
                    <a:pt x="122" y="64"/>
                    <a:pt x="141" y="55"/>
                  </a:cubicBezTo>
                  <a:cubicBezTo>
                    <a:pt x="139" y="63"/>
                    <a:pt x="139" y="63"/>
                    <a:pt x="139" y="63"/>
                  </a:cubicBezTo>
                  <a:cubicBezTo>
                    <a:pt x="138" y="64"/>
                    <a:pt x="138" y="67"/>
                    <a:pt x="140" y="68"/>
                  </a:cubicBezTo>
                  <a:cubicBezTo>
                    <a:pt x="141" y="70"/>
                    <a:pt x="142" y="71"/>
                    <a:pt x="144" y="71"/>
                  </a:cubicBezTo>
                  <a:cubicBezTo>
                    <a:pt x="254" y="71"/>
                    <a:pt x="254" y="71"/>
                    <a:pt x="254" y="71"/>
                  </a:cubicBezTo>
                  <a:cubicBezTo>
                    <a:pt x="256" y="71"/>
                    <a:pt x="258" y="70"/>
                    <a:pt x="259" y="68"/>
                  </a:cubicBezTo>
                  <a:cubicBezTo>
                    <a:pt x="260" y="67"/>
                    <a:pt x="260" y="64"/>
                    <a:pt x="260" y="63"/>
                  </a:cubicBezTo>
                  <a:cubicBezTo>
                    <a:pt x="257" y="55"/>
                    <a:pt x="257" y="55"/>
                    <a:pt x="257" y="55"/>
                  </a:cubicBezTo>
                  <a:cubicBezTo>
                    <a:pt x="276" y="63"/>
                    <a:pt x="293" y="76"/>
                    <a:pt x="307" y="92"/>
                  </a:cubicBezTo>
                  <a:cubicBezTo>
                    <a:pt x="305" y="95"/>
                    <a:pt x="305" y="99"/>
                    <a:pt x="305" y="103"/>
                  </a:cubicBezTo>
                  <a:cubicBezTo>
                    <a:pt x="305" y="119"/>
                    <a:pt x="316" y="132"/>
                    <a:pt x="331" y="135"/>
                  </a:cubicBezTo>
                  <a:cubicBezTo>
                    <a:pt x="333" y="138"/>
                    <a:pt x="334" y="142"/>
                    <a:pt x="335" y="146"/>
                  </a:cubicBezTo>
                  <a:cubicBezTo>
                    <a:pt x="313" y="147"/>
                    <a:pt x="294" y="161"/>
                    <a:pt x="287" y="181"/>
                  </a:cubicBezTo>
                  <a:cubicBezTo>
                    <a:pt x="277" y="209"/>
                    <a:pt x="277" y="209"/>
                    <a:pt x="277" y="209"/>
                  </a:cubicBezTo>
                  <a:cubicBezTo>
                    <a:pt x="277" y="210"/>
                    <a:pt x="277" y="213"/>
                    <a:pt x="278" y="214"/>
                  </a:cubicBezTo>
                  <a:cubicBezTo>
                    <a:pt x="279" y="216"/>
                    <a:pt x="281" y="217"/>
                    <a:pt x="283" y="217"/>
                  </a:cubicBezTo>
                  <a:cubicBezTo>
                    <a:pt x="335" y="217"/>
                    <a:pt x="335" y="217"/>
                    <a:pt x="335" y="217"/>
                  </a:cubicBezTo>
                  <a:cubicBezTo>
                    <a:pt x="323" y="266"/>
                    <a:pt x="285" y="304"/>
                    <a:pt x="23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uppieren 215">
            <a:extLst>
              <a:ext uri="{FF2B5EF4-FFF2-40B4-BE49-F238E27FC236}">
                <a16:creationId xmlns:a16="http://schemas.microsoft.com/office/drawing/2014/main" id="{ADE48AF4-011F-443A-98FA-EA89C99B7C38}"/>
              </a:ext>
            </a:extLst>
          </p:cNvPr>
          <p:cNvGrpSpPr>
            <a:grpSpLocks noChangeAspect="1"/>
          </p:cNvGrpSpPr>
          <p:nvPr/>
        </p:nvGrpSpPr>
        <p:grpSpPr bwMode="gray">
          <a:xfrm>
            <a:off x="7243237" y="4271982"/>
            <a:ext cx="396000" cy="406749"/>
            <a:chOff x="-16246475" y="1563688"/>
            <a:chExt cx="701675" cy="720725"/>
          </a:xfrm>
          <a:solidFill>
            <a:schemeClr val="tx1"/>
          </a:solidFill>
        </p:grpSpPr>
        <p:sp>
          <p:nvSpPr>
            <p:cNvPr id="85" name="Freeform 81">
              <a:extLst>
                <a:ext uri="{FF2B5EF4-FFF2-40B4-BE49-F238E27FC236}">
                  <a16:creationId xmlns:a16="http://schemas.microsoft.com/office/drawing/2014/main" id="{85CD5A3B-92DC-43A6-820C-DD58960DE512}"/>
                </a:ext>
              </a:extLst>
            </p:cNvPr>
            <p:cNvSpPr>
              <a:spLocks/>
            </p:cNvSpPr>
            <p:nvPr/>
          </p:nvSpPr>
          <p:spPr bwMode="gray">
            <a:xfrm>
              <a:off x="-16246475" y="2030413"/>
              <a:ext cx="242888" cy="254000"/>
            </a:xfrm>
            <a:custGeom>
              <a:avLst/>
              <a:gdLst>
                <a:gd name="T0" fmla="*/ 0 w 132"/>
                <a:gd name="T1" fmla="*/ 139 h 139"/>
                <a:gd name="T2" fmla="*/ 61 w 132"/>
                <a:gd name="T3" fmla="*/ 98 h 139"/>
                <a:gd name="T4" fmla="*/ 51 w 132"/>
                <a:gd name="T5" fmla="*/ 117 h 139"/>
                <a:gd name="T6" fmla="*/ 132 w 132"/>
                <a:gd name="T7" fmla="*/ 44 h 139"/>
                <a:gd name="T8" fmla="*/ 85 w 132"/>
                <a:gd name="T9" fmla="*/ 0 h 139"/>
                <a:gd name="T10" fmla="*/ 25 w 132"/>
                <a:gd name="T11" fmla="*/ 77 h 139"/>
                <a:gd name="T12" fmla="*/ 52 w 132"/>
                <a:gd name="T13" fmla="*/ 55 h 139"/>
                <a:gd name="T14" fmla="*/ 0 w 132"/>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0" y="139"/>
                  </a:moveTo>
                  <a:cubicBezTo>
                    <a:pt x="27" y="123"/>
                    <a:pt x="37" y="115"/>
                    <a:pt x="61" y="98"/>
                  </a:cubicBezTo>
                  <a:cubicBezTo>
                    <a:pt x="60" y="103"/>
                    <a:pt x="53" y="112"/>
                    <a:pt x="51" y="117"/>
                  </a:cubicBezTo>
                  <a:cubicBezTo>
                    <a:pt x="97" y="95"/>
                    <a:pt x="121" y="77"/>
                    <a:pt x="132" y="44"/>
                  </a:cubicBezTo>
                  <a:cubicBezTo>
                    <a:pt x="119" y="44"/>
                    <a:pt x="89" y="15"/>
                    <a:pt x="85" y="0"/>
                  </a:cubicBezTo>
                  <a:cubicBezTo>
                    <a:pt x="61" y="9"/>
                    <a:pt x="42" y="30"/>
                    <a:pt x="25" y="77"/>
                  </a:cubicBezTo>
                  <a:cubicBezTo>
                    <a:pt x="32" y="73"/>
                    <a:pt x="47" y="56"/>
                    <a:pt x="52" y="55"/>
                  </a:cubicBezTo>
                  <a:cubicBezTo>
                    <a:pt x="34" y="84"/>
                    <a:pt x="17" y="111"/>
                    <a:pt x="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2">
              <a:extLst>
                <a:ext uri="{FF2B5EF4-FFF2-40B4-BE49-F238E27FC236}">
                  <a16:creationId xmlns:a16="http://schemas.microsoft.com/office/drawing/2014/main" id="{1809EB3E-18D1-4AC6-BD2E-EFA29FCFBA0C}"/>
                </a:ext>
              </a:extLst>
            </p:cNvPr>
            <p:cNvSpPr>
              <a:spLocks noEditPoints="1"/>
            </p:cNvSpPr>
            <p:nvPr/>
          </p:nvSpPr>
          <p:spPr bwMode="gray">
            <a:xfrm>
              <a:off x="-16194088" y="1563688"/>
              <a:ext cx="649288" cy="647700"/>
            </a:xfrm>
            <a:custGeom>
              <a:avLst/>
              <a:gdLst>
                <a:gd name="T0" fmla="*/ 354 w 354"/>
                <a:gd name="T1" fmla="*/ 0 h 353"/>
                <a:gd name="T2" fmla="*/ 192 w 354"/>
                <a:gd name="T3" fmla="*/ 74 h 353"/>
                <a:gd name="T4" fmla="*/ 71 w 354"/>
                <a:gd name="T5" fmla="*/ 219 h 353"/>
                <a:gd name="T6" fmla="*/ 94 w 354"/>
                <a:gd name="T7" fmla="*/ 260 h 353"/>
                <a:gd name="T8" fmla="*/ 135 w 354"/>
                <a:gd name="T9" fmla="*/ 283 h 353"/>
                <a:gd name="T10" fmla="*/ 279 w 354"/>
                <a:gd name="T11" fmla="*/ 162 h 353"/>
                <a:gd name="T12" fmla="*/ 354 w 354"/>
                <a:gd name="T13" fmla="*/ 0 h 353"/>
                <a:gd name="T14" fmla="*/ 219 w 354"/>
                <a:gd name="T15" fmla="*/ 135 h 353"/>
                <a:gd name="T16" fmla="*/ 219 w 354"/>
                <a:gd name="T17" fmla="*/ 84 h 353"/>
                <a:gd name="T18" fmla="*/ 270 w 354"/>
                <a:gd name="T19" fmla="*/ 84 h 353"/>
                <a:gd name="T20" fmla="*/ 270 w 354"/>
                <a:gd name="T21" fmla="*/ 135 h 353"/>
                <a:gd name="T22" fmla="*/ 219 w 354"/>
                <a:gd name="T23" fmla="*/ 135 h 353"/>
                <a:gd name="T24" fmla="*/ 216 w 354"/>
                <a:gd name="T25" fmla="*/ 241 h 353"/>
                <a:gd name="T26" fmla="*/ 147 w 354"/>
                <a:gd name="T27" fmla="*/ 294 h 353"/>
                <a:gd name="T28" fmla="*/ 155 w 354"/>
                <a:gd name="T29" fmla="*/ 353 h 353"/>
                <a:gd name="T30" fmla="*/ 186 w 354"/>
                <a:gd name="T31" fmla="*/ 331 h 353"/>
                <a:gd name="T32" fmla="*/ 216 w 354"/>
                <a:gd name="T33" fmla="*/ 241 h 353"/>
                <a:gd name="T34" fmla="*/ 22 w 354"/>
                <a:gd name="T35" fmla="*/ 168 h 353"/>
                <a:gd name="T36" fmla="*/ 0 w 354"/>
                <a:gd name="T37" fmla="*/ 199 h 353"/>
                <a:gd name="T38" fmla="*/ 59 w 354"/>
                <a:gd name="T39" fmla="*/ 207 h 353"/>
                <a:gd name="T40" fmla="*/ 113 w 354"/>
                <a:gd name="T41" fmla="*/ 138 h 353"/>
                <a:gd name="T42" fmla="*/ 22 w 354"/>
                <a:gd name="T4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53">
                  <a:moveTo>
                    <a:pt x="354" y="0"/>
                  </a:moveTo>
                  <a:cubicBezTo>
                    <a:pt x="306" y="11"/>
                    <a:pt x="241" y="26"/>
                    <a:pt x="192" y="74"/>
                  </a:cubicBezTo>
                  <a:cubicBezTo>
                    <a:pt x="144" y="123"/>
                    <a:pt x="117" y="156"/>
                    <a:pt x="71" y="219"/>
                  </a:cubicBezTo>
                  <a:cubicBezTo>
                    <a:pt x="71" y="228"/>
                    <a:pt x="80" y="246"/>
                    <a:pt x="94" y="260"/>
                  </a:cubicBezTo>
                  <a:cubicBezTo>
                    <a:pt x="108" y="274"/>
                    <a:pt x="126" y="283"/>
                    <a:pt x="135" y="283"/>
                  </a:cubicBezTo>
                  <a:cubicBezTo>
                    <a:pt x="197" y="237"/>
                    <a:pt x="231" y="210"/>
                    <a:pt x="279" y="162"/>
                  </a:cubicBezTo>
                  <a:cubicBezTo>
                    <a:pt x="328" y="113"/>
                    <a:pt x="343" y="48"/>
                    <a:pt x="354" y="0"/>
                  </a:cubicBezTo>
                  <a:close/>
                  <a:moveTo>
                    <a:pt x="219" y="135"/>
                  </a:moveTo>
                  <a:cubicBezTo>
                    <a:pt x="205" y="121"/>
                    <a:pt x="205" y="98"/>
                    <a:pt x="219" y="84"/>
                  </a:cubicBezTo>
                  <a:cubicBezTo>
                    <a:pt x="233" y="70"/>
                    <a:pt x="256" y="70"/>
                    <a:pt x="270" y="84"/>
                  </a:cubicBezTo>
                  <a:cubicBezTo>
                    <a:pt x="284" y="98"/>
                    <a:pt x="284" y="121"/>
                    <a:pt x="270" y="135"/>
                  </a:cubicBezTo>
                  <a:cubicBezTo>
                    <a:pt x="256" y="149"/>
                    <a:pt x="233" y="149"/>
                    <a:pt x="219" y="135"/>
                  </a:cubicBezTo>
                  <a:close/>
                  <a:moveTo>
                    <a:pt x="216" y="241"/>
                  </a:moveTo>
                  <a:cubicBezTo>
                    <a:pt x="189" y="264"/>
                    <a:pt x="173" y="276"/>
                    <a:pt x="147" y="294"/>
                  </a:cubicBezTo>
                  <a:cubicBezTo>
                    <a:pt x="153" y="325"/>
                    <a:pt x="155" y="353"/>
                    <a:pt x="155" y="353"/>
                  </a:cubicBezTo>
                  <a:cubicBezTo>
                    <a:pt x="155" y="353"/>
                    <a:pt x="166" y="347"/>
                    <a:pt x="186" y="331"/>
                  </a:cubicBezTo>
                  <a:cubicBezTo>
                    <a:pt x="203" y="298"/>
                    <a:pt x="209" y="272"/>
                    <a:pt x="216" y="241"/>
                  </a:cubicBezTo>
                  <a:close/>
                  <a:moveTo>
                    <a:pt x="22" y="168"/>
                  </a:moveTo>
                  <a:cubicBezTo>
                    <a:pt x="7" y="188"/>
                    <a:pt x="0" y="199"/>
                    <a:pt x="0" y="199"/>
                  </a:cubicBezTo>
                  <a:cubicBezTo>
                    <a:pt x="0" y="199"/>
                    <a:pt x="29" y="201"/>
                    <a:pt x="59" y="207"/>
                  </a:cubicBezTo>
                  <a:cubicBezTo>
                    <a:pt x="78" y="181"/>
                    <a:pt x="90" y="165"/>
                    <a:pt x="113" y="138"/>
                  </a:cubicBezTo>
                  <a:cubicBezTo>
                    <a:pt x="81" y="145"/>
                    <a:pt x="56" y="151"/>
                    <a:pt x="2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myP_List">
            <a:extLst>
              <a:ext uri="{FF2B5EF4-FFF2-40B4-BE49-F238E27FC236}">
                <a16:creationId xmlns:a16="http://schemas.microsoft.com/office/drawing/2014/main" id="{1616E0E3-72EA-4C48-9B97-C1D9F0D570E7}"/>
              </a:ext>
            </a:extLst>
          </p:cNvPr>
          <p:cNvGrpSpPr/>
          <p:nvPr/>
        </p:nvGrpSpPr>
        <p:grpSpPr>
          <a:xfrm>
            <a:off x="4682589" y="4264049"/>
            <a:ext cx="348421" cy="422615"/>
            <a:chOff x="1609725" y="2506663"/>
            <a:chExt cx="1520825" cy="1844675"/>
          </a:xfrm>
          <a:solidFill>
            <a:schemeClr val="tx1"/>
          </a:solidFill>
        </p:grpSpPr>
        <p:sp>
          <p:nvSpPr>
            <p:cNvPr id="88" name="Freeform 6">
              <a:extLst>
                <a:ext uri="{FF2B5EF4-FFF2-40B4-BE49-F238E27FC236}">
                  <a16:creationId xmlns:a16="http://schemas.microsoft.com/office/drawing/2014/main" id="{A80C175E-23E6-4915-8B01-68686DFDE58D}"/>
                </a:ext>
              </a:extLst>
            </p:cNvPr>
            <p:cNvSpPr>
              <a:spLocks noEditPoints="1"/>
            </p:cNvSpPr>
            <p:nvPr/>
          </p:nvSpPr>
          <p:spPr bwMode="auto">
            <a:xfrm>
              <a:off x="1609725" y="2506663"/>
              <a:ext cx="1520825" cy="1844675"/>
            </a:xfrm>
            <a:custGeom>
              <a:avLst/>
              <a:gdLst>
                <a:gd name="T0" fmla="*/ 747 w 1352"/>
                <a:gd name="T1" fmla="*/ 13 h 1639"/>
                <a:gd name="T2" fmla="*/ 849 w 1352"/>
                <a:gd name="T3" fmla="*/ 120 h 1639"/>
                <a:gd name="T4" fmla="*/ 953 w 1352"/>
                <a:gd name="T5" fmla="*/ 154 h 1639"/>
                <a:gd name="T6" fmla="*/ 1223 w 1352"/>
                <a:gd name="T7" fmla="*/ 165 h 1639"/>
                <a:gd name="T8" fmla="*/ 1352 w 1352"/>
                <a:gd name="T9" fmla="*/ 1514 h 1639"/>
                <a:gd name="T10" fmla="*/ 1233 w 1352"/>
                <a:gd name="T11" fmla="*/ 1639 h 1639"/>
                <a:gd name="T12" fmla="*/ 0 w 1352"/>
                <a:gd name="T13" fmla="*/ 1517 h 1639"/>
                <a:gd name="T14" fmla="*/ 0 w 1352"/>
                <a:gd name="T15" fmla="*/ 295 h 1639"/>
                <a:gd name="T16" fmla="*/ 375 w 1352"/>
                <a:gd name="T17" fmla="*/ 165 h 1639"/>
                <a:gd name="T18" fmla="*/ 463 w 1352"/>
                <a:gd name="T19" fmla="*/ 120 h 1639"/>
                <a:gd name="T20" fmla="*/ 520 w 1352"/>
                <a:gd name="T21" fmla="*/ 111 h 1639"/>
                <a:gd name="T22" fmla="*/ 644 w 1352"/>
                <a:gd name="T23" fmla="*/ 0 h 1639"/>
                <a:gd name="T24" fmla="*/ 197 w 1352"/>
                <a:gd name="T25" fmla="*/ 893 h 1639"/>
                <a:gd name="T26" fmla="*/ 217 w 1352"/>
                <a:gd name="T27" fmla="*/ 1426 h 1639"/>
                <a:gd name="T28" fmla="*/ 1156 w 1352"/>
                <a:gd name="T29" fmla="*/ 1405 h 1639"/>
                <a:gd name="T30" fmla="*/ 1132 w 1352"/>
                <a:gd name="T31" fmla="*/ 362 h 1639"/>
                <a:gd name="T32" fmla="*/ 197 w 1352"/>
                <a:gd name="T33" fmla="*/ 386 h 1639"/>
                <a:gd name="T34" fmla="*/ 1284 w 1352"/>
                <a:gd name="T35" fmla="*/ 902 h 1639"/>
                <a:gd name="T36" fmla="*/ 1222 w 1352"/>
                <a:gd name="T37" fmla="*/ 233 h 1639"/>
                <a:gd name="T38" fmla="*/ 968 w 1352"/>
                <a:gd name="T39" fmla="*/ 274 h 1639"/>
                <a:gd name="T40" fmla="*/ 1177 w 1352"/>
                <a:gd name="T41" fmla="*/ 293 h 1639"/>
                <a:gd name="T42" fmla="*/ 1224 w 1352"/>
                <a:gd name="T43" fmla="*/ 808 h 1639"/>
                <a:gd name="T44" fmla="*/ 1174 w 1352"/>
                <a:gd name="T45" fmla="*/ 1495 h 1639"/>
                <a:gd name="T46" fmla="*/ 579 w 1352"/>
                <a:gd name="T47" fmla="*/ 1495 h 1639"/>
                <a:gd name="T48" fmla="*/ 128 w 1352"/>
                <a:gd name="T49" fmla="*/ 1445 h 1639"/>
                <a:gd name="T50" fmla="*/ 174 w 1352"/>
                <a:gd name="T51" fmla="*/ 293 h 1639"/>
                <a:gd name="T52" fmla="*/ 385 w 1352"/>
                <a:gd name="T53" fmla="*/ 255 h 1639"/>
                <a:gd name="T54" fmla="*/ 129 w 1352"/>
                <a:gd name="T55" fmla="*/ 234 h 1639"/>
                <a:gd name="T56" fmla="*/ 69 w 1352"/>
                <a:gd name="T57" fmla="*/ 583 h 1639"/>
                <a:gd name="T58" fmla="*/ 130 w 1352"/>
                <a:gd name="T59" fmla="*/ 1571 h 1639"/>
                <a:gd name="T60" fmla="*/ 987 w 1352"/>
                <a:gd name="T61" fmla="*/ 1571 h 1639"/>
                <a:gd name="T62" fmla="*/ 1252 w 1352"/>
                <a:gd name="T63" fmla="*/ 1567 h 1639"/>
                <a:gd name="T64" fmla="*/ 1284 w 1352"/>
                <a:gd name="T65" fmla="*/ 902 h 1639"/>
                <a:gd name="T66" fmla="*/ 881 w 1352"/>
                <a:gd name="T67" fmla="*/ 293 h 1639"/>
                <a:gd name="T68" fmla="*/ 899 w 1352"/>
                <a:gd name="T69" fmla="*/ 206 h 1639"/>
                <a:gd name="T70" fmla="*/ 798 w 1352"/>
                <a:gd name="T71" fmla="*/ 189 h 1639"/>
                <a:gd name="T72" fmla="*/ 646 w 1352"/>
                <a:gd name="T73" fmla="*/ 71 h 1639"/>
                <a:gd name="T74" fmla="*/ 561 w 1352"/>
                <a:gd name="T75" fmla="*/ 189 h 1639"/>
                <a:gd name="T76" fmla="*/ 453 w 1352"/>
                <a:gd name="T77" fmla="*/ 205 h 1639"/>
                <a:gd name="T78" fmla="*/ 473 w 1352"/>
                <a:gd name="T79" fmla="*/ 293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2" h="1639">
                  <a:moveTo>
                    <a:pt x="708" y="0"/>
                  </a:moveTo>
                  <a:cubicBezTo>
                    <a:pt x="721" y="5"/>
                    <a:pt x="735" y="7"/>
                    <a:pt x="747" y="13"/>
                  </a:cubicBezTo>
                  <a:cubicBezTo>
                    <a:pt x="788" y="33"/>
                    <a:pt x="817" y="64"/>
                    <a:pt x="831" y="107"/>
                  </a:cubicBezTo>
                  <a:cubicBezTo>
                    <a:pt x="834" y="117"/>
                    <a:pt x="839" y="121"/>
                    <a:pt x="849" y="120"/>
                  </a:cubicBezTo>
                  <a:cubicBezTo>
                    <a:pt x="862" y="120"/>
                    <a:pt x="875" y="120"/>
                    <a:pt x="888" y="120"/>
                  </a:cubicBezTo>
                  <a:cubicBezTo>
                    <a:pt x="916" y="119"/>
                    <a:pt x="937" y="131"/>
                    <a:pt x="953" y="154"/>
                  </a:cubicBezTo>
                  <a:cubicBezTo>
                    <a:pt x="959" y="162"/>
                    <a:pt x="965" y="165"/>
                    <a:pt x="975" y="165"/>
                  </a:cubicBezTo>
                  <a:cubicBezTo>
                    <a:pt x="1058" y="165"/>
                    <a:pt x="1141" y="165"/>
                    <a:pt x="1223" y="165"/>
                  </a:cubicBezTo>
                  <a:cubicBezTo>
                    <a:pt x="1303" y="165"/>
                    <a:pt x="1352" y="214"/>
                    <a:pt x="1352" y="293"/>
                  </a:cubicBezTo>
                  <a:cubicBezTo>
                    <a:pt x="1352" y="700"/>
                    <a:pt x="1352" y="1107"/>
                    <a:pt x="1352" y="1514"/>
                  </a:cubicBezTo>
                  <a:cubicBezTo>
                    <a:pt x="1352" y="1577"/>
                    <a:pt x="1319" y="1620"/>
                    <a:pt x="1260" y="1636"/>
                  </a:cubicBezTo>
                  <a:cubicBezTo>
                    <a:pt x="1251" y="1639"/>
                    <a:pt x="1242" y="1639"/>
                    <a:pt x="1233" y="1639"/>
                  </a:cubicBezTo>
                  <a:cubicBezTo>
                    <a:pt x="862" y="1639"/>
                    <a:pt x="491" y="1639"/>
                    <a:pt x="120" y="1639"/>
                  </a:cubicBezTo>
                  <a:cubicBezTo>
                    <a:pt x="52" y="1639"/>
                    <a:pt x="0" y="1587"/>
                    <a:pt x="0" y="1517"/>
                  </a:cubicBezTo>
                  <a:cubicBezTo>
                    <a:pt x="0" y="1311"/>
                    <a:pt x="0" y="1104"/>
                    <a:pt x="0" y="897"/>
                  </a:cubicBezTo>
                  <a:cubicBezTo>
                    <a:pt x="0" y="696"/>
                    <a:pt x="0" y="496"/>
                    <a:pt x="0" y="295"/>
                  </a:cubicBezTo>
                  <a:cubicBezTo>
                    <a:pt x="0" y="214"/>
                    <a:pt x="49" y="165"/>
                    <a:pt x="131" y="165"/>
                  </a:cubicBezTo>
                  <a:cubicBezTo>
                    <a:pt x="212" y="165"/>
                    <a:pt x="294" y="165"/>
                    <a:pt x="375" y="165"/>
                  </a:cubicBezTo>
                  <a:cubicBezTo>
                    <a:pt x="387" y="165"/>
                    <a:pt x="394" y="162"/>
                    <a:pt x="400" y="152"/>
                  </a:cubicBezTo>
                  <a:cubicBezTo>
                    <a:pt x="415" y="131"/>
                    <a:pt x="436" y="120"/>
                    <a:pt x="463" y="120"/>
                  </a:cubicBezTo>
                  <a:cubicBezTo>
                    <a:pt x="477" y="120"/>
                    <a:pt x="492" y="120"/>
                    <a:pt x="506" y="120"/>
                  </a:cubicBezTo>
                  <a:cubicBezTo>
                    <a:pt x="513" y="120"/>
                    <a:pt x="517" y="118"/>
                    <a:pt x="520" y="111"/>
                  </a:cubicBezTo>
                  <a:cubicBezTo>
                    <a:pt x="539" y="50"/>
                    <a:pt x="582" y="15"/>
                    <a:pt x="643" y="0"/>
                  </a:cubicBezTo>
                  <a:cubicBezTo>
                    <a:pt x="643" y="0"/>
                    <a:pt x="644" y="0"/>
                    <a:pt x="644" y="0"/>
                  </a:cubicBezTo>
                  <a:cubicBezTo>
                    <a:pt x="666" y="0"/>
                    <a:pt x="687" y="0"/>
                    <a:pt x="708" y="0"/>
                  </a:cubicBezTo>
                  <a:close/>
                  <a:moveTo>
                    <a:pt x="197" y="893"/>
                  </a:moveTo>
                  <a:cubicBezTo>
                    <a:pt x="197" y="1064"/>
                    <a:pt x="197" y="1235"/>
                    <a:pt x="197" y="1405"/>
                  </a:cubicBezTo>
                  <a:cubicBezTo>
                    <a:pt x="197" y="1421"/>
                    <a:pt x="201" y="1426"/>
                    <a:pt x="217" y="1426"/>
                  </a:cubicBezTo>
                  <a:cubicBezTo>
                    <a:pt x="523" y="1426"/>
                    <a:pt x="829" y="1426"/>
                    <a:pt x="1135" y="1426"/>
                  </a:cubicBezTo>
                  <a:cubicBezTo>
                    <a:pt x="1152" y="1426"/>
                    <a:pt x="1156" y="1421"/>
                    <a:pt x="1156" y="1405"/>
                  </a:cubicBezTo>
                  <a:cubicBezTo>
                    <a:pt x="1155" y="1065"/>
                    <a:pt x="1156" y="726"/>
                    <a:pt x="1156" y="386"/>
                  </a:cubicBezTo>
                  <a:cubicBezTo>
                    <a:pt x="1155" y="362"/>
                    <a:pt x="1155" y="362"/>
                    <a:pt x="1132" y="362"/>
                  </a:cubicBezTo>
                  <a:cubicBezTo>
                    <a:pt x="828" y="362"/>
                    <a:pt x="525" y="362"/>
                    <a:pt x="222" y="362"/>
                  </a:cubicBezTo>
                  <a:cubicBezTo>
                    <a:pt x="197" y="362"/>
                    <a:pt x="197" y="362"/>
                    <a:pt x="197" y="386"/>
                  </a:cubicBezTo>
                  <a:cubicBezTo>
                    <a:pt x="197" y="555"/>
                    <a:pt x="197" y="724"/>
                    <a:pt x="197" y="893"/>
                  </a:cubicBezTo>
                  <a:close/>
                  <a:moveTo>
                    <a:pt x="1284" y="902"/>
                  </a:moveTo>
                  <a:cubicBezTo>
                    <a:pt x="1284" y="700"/>
                    <a:pt x="1283" y="498"/>
                    <a:pt x="1284" y="296"/>
                  </a:cubicBezTo>
                  <a:cubicBezTo>
                    <a:pt x="1285" y="253"/>
                    <a:pt x="1258" y="233"/>
                    <a:pt x="1222" y="233"/>
                  </a:cubicBezTo>
                  <a:cubicBezTo>
                    <a:pt x="1151" y="235"/>
                    <a:pt x="1080" y="233"/>
                    <a:pt x="1009" y="234"/>
                  </a:cubicBezTo>
                  <a:cubicBezTo>
                    <a:pt x="968" y="234"/>
                    <a:pt x="969" y="234"/>
                    <a:pt x="968" y="274"/>
                  </a:cubicBezTo>
                  <a:cubicBezTo>
                    <a:pt x="967" y="289"/>
                    <a:pt x="972" y="294"/>
                    <a:pt x="987" y="293"/>
                  </a:cubicBezTo>
                  <a:cubicBezTo>
                    <a:pt x="1050" y="293"/>
                    <a:pt x="1114" y="293"/>
                    <a:pt x="1177" y="293"/>
                  </a:cubicBezTo>
                  <a:cubicBezTo>
                    <a:pt x="1213" y="293"/>
                    <a:pt x="1224" y="304"/>
                    <a:pt x="1224" y="340"/>
                  </a:cubicBezTo>
                  <a:cubicBezTo>
                    <a:pt x="1224" y="496"/>
                    <a:pt x="1224" y="652"/>
                    <a:pt x="1224" y="808"/>
                  </a:cubicBezTo>
                  <a:cubicBezTo>
                    <a:pt x="1224" y="1020"/>
                    <a:pt x="1225" y="1232"/>
                    <a:pt x="1225" y="1444"/>
                  </a:cubicBezTo>
                  <a:cubicBezTo>
                    <a:pt x="1225" y="1482"/>
                    <a:pt x="1212" y="1494"/>
                    <a:pt x="1174" y="1495"/>
                  </a:cubicBezTo>
                  <a:cubicBezTo>
                    <a:pt x="1166" y="1495"/>
                    <a:pt x="1159" y="1495"/>
                    <a:pt x="1151" y="1495"/>
                  </a:cubicBezTo>
                  <a:cubicBezTo>
                    <a:pt x="960" y="1495"/>
                    <a:pt x="770" y="1495"/>
                    <a:pt x="579" y="1495"/>
                  </a:cubicBezTo>
                  <a:cubicBezTo>
                    <a:pt x="445" y="1495"/>
                    <a:pt x="311" y="1494"/>
                    <a:pt x="177" y="1494"/>
                  </a:cubicBezTo>
                  <a:cubicBezTo>
                    <a:pt x="140" y="1494"/>
                    <a:pt x="128" y="1482"/>
                    <a:pt x="128" y="1445"/>
                  </a:cubicBezTo>
                  <a:cubicBezTo>
                    <a:pt x="128" y="1077"/>
                    <a:pt x="128" y="708"/>
                    <a:pt x="128" y="340"/>
                  </a:cubicBezTo>
                  <a:cubicBezTo>
                    <a:pt x="128" y="305"/>
                    <a:pt x="140" y="293"/>
                    <a:pt x="174" y="293"/>
                  </a:cubicBezTo>
                  <a:cubicBezTo>
                    <a:pt x="231" y="293"/>
                    <a:pt x="288" y="293"/>
                    <a:pt x="345" y="293"/>
                  </a:cubicBezTo>
                  <a:cubicBezTo>
                    <a:pt x="384" y="293"/>
                    <a:pt x="384" y="293"/>
                    <a:pt x="385" y="255"/>
                  </a:cubicBezTo>
                  <a:cubicBezTo>
                    <a:pt x="385" y="238"/>
                    <a:pt x="380" y="233"/>
                    <a:pt x="364" y="233"/>
                  </a:cubicBezTo>
                  <a:cubicBezTo>
                    <a:pt x="285" y="234"/>
                    <a:pt x="207" y="234"/>
                    <a:pt x="129" y="234"/>
                  </a:cubicBezTo>
                  <a:cubicBezTo>
                    <a:pt x="87" y="234"/>
                    <a:pt x="69" y="252"/>
                    <a:pt x="69" y="293"/>
                  </a:cubicBezTo>
                  <a:cubicBezTo>
                    <a:pt x="69" y="390"/>
                    <a:pt x="69" y="487"/>
                    <a:pt x="69" y="583"/>
                  </a:cubicBezTo>
                  <a:cubicBezTo>
                    <a:pt x="69" y="892"/>
                    <a:pt x="69" y="1201"/>
                    <a:pt x="68" y="1509"/>
                  </a:cubicBezTo>
                  <a:cubicBezTo>
                    <a:pt x="68" y="1550"/>
                    <a:pt x="91" y="1572"/>
                    <a:pt x="130" y="1571"/>
                  </a:cubicBezTo>
                  <a:cubicBezTo>
                    <a:pt x="180" y="1570"/>
                    <a:pt x="230" y="1571"/>
                    <a:pt x="280" y="1571"/>
                  </a:cubicBezTo>
                  <a:cubicBezTo>
                    <a:pt x="516" y="1571"/>
                    <a:pt x="751" y="1571"/>
                    <a:pt x="987" y="1571"/>
                  </a:cubicBezTo>
                  <a:cubicBezTo>
                    <a:pt x="1065" y="1571"/>
                    <a:pt x="1143" y="1571"/>
                    <a:pt x="1221" y="1571"/>
                  </a:cubicBezTo>
                  <a:cubicBezTo>
                    <a:pt x="1231" y="1571"/>
                    <a:pt x="1242" y="1572"/>
                    <a:pt x="1252" y="1567"/>
                  </a:cubicBezTo>
                  <a:cubicBezTo>
                    <a:pt x="1276" y="1556"/>
                    <a:pt x="1284" y="1537"/>
                    <a:pt x="1284" y="1512"/>
                  </a:cubicBezTo>
                  <a:cubicBezTo>
                    <a:pt x="1284" y="1309"/>
                    <a:pt x="1284" y="1105"/>
                    <a:pt x="1284" y="902"/>
                  </a:cubicBezTo>
                  <a:close/>
                  <a:moveTo>
                    <a:pt x="675" y="293"/>
                  </a:moveTo>
                  <a:cubicBezTo>
                    <a:pt x="743" y="293"/>
                    <a:pt x="812" y="293"/>
                    <a:pt x="881" y="293"/>
                  </a:cubicBezTo>
                  <a:cubicBezTo>
                    <a:pt x="895" y="293"/>
                    <a:pt x="900" y="289"/>
                    <a:pt x="899" y="275"/>
                  </a:cubicBezTo>
                  <a:cubicBezTo>
                    <a:pt x="899" y="252"/>
                    <a:pt x="899" y="229"/>
                    <a:pt x="899" y="206"/>
                  </a:cubicBezTo>
                  <a:cubicBezTo>
                    <a:pt x="900" y="193"/>
                    <a:pt x="894" y="188"/>
                    <a:pt x="881" y="189"/>
                  </a:cubicBezTo>
                  <a:cubicBezTo>
                    <a:pt x="854" y="189"/>
                    <a:pt x="826" y="189"/>
                    <a:pt x="798" y="189"/>
                  </a:cubicBezTo>
                  <a:cubicBezTo>
                    <a:pt x="772" y="189"/>
                    <a:pt x="771" y="189"/>
                    <a:pt x="771" y="162"/>
                  </a:cubicBezTo>
                  <a:cubicBezTo>
                    <a:pt x="770" y="83"/>
                    <a:pt x="706" y="55"/>
                    <a:pt x="646" y="71"/>
                  </a:cubicBezTo>
                  <a:cubicBezTo>
                    <a:pt x="603" y="82"/>
                    <a:pt x="581" y="115"/>
                    <a:pt x="582" y="168"/>
                  </a:cubicBezTo>
                  <a:cubicBezTo>
                    <a:pt x="582" y="184"/>
                    <a:pt x="577" y="189"/>
                    <a:pt x="561" y="189"/>
                  </a:cubicBezTo>
                  <a:cubicBezTo>
                    <a:pt x="531" y="188"/>
                    <a:pt x="500" y="189"/>
                    <a:pt x="470" y="189"/>
                  </a:cubicBezTo>
                  <a:cubicBezTo>
                    <a:pt x="458" y="189"/>
                    <a:pt x="453" y="194"/>
                    <a:pt x="453" y="205"/>
                  </a:cubicBezTo>
                  <a:cubicBezTo>
                    <a:pt x="454" y="228"/>
                    <a:pt x="454" y="251"/>
                    <a:pt x="453" y="274"/>
                  </a:cubicBezTo>
                  <a:cubicBezTo>
                    <a:pt x="452" y="290"/>
                    <a:pt x="458" y="294"/>
                    <a:pt x="473" y="293"/>
                  </a:cubicBezTo>
                  <a:cubicBezTo>
                    <a:pt x="540" y="293"/>
                    <a:pt x="607" y="293"/>
                    <a:pt x="675"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
              <a:extLst>
                <a:ext uri="{FF2B5EF4-FFF2-40B4-BE49-F238E27FC236}">
                  <a16:creationId xmlns:a16="http://schemas.microsoft.com/office/drawing/2014/main" id="{B09C0DA9-F06A-4312-8E43-A9DD3FC9B230}"/>
                </a:ext>
              </a:extLst>
            </p:cNvPr>
            <p:cNvSpPr>
              <a:spLocks noEditPoints="1"/>
            </p:cNvSpPr>
            <p:nvPr/>
          </p:nvSpPr>
          <p:spPr bwMode="auto">
            <a:xfrm>
              <a:off x="2063750" y="3024188"/>
              <a:ext cx="612775" cy="614363"/>
            </a:xfrm>
            <a:custGeom>
              <a:avLst/>
              <a:gdLst>
                <a:gd name="T0" fmla="*/ 273 w 544"/>
                <a:gd name="T1" fmla="*/ 545 h 545"/>
                <a:gd name="T2" fmla="*/ 0 w 544"/>
                <a:gd name="T3" fmla="*/ 273 h 545"/>
                <a:gd name="T4" fmla="*/ 272 w 544"/>
                <a:gd name="T5" fmla="*/ 1 h 545"/>
                <a:gd name="T6" fmla="*/ 544 w 544"/>
                <a:gd name="T7" fmla="*/ 272 h 545"/>
                <a:gd name="T8" fmla="*/ 273 w 544"/>
                <a:gd name="T9" fmla="*/ 545 h 545"/>
                <a:gd name="T10" fmla="*/ 272 w 544"/>
                <a:gd name="T11" fmla="*/ 476 h 545"/>
                <a:gd name="T12" fmla="*/ 476 w 544"/>
                <a:gd name="T13" fmla="*/ 273 h 545"/>
                <a:gd name="T14" fmla="*/ 272 w 544"/>
                <a:gd name="T15" fmla="*/ 69 h 545"/>
                <a:gd name="T16" fmla="*/ 69 w 544"/>
                <a:gd name="T17" fmla="*/ 273 h 545"/>
                <a:gd name="T18" fmla="*/ 272 w 544"/>
                <a:gd name="T19" fmla="*/ 47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545">
                  <a:moveTo>
                    <a:pt x="273" y="545"/>
                  </a:moveTo>
                  <a:cubicBezTo>
                    <a:pt x="115" y="542"/>
                    <a:pt x="0" y="419"/>
                    <a:pt x="0" y="273"/>
                  </a:cubicBezTo>
                  <a:cubicBezTo>
                    <a:pt x="1" y="122"/>
                    <a:pt x="117" y="2"/>
                    <a:pt x="272" y="1"/>
                  </a:cubicBezTo>
                  <a:cubicBezTo>
                    <a:pt x="417" y="0"/>
                    <a:pt x="543" y="113"/>
                    <a:pt x="544" y="272"/>
                  </a:cubicBezTo>
                  <a:cubicBezTo>
                    <a:pt x="544" y="426"/>
                    <a:pt x="426" y="541"/>
                    <a:pt x="273" y="545"/>
                  </a:cubicBezTo>
                  <a:close/>
                  <a:moveTo>
                    <a:pt x="272" y="476"/>
                  </a:moveTo>
                  <a:cubicBezTo>
                    <a:pt x="384" y="476"/>
                    <a:pt x="476" y="384"/>
                    <a:pt x="476" y="273"/>
                  </a:cubicBezTo>
                  <a:cubicBezTo>
                    <a:pt x="476" y="161"/>
                    <a:pt x="383" y="69"/>
                    <a:pt x="272" y="69"/>
                  </a:cubicBezTo>
                  <a:cubicBezTo>
                    <a:pt x="160" y="69"/>
                    <a:pt x="68" y="161"/>
                    <a:pt x="69" y="273"/>
                  </a:cubicBezTo>
                  <a:cubicBezTo>
                    <a:pt x="69" y="385"/>
                    <a:pt x="160" y="476"/>
                    <a:pt x="272" y="4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
              <a:extLst>
                <a:ext uri="{FF2B5EF4-FFF2-40B4-BE49-F238E27FC236}">
                  <a16:creationId xmlns:a16="http://schemas.microsoft.com/office/drawing/2014/main" id="{AF9DE02C-94E1-435D-B972-3A807BA7D43C}"/>
                </a:ext>
              </a:extLst>
            </p:cNvPr>
            <p:cNvSpPr>
              <a:spLocks/>
            </p:cNvSpPr>
            <p:nvPr/>
          </p:nvSpPr>
          <p:spPr bwMode="auto">
            <a:xfrm>
              <a:off x="2190750" y="3935413"/>
              <a:ext cx="554038" cy="77788"/>
            </a:xfrm>
            <a:custGeom>
              <a:avLst/>
              <a:gdLst>
                <a:gd name="T0" fmla="*/ 244 w 492"/>
                <a:gd name="T1" fmla="*/ 69 h 69"/>
                <a:gd name="T2" fmla="*/ 42 w 492"/>
                <a:gd name="T3" fmla="*/ 69 h 69"/>
                <a:gd name="T4" fmla="*/ 18 w 492"/>
                <a:gd name="T5" fmla="*/ 64 h 69"/>
                <a:gd name="T6" fmla="*/ 1 w 492"/>
                <a:gd name="T7" fmla="*/ 30 h 69"/>
                <a:gd name="T8" fmla="*/ 23 w 492"/>
                <a:gd name="T9" fmla="*/ 3 h 69"/>
                <a:gd name="T10" fmla="*/ 48 w 492"/>
                <a:gd name="T11" fmla="*/ 0 h 69"/>
                <a:gd name="T12" fmla="*/ 443 w 492"/>
                <a:gd name="T13" fmla="*/ 0 h 69"/>
                <a:gd name="T14" fmla="*/ 465 w 492"/>
                <a:gd name="T15" fmla="*/ 3 h 69"/>
                <a:gd name="T16" fmla="*/ 492 w 492"/>
                <a:gd name="T17" fmla="*/ 34 h 69"/>
                <a:gd name="T18" fmla="*/ 465 w 492"/>
                <a:gd name="T19" fmla="*/ 67 h 69"/>
                <a:gd name="T20" fmla="*/ 444 w 492"/>
                <a:gd name="T21" fmla="*/ 69 h 69"/>
                <a:gd name="T22" fmla="*/ 244 w 492"/>
                <a:gd name="T2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2" h="69">
                  <a:moveTo>
                    <a:pt x="244" y="69"/>
                  </a:moveTo>
                  <a:cubicBezTo>
                    <a:pt x="177" y="69"/>
                    <a:pt x="110" y="69"/>
                    <a:pt x="42" y="69"/>
                  </a:cubicBezTo>
                  <a:cubicBezTo>
                    <a:pt x="34" y="69"/>
                    <a:pt x="25" y="68"/>
                    <a:pt x="18" y="64"/>
                  </a:cubicBezTo>
                  <a:cubicBezTo>
                    <a:pt x="4" y="57"/>
                    <a:pt x="0" y="45"/>
                    <a:pt x="1" y="30"/>
                  </a:cubicBezTo>
                  <a:cubicBezTo>
                    <a:pt x="2" y="17"/>
                    <a:pt x="10" y="8"/>
                    <a:pt x="23" y="3"/>
                  </a:cubicBezTo>
                  <a:cubicBezTo>
                    <a:pt x="31" y="1"/>
                    <a:pt x="39" y="0"/>
                    <a:pt x="48" y="0"/>
                  </a:cubicBezTo>
                  <a:cubicBezTo>
                    <a:pt x="179" y="0"/>
                    <a:pt x="311" y="0"/>
                    <a:pt x="443" y="0"/>
                  </a:cubicBezTo>
                  <a:cubicBezTo>
                    <a:pt x="450" y="0"/>
                    <a:pt x="458" y="0"/>
                    <a:pt x="465" y="3"/>
                  </a:cubicBezTo>
                  <a:cubicBezTo>
                    <a:pt x="481" y="7"/>
                    <a:pt x="491" y="19"/>
                    <a:pt x="492" y="34"/>
                  </a:cubicBezTo>
                  <a:cubicBezTo>
                    <a:pt x="492" y="50"/>
                    <a:pt x="481" y="64"/>
                    <a:pt x="465" y="67"/>
                  </a:cubicBezTo>
                  <a:cubicBezTo>
                    <a:pt x="458" y="69"/>
                    <a:pt x="451" y="69"/>
                    <a:pt x="444" y="69"/>
                  </a:cubicBezTo>
                  <a:cubicBezTo>
                    <a:pt x="377" y="69"/>
                    <a:pt x="311" y="69"/>
                    <a:pt x="2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9">
              <a:extLst>
                <a:ext uri="{FF2B5EF4-FFF2-40B4-BE49-F238E27FC236}">
                  <a16:creationId xmlns:a16="http://schemas.microsoft.com/office/drawing/2014/main" id="{69750AEE-025A-4F27-B087-2C03473095B1}"/>
                </a:ext>
              </a:extLst>
            </p:cNvPr>
            <p:cNvSpPr>
              <a:spLocks/>
            </p:cNvSpPr>
            <p:nvPr/>
          </p:nvSpPr>
          <p:spPr bwMode="auto">
            <a:xfrm>
              <a:off x="2185988" y="3762375"/>
              <a:ext cx="558800" cy="77788"/>
            </a:xfrm>
            <a:custGeom>
              <a:avLst/>
              <a:gdLst>
                <a:gd name="T0" fmla="*/ 251 w 497"/>
                <a:gd name="T1" fmla="*/ 69 h 69"/>
                <a:gd name="T2" fmla="*/ 48 w 497"/>
                <a:gd name="T3" fmla="*/ 69 h 69"/>
                <a:gd name="T4" fmla="*/ 7 w 497"/>
                <a:gd name="T5" fmla="*/ 45 h 69"/>
                <a:gd name="T6" fmla="*/ 43 w 497"/>
                <a:gd name="T7" fmla="*/ 1 h 69"/>
                <a:gd name="T8" fmla="*/ 143 w 497"/>
                <a:gd name="T9" fmla="*/ 0 h 69"/>
                <a:gd name="T10" fmla="*/ 447 w 497"/>
                <a:gd name="T11" fmla="*/ 0 h 69"/>
                <a:gd name="T12" fmla="*/ 463 w 497"/>
                <a:gd name="T13" fmla="*/ 1 h 69"/>
                <a:gd name="T14" fmla="*/ 497 w 497"/>
                <a:gd name="T15" fmla="*/ 33 h 69"/>
                <a:gd name="T16" fmla="*/ 467 w 497"/>
                <a:gd name="T17" fmla="*/ 68 h 69"/>
                <a:gd name="T18" fmla="*/ 446 w 497"/>
                <a:gd name="T19" fmla="*/ 69 h 69"/>
                <a:gd name="T20" fmla="*/ 251 w 497"/>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9">
                  <a:moveTo>
                    <a:pt x="251" y="69"/>
                  </a:moveTo>
                  <a:cubicBezTo>
                    <a:pt x="184" y="69"/>
                    <a:pt x="116" y="69"/>
                    <a:pt x="48" y="69"/>
                  </a:cubicBezTo>
                  <a:cubicBezTo>
                    <a:pt x="26" y="69"/>
                    <a:pt x="12" y="61"/>
                    <a:pt x="7" y="45"/>
                  </a:cubicBezTo>
                  <a:cubicBezTo>
                    <a:pt x="0" y="22"/>
                    <a:pt x="16" y="1"/>
                    <a:pt x="43" y="1"/>
                  </a:cubicBezTo>
                  <a:cubicBezTo>
                    <a:pt x="76" y="0"/>
                    <a:pt x="110" y="0"/>
                    <a:pt x="143" y="0"/>
                  </a:cubicBezTo>
                  <a:cubicBezTo>
                    <a:pt x="245" y="0"/>
                    <a:pt x="346" y="0"/>
                    <a:pt x="447" y="0"/>
                  </a:cubicBezTo>
                  <a:cubicBezTo>
                    <a:pt x="452" y="0"/>
                    <a:pt x="458" y="0"/>
                    <a:pt x="463" y="1"/>
                  </a:cubicBezTo>
                  <a:cubicBezTo>
                    <a:pt x="482" y="3"/>
                    <a:pt x="496" y="16"/>
                    <a:pt x="497" y="33"/>
                  </a:cubicBezTo>
                  <a:cubicBezTo>
                    <a:pt x="497" y="50"/>
                    <a:pt x="486" y="64"/>
                    <a:pt x="467" y="68"/>
                  </a:cubicBezTo>
                  <a:cubicBezTo>
                    <a:pt x="460" y="69"/>
                    <a:pt x="453" y="69"/>
                    <a:pt x="446" y="69"/>
                  </a:cubicBezTo>
                  <a:cubicBezTo>
                    <a:pt x="381" y="69"/>
                    <a:pt x="316" y="69"/>
                    <a:pt x="25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0">
              <a:extLst>
                <a:ext uri="{FF2B5EF4-FFF2-40B4-BE49-F238E27FC236}">
                  <a16:creationId xmlns:a16="http://schemas.microsoft.com/office/drawing/2014/main" id="{0FD2A7F8-AB0B-45ED-BA4D-8CB511B1263F}"/>
                </a:ext>
              </a:extLst>
            </p:cNvPr>
            <p:cNvSpPr>
              <a:spLocks/>
            </p:cNvSpPr>
            <p:nvPr/>
          </p:nvSpPr>
          <p:spPr bwMode="auto">
            <a:xfrm>
              <a:off x="1993900" y="3762375"/>
              <a:ext cx="158750" cy="79375"/>
            </a:xfrm>
            <a:custGeom>
              <a:avLst/>
              <a:gdLst>
                <a:gd name="T0" fmla="*/ 71 w 140"/>
                <a:gd name="T1" fmla="*/ 1 h 71"/>
                <a:gd name="T2" fmla="*/ 105 w 140"/>
                <a:gd name="T3" fmla="*/ 1 h 71"/>
                <a:gd name="T4" fmla="*/ 140 w 140"/>
                <a:gd name="T5" fmla="*/ 34 h 71"/>
                <a:gd name="T6" fmla="*/ 109 w 140"/>
                <a:gd name="T7" fmla="*/ 68 h 71"/>
                <a:gd name="T8" fmla="*/ 32 w 140"/>
                <a:gd name="T9" fmla="*/ 68 h 71"/>
                <a:gd name="T10" fmla="*/ 2 w 140"/>
                <a:gd name="T11" fmla="*/ 32 h 71"/>
                <a:gd name="T12" fmla="*/ 38 w 140"/>
                <a:gd name="T13" fmla="*/ 0 h 71"/>
                <a:gd name="T14" fmla="*/ 71 w 140"/>
                <a:gd name="T15" fmla="*/ 0 h 71"/>
                <a:gd name="T16" fmla="*/ 71 w 140"/>
                <a:gd name="T17"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71">
                  <a:moveTo>
                    <a:pt x="71" y="1"/>
                  </a:moveTo>
                  <a:cubicBezTo>
                    <a:pt x="82" y="1"/>
                    <a:pt x="94" y="0"/>
                    <a:pt x="105" y="1"/>
                  </a:cubicBezTo>
                  <a:cubicBezTo>
                    <a:pt x="124" y="2"/>
                    <a:pt x="139" y="16"/>
                    <a:pt x="140" y="34"/>
                  </a:cubicBezTo>
                  <a:cubicBezTo>
                    <a:pt x="140" y="51"/>
                    <a:pt x="128" y="66"/>
                    <a:pt x="109" y="68"/>
                  </a:cubicBezTo>
                  <a:cubicBezTo>
                    <a:pt x="83" y="71"/>
                    <a:pt x="58" y="71"/>
                    <a:pt x="32" y="68"/>
                  </a:cubicBezTo>
                  <a:cubicBezTo>
                    <a:pt x="12" y="65"/>
                    <a:pt x="0" y="49"/>
                    <a:pt x="2" y="32"/>
                  </a:cubicBezTo>
                  <a:cubicBezTo>
                    <a:pt x="3" y="14"/>
                    <a:pt x="18" y="1"/>
                    <a:pt x="38" y="0"/>
                  </a:cubicBezTo>
                  <a:cubicBezTo>
                    <a:pt x="49" y="0"/>
                    <a:pt x="60" y="0"/>
                    <a:pt x="71" y="0"/>
                  </a:cubicBezTo>
                  <a:cubicBezTo>
                    <a:pt x="71" y="0"/>
                    <a:pt x="71" y="1"/>
                    <a:pt x="7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1">
              <a:extLst>
                <a:ext uri="{FF2B5EF4-FFF2-40B4-BE49-F238E27FC236}">
                  <a16:creationId xmlns:a16="http://schemas.microsoft.com/office/drawing/2014/main" id="{A0BAAAE2-4074-43C2-B698-B0D84115D038}"/>
                </a:ext>
              </a:extLst>
            </p:cNvPr>
            <p:cNvSpPr>
              <a:spLocks/>
            </p:cNvSpPr>
            <p:nvPr/>
          </p:nvSpPr>
          <p:spPr bwMode="auto">
            <a:xfrm>
              <a:off x="1995488" y="3933825"/>
              <a:ext cx="157163" cy="79375"/>
            </a:xfrm>
            <a:custGeom>
              <a:avLst/>
              <a:gdLst>
                <a:gd name="T0" fmla="*/ 70 w 140"/>
                <a:gd name="T1" fmla="*/ 70 h 71"/>
                <a:gd name="T2" fmla="*/ 37 w 140"/>
                <a:gd name="T3" fmla="*/ 70 h 71"/>
                <a:gd name="T4" fmla="*/ 1 w 140"/>
                <a:gd name="T5" fmla="*/ 38 h 71"/>
                <a:gd name="T6" fmla="*/ 33 w 140"/>
                <a:gd name="T7" fmla="*/ 2 h 71"/>
                <a:gd name="T8" fmla="*/ 107 w 140"/>
                <a:gd name="T9" fmla="*/ 2 h 71"/>
                <a:gd name="T10" fmla="*/ 139 w 140"/>
                <a:gd name="T11" fmla="*/ 38 h 71"/>
                <a:gd name="T12" fmla="*/ 104 w 140"/>
                <a:gd name="T13" fmla="*/ 70 h 71"/>
                <a:gd name="T14" fmla="*/ 70 w 140"/>
                <a:gd name="T15" fmla="*/ 70 h 71"/>
                <a:gd name="T16" fmla="*/ 70 w 140"/>
                <a:gd name="T17" fmla="*/ 7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71">
                  <a:moveTo>
                    <a:pt x="70" y="70"/>
                  </a:moveTo>
                  <a:cubicBezTo>
                    <a:pt x="59" y="70"/>
                    <a:pt x="48" y="71"/>
                    <a:pt x="37" y="70"/>
                  </a:cubicBezTo>
                  <a:cubicBezTo>
                    <a:pt x="16" y="69"/>
                    <a:pt x="2" y="56"/>
                    <a:pt x="1" y="38"/>
                  </a:cubicBezTo>
                  <a:cubicBezTo>
                    <a:pt x="0" y="20"/>
                    <a:pt x="12" y="5"/>
                    <a:pt x="33" y="2"/>
                  </a:cubicBezTo>
                  <a:cubicBezTo>
                    <a:pt x="57" y="0"/>
                    <a:pt x="83" y="0"/>
                    <a:pt x="107" y="2"/>
                  </a:cubicBezTo>
                  <a:cubicBezTo>
                    <a:pt x="128" y="5"/>
                    <a:pt x="140" y="20"/>
                    <a:pt x="139" y="38"/>
                  </a:cubicBezTo>
                  <a:cubicBezTo>
                    <a:pt x="138" y="56"/>
                    <a:pt x="124" y="69"/>
                    <a:pt x="104" y="70"/>
                  </a:cubicBezTo>
                  <a:cubicBezTo>
                    <a:pt x="92" y="71"/>
                    <a:pt x="81" y="70"/>
                    <a:pt x="70" y="70"/>
                  </a:cubicBezTo>
                  <a:cubicBezTo>
                    <a:pt x="70" y="70"/>
                    <a:pt x="70" y="70"/>
                    <a:pt x="7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2">
              <a:extLst>
                <a:ext uri="{FF2B5EF4-FFF2-40B4-BE49-F238E27FC236}">
                  <a16:creationId xmlns:a16="http://schemas.microsoft.com/office/drawing/2014/main" id="{72FB3D29-ADB8-4B85-AD85-4AE5B3B12F69}"/>
                </a:ext>
              </a:extLst>
            </p:cNvPr>
            <p:cNvSpPr>
              <a:spLocks/>
            </p:cNvSpPr>
            <p:nvPr/>
          </p:nvSpPr>
          <p:spPr bwMode="auto">
            <a:xfrm>
              <a:off x="2311400" y="2627313"/>
              <a:ext cx="119063" cy="119063"/>
            </a:xfrm>
            <a:custGeom>
              <a:avLst/>
              <a:gdLst>
                <a:gd name="T0" fmla="*/ 105 w 105"/>
                <a:gd name="T1" fmla="*/ 54 h 107"/>
                <a:gd name="T2" fmla="*/ 53 w 105"/>
                <a:gd name="T3" fmla="*/ 107 h 107"/>
                <a:gd name="T4" fmla="*/ 0 w 105"/>
                <a:gd name="T5" fmla="*/ 54 h 107"/>
                <a:gd name="T6" fmla="*/ 51 w 105"/>
                <a:gd name="T7" fmla="*/ 0 h 107"/>
                <a:gd name="T8" fmla="*/ 105 w 105"/>
                <a:gd name="T9" fmla="*/ 54 h 107"/>
              </a:gdLst>
              <a:ahLst/>
              <a:cxnLst>
                <a:cxn ang="0">
                  <a:pos x="T0" y="T1"/>
                </a:cxn>
                <a:cxn ang="0">
                  <a:pos x="T2" y="T3"/>
                </a:cxn>
                <a:cxn ang="0">
                  <a:pos x="T4" y="T5"/>
                </a:cxn>
                <a:cxn ang="0">
                  <a:pos x="T6" y="T7"/>
                </a:cxn>
                <a:cxn ang="0">
                  <a:pos x="T8" y="T9"/>
                </a:cxn>
              </a:cxnLst>
              <a:rect l="0" t="0" r="r" b="b"/>
              <a:pathLst>
                <a:path w="105" h="107">
                  <a:moveTo>
                    <a:pt x="105" y="54"/>
                  </a:moveTo>
                  <a:cubicBezTo>
                    <a:pt x="105" y="83"/>
                    <a:pt x="82" y="107"/>
                    <a:pt x="53" y="107"/>
                  </a:cubicBezTo>
                  <a:cubicBezTo>
                    <a:pt x="23" y="107"/>
                    <a:pt x="0" y="84"/>
                    <a:pt x="0" y="54"/>
                  </a:cubicBezTo>
                  <a:cubicBezTo>
                    <a:pt x="0" y="24"/>
                    <a:pt x="22" y="1"/>
                    <a:pt x="51" y="0"/>
                  </a:cubicBezTo>
                  <a:cubicBezTo>
                    <a:pt x="81" y="0"/>
                    <a:pt x="104" y="23"/>
                    <a:pt x="10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3">
              <a:extLst>
                <a:ext uri="{FF2B5EF4-FFF2-40B4-BE49-F238E27FC236}">
                  <a16:creationId xmlns:a16="http://schemas.microsoft.com/office/drawing/2014/main" id="{B4F239E0-42DF-4579-83A1-C6E46DF61781}"/>
                </a:ext>
              </a:extLst>
            </p:cNvPr>
            <p:cNvSpPr>
              <a:spLocks/>
            </p:cNvSpPr>
            <p:nvPr/>
          </p:nvSpPr>
          <p:spPr bwMode="auto">
            <a:xfrm>
              <a:off x="2228850" y="3214688"/>
              <a:ext cx="317500" cy="250825"/>
            </a:xfrm>
            <a:custGeom>
              <a:avLst/>
              <a:gdLst>
                <a:gd name="T0" fmla="*/ 93 w 282"/>
                <a:gd name="T1" fmla="*/ 223 h 223"/>
                <a:gd name="T2" fmla="*/ 66 w 282"/>
                <a:gd name="T3" fmla="*/ 211 h 223"/>
                <a:gd name="T4" fmla="*/ 17 w 282"/>
                <a:gd name="T5" fmla="*/ 161 h 223"/>
                <a:gd name="T6" fmla="*/ 15 w 282"/>
                <a:gd name="T7" fmla="*/ 110 h 223"/>
                <a:gd name="T8" fmla="*/ 66 w 282"/>
                <a:gd name="T9" fmla="*/ 114 h 223"/>
                <a:gd name="T10" fmla="*/ 94 w 282"/>
                <a:gd name="T11" fmla="*/ 137 h 223"/>
                <a:gd name="T12" fmla="*/ 121 w 282"/>
                <a:gd name="T13" fmla="*/ 113 h 223"/>
                <a:gd name="T14" fmla="*/ 218 w 282"/>
                <a:gd name="T15" fmla="*/ 15 h 223"/>
                <a:gd name="T16" fmla="*/ 256 w 282"/>
                <a:gd name="T17" fmla="*/ 4 h 223"/>
                <a:gd name="T18" fmla="*/ 279 w 282"/>
                <a:gd name="T19" fmla="*/ 30 h 223"/>
                <a:gd name="T20" fmla="*/ 268 w 282"/>
                <a:gd name="T21" fmla="*/ 62 h 223"/>
                <a:gd name="T22" fmla="*/ 119 w 282"/>
                <a:gd name="T23" fmla="*/ 211 h 223"/>
                <a:gd name="T24" fmla="*/ 93 w 282"/>
                <a:gd name="T25"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23">
                  <a:moveTo>
                    <a:pt x="93" y="223"/>
                  </a:moveTo>
                  <a:cubicBezTo>
                    <a:pt x="82" y="223"/>
                    <a:pt x="74" y="218"/>
                    <a:pt x="66" y="211"/>
                  </a:cubicBezTo>
                  <a:cubicBezTo>
                    <a:pt x="50" y="194"/>
                    <a:pt x="33" y="178"/>
                    <a:pt x="17" y="161"/>
                  </a:cubicBezTo>
                  <a:cubicBezTo>
                    <a:pt x="0" y="143"/>
                    <a:pt x="0" y="124"/>
                    <a:pt x="15" y="110"/>
                  </a:cubicBezTo>
                  <a:cubicBezTo>
                    <a:pt x="29" y="96"/>
                    <a:pt x="48" y="98"/>
                    <a:pt x="66" y="114"/>
                  </a:cubicBezTo>
                  <a:cubicBezTo>
                    <a:pt x="75" y="122"/>
                    <a:pt x="82" y="139"/>
                    <a:pt x="94" y="137"/>
                  </a:cubicBezTo>
                  <a:cubicBezTo>
                    <a:pt x="104" y="135"/>
                    <a:pt x="112" y="121"/>
                    <a:pt x="121" y="113"/>
                  </a:cubicBezTo>
                  <a:cubicBezTo>
                    <a:pt x="153" y="80"/>
                    <a:pt x="186" y="48"/>
                    <a:pt x="218" y="15"/>
                  </a:cubicBezTo>
                  <a:cubicBezTo>
                    <a:pt x="229" y="5"/>
                    <a:pt x="241" y="0"/>
                    <a:pt x="256" y="4"/>
                  </a:cubicBezTo>
                  <a:cubicBezTo>
                    <a:pt x="269" y="8"/>
                    <a:pt x="276" y="17"/>
                    <a:pt x="279" y="30"/>
                  </a:cubicBezTo>
                  <a:cubicBezTo>
                    <a:pt x="282" y="43"/>
                    <a:pt x="277" y="54"/>
                    <a:pt x="268" y="62"/>
                  </a:cubicBezTo>
                  <a:cubicBezTo>
                    <a:pt x="219" y="112"/>
                    <a:pt x="169" y="162"/>
                    <a:pt x="119" y="211"/>
                  </a:cubicBezTo>
                  <a:cubicBezTo>
                    <a:pt x="112" y="218"/>
                    <a:pt x="103" y="223"/>
                    <a:pt x="93"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6" name="myP_Finance">
            <a:extLst>
              <a:ext uri="{FF2B5EF4-FFF2-40B4-BE49-F238E27FC236}">
                <a16:creationId xmlns:a16="http://schemas.microsoft.com/office/drawing/2014/main" id="{023F9AC9-6292-4C3F-9978-753B87E58A37}"/>
              </a:ext>
            </a:extLst>
          </p:cNvPr>
          <p:cNvGrpSpPr/>
          <p:nvPr/>
        </p:nvGrpSpPr>
        <p:grpSpPr>
          <a:xfrm>
            <a:off x="2016474" y="2276143"/>
            <a:ext cx="399179" cy="373496"/>
            <a:chOff x="4467225" y="5867400"/>
            <a:chExt cx="863600" cy="808038"/>
          </a:xfrm>
          <a:solidFill>
            <a:schemeClr val="tx1"/>
          </a:solidFill>
        </p:grpSpPr>
        <p:sp>
          <p:nvSpPr>
            <p:cNvPr id="97" name="Freeform 119">
              <a:extLst>
                <a:ext uri="{FF2B5EF4-FFF2-40B4-BE49-F238E27FC236}">
                  <a16:creationId xmlns:a16="http://schemas.microsoft.com/office/drawing/2014/main" id="{2EE52E4F-BFD3-48CA-B6EC-A5ED61A7FA95}"/>
                </a:ext>
              </a:extLst>
            </p:cNvPr>
            <p:cNvSpPr>
              <a:spLocks noEditPoints="1"/>
            </p:cNvSpPr>
            <p:nvPr/>
          </p:nvSpPr>
          <p:spPr bwMode="auto">
            <a:xfrm>
              <a:off x="4548188" y="5867400"/>
              <a:ext cx="782637" cy="773113"/>
            </a:xfrm>
            <a:custGeom>
              <a:avLst/>
              <a:gdLst>
                <a:gd name="T0" fmla="*/ 554 w 625"/>
                <a:gd name="T1" fmla="*/ 259 h 617"/>
                <a:gd name="T2" fmla="*/ 349 w 625"/>
                <a:gd name="T3" fmla="*/ 342 h 617"/>
                <a:gd name="T4" fmla="*/ 431 w 625"/>
                <a:gd name="T5" fmla="*/ 237 h 617"/>
                <a:gd name="T6" fmla="*/ 349 w 625"/>
                <a:gd name="T7" fmla="*/ 95 h 617"/>
                <a:gd name="T8" fmla="*/ 414 w 625"/>
                <a:gd name="T9" fmla="*/ 108 h 617"/>
                <a:gd name="T10" fmla="*/ 396 w 625"/>
                <a:gd name="T11" fmla="*/ 44 h 617"/>
                <a:gd name="T12" fmla="*/ 339 w 625"/>
                <a:gd name="T13" fmla="*/ 0 h 617"/>
                <a:gd name="T14" fmla="*/ 300 w 625"/>
                <a:gd name="T15" fmla="*/ 21 h 617"/>
                <a:gd name="T16" fmla="*/ 225 w 625"/>
                <a:gd name="T17" fmla="*/ 119 h 617"/>
                <a:gd name="T18" fmla="*/ 0 w 625"/>
                <a:gd name="T19" fmla="*/ 295 h 617"/>
                <a:gd name="T20" fmla="*/ 247 w 625"/>
                <a:gd name="T21" fmla="*/ 310 h 617"/>
                <a:gd name="T22" fmla="*/ 231 w 625"/>
                <a:gd name="T23" fmla="*/ 308 h 617"/>
                <a:gd name="T24" fmla="*/ 12 w 625"/>
                <a:gd name="T25" fmla="*/ 425 h 617"/>
                <a:gd name="T26" fmla="*/ 22 w 625"/>
                <a:gd name="T27" fmla="*/ 617 h 617"/>
                <a:gd name="T28" fmla="*/ 366 w 625"/>
                <a:gd name="T29" fmla="*/ 571 h 617"/>
                <a:gd name="T30" fmla="*/ 603 w 625"/>
                <a:gd name="T31" fmla="*/ 336 h 617"/>
                <a:gd name="T32" fmla="*/ 619 w 625"/>
                <a:gd name="T33" fmla="*/ 278 h 617"/>
                <a:gd name="T34" fmla="*/ 261 w 625"/>
                <a:gd name="T35" fmla="*/ 296 h 617"/>
                <a:gd name="T36" fmla="*/ 271 w 625"/>
                <a:gd name="T37" fmla="*/ 248 h 617"/>
                <a:gd name="T38" fmla="*/ 304 w 625"/>
                <a:gd name="T39" fmla="*/ 290 h 617"/>
                <a:gd name="T40" fmla="*/ 320 w 625"/>
                <a:gd name="T41" fmla="*/ 281 h 617"/>
                <a:gd name="T42" fmla="*/ 304 w 625"/>
                <a:gd name="T43" fmla="*/ 186 h 617"/>
                <a:gd name="T44" fmla="*/ 250 w 625"/>
                <a:gd name="T45" fmla="*/ 139 h 617"/>
                <a:gd name="T46" fmla="*/ 262 w 625"/>
                <a:gd name="T47" fmla="*/ 62 h 617"/>
                <a:gd name="T48" fmla="*/ 320 w 625"/>
                <a:gd name="T49" fmla="*/ 20 h 617"/>
                <a:gd name="T50" fmla="*/ 337 w 625"/>
                <a:gd name="T51" fmla="*/ 39 h 617"/>
                <a:gd name="T52" fmla="*/ 370 w 625"/>
                <a:gd name="T53" fmla="*/ 94 h 617"/>
                <a:gd name="T54" fmla="*/ 329 w 625"/>
                <a:gd name="T55" fmla="*/ 73 h 617"/>
                <a:gd name="T56" fmla="*/ 396 w 625"/>
                <a:gd name="T57" fmla="*/ 191 h 617"/>
                <a:gd name="T58" fmla="*/ 337 w 625"/>
                <a:gd name="T59" fmla="*/ 318 h 617"/>
                <a:gd name="T60" fmla="*/ 320 w 625"/>
                <a:gd name="T61" fmla="*/ 334 h 617"/>
                <a:gd name="T62" fmla="*/ 20 w 625"/>
                <a:gd name="T63" fmla="*/ 285 h 617"/>
                <a:gd name="T64" fmla="*/ 245 w 625"/>
                <a:gd name="T65" fmla="*/ 171 h 617"/>
                <a:gd name="T66" fmla="*/ 277 w 625"/>
                <a:gd name="T67" fmla="*/ 227 h 617"/>
                <a:gd name="T68" fmla="*/ 217 w 625"/>
                <a:gd name="T69" fmla="*/ 244 h 617"/>
                <a:gd name="T70" fmla="*/ 586 w 625"/>
                <a:gd name="T71" fmla="*/ 326 h 617"/>
                <a:gd name="T72" fmla="*/ 221 w 625"/>
                <a:gd name="T73" fmla="*/ 490 h 617"/>
                <a:gd name="T74" fmla="*/ 225 w 625"/>
                <a:gd name="T75" fmla="*/ 328 h 617"/>
                <a:gd name="T76" fmla="*/ 234 w 625"/>
                <a:gd name="T77" fmla="*/ 331 h 617"/>
                <a:gd name="T78" fmla="*/ 316 w 625"/>
                <a:gd name="T79" fmla="*/ 353 h 617"/>
                <a:gd name="T80" fmla="*/ 339 w 625"/>
                <a:gd name="T81" fmla="*/ 360 h 617"/>
                <a:gd name="T82" fmla="*/ 409 w 625"/>
                <a:gd name="T83" fmla="*/ 379 h 617"/>
                <a:gd name="T84" fmla="*/ 289 w 625"/>
                <a:gd name="T85" fmla="*/ 390 h 617"/>
                <a:gd name="T86" fmla="*/ 283 w 625"/>
                <a:gd name="T87" fmla="*/ 409 h 617"/>
                <a:gd name="T88" fmla="*/ 399 w 625"/>
                <a:gd name="T89" fmla="*/ 440 h 617"/>
                <a:gd name="T90" fmla="*/ 541 w 625"/>
                <a:gd name="T91" fmla="*/ 320 h 617"/>
                <a:gd name="T92" fmla="*/ 602 w 625"/>
                <a:gd name="T93" fmla="*/ 29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617">
                  <a:moveTo>
                    <a:pt x="619" y="278"/>
                  </a:moveTo>
                  <a:cubicBezTo>
                    <a:pt x="567" y="255"/>
                    <a:pt x="567" y="255"/>
                    <a:pt x="567" y="255"/>
                  </a:cubicBezTo>
                  <a:cubicBezTo>
                    <a:pt x="562" y="252"/>
                    <a:pt x="557" y="254"/>
                    <a:pt x="554" y="259"/>
                  </a:cubicBezTo>
                  <a:cubicBezTo>
                    <a:pt x="529" y="304"/>
                    <a:pt x="529" y="304"/>
                    <a:pt x="529" y="304"/>
                  </a:cubicBezTo>
                  <a:cubicBezTo>
                    <a:pt x="420" y="361"/>
                    <a:pt x="420" y="361"/>
                    <a:pt x="420" y="361"/>
                  </a:cubicBezTo>
                  <a:cubicBezTo>
                    <a:pt x="349" y="342"/>
                    <a:pt x="349" y="342"/>
                    <a:pt x="349" y="342"/>
                  </a:cubicBezTo>
                  <a:cubicBezTo>
                    <a:pt x="349" y="336"/>
                    <a:pt x="349" y="336"/>
                    <a:pt x="349" y="336"/>
                  </a:cubicBezTo>
                  <a:cubicBezTo>
                    <a:pt x="373" y="331"/>
                    <a:pt x="392" y="321"/>
                    <a:pt x="407" y="304"/>
                  </a:cubicBezTo>
                  <a:cubicBezTo>
                    <a:pt x="423" y="286"/>
                    <a:pt x="431" y="264"/>
                    <a:pt x="431" y="237"/>
                  </a:cubicBezTo>
                  <a:cubicBezTo>
                    <a:pt x="431" y="213"/>
                    <a:pt x="424" y="194"/>
                    <a:pt x="411" y="178"/>
                  </a:cubicBezTo>
                  <a:cubicBezTo>
                    <a:pt x="399" y="164"/>
                    <a:pt x="379" y="152"/>
                    <a:pt x="349" y="143"/>
                  </a:cubicBezTo>
                  <a:cubicBezTo>
                    <a:pt x="349" y="95"/>
                    <a:pt x="349" y="95"/>
                    <a:pt x="349" y="95"/>
                  </a:cubicBezTo>
                  <a:cubicBezTo>
                    <a:pt x="350" y="99"/>
                    <a:pt x="352" y="102"/>
                    <a:pt x="353" y="107"/>
                  </a:cubicBezTo>
                  <a:cubicBezTo>
                    <a:pt x="354" y="112"/>
                    <a:pt x="359" y="116"/>
                    <a:pt x="364" y="115"/>
                  </a:cubicBezTo>
                  <a:cubicBezTo>
                    <a:pt x="414" y="108"/>
                    <a:pt x="414" y="108"/>
                    <a:pt x="414" y="108"/>
                  </a:cubicBezTo>
                  <a:cubicBezTo>
                    <a:pt x="417" y="108"/>
                    <a:pt x="419" y="107"/>
                    <a:pt x="421" y="104"/>
                  </a:cubicBezTo>
                  <a:cubicBezTo>
                    <a:pt x="422" y="102"/>
                    <a:pt x="423" y="100"/>
                    <a:pt x="423" y="97"/>
                  </a:cubicBezTo>
                  <a:cubicBezTo>
                    <a:pt x="419" y="75"/>
                    <a:pt x="410" y="57"/>
                    <a:pt x="396" y="44"/>
                  </a:cubicBezTo>
                  <a:cubicBezTo>
                    <a:pt x="384" y="32"/>
                    <a:pt x="368" y="24"/>
                    <a:pt x="349" y="21"/>
                  </a:cubicBezTo>
                  <a:cubicBezTo>
                    <a:pt x="349" y="10"/>
                    <a:pt x="349" y="10"/>
                    <a:pt x="349" y="10"/>
                  </a:cubicBezTo>
                  <a:cubicBezTo>
                    <a:pt x="349" y="4"/>
                    <a:pt x="344" y="0"/>
                    <a:pt x="339" y="0"/>
                  </a:cubicBezTo>
                  <a:cubicBezTo>
                    <a:pt x="310" y="0"/>
                    <a:pt x="310" y="0"/>
                    <a:pt x="310" y="0"/>
                  </a:cubicBezTo>
                  <a:cubicBezTo>
                    <a:pt x="304" y="0"/>
                    <a:pt x="300" y="4"/>
                    <a:pt x="300" y="10"/>
                  </a:cubicBezTo>
                  <a:cubicBezTo>
                    <a:pt x="300" y="21"/>
                    <a:pt x="300" y="21"/>
                    <a:pt x="300" y="21"/>
                  </a:cubicBezTo>
                  <a:cubicBezTo>
                    <a:pt x="279" y="24"/>
                    <a:pt x="261" y="34"/>
                    <a:pt x="248" y="48"/>
                  </a:cubicBezTo>
                  <a:cubicBezTo>
                    <a:pt x="232" y="65"/>
                    <a:pt x="225" y="85"/>
                    <a:pt x="225" y="110"/>
                  </a:cubicBezTo>
                  <a:cubicBezTo>
                    <a:pt x="225" y="113"/>
                    <a:pt x="225" y="116"/>
                    <a:pt x="225" y="119"/>
                  </a:cubicBezTo>
                  <a:cubicBezTo>
                    <a:pt x="10" y="119"/>
                    <a:pt x="10" y="119"/>
                    <a:pt x="10" y="119"/>
                  </a:cubicBezTo>
                  <a:cubicBezTo>
                    <a:pt x="4" y="119"/>
                    <a:pt x="0" y="124"/>
                    <a:pt x="0" y="129"/>
                  </a:cubicBezTo>
                  <a:cubicBezTo>
                    <a:pt x="0" y="295"/>
                    <a:pt x="0" y="295"/>
                    <a:pt x="0" y="295"/>
                  </a:cubicBezTo>
                  <a:cubicBezTo>
                    <a:pt x="0" y="301"/>
                    <a:pt x="4" y="305"/>
                    <a:pt x="10" y="305"/>
                  </a:cubicBezTo>
                  <a:cubicBezTo>
                    <a:pt x="242" y="305"/>
                    <a:pt x="242" y="305"/>
                    <a:pt x="242" y="305"/>
                  </a:cubicBezTo>
                  <a:cubicBezTo>
                    <a:pt x="244" y="307"/>
                    <a:pt x="245" y="309"/>
                    <a:pt x="247" y="310"/>
                  </a:cubicBezTo>
                  <a:cubicBezTo>
                    <a:pt x="249" y="312"/>
                    <a:pt x="250" y="314"/>
                    <a:pt x="252" y="315"/>
                  </a:cubicBezTo>
                  <a:cubicBezTo>
                    <a:pt x="237" y="311"/>
                    <a:pt x="237" y="311"/>
                    <a:pt x="237" y="311"/>
                  </a:cubicBezTo>
                  <a:cubicBezTo>
                    <a:pt x="231" y="308"/>
                    <a:pt x="231" y="308"/>
                    <a:pt x="231" y="308"/>
                  </a:cubicBezTo>
                  <a:cubicBezTo>
                    <a:pt x="228" y="306"/>
                    <a:pt x="224" y="306"/>
                    <a:pt x="221" y="308"/>
                  </a:cubicBezTo>
                  <a:cubicBezTo>
                    <a:pt x="17" y="416"/>
                    <a:pt x="17" y="416"/>
                    <a:pt x="17" y="416"/>
                  </a:cubicBezTo>
                  <a:cubicBezTo>
                    <a:pt x="14" y="418"/>
                    <a:pt x="12" y="421"/>
                    <a:pt x="12" y="425"/>
                  </a:cubicBezTo>
                  <a:cubicBezTo>
                    <a:pt x="12" y="607"/>
                    <a:pt x="12" y="607"/>
                    <a:pt x="12" y="607"/>
                  </a:cubicBezTo>
                  <a:cubicBezTo>
                    <a:pt x="12" y="610"/>
                    <a:pt x="13" y="613"/>
                    <a:pt x="16" y="615"/>
                  </a:cubicBezTo>
                  <a:cubicBezTo>
                    <a:pt x="18" y="616"/>
                    <a:pt x="20" y="617"/>
                    <a:pt x="22" y="617"/>
                  </a:cubicBezTo>
                  <a:cubicBezTo>
                    <a:pt x="23" y="617"/>
                    <a:pt x="25" y="616"/>
                    <a:pt x="26" y="615"/>
                  </a:cubicBezTo>
                  <a:cubicBezTo>
                    <a:pt x="226" y="509"/>
                    <a:pt x="226" y="509"/>
                    <a:pt x="226" y="509"/>
                  </a:cubicBezTo>
                  <a:cubicBezTo>
                    <a:pt x="366" y="571"/>
                    <a:pt x="366" y="571"/>
                    <a:pt x="366" y="571"/>
                  </a:cubicBezTo>
                  <a:cubicBezTo>
                    <a:pt x="370" y="573"/>
                    <a:pt x="374" y="572"/>
                    <a:pt x="377" y="569"/>
                  </a:cubicBezTo>
                  <a:cubicBezTo>
                    <a:pt x="601" y="339"/>
                    <a:pt x="601" y="339"/>
                    <a:pt x="601" y="339"/>
                  </a:cubicBezTo>
                  <a:cubicBezTo>
                    <a:pt x="602" y="338"/>
                    <a:pt x="603" y="337"/>
                    <a:pt x="603" y="336"/>
                  </a:cubicBezTo>
                  <a:cubicBezTo>
                    <a:pt x="624" y="292"/>
                    <a:pt x="624" y="292"/>
                    <a:pt x="624" y="292"/>
                  </a:cubicBezTo>
                  <a:cubicBezTo>
                    <a:pt x="625" y="289"/>
                    <a:pt x="625" y="286"/>
                    <a:pt x="624" y="284"/>
                  </a:cubicBezTo>
                  <a:cubicBezTo>
                    <a:pt x="623" y="281"/>
                    <a:pt x="621" y="279"/>
                    <a:pt x="619" y="278"/>
                  </a:cubicBezTo>
                  <a:close/>
                  <a:moveTo>
                    <a:pt x="311" y="319"/>
                  </a:moveTo>
                  <a:cubicBezTo>
                    <a:pt x="296" y="317"/>
                    <a:pt x="283" y="313"/>
                    <a:pt x="272" y="305"/>
                  </a:cubicBezTo>
                  <a:cubicBezTo>
                    <a:pt x="268" y="303"/>
                    <a:pt x="264" y="300"/>
                    <a:pt x="261" y="296"/>
                  </a:cubicBezTo>
                  <a:cubicBezTo>
                    <a:pt x="258" y="293"/>
                    <a:pt x="255" y="289"/>
                    <a:pt x="252" y="285"/>
                  </a:cubicBezTo>
                  <a:cubicBezTo>
                    <a:pt x="246" y="276"/>
                    <a:pt x="241" y="265"/>
                    <a:pt x="238" y="252"/>
                  </a:cubicBezTo>
                  <a:cubicBezTo>
                    <a:pt x="271" y="248"/>
                    <a:pt x="271" y="248"/>
                    <a:pt x="271" y="248"/>
                  </a:cubicBezTo>
                  <a:cubicBezTo>
                    <a:pt x="274" y="256"/>
                    <a:pt x="277" y="264"/>
                    <a:pt x="282" y="271"/>
                  </a:cubicBezTo>
                  <a:cubicBezTo>
                    <a:pt x="283" y="271"/>
                    <a:pt x="283" y="272"/>
                    <a:pt x="284" y="273"/>
                  </a:cubicBezTo>
                  <a:cubicBezTo>
                    <a:pt x="290" y="280"/>
                    <a:pt x="297" y="286"/>
                    <a:pt x="304" y="290"/>
                  </a:cubicBezTo>
                  <a:cubicBezTo>
                    <a:pt x="305" y="290"/>
                    <a:pt x="305" y="290"/>
                    <a:pt x="305" y="290"/>
                  </a:cubicBezTo>
                  <a:cubicBezTo>
                    <a:pt x="309" y="292"/>
                    <a:pt x="312" y="292"/>
                    <a:pt x="315" y="290"/>
                  </a:cubicBezTo>
                  <a:cubicBezTo>
                    <a:pt x="318" y="288"/>
                    <a:pt x="320" y="285"/>
                    <a:pt x="320" y="281"/>
                  </a:cubicBezTo>
                  <a:cubicBezTo>
                    <a:pt x="320" y="198"/>
                    <a:pt x="320" y="198"/>
                    <a:pt x="320" y="198"/>
                  </a:cubicBezTo>
                  <a:cubicBezTo>
                    <a:pt x="320" y="194"/>
                    <a:pt x="317" y="190"/>
                    <a:pt x="313" y="188"/>
                  </a:cubicBezTo>
                  <a:cubicBezTo>
                    <a:pt x="310" y="188"/>
                    <a:pt x="307" y="187"/>
                    <a:pt x="304" y="186"/>
                  </a:cubicBezTo>
                  <a:cubicBezTo>
                    <a:pt x="297" y="183"/>
                    <a:pt x="290" y="180"/>
                    <a:pt x="284" y="177"/>
                  </a:cubicBezTo>
                  <a:cubicBezTo>
                    <a:pt x="274" y="172"/>
                    <a:pt x="266" y="165"/>
                    <a:pt x="260" y="158"/>
                  </a:cubicBezTo>
                  <a:cubicBezTo>
                    <a:pt x="256" y="152"/>
                    <a:pt x="252" y="146"/>
                    <a:pt x="250" y="139"/>
                  </a:cubicBezTo>
                  <a:cubicBezTo>
                    <a:pt x="247" y="133"/>
                    <a:pt x="246" y="126"/>
                    <a:pt x="245" y="119"/>
                  </a:cubicBezTo>
                  <a:cubicBezTo>
                    <a:pt x="245" y="116"/>
                    <a:pt x="245" y="113"/>
                    <a:pt x="245" y="110"/>
                  </a:cubicBezTo>
                  <a:cubicBezTo>
                    <a:pt x="245" y="90"/>
                    <a:pt x="250" y="75"/>
                    <a:pt x="262" y="62"/>
                  </a:cubicBezTo>
                  <a:cubicBezTo>
                    <a:pt x="275" y="49"/>
                    <a:pt x="290" y="41"/>
                    <a:pt x="311" y="39"/>
                  </a:cubicBezTo>
                  <a:cubicBezTo>
                    <a:pt x="316" y="39"/>
                    <a:pt x="320" y="35"/>
                    <a:pt x="320" y="29"/>
                  </a:cubicBezTo>
                  <a:cubicBezTo>
                    <a:pt x="320" y="20"/>
                    <a:pt x="320" y="20"/>
                    <a:pt x="320" y="20"/>
                  </a:cubicBezTo>
                  <a:cubicBezTo>
                    <a:pt x="329" y="20"/>
                    <a:pt x="329" y="20"/>
                    <a:pt x="329" y="20"/>
                  </a:cubicBezTo>
                  <a:cubicBezTo>
                    <a:pt x="329" y="29"/>
                    <a:pt x="329" y="29"/>
                    <a:pt x="329" y="29"/>
                  </a:cubicBezTo>
                  <a:cubicBezTo>
                    <a:pt x="329" y="34"/>
                    <a:pt x="332" y="39"/>
                    <a:pt x="337" y="39"/>
                  </a:cubicBezTo>
                  <a:cubicBezTo>
                    <a:pt x="356" y="42"/>
                    <a:pt x="371" y="48"/>
                    <a:pt x="382" y="58"/>
                  </a:cubicBezTo>
                  <a:cubicBezTo>
                    <a:pt x="391" y="67"/>
                    <a:pt x="397" y="77"/>
                    <a:pt x="401" y="90"/>
                  </a:cubicBezTo>
                  <a:cubicBezTo>
                    <a:pt x="370" y="94"/>
                    <a:pt x="370" y="94"/>
                    <a:pt x="370" y="94"/>
                  </a:cubicBezTo>
                  <a:cubicBezTo>
                    <a:pt x="365" y="80"/>
                    <a:pt x="356" y="70"/>
                    <a:pt x="343" y="64"/>
                  </a:cubicBezTo>
                  <a:cubicBezTo>
                    <a:pt x="340" y="63"/>
                    <a:pt x="336" y="63"/>
                    <a:pt x="333" y="65"/>
                  </a:cubicBezTo>
                  <a:cubicBezTo>
                    <a:pt x="330" y="67"/>
                    <a:pt x="329" y="70"/>
                    <a:pt x="329" y="73"/>
                  </a:cubicBezTo>
                  <a:cubicBezTo>
                    <a:pt x="329" y="151"/>
                    <a:pt x="329" y="151"/>
                    <a:pt x="329" y="151"/>
                  </a:cubicBezTo>
                  <a:cubicBezTo>
                    <a:pt x="329" y="155"/>
                    <a:pt x="332" y="159"/>
                    <a:pt x="336" y="161"/>
                  </a:cubicBezTo>
                  <a:cubicBezTo>
                    <a:pt x="366" y="169"/>
                    <a:pt x="386" y="179"/>
                    <a:pt x="396" y="191"/>
                  </a:cubicBezTo>
                  <a:cubicBezTo>
                    <a:pt x="406" y="203"/>
                    <a:pt x="411" y="218"/>
                    <a:pt x="411" y="237"/>
                  </a:cubicBezTo>
                  <a:cubicBezTo>
                    <a:pt x="411" y="259"/>
                    <a:pt x="405" y="277"/>
                    <a:pt x="392" y="291"/>
                  </a:cubicBezTo>
                  <a:cubicBezTo>
                    <a:pt x="379" y="306"/>
                    <a:pt x="361" y="315"/>
                    <a:pt x="337" y="318"/>
                  </a:cubicBezTo>
                  <a:cubicBezTo>
                    <a:pt x="332" y="319"/>
                    <a:pt x="329" y="323"/>
                    <a:pt x="329" y="328"/>
                  </a:cubicBezTo>
                  <a:cubicBezTo>
                    <a:pt x="329" y="336"/>
                    <a:pt x="329" y="336"/>
                    <a:pt x="329" y="336"/>
                  </a:cubicBezTo>
                  <a:cubicBezTo>
                    <a:pt x="320" y="334"/>
                    <a:pt x="320" y="334"/>
                    <a:pt x="320" y="334"/>
                  </a:cubicBezTo>
                  <a:cubicBezTo>
                    <a:pt x="320" y="329"/>
                    <a:pt x="320" y="329"/>
                    <a:pt x="320" y="329"/>
                  </a:cubicBezTo>
                  <a:cubicBezTo>
                    <a:pt x="320" y="324"/>
                    <a:pt x="316" y="320"/>
                    <a:pt x="311" y="319"/>
                  </a:cubicBezTo>
                  <a:close/>
                  <a:moveTo>
                    <a:pt x="20" y="285"/>
                  </a:moveTo>
                  <a:cubicBezTo>
                    <a:pt x="20" y="139"/>
                    <a:pt x="20" y="139"/>
                    <a:pt x="20" y="139"/>
                  </a:cubicBezTo>
                  <a:cubicBezTo>
                    <a:pt x="229" y="139"/>
                    <a:pt x="229" y="139"/>
                    <a:pt x="229" y="139"/>
                  </a:cubicBezTo>
                  <a:cubicBezTo>
                    <a:pt x="232" y="151"/>
                    <a:pt x="237" y="161"/>
                    <a:pt x="245" y="171"/>
                  </a:cubicBezTo>
                  <a:cubicBezTo>
                    <a:pt x="254" y="182"/>
                    <a:pt x="267" y="192"/>
                    <a:pt x="284" y="199"/>
                  </a:cubicBezTo>
                  <a:cubicBezTo>
                    <a:pt x="284" y="229"/>
                    <a:pt x="284" y="229"/>
                    <a:pt x="284" y="229"/>
                  </a:cubicBezTo>
                  <a:cubicBezTo>
                    <a:pt x="282" y="228"/>
                    <a:pt x="280" y="227"/>
                    <a:pt x="277" y="227"/>
                  </a:cubicBezTo>
                  <a:cubicBezTo>
                    <a:pt x="226" y="233"/>
                    <a:pt x="226" y="233"/>
                    <a:pt x="226" y="233"/>
                  </a:cubicBezTo>
                  <a:cubicBezTo>
                    <a:pt x="223" y="233"/>
                    <a:pt x="220" y="235"/>
                    <a:pt x="219" y="237"/>
                  </a:cubicBezTo>
                  <a:cubicBezTo>
                    <a:pt x="217" y="239"/>
                    <a:pt x="216" y="242"/>
                    <a:pt x="217" y="244"/>
                  </a:cubicBezTo>
                  <a:cubicBezTo>
                    <a:pt x="219" y="260"/>
                    <a:pt x="223" y="273"/>
                    <a:pt x="229" y="285"/>
                  </a:cubicBezTo>
                  <a:lnTo>
                    <a:pt x="20" y="285"/>
                  </a:lnTo>
                  <a:close/>
                  <a:moveTo>
                    <a:pt x="586" y="326"/>
                  </a:moveTo>
                  <a:cubicBezTo>
                    <a:pt x="368" y="550"/>
                    <a:pt x="368" y="550"/>
                    <a:pt x="368" y="550"/>
                  </a:cubicBezTo>
                  <a:cubicBezTo>
                    <a:pt x="230" y="489"/>
                    <a:pt x="230" y="489"/>
                    <a:pt x="230" y="489"/>
                  </a:cubicBezTo>
                  <a:cubicBezTo>
                    <a:pt x="227" y="488"/>
                    <a:pt x="224" y="488"/>
                    <a:pt x="221" y="490"/>
                  </a:cubicBezTo>
                  <a:cubicBezTo>
                    <a:pt x="32" y="590"/>
                    <a:pt x="32" y="590"/>
                    <a:pt x="32" y="590"/>
                  </a:cubicBezTo>
                  <a:cubicBezTo>
                    <a:pt x="32" y="431"/>
                    <a:pt x="32" y="431"/>
                    <a:pt x="32" y="431"/>
                  </a:cubicBezTo>
                  <a:cubicBezTo>
                    <a:pt x="225" y="328"/>
                    <a:pt x="225" y="328"/>
                    <a:pt x="225" y="328"/>
                  </a:cubicBezTo>
                  <a:cubicBezTo>
                    <a:pt x="229" y="330"/>
                    <a:pt x="229" y="330"/>
                    <a:pt x="229" y="330"/>
                  </a:cubicBezTo>
                  <a:cubicBezTo>
                    <a:pt x="235" y="333"/>
                    <a:pt x="235" y="333"/>
                    <a:pt x="235" y="333"/>
                  </a:cubicBezTo>
                  <a:cubicBezTo>
                    <a:pt x="234" y="331"/>
                    <a:pt x="234" y="331"/>
                    <a:pt x="234" y="331"/>
                  </a:cubicBezTo>
                  <a:cubicBezTo>
                    <a:pt x="300" y="349"/>
                    <a:pt x="300" y="349"/>
                    <a:pt x="300" y="349"/>
                  </a:cubicBezTo>
                  <a:cubicBezTo>
                    <a:pt x="310" y="352"/>
                    <a:pt x="310" y="352"/>
                    <a:pt x="310" y="352"/>
                  </a:cubicBezTo>
                  <a:cubicBezTo>
                    <a:pt x="316" y="353"/>
                    <a:pt x="316" y="353"/>
                    <a:pt x="316" y="353"/>
                  </a:cubicBezTo>
                  <a:cubicBezTo>
                    <a:pt x="320" y="355"/>
                    <a:pt x="320" y="355"/>
                    <a:pt x="320" y="355"/>
                  </a:cubicBezTo>
                  <a:cubicBezTo>
                    <a:pt x="322" y="355"/>
                    <a:pt x="322" y="355"/>
                    <a:pt x="322" y="355"/>
                  </a:cubicBezTo>
                  <a:cubicBezTo>
                    <a:pt x="339" y="360"/>
                    <a:pt x="339" y="360"/>
                    <a:pt x="339" y="360"/>
                  </a:cubicBezTo>
                  <a:cubicBezTo>
                    <a:pt x="349" y="362"/>
                    <a:pt x="349" y="362"/>
                    <a:pt x="349" y="362"/>
                  </a:cubicBezTo>
                  <a:cubicBezTo>
                    <a:pt x="394" y="375"/>
                    <a:pt x="394" y="375"/>
                    <a:pt x="394" y="375"/>
                  </a:cubicBezTo>
                  <a:cubicBezTo>
                    <a:pt x="409" y="379"/>
                    <a:pt x="409" y="379"/>
                    <a:pt x="409" y="379"/>
                  </a:cubicBezTo>
                  <a:cubicBezTo>
                    <a:pt x="401" y="394"/>
                    <a:pt x="401" y="394"/>
                    <a:pt x="401" y="394"/>
                  </a:cubicBezTo>
                  <a:cubicBezTo>
                    <a:pt x="386" y="423"/>
                    <a:pt x="386" y="423"/>
                    <a:pt x="386" y="423"/>
                  </a:cubicBezTo>
                  <a:cubicBezTo>
                    <a:pt x="289" y="390"/>
                    <a:pt x="289" y="390"/>
                    <a:pt x="289" y="390"/>
                  </a:cubicBezTo>
                  <a:cubicBezTo>
                    <a:pt x="286" y="389"/>
                    <a:pt x="283" y="390"/>
                    <a:pt x="280" y="392"/>
                  </a:cubicBezTo>
                  <a:cubicBezTo>
                    <a:pt x="279" y="393"/>
                    <a:pt x="277" y="394"/>
                    <a:pt x="277" y="396"/>
                  </a:cubicBezTo>
                  <a:cubicBezTo>
                    <a:pt x="275" y="402"/>
                    <a:pt x="278" y="407"/>
                    <a:pt x="283" y="409"/>
                  </a:cubicBezTo>
                  <a:cubicBezTo>
                    <a:pt x="387" y="445"/>
                    <a:pt x="387" y="445"/>
                    <a:pt x="387" y="445"/>
                  </a:cubicBezTo>
                  <a:cubicBezTo>
                    <a:pt x="388" y="445"/>
                    <a:pt x="389" y="445"/>
                    <a:pt x="390" y="445"/>
                  </a:cubicBezTo>
                  <a:cubicBezTo>
                    <a:pt x="394" y="445"/>
                    <a:pt x="397" y="443"/>
                    <a:pt x="399" y="440"/>
                  </a:cubicBezTo>
                  <a:cubicBezTo>
                    <a:pt x="432" y="377"/>
                    <a:pt x="432" y="377"/>
                    <a:pt x="432" y="377"/>
                  </a:cubicBezTo>
                  <a:cubicBezTo>
                    <a:pt x="433" y="377"/>
                    <a:pt x="433" y="377"/>
                    <a:pt x="433" y="377"/>
                  </a:cubicBezTo>
                  <a:cubicBezTo>
                    <a:pt x="541" y="320"/>
                    <a:pt x="541" y="320"/>
                    <a:pt x="541" y="320"/>
                  </a:cubicBezTo>
                  <a:cubicBezTo>
                    <a:pt x="542" y="319"/>
                    <a:pt x="544" y="318"/>
                    <a:pt x="545" y="316"/>
                  </a:cubicBezTo>
                  <a:cubicBezTo>
                    <a:pt x="567" y="277"/>
                    <a:pt x="567" y="277"/>
                    <a:pt x="567" y="277"/>
                  </a:cubicBezTo>
                  <a:cubicBezTo>
                    <a:pt x="602" y="292"/>
                    <a:pt x="602" y="292"/>
                    <a:pt x="602" y="292"/>
                  </a:cubicBezTo>
                  <a:lnTo>
                    <a:pt x="586"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20">
              <a:extLst>
                <a:ext uri="{FF2B5EF4-FFF2-40B4-BE49-F238E27FC236}">
                  <a16:creationId xmlns:a16="http://schemas.microsoft.com/office/drawing/2014/main" id="{EC75112A-EAF8-4016-A6DA-FC4C6012EFF1}"/>
                </a:ext>
              </a:extLst>
            </p:cNvPr>
            <p:cNvSpPr>
              <a:spLocks noEditPoints="1"/>
            </p:cNvSpPr>
            <p:nvPr/>
          </p:nvSpPr>
          <p:spPr bwMode="auto">
            <a:xfrm>
              <a:off x="4959350" y="6113463"/>
              <a:ext cx="66675" cy="122238"/>
            </a:xfrm>
            <a:custGeom>
              <a:avLst/>
              <a:gdLst>
                <a:gd name="T0" fmla="*/ 10 w 53"/>
                <a:gd name="T1" fmla="*/ 98 h 98"/>
                <a:gd name="T2" fmla="*/ 11 w 53"/>
                <a:gd name="T3" fmla="*/ 98 h 98"/>
                <a:gd name="T4" fmla="*/ 42 w 53"/>
                <a:gd name="T5" fmla="*/ 81 h 98"/>
                <a:gd name="T6" fmla="*/ 53 w 53"/>
                <a:gd name="T7" fmla="*/ 48 h 98"/>
                <a:gd name="T8" fmla="*/ 43 w 53"/>
                <a:gd name="T9" fmla="*/ 19 h 98"/>
                <a:gd name="T10" fmla="*/ 12 w 53"/>
                <a:gd name="T11" fmla="*/ 1 h 98"/>
                <a:gd name="T12" fmla="*/ 4 w 53"/>
                <a:gd name="T13" fmla="*/ 3 h 98"/>
                <a:gd name="T14" fmla="*/ 0 w 53"/>
                <a:gd name="T15" fmla="*/ 11 h 98"/>
                <a:gd name="T16" fmla="*/ 0 w 53"/>
                <a:gd name="T17" fmla="*/ 88 h 98"/>
                <a:gd name="T18" fmla="*/ 3 w 53"/>
                <a:gd name="T19" fmla="*/ 96 h 98"/>
                <a:gd name="T20" fmla="*/ 10 w 53"/>
                <a:gd name="T21" fmla="*/ 98 h 98"/>
                <a:gd name="T22" fmla="*/ 20 w 53"/>
                <a:gd name="T23" fmla="*/ 25 h 98"/>
                <a:gd name="T24" fmla="*/ 28 w 53"/>
                <a:gd name="T25" fmla="*/ 32 h 98"/>
                <a:gd name="T26" fmla="*/ 33 w 53"/>
                <a:gd name="T27" fmla="*/ 48 h 98"/>
                <a:gd name="T28" fmla="*/ 26 w 53"/>
                <a:gd name="T29" fmla="*/ 68 h 98"/>
                <a:gd name="T30" fmla="*/ 20 w 53"/>
                <a:gd name="T31" fmla="*/ 74 h 98"/>
                <a:gd name="T32" fmla="*/ 20 w 53"/>
                <a:gd name="T33" fmla="*/ 2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8">
                  <a:moveTo>
                    <a:pt x="10" y="98"/>
                  </a:moveTo>
                  <a:cubicBezTo>
                    <a:pt x="10" y="98"/>
                    <a:pt x="11" y="98"/>
                    <a:pt x="11" y="98"/>
                  </a:cubicBezTo>
                  <a:cubicBezTo>
                    <a:pt x="24" y="96"/>
                    <a:pt x="34" y="90"/>
                    <a:pt x="42" y="81"/>
                  </a:cubicBezTo>
                  <a:cubicBezTo>
                    <a:pt x="49" y="72"/>
                    <a:pt x="53" y="61"/>
                    <a:pt x="53" y="48"/>
                  </a:cubicBezTo>
                  <a:cubicBezTo>
                    <a:pt x="53" y="37"/>
                    <a:pt x="50" y="27"/>
                    <a:pt x="43" y="19"/>
                  </a:cubicBezTo>
                  <a:cubicBezTo>
                    <a:pt x="37" y="11"/>
                    <a:pt x="26" y="5"/>
                    <a:pt x="12" y="1"/>
                  </a:cubicBezTo>
                  <a:cubicBezTo>
                    <a:pt x="9" y="0"/>
                    <a:pt x="6" y="1"/>
                    <a:pt x="4" y="3"/>
                  </a:cubicBezTo>
                  <a:cubicBezTo>
                    <a:pt x="1" y="5"/>
                    <a:pt x="0" y="7"/>
                    <a:pt x="0" y="11"/>
                  </a:cubicBezTo>
                  <a:cubicBezTo>
                    <a:pt x="0" y="88"/>
                    <a:pt x="0" y="88"/>
                    <a:pt x="0" y="88"/>
                  </a:cubicBezTo>
                  <a:cubicBezTo>
                    <a:pt x="0" y="91"/>
                    <a:pt x="1" y="94"/>
                    <a:pt x="3" y="96"/>
                  </a:cubicBezTo>
                  <a:cubicBezTo>
                    <a:pt x="5" y="97"/>
                    <a:pt x="7" y="98"/>
                    <a:pt x="10" y="98"/>
                  </a:cubicBezTo>
                  <a:close/>
                  <a:moveTo>
                    <a:pt x="20" y="25"/>
                  </a:moveTo>
                  <a:cubicBezTo>
                    <a:pt x="23" y="27"/>
                    <a:pt x="26" y="29"/>
                    <a:pt x="28" y="32"/>
                  </a:cubicBezTo>
                  <a:cubicBezTo>
                    <a:pt x="31" y="36"/>
                    <a:pt x="33" y="42"/>
                    <a:pt x="33" y="48"/>
                  </a:cubicBezTo>
                  <a:cubicBezTo>
                    <a:pt x="33" y="56"/>
                    <a:pt x="31" y="62"/>
                    <a:pt x="26" y="68"/>
                  </a:cubicBezTo>
                  <a:cubicBezTo>
                    <a:pt x="24" y="70"/>
                    <a:pt x="22" y="72"/>
                    <a:pt x="20" y="74"/>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21">
              <a:extLst>
                <a:ext uri="{FF2B5EF4-FFF2-40B4-BE49-F238E27FC236}">
                  <a16:creationId xmlns:a16="http://schemas.microsoft.com/office/drawing/2014/main" id="{440C7660-3EA2-44B6-9058-1A37B7EF1710}"/>
                </a:ext>
              </a:extLst>
            </p:cNvPr>
            <p:cNvSpPr>
              <a:spLocks noEditPoints="1"/>
            </p:cNvSpPr>
            <p:nvPr/>
          </p:nvSpPr>
          <p:spPr bwMode="auto">
            <a:xfrm>
              <a:off x="4891088" y="5945188"/>
              <a:ext cx="57150" cy="111125"/>
            </a:xfrm>
            <a:custGeom>
              <a:avLst/>
              <a:gdLst>
                <a:gd name="T0" fmla="*/ 46 w 46"/>
                <a:gd name="T1" fmla="*/ 11 h 89"/>
                <a:gd name="T2" fmla="*/ 42 w 46"/>
                <a:gd name="T3" fmla="*/ 3 h 89"/>
                <a:gd name="T4" fmla="*/ 33 w 46"/>
                <a:gd name="T5" fmla="*/ 1 h 89"/>
                <a:gd name="T6" fmla="*/ 9 w 46"/>
                <a:gd name="T7" fmla="*/ 18 h 89"/>
                <a:gd name="T8" fmla="*/ 0 w 46"/>
                <a:gd name="T9" fmla="*/ 45 h 89"/>
                <a:gd name="T10" fmla="*/ 2 w 46"/>
                <a:gd name="T11" fmla="*/ 57 h 89"/>
                <a:gd name="T12" fmla="*/ 8 w 46"/>
                <a:gd name="T13" fmla="*/ 71 h 89"/>
                <a:gd name="T14" fmla="*/ 30 w 46"/>
                <a:gd name="T15" fmla="*/ 88 h 89"/>
                <a:gd name="T16" fmla="*/ 32 w 46"/>
                <a:gd name="T17" fmla="*/ 89 h 89"/>
                <a:gd name="T18" fmla="*/ 36 w 46"/>
                <a:gd name="T19" fmla="*/ 89 h 89"/>
                <a:gd name="T20" fmla="*/ 41 w 46"/>
                <a:gd name="T21" fmla="*/ 88 h 89"/>
                <a:gd name="T22" fmla="*/ 46 w 46"/>
                <a:gd name="T23" fmla="*/ 79 h 89"/>
                <a:gd name="T24" fmla="*/ 46 w 46"/>
                <a:gd name="T25" fmla="*/ 11 h 89"/>
                <a:gd name="T26" fmla="*/ 26 w 46"/>
                <a:gd name="T27" fmla="*/ 59 h 89"/>
                <a:gd name="T28" fmla="*/ 24 w 46"/>
                <a:gd name="T29" fmla="*/ 58 h 89"/>
                <a:gd name="T30" fmla="*/ 20 w 46"/>
                <a:gd name="T31" fmla="*/ 45 h 89"/>
                <a:gd name="T32" fmla="*/ 25 w 46"/>
                <a:gd name="T33" fmla="*/ 30 h 89"/>
                <a:gd name="T34" fmla="*/ 26 w 46"/>
                <a:gd name="T35" fmla="*/ 29 h 89"/>
                <a:gd name="T36" fmla="*/ 26 w 46"/>
                <a:gd name="T37"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89">
                  <a:moveTo>
                    <a:pt x="46" y="11"/>
                  </a:moveTo>
                  <a:cubicBezTo>
                    <a:pt x="46" y="7"/>
                    <a:pt x="44" y="4"/>
                    <a:pt x="42" y="3"/>
                  </a:cubicBezTo>
                  <a:cubicBezTo>
                    <a:pt x="39" y="1"/>
                    <a:pt x="36" y="0"/>
                    <a:pt x="33" y="1"/>
                  </a:cubicBezTo>
                  <a:cubicBezTo>
                    <a:pt x="23" y="5"/>
                    <a:pt x="15" y="10"/>
                    <a:pt x="9" y="18"/>
                  </a:cubicBezTo>
                  <a:cubicBezTo>
                    <a:pt x="3" y="26"/>
                    <a:pt x="0" y="35"/>
                    <a:pt x="0" y="45"/>
                  </a:cubicBezTo>
                  <a:cubicBezTo>
                    <a:pt x="0" y="49"/>
                    <a:pt x="1" y="53"/>
                    <a:pt x="2" y="57"/>
                  </a:cubicBezTo>
                  <a:cubicBezTo>
                    <a:pt x="3" y="62"/>
                    <a:pt x="5" y="66"/>
                    <a:pt x="8" y="71"/>
                  </a:cubicBezTo>
                  <a:cubicBezTo>
                    <a:pt x="13" y="78"/>
                    <a:pt x="21" y="83"/>
                    <a:pt x="30" y="88"/>
                  </a:cubicBezTo>
                  <a:cubicBezTo>
                    <a:pt x="31" y="88"/>
                    <a:pt x="31" y="88"/>
                    <a:pt x="32" y="89"/>
                  </a:cubicBezTo>
                  <a:cubicBezTo>
                    <a:pt x="33" y="89"/>
                    <a:pt x="34" y="89"/>
                    <a:pt x="36" y="89"/>
                  </a:cubicBezTo>
                  <a:cubicBezTo>
                    <a:pt x="38" y="89"/>
                    <a:pt x="40" y="89"/>
                    <a:pt x="41" y="88"/>
                  </a:cubicBezTo>
                  <a:cubicBezTo>
                    <a:pt x="44" y="86"/>
                    <a:pt x="46" y="83"/>
                    <a:pt x="46" y="79"/>
                  </a:cubicBezTo>
                  <a:lnTo>
                    <a:pt x="46" y="11"/>
                  </a:lnTo>
                  <a:close/>
                  <a:moveTo>
                    <a:pt x="26" y="59"/>
                  </a:moveTo>
                  <a:cubicBezTo>
                    <a:pt x="25" y="59"/>
                    <a:pt x="25" y="59"/>
                    <a:pt x="24" y="58"/>
                  </a:cubicBezTo>
                  <a:cubicBezTo>
                    <a:pt x="22" y="54"/>
                    <a:pt x="20" y="50"/>
                    <a:pt x="20" y="45"/>
                  </a:cubicBezTo>
                  <a:cubicBezTo>
                    <a:pt x="20" y="40"/>
                    <a:pt x="22" y="35"/>
                    <a:pt x="25" y="30"/>
                  </a:cubicBezTo>
                  <a:cubicBezTo>
                    <a:pt x="25" y="30"/>
                    <a:pt x="26" y="30"/>
                    <a:pt x="26" y="29"/>
                  </a:cubicBezTo>
                  <a:lnTo>
                    <a:pt x="26"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22">
              <a:extLst>
                <a:ext uri="{FF2B5EF4-FFF2-40B4-BE49-F238E27FC236}">
                  <a16:creationId xmlns:a16="http://schemas.microsoft.com/office/drawing/2014/main" id="{60E05E99-DB34-47E0-886B-0DC8E95AD218}"/>
                </a:ext>
              </a:extLst>
            </p:cNvPr>
            <p:cNvSpPr>
              <a:spLocks noEditPoints="1"/>
            </p:cNvSpPr>
            <p:nvPr/>
          </p:nvSpPr>
          <p:spPr bwMode="auto">
            <a:xfrm>
              <a:off x="4467225" y="6370638"/>
              <a:ext cx="80962" cy="304800"/>
            </a:xfrm>
            <a:custGeom>
              <a:avLst/>
              <a:gdLst>
                <a:gd name="T0" fmla="*/ 54 w 64"/>
                <a:gd name="T1" fmla="*/ 0 h 244"/>
                <a:gd name="T2" fmla="*/ 10 w 64"/>
                <a:gd name="T3" fmla="*/ 0 h 244"/>
                <a:gd name="T4" fmla="*/ 0 w 64"/>
                <a:gd name="T5" fmla="*/ 10 h 244"/>
                <a:gd name="T6" fmla="*/ 0 w 64"/>
                <a:gd name="T7" fmla="*/ 234 h 244"/>
                <a:gd name="T8" fmla="*/ 10 w 64"/>
                <a:gd name="T9" fmla="*/ 244 h 244"/>
                <a:gd name="T10" fmla="*/ 54 w 64"/>
                <a:gd name="T11" fmla="*/ 244 h 244"/>
                <a:gd name="T12" fmla="*/ 64 w 64"/>
                <a:gd name="T13" fmla="*/ 234 h 244"/>
                <a:gd name="T14" fmla="*/ 64 w 64"/>
                <a:gd name="T15" fmla="*/ 10 h 244"/>
                <a:gd name="T16" fmla="*/ 54 w 64"/>
                <a:gd name="T17" fmla="*/ 0 h 244"/>
                <a:gd name="T18" fmla="*/ 44 w 64"/>
                <a:gd name="T19" fmla="*/ 224 h 244"/>
                <a:gd name="T20" fmla="*/ 20 w 64"/>
                <a:gd name="T21" fmla="*/ 224 h 244"/>
                <a:gd name="T22" fmla="*/ 20 w 64"/>
                <a:gd name="T23" fmla="*/ 20 h 244"/>
                <a:gd name="T24" fmla="*/ 44 w 64"/>
                <a:gd name="T25" fmla="*/ 20 h 244"/>
                <a:gd name="T26" fmla="*/ 44 w 6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244">
                  <a:moveTo>
                    <a:pt x="54" y="0"/>
                  </a:moveTo>
                  <a:cubicBezTo>
                    <a:pt x="10" y="0"/>
                    <a:pt x="10" y="0"/>
                    <a:pt x="10" y="0"/>
                  </a:cubicBezTo>
                  <a:cubicBezTo>
                    <a:pt x="5" y="0"/>
                    <a:pt x="0" y="4"/>
                    <a:pt x="0" y="10"/>
                  </a:cubicBezTo>
                  <a:cubicBezTo>
                    <a:pt x="0" y="234"/>
                    <a:pt x="0" y="234"/>
                    <a:pt x="0" y="234"/>
                  </a:cubicBezTo>
                  <a:cubicBezTo>
                    <a:pt x="0" y="240"/>
                    <a:pt x="5" y="244"/>
                    <a:pt x="10" y="244"/>
                  </a:cubicBezTo>
                  <a:cubicBezTo>
                    <a:pt x="54" y="244"/>
                    <a:pt x="54" y="244"/>
                    <a:pt x="54" y="244"/>
                  </a:cubicBezTo>
                  <a:cubicBezTo>
                    <a:pt x="59" y="244"/>
                    <a:pt x="64" y="240"/>
                    <a:pt x="64" y="234"/>
                  </a:cubicBezTo>
                  <a:cubicBezTo>
                    <a:pt x="64" y="10"/>
                    <a:pt x="64" y="10"/>
                    <a:pt x="64" y="10"/>
                  </a:cubicBezTo>
                  <a:cubicBezTo>
                    <a:pt x="64" y="4"/>
                    <a:pt x="59" y="0"/>
                    <a:pt x="54" y="0"/>
                  </a:cubicBezTo>
                  <a:close/>
                  <a:moveTo>
                    <a:pt x="44" y="224"/>
                  </a:moveTo>
                  <a:cubicBezTo>
                    <a:pt x="20" y="224"/>
                    <a:pt x="20" y="224"/>
                    <a:pt x="20" y="224"/>
                  </a:cubicBezTo>
                  <a:cubicBezTo>
                    <a:pt x="20" y="20"/>
                    <a:pt x="20" y="20"/>
                    <a:pt x="20" y="20"/>
                  </a:cubicBezTo>
                  <a:cubicBezTo>
                    <a:pt x="44" y="20"/>
                    <a:pt x="44" y="20"/>
                    <a:pt x="44" y="20"/>
                  </a:cubicBezTo>
                  <a:lnTo>
                    <a:pt x="44"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23">
              <a:extLst>
                <a:ext uri="{FF2B5EF4-FFF2-40B4-BE49-F238E27FC236}">
                  <a16:creationId xmlns:a16="http://schemas.microsoft.com/office/drawing/2014/main" id="{CF7B91B1-27DB-4537-B212-C85B25EC8CD5}"/>
                </a:ext>
              </a:extLst>
            </p:cNvPr>
            <p:cNvSpPr>
              <a:spLocks noEditPoints="1"/>
            </p:cNvSpPr>
            <p:nvPr/>
          </p:nvSpPr>
          <p:spPr bwMode="auto">
            <a:xfrm>
              <a:off x="4659313" y="6054725"/>
              <a:ext cx="155575" cy="15716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05 h 125"/>
                <a:gd name="T12" fmla="*/ 20 w 125"/>
                <a:gd name="T13" fmla="*/ 62 h 125"/>
                <a:gd name="T14" fmla="*/ 63 w 125"/>
                <a:gd name="T15" fmla="*/ 20 h 125"/>
                <a:gd name="T16" fmla="*/ 105 w 125"/>
                <a:gd name="T17" fmla="*/ 62 h 125"/>
                <a:gd name="T18" fmla="*/ 63 w 125"/>
                <a:gd name="T19" fmla="*/ 10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05"/>
                  </a:moveTo>
                  <a:cubicBezTo>
                    <a:pt x="39" y="105"/>
                    <a:pt x="20" y="86"/>
                    <a:pt x="20" y="62"/>
                  </a:cubicBezTo>
                  <a:cubicBezTo>
                    <a:pt x="20" y="39"/>
                    <a:pt x="39" y="20"/>
                    <a:pt x="63" y="20"/>
                  </a:cubicBezTo>
                  <a:cubicBezTo>
                    <a:pt x="86" y="20"/>
                    <a:pt x="105" y="39"/>
                    <a:pt x="105" y="62"/>
                  </a:cubicBezTo>
                  <a:cubicBezTo>
                    <a:pt x="105" y="86"/>
                    <a:pt x="86" y="105"/>
                    <a:pt x="63"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myP_Server">
            <a:extLst>
              <a:ext uri="{FF2B5EF4-FFF2-40B4-BE49-F238E27FC236}">
                <a16:creationId xmlns:a16="http://schemas.microsoft.com/office/drawing/2014/main" id="{C9EA2945-43DD-499A-8FE2-D23CD53D1FF3}"/>
              </a:ext>
            </a:extLst>
          </p:cNvPr>
          <p:cNvGrpSpPr/>
          <p:nvPr/>
        </p:nvGrpSpPr>
        <p:grpSpPr>
          <a:xfrm>
            <a:off x="9847796" y="2285457"/>
            <a:ext cx="355758" cy="354868"/>
            <a:chOff x="4972448" y="2995216"/>
            <a:chExt cx="533564" cy="532230"/>
          </a:xfrm>
          <a:solidFill>
            <a:schemeClr val="tx1"/>
          </a:solidFill>
        </p:grpSpPr>
        <p:sp>
          <p:nvSpPr>
            <p:cNvPr id="103" name="Freeform 619">
              <a:extLst>
                <a:ext uri="{FF2B5EF4-FFF2-40B4-BE49-F238E27FC236}">
                  <a16:creationId xmlns:a16="http://schemas.microsoft.com/office/drawing/2014/main" id="{E6D4F907-FBA9-4F09-81AC-538E152BB82E}"/>
                </a:ext>
              </a:extLst>
            </p:cNvPr>
            <p:cNvSpPr>
              <a:spLocks/>
            </p:cNvSpPr>
            <p:nvPr/>
          </p:nvSpPr>
          <p:spPr bwMode="auto">
            <a:xfrm>
              <a:off x="4972448" y="2995216"/>
              <a:ext cx="344149" cy="125387"/>
            </a:xfrm>
            <a:custGeom>
              <a:avLst/>
              <a:gdLst>
                <a:gd name="T0" fmla="*/ 22 w 297"/>
                <a:gd name="T1" fmla="*/ 81 h 108"/>
                <a:gd name="T2" fmla="*/ 45 w 297"/>
                <a:gd name="T3" fmla="*/ 91 h 108"/>
                <a:gd name="T4" fmla="*/ 54 w 297"/>
                <a:gd name="T5" fmla="*/ 95 h 108"/>
                <a:gd name="T6" fmla="*/ 74 w 297"/>
                <a:gd name="T7" fmla="*/ 100 h 108"/>
                <a:gd name="T8" fmla="*/ 85 w 297"/>
                <a:gd name="T9" fmla="*/ 102 h 108"/>
                <a:gd name="T10" fmla="*/ 97 w 297"/>
                <a:gd name="T11" fmla="*/ 104 h 108"/>
                <a:gd name="T12" fmla="*/ 109 w 297"/>
                <a:gd name="T13" fmla="*/ 105 h 108"/>
                <a:gd name="T14" fmla="*/ 122 w 297"/>
                <a:gd name="T15" fmla="*/ 107 h 108"/>
                <a:gd name="T16" fmla="*/ 136 w 297"/>
                <a:gd name="T17" fmla="*/ 107 h 108"/>
                <a:gd name="T18" fmla="*/ 161 w 297"/>
                <a:gd name="T19" fmla="*/ 107 h 108"/>
                <a:gd name="T20" fmla="*/ 174 w 297"/>
                <a:gd name="T21" fmla="*/ 107 h 108"/>
                <a:gd name="T22" fmla="*/ 188 w 297"/>
                <a:gd name="T23" fmla="*/ 105 h 108"/>
                <a:gd name="T24" fmla="*/ 200 w 297"/>
                <a:gd name="T25" fmla="*/ 104 h 108"/>
                <a:gd name="T26" fmla="*/ 211 w 297"/>
                <a:gd name="T27" fmla="*/ 102 h 108"/>
                <a:gd name="T28" fmla="*/ 223 w 297"/>
                <a:gd name="T29" fmla="*/ 100 h 108"/>
                <a:gd name="T30" fmla="*/ 243 w 297"/>
                <a:gd name="T31" fmla="*/ 95 h 108"/>
                <a:gd name="T32" fmla="*/ 252 w 297"/>
                <a:gd name="T33" fmla="*/ 91 h 108"/>
                <a:gd name="T34" fmla="*/ 275 w 297"/>
                <a:gd name="T35" fmla="*/ 81 h 108"/>
                <a:gd name="T36" fmla="*/ 297 w 297"/>
                <a:gd name="T37" fmla="*/ 54 h 108"/>
                <a:gd name="T38" fmla="*/ 275 w 297"/>
                <a:gd name="T39" fmla="*/ 27 h 108"/>
                <a:gd name="T40" fmla="*/ 252 w 297"/>
                <a:gd name="T41" fmla="*/ 16 h 108"/>
                <a:gd name="T42" fmla="*/ 243 w 297"/>
                <a:gd name="T43" fmla="*/ 13 h 108"/>
                <a:gd name="T44" fmla="*/ 223 w 297"/>
                <a:gd name="T45" fmla="*/ 8 h 108"/>
                <a:gd name="T46" fmla="*/ 211 w 297"/>
                <a:gd name="T47" fmla="*/ 5 h 108"/>
                <a:gd name="T48" fmla="*/ 200 w 297"/>
                <a:gd name="T49" fmla="*/ 4 h 108"/>
                <a:gd name="T50" fmla="*/ 188 w 297"/>
                <a:gd name="T51" fmla="*/ 2 h 108"/>
                <a:gd name="T52" fmla="*/ 174 w 297"/>
                <a:gd name="T53" fmla="*/ 1 h 108"/>
                <a:gd name="T54" fmla="*/ 161 w 297"/>
                <a:gd name="T55" fmla="*/ 0 h 108"/>
                <a:gd name="T56" fmla="*/ 136 w 297"/>
                <a:gd name="T57" fmla="*/ 0 h 108"/>
                <a:gd name="T58" fmla="*/ 122 w 297"/>
                <a:gd name="T59" fmla="*/ 1 h 108"/>
                <a:gd name="T60" fmla="*/ 109 w 297"/>
                <a:gd name="T61" fmla="*/ 2 h 108"/>
                <a:gd name="T62" fmla="*/ 97 w 297"/>
                <a:gd name="T63" fmla="*/ 4 h 108"/>
                <a:gd name="T64" fmla="*/ 85 w 297"/>
                <a:gd name="T65" fmla="*/ 5 h 108"/>
                <a:gd name="T66" fmla="*/ 74 w 297"/>
                <a:gd name="T67" fmla="*/ 8 h 108"/>
                <a:gd name="T68" fmla="*/ 54 w 297"/>
                <a:gd name="T69" fmla="*/ 13 h 108"/>
                <a:gd name="T70" fmla="*/ 45 w 297"/>
                <a:gd name="T71" fmla="*/ 16 h 108"/>
                <a:gd name="T72" fmla="*/ 22 w 297"/>
                <a:gd name="T73" fmla="*/ 27 h 108"/>
                <a:gd name="T74" fmla="*/ 4 w 297"/>
                <a:gd name="T75" fmla="*/ 43 h 108"/>
                <a:gd name="T76" fmla="*/ 0 w 297"/>
                <a:gd name="T77" fmla="*/ 54 h 108"/>
                <a:gd name="T78" fmla="*/ 22 w 297"/>
                <a:gd name="T79"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108">
                  <a:moveTo>
                    <a:pt x="22" y="81"/>
                  </a:moveTo>
                  <a:cubicBezTo>
                    <a:pt x="22" y="81"/>
                    <a:pt x="22" y="81"/>
                    <a:pt x="22" y="81"/>
                  </a:cubicBezTo>
                  <a:cubicBezTo>
                    <a:pt x="28" y="85"/>
                    <a:pt x="35" y="88"/>
                    <a:pt x="44" y="91"/>
                  </a:cubicBezTo>
                  <a:cubicBezTo>
                    <a:pt x="44" y="91"/>
                    <a:pt x="44" y="91"/>
                    <a:pt x="45" y="91"/>
                  </a:cubicBezTo>
                  <a:cubicBezTo>
                    <a:pt x="47" y="92"/>
                    <a:pt x="50" y="93"/>
                    <a:pt x="53" y="94"/>
                  </a:cubicBezTo>
                  <a:cubicBezTo>
                    <a:pt x="53" y="94"/>
                    <a:pt x="53" y="94"/>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5"/>
                    <a:pt x="109" y="105"/>
                  </a:cubicBezTo>
                  <a:cubicBezTo>
                    <a:pt x="112" y="106"/>
                    <a:pt x="116" y="106"/>
                    <a:pt x="120" y="106"/>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7" y="107"/>
                    <a:pt x="171" y="107"/>
                    <a:pt x="174" y="107"/>
                  </a:cubicBezTo>
                  <a:cubicBezTo>
                    <a:pt x="175" y="107"/>
                    <a:pt x="176" y="107"/>
                    <a:pt x="177" y="106"/>
                  </a:cubicBezTo>
                  <a:cubicBezTo>
                    <a:pt x="180" y="106"/>
                    <a:pt x="184" y="106"/>
                    <a:pt x="188" y="105"/>
                  </a:cubicBezTo>
                  <a:cubicBezTo>
                    <a:pt x="188" y="105"/>
                    <a:pt x="189" y="105"/>
                    <a:pt x="189" y="105"/>
                  </a:cubicBezTo>
                  <a:cubicBezTo>
                    <a:pt x="193" y="105"/>
                    <a:pt x="196" y="105"/>
                    <a:pt x="200" y="104"/>
                  </a:cubicBezTo>
                  <a:cubicBezTo>
                    <a:pt x="200" y="104"/>
                    <a:pt x="200" y="104"/>
                    <a:pt x="201" y="104"/>
                  </a:cubicBezTo>
                  <a:cubicBezTo>
                    <a:pt x="204" y="103"/>
                    <a:pt x="208" y="103"/>
                    <a:pt x="211" y="102"/>
                  </a:cubicBezTo>
                  <a:cubicBezTo>
                    <a:pt x="212" y="102"/>
                    <a:pt x="212" y="102"/>
                    <a:pt x="213" y="102"/>
                  </a:cubicBezTo>
                  <a:cubicBezTo>
                    <a:pt x="216" y="101"/>
                    <a:pt x="220" y="101"/>
                    <a:pt x="223" y="100"/>
                  </a:cubicBezTo>
                  <a:cubicBezTo>
                    <a:pt x="223" y="100"/>
                    <a:pt x="224" y="100"/>
                    <a:pt x="224" y="100"/>
                  </a:cubicBezTo>
                  <a:cubicBezTo>
                    <a:pt x="231" y="98"/>
                    <a:pt x="237" y="96"/>
                    <a:pt x="243" y="95"/>
                  </a:cubicBezTo>
                  <a:cubicBezTo>
                    <a:pt x="243" y="94"/>
                    <a:pt x="243" y="94"/>
                    <a:pt x="244" y="94"/>
                  </a:cubicBezTo>
                  <a:cubicBezTo>
                    <a:pt x="247" y="93"/>
                    <a:pt x="249" y="92"/>
                    <a:pt x="252" y="91"/>
                  </a:cubicBezTo>
                  <a:cubicBezTo>
                    <a:pt x="252" y="91"/>
                    <a:pt x="253" y="91"/>
                    <a:pt x="253" y="91"/>
                  </a:cubicBezTo>
                  <a:cubicBezTo>
                    <a:pt x="261" y="88"/>
                    <a:pt x="269" y="85"/>
                    <a:pt x="275" y="81"/>
                  </a:cubicBezTo>
                  <a:cubicBezTo>
                    <a:pt x="275" y="81"/>
                    <a:pt x="275" y="81"/>
                    <a:pt x="275" y="81"/>
                  </a:cubicBezTo>
                  <a:cubicBezTo>
                    <a:pt x="289" y="72"/>
                    <a:pt x="297" y="63"/>
                    <a:pt x="297" y="54"/>
                  </a:cubicBezTo>
                  <a:cubicBezTo>
                    <a:pt x="297" y="45"/>
                    <a:pt x="289" y="35"/>
                    <a:pt x="275" y="27"/>
                  </a:cubicBezTo>
                  <a:cubicBezTo>
                    <a:pt x="275" y="27"/>
                    <a:pt x="275" y="27"/>
                    <a:pt x="275" y="27"/>
                  </a:cubicBezTo>
                  <a:cubicBezTo>
                    <a:pt x="269" y="23"/>
                    <a:pt x="261" y="20"/>
                    <a:pt x="253" y="16"/>
                  </a:cubicBezTo>
                  <a:cubicBezTo>
                    <a:pt x="253" y="16"/>
                    <a:pt x="252" y="16"/>
                    <a:pt x="252" y="16"/>
                  </a:cubicBezTo>
                  <a:cubicBezTo>
                    <a:pt x="249" y="15"/>
                    <a:pt x="247" y="14"/>
                    <a:pt x="244" y="13"/>
                  </a:cubicBezTo>
                  <a:cubicBezTo>
                    <a:pt x="243" y="13"/>
                    <a:pt x="243" y="13"/>
                    <a:pt x="243" y="13"/>
                  </a:cubicBezTo>
                  <a:cubicBezTo>
                    <a:pt x="237" y="11"/>
                    <a:pt x="231" y="9"/>
                    <a:pt x="224" y="8"/>
                  </a:cubicBezTo>
                  <a:cubicBezTo>
                    <a:pt x="224" y="8"/>
                    <a:pt x="223" y="8"/>
                    <a:pt x="223" y="8"/>
                  </a:cubicBezTo>
                  <a:cubicBezTo>
                    <a:pt x="220" y="7"/>
                    <a:pt x="216" y="6"/>
                    <a:pt x="213" y="6"/>
                  </a:cubicBezTo>
                  <a:cubicBezTo>
                    <a:pt x="212" y="6"/>
                    <a:pt x="212" y="5"/>
                    <a:pt x="211" y="5"/>
                  </a:cubicBezTo>
                  <a:cubicBezTo>
                    <a:pt x="208" y="5"/>
                    <a:pt x="204" y="4"/>
                    <a:pt x="201" y="4"/>
                  </a:cubicBezTo>
                  <a:cubicBezTo>
                    <a:pt x="200" y="4"/>
                    <a:pt x="200" y="4"/>
                    <a:pt x="200" y="4"/>
                  </a:cubicBezTo>
                  <a:cubicBezTo>
                    <a:pt x="196" y="3"/>
                    <a:pt x="193" y="3"/>
                    <a:pt x="189" y="2"/>
                  </a:cubicBezTo>
                  <a:cubicBezTo>
                    <a:pt x="189" y="2"/>
                    <a:pt x="188" y="2"/>
                    <a:pt x="188" y="2"/>
                  </a:cubicBezTo>
                  <a:cubicBezTo>
                    <a:pt x="184" y="2"/>
                    <a:pt x="180" y="1"/>
                    <a:pt x="177" y="1"/>
                  </a:cubicBezTo>
                  <a:cubicBezTo>
                    <a:pt x="176" y="1"/>
                    <a:pt x="175" y="1"/>
                    <a:pt x="174" y="1"/>
                  </a:cubicBezTo>
                  <a:cubicBezTo>
                    <a:pt x="171" y="1"/>
                    <a:pt x="167" y="0"/>
                    <a:pt x="163" y="0"/>
                  </a:cubicBezTo>
                  <a:cubicBezTo>
                    <a:pt x="162" y="0"/>
                    <a:pt x="161" y="0"/>
                    <a:pt x="161" y="0"/>
                  </a:cubicBezTo>
                  <a:cubicBezTo>
                    <a:pt x="157" y="0"/>
                    <a:pt x="153" y="0"/>
                    <a:pt x="148" y="0"/>
                  </a:cubicBezTo>
                  <a:cubicBezTo>
                    <a:pt x="144" y="0"/>
                    <a:pt x="140" y="0"/>
                    <a:pt x="136" y="0"/>
                  </a:cubicBezTo>
                  <a:cubicBezTo>
                    <a:pt x="135" y="0"/>
                    <a:pt x="134" y="0"/>
                    <a:pt x="134" y="0"/>
                  </a:cubicBezTo>
                  <a:cubicBezTo>
                    <a:pt x="130" y="0"/>
                    <a:pt x="126" y="1"/>
                    <a:pt x="122" y="1"/>
                  </a:cubicBezTo>
                  <a:cubicBezTo>
                    <a:pt x="121" y="1"/>
                    <a:pt x="121" y="1"/>
                    <a:pt x="120" y="1"/>
                  </a:cubicBezTo>
                  <a:cubicBezTo>
                    <a:pt x="116" y="1"/>
                    <a:pt x="112" y="2"/>
                    <a:pt x="109" y="2"/>
                  </a:cubicBezTo>
                  <a:cubicBezTo>
                    <a:pt x="108" y="2"/>
                    <a:pt x="108" y="2"/>
                    <a:pt x="108" y="2"/>
                  </a:cubicBezTo>
                  <a:cubicBezTo>
                    <a:pt x="104" y="3"/>
                    <a:pt x="100" y="3"/>
                    <a:pt x="97" y="4"/>
                  </a:cubicBezTo>
                  <a:cubicBezTo>
                    <a:pt x="96" y="4"/>
                    <a:pt x="96" y="4"/>
                    <a:pt x="96" y="4"/>
                  </a:cubicBezTo>
                  <a:cubicBezTo>
                    <a:pt x="92" y="4"/>
                    <a:pt x="89" y="5"/>
                    <a:pt x="85" y="5"/>
                  </a:cubicBezTo>
                  <a:cubicBezTo>
                    <a:pt x="85" y="5"/>
                    <a:pt x="84" y="6"/>
                    <a:pt x="84" y="6"/>
                  </a:cubicBezTo>
                  <a:cubicBezTo>
                    <a:pt x="80" y="6"/>
                    <a:pt x="77" y="7"/>
                    <a:pt x="74" y="8"/>
                  </a:cubicBezTo>
                  <a:cubicBezTo>
                    <a:pt x="73" y="8"/>
                    <a:pt x="73" y="8"/>
                    <a:pt x="73" y="8"/>
                  </a:cubicBezTo>
                  <a:cubicBezTo>
                    <a:pt x="66" y="9"/>
                    <a:pt x="60" y="11"/>
                    <a:pt x="54" y="13"/>
                  </a:cubicBezTo>
                  <a:cubicBezTo>
                    <a:pt x="53" y="13"/>
                    <a:pt x="53" y="13"/>
                    <a:pt x="53" y="13"/>
                  </a:cubicBezTo>
                  <a:cubicBezTo>
                    <a:pt x="50" y="14"/>
                    <a:pt x="47" y="15"/>
                    <a:pt x="45" y="16"/>
                  </a:cubicBezTo>
                  <a:cubicBezTo>
                    <a:pt x="44" y="16"/>
                    <a:pt x="44" y="16"/>
                    <a:pt x="44" y="16"/>
                  </a:cubicBezTo>
                  <a:cubicBezTo>
                    <a:pt x="35" y="20"/>
                    <a:pt x="28" y="23"/>
                    <a:pt x="22" y="27"/>
                  </a:cubicBezTo>
                  <a:cubicBezTo>
                    <a:pt x="22" y="27"/>
                    <a:pt x="22" y="27"/>
                    <a:pt x="22" y="27"/>
                  </a:cubicBezTo>
                  <a:cubicBezTo>
                    <a:pt x="13" y="32"/>
                    <a:pt x="7" y="37"/>
                    <a:pt x="4" y="43"/>
                  </a:cubicBezTo>
                  <a:cubicBezTo>
                    <a:pt x="4" y="43"/>
                    <a:pt x="4" y="43"/>
                    <a:pt x="4" y="43"/>
                  </a:cubicBezTo>
                  <a:cubicBezTo>
                    <a:pt x="1" y="46"/>
                    <a:pt x="0" y="50"/>
                    <a:pt x="0" y="54"/>
                  </a:cubicBezTo>
                  <a:cubicBezTo>
                    <a:pt x="0" y="57"/>
                    <a:pt x="1" y="61"/>
                    <a:pt x="3" y="65"/>
                  </a:cubicBezTo>
                  <a:cubicBezTo>
                    <a:pt x="7" y="70"/>
                    <a:pt x="13" y="76"/>
                    <a:pt x="2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620">
              <a:extLst>
                <a:ext uri="{FF2B5EF4-FFF2-40B4-BE49-F238E27FC236}">
                  <a16:creationId xmlns:a16="http://schemas.microsoft.com/office/drawing/2014/main" id="{940194CD-6CD4-476C-86A2-7EF0707F1758}"/>
                </a:ext>
              </a:extLst>
            </p:cNvPr>
            <p:cNvSpPr>
              <a:spLocks/>
            </p:cNvSpPr>
            <p:nvPr/>
          </p:nvSpPr>
          <p:spPr bwMode="auto">
            <a:xfrm>
              <a:off x="5193877" y="3291343"/>
              <a:ext cx="90706" cy="90706"/>
            </a:xfrm>
            <a:custGeom>
              <a:avLst/>
              <a:gdLst>
                <a:gd name="T0" fmla="*/ 65 w 78"/>
                <a:gd name="T1" fmla="*/ 52 h 78"/>
                <a:gd name="T2" fmla="*/ 26 w 78"/>
                <a:gd name="T3" fmla="*/ 13 h 78"/>
                <a:gd name="T4" fmla="*/ 13 w 78"/>
                <a:gd name="T5" fmla="*/ 0 h 78"/>
                <a:gd name="T6" fmla="*/ 0 w 78"/>
                <a:gd name="T7" fmla="*/ 13 h 78"/>
                <a:gd name="T8" fmla="*/ 65 w 78"/>
                <a:gd name="T9" fmla="*/ 78 h 78"/>
                <a:gd name="T10" fmla="*/ 78 w 78"/>
                <a:gd name="T11" fmla="*/ 65 h 78"/>
                <a:gd name="T12" fmla="*/ 65 w 78"/>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78" h="78">
                  <a:moveTo>
                    <a:pt x="65" y="52"/>
                  </a:moveTo>
                  <a:cubicBezTo>
                    <a:pt x="44" y="52"/>
                    <a:pt x="26" y="34"/>
                    <a:pt x="26" y="13"/>
                  </a:cubicBezTo>
                  <a:cubicBezTo>
                    <a:pt x="26" y="6"/>
                    <a:pt x="20" y="0"/>
                    <a:pt x="13" y="0"/>
                  </a:cubicBezTo>
                  <a:cubicBezTo>
                    <a:pt x="6" y="0"/>
                    <a:pt x="0" y="6"/>
                    <a:pt x="0" y="13"/>
                  </a:cubicBezTo>
                  <a:cubicBezTo>
                    <a:pt x="0" y="49"/>
                    <a:pt x="29" y="78"/>
                    <a:pt x="65" y="78"/>
                  </a:cubicBezTo>
                  <a:cubicBezTo>
                    <a:pt x="72" y="78"/>
                    <a:pt x="78" y="72"/>
                    <a:pt x="78" y="65"/>
                  </a:cubicBezTo>
                  <a:cubicBezTo>
                    <a:pt x="78" y="58"/>
                    <a:pt x="72" y="52"/>
                    <a:pt x="6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621">
              <a:extLst>
                <a:ext uri="{FF2B5EF4-FFF2-40B4-BE49-F238E27FC236}">
                  <a16:creationId xmlns:a16="http://schemas.microsoft.com/office/drawing/2014/main" id="{B8CE3D4E-C1A6-4259-A88A-D6DEFCA2A4CF}"/>
                </a:ext>
              </a:extLst>
            </p:cNvPr>
            <p:cNvSpPr>
              <a:spLocks noChangeArrowheads="1"/>
            </p:cNvSpPr>
            <p:nvPr/>
          </p:nvSpPr>
          <p:spPr bwMode="auto">
            <a:xfrm>
              <a:off x="5200547" y="3253994"/>
              <a:ext cx="32014" cy="293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622">
              <a:extLst>
                <a:ext uri="{FF2B5EF4-FFF2-40B4-BE49-F238E27FC236}">
                  <a16:creationId xmlns:a16="http://schemas.microsoft.com/office/drawing/2014/main" id="{B9911BE0-34DC-411A-8DD3-39D62E3DD412}"/>
                </a:ext>
              </a:extLst>
            </p:cNvPr>
            <p:cNvSpPr>
              <a:spLocks noEditPoints="1"/>
            </p:cNvSpPr>
            <p:nvPr/>
          </p:nvSpPr>
          <p:spPr bwMode="auto">
            <a:xfrm>
              <a:off x="4972448" y="3091257"/>
              <a:ext cx="533564" cy="436189"/>
            </a:xfrm>
            <a:custGeom>
              <a:avLst/>
              <a:gdLst>
                <a:gd name="T0" fmla="*/ 384 w 460"/>
                <a:gd name="T1" fmla="*/ 180 h 378"/>
                <a:gd name="T2" fmla="*/ 297 w 460"/>
                <a:gd name="T3" fmla="*/ 0 h 378"/>
                <a:gd name="T4" fmla="*/ 244 w 460"/>
                <a:gd name="T5" fmla="*/ 41 h 378"/>
                <a:gd name="T6" fmla="*/ 211 w 460"/>
                <a:gd name="T7" fmla="*/ 49 h 378"/>
                <a:gd name="T8" fmla="*/ 177 w 460"/>
                <a:gd name="T9" fmla="*/ 53 h 378"/>
                <a:gd name="T10" fmla="*/ 136 w 460"/>
                <a:gd name="T11" fmla="*/ 54 h 378"/>
                <a:gd name="T12" fmla="*/ 107 w 460"/>
                <a:gd name="T13" fmla="*/ 52 h 378"/>
                <a:gd name="T14" fmla="*/ 74 w 460"/>
                <a:gd name="T15" fmla="*/ 46 h 378"/>
                <a:gd name="T16" fmla="*/ 44 w 460"/>
                <a:gd name="T17" fmla="*/ 37 h 378"/>
                <a:gd name="T18" fmla="*/ 0 w 460"/>
                <a:gd name="T19" fmla="*/ 54 h 378"/>
                <a:gd name="T20" fmla="*/ 44 w 460"/>
                <a:gd name="T21" fmla="*/ 91 h 378"/>
                <a:gd name="T22" fmla="*/ 74 w 460"/>
                <a:gd name="T23" fmla="*/ 100 h 378"/>
                <a:gd name="T24" fmla="*/ 107 w 460"/>
                <a:gd name="T25" fmla="*/ 105 h 378"/>
                <a:gd name="T26" fmla="*/ 136 w 460"/>
                <a:gd name="T27" fmla="*/ 107 h 378"/>
                <a:gd name="T28" fmla="*/ 166 w 460"/>
                <a:gd name="T29" fmla="*/ 107 h 378"/>
                <a:gd name="T30" fmla="*/ 134 w 460"/>
                <a:gd name="T31" fmla="*/ 136 h 378"/>
                <a:gd name="T32" fmla="*/ 97 w 460"/>
                <a:gd name="T33" fmla="*/ 132 h 378"/>
                <a:gd name="T34" fmla="*/ 73 w 460"/>
                <a:gd name="T35" fmla="*/ 128 h 378"/>
                <a:gd name="T36" fmla="*/ 22 w 460"/>
                <a:gd name="T37" fmla="*/ 109 h 378"/>
                <a:gd name="T38" fmla="*/ 0 w 460"/>
                <a:gd name="T39" fmla="*/ 136 h 378"/>
                <a:gd name="T40" fmla="*/ 45 w 460"/>
                <a:gd name="T41" fmla="*/ 174 h 378"/>
                <a:gd name="T42" fmla="*/ 84 w 460"/>
                <a:gd name="T43" fmla="*/ 184 h 378"/>
                <a:gd name="T44" fmla="*/ 109 w 460"/>
                <a:gd name="T45" fmla="*/ 188 h 378"/>
                <a:gd name="T46" fmla="*/ 142 w 460"/>
                <a:gd name="T47" fmla="*/ 190 h 378"/>
                <a:gd name="T48" fmla="*/ 120 w 460"/>
                <a:gd name="T49" fmla="*/ 217 h 378"/>
                <a:gd name="T50" fmla="*/ 85 w 460"/>
                <a:gd name="T51" fmla="*/ 213 h 378"/>
                <a:gd name="T52" fmla="*/ 53 w 460"/>
                <a:gd name="T53" fmla="*/ 205 h 378"/>
                <a:gd name="T54" fmla="*/ 3 w 460"/>
                <a:gd name="T55" fmla="*/ 175 h 378"/>
                <a:gd name="T56" fmla="*/ 22 w 460"/>
                <a:gd name="T57" fmla="*/ 245 h 378"/>
                <a:gd name="T58" fmla="*/ 54 w 460"/>
                <a:gd name="T59" fmla="*/ 259 h 378"/>
                <a:gd name="T60" fmla="*/ 96 w 460"/>
                <a:gd name="T61" fmla="*/ 268 h 378"/>
                <a:gd name="T62" fmla="*/ 122 w 460"/>
                <a:gd name="T63" fmla="*/ 271 h 378"/>
                <a:gd name="T64" fmla="*/ 163 w 460"/>
                <a:gd name="T65" fmla="*/ 271 h 378"/>
                <a:gd name="T66" fmla="*/ 213 w 460"/>
                <a:gd name="T67" fmla="*/ 294 h 378"/>
                <a:gd name="T68" fmla="*/ 188 w 460"/>
                <a:gd name="T69" fmla="*/ 298 h 378"/>
                <a:gd name="T70" fmla="*/ 148 w 460"/>
                <a:gd name="T71" fmla="*/ 300 h 378"/>
                <a:gd name="T72" fmla="*/ 109 w 460"/>
                <a:gd name="T73" fmla="*/ 298 h 378"/>
                <a:gd name="T74" fmla="*/ 84 w 460"/>
                <a:gd name="T75" fmla="*/ 294 h 378"/>
                <a:gd name="T76" fmla="*/ 45 w 460"/>
                <a:gd name="T77" fmla="*/ 284 h 378"/>
                <a:gd name="T78" fmla="*/ 0 w 460"/>
                <a:gd name="T79" fmla="*/ 246 h 378"/>
                <a:gd name="T80" fmla="*/ 22 w 460"/>
                <a:gd name="T81" fmla="*/ 327 h 378"/>
                <a:gd name="T82" fmla="*/ 73 w 460"/>
                <a:gd name="T83" fmla="*/ 346 h 378"/>
                <a:gd name="T84" fmla="*/ 97 w 460"/>
                <a:gd name="T85" fmla="*/ 350 h 378"/>
                <a:gd name="T86" fmla="*/ 134 w 460"/>
                <a:gd name="T87" fmla="*/ 353 h 378"/>
                <a:gd name="T88" fmla="*/ 174 w 460"/>
                <a:gd name="T89" fmla="*/ 353 h 378"/>
                <a:gd name="T90" fmla="*/ 201 w 460"/>
                <a:gd name="T91" fmla="*/ 350 h 378"/>
                <a:gd name="T92" fmla="*/ 243 w 460"/>
                <a:gd name="T93" fmla="*/ 341 h 378"/>
                <a:gd name="T94" fmla="*/ 275 w 460"/>
                <a:gd name="T95" fmla="*/ 327 h 378"/>
                <a:gd name="T96" fmla="*/ 349 w 460"/>
                <a:gd name="T97" fmla="*/ 291 h 378"/>
                <a:gd name="T98" fmla="*/ 454 w 460"/>
                <a:gd name="T99" fmla="*/ 347 h 378"/>
                <a:gd name="T100" fmla="*/ 358 w 460"/>
                <a:gd name="T101"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 h="378">
                  <a:moveTo>
                    <a:pt x="460" y="341"/>
                  </a:moveTo>
                  <a:cubicBezTo>
                    <a:pt x="380" y="260"/>
                    <a:pt x="380" y="260"/>
                    <a:pt x="380" y="260"/>
                  </a:cubicBezTo>
                  <a:cubicBezTo>
                    <a:pt x="374" y="267"/>
                    <a:pt x="374" y="267"/>
                    <a:pt x="374" y="267"/>
                  </a:cubicBezTo>
                  <a:cubicBezTo>
                    <a:pt x="360" y="253"/>
                    <a:pt x="360" y="253"/>
                    <a:pt x="360" y="253"/>
                  </a:cubicBezTo>
                  <a:cubicBezTo>
                    <a:pt x="375" y="233"/>
                    <a:pt x="384" y="207"/>
                    <a:pt x="384" y="180"/>
                  </a:cubicBezTo>
                  <a:cubicBezTo>
                    <a:pt x="384" y="124"/>
                    <a:pt x="346" y="77"/>
                    <a:pt x="294" y="63"/>
                  </a:cubicBezTo>
                  <a:cubicBezTo>
                    <a:pt x="294" y="63"/>
                    <a:pt x="294" y="63"/>
                    <a:pt x="294" y="63"/>
                  </a:cubicBezTo>
                  <a:cubicBezTo>
                    <a:pt x="296" y="60"/>
                    <a:pt x="297" y="57"/>
                    <a:pt x="297" y="54"/>
                  </a:cubicBezTo>
                  <a:cubicBezTo>
                    <a:pt x="297" y="54"/>
                    <a:pt x="297" y="54"/>
                    <a:pt x="297" y="54"/>
                  </a:cubicBezTo>
                  <a:cubicBezTo>
                    <a:pt x="297" y="0"/>
                    <a:pt x="297" y="0"/>
                    <a:pt x="297" y="0"/>
                  </a:cubicBezTo>
                  <a:cubicBezTo>
                    <a:pt x="297" y="9"/>
                    <a:pt x="289" y="19"/>
                    <a:pt x="275" y="27"/>
                  </a:cubicBezTo>
                  <a:cubicBezTo>
                    <a:pt x="275" y="27"/>
                    <a:pt x="275" y="27"/>
                    <a:pt x="275" y="27"/>
                  </a:cubicBezTo>
                  <a:cubicBezTo>
                    <a:pt x="269" y="31"/>
                    <a:pt x="261" y="34"/>
                    <a:pt x="253" y="37"/>
                  </a:cubicBezTo>
                  <a:cubicBezTo>
                    <a:pt x="253" y="38"/>
                    <a:pt x="252" y="38"/>
                    <a:pt x="252" y="38"/>
                  </a:cubicBezTo>
                  <a:cubicBezTo>
                    <a:pt x="249" y="39"/>
                    <a:pt x="247" y="40"/>
                    <a:pt x="244" y="41"/>
                  </a:cubicBezTo>
                  <a:cubicBezTo>
                    <a:pt x="243" y="41"/>
                    <a:pt x="243" y="41"/>
                    <a:pt x="243" y="41"/>
                  </a:cubicBezTo>
                  <a:cubicBezTo>
                    <a:pt x="237" y="43"/>
                    <a:pt x="231" y="44"/>
                    <a:pt x="224" y="46"/>
                  </a:cubicBezTo>
                  <a:cubicBezTo>
                    <a:pt x="224" y="46"/>
                    <a:pt x="223" y="46"/>
                    <a:pt x="223" y="46"/>
                  </a:cubicBezTo>
                  <a:cubicBezTo>
                    <a:pt x="220" y="47"/>
                    <a:pt x="216" y="48"/>
                    <a:pt x="213" y="48"/>
                  </a:cubicBezTo>
                  <a:cubicBezTo>
                    <a:pt x="212" y="48"/>
                    <a:pt x="212" y="48"/>
                    <a:pt x="211" y="49"/>
                  </a:cubicBezTo>
                  <a:cubicBezTo>
                    <a:pt x="208" y="49"/>
                    <a:pt x="204" y="50"/>
                    <a:pt x="201" y="50"/>
                  </a:cubicBezTo>
                  <a:cubicBezTo>
                    <a:pt x="200" y="50"/>
                    <a:pt x="200" y="50"/>
                    <a:pt x="200" y="50"/>
                  </a:cubicBezTo>
                  <a:cubicBezTo>
                    <a:pt x="196" y="51"/>
                    <a:pt x="193" y="51"/>
                    <a:pt x="189" y="52"/>
                  </a:cubicBezTo>
                  <a:cubicBezTo>
                    <a:pt x="189" y="52"/>
                    <a:pt x="188" y="52"/>
                    <a:pt x="188" y="52"/>
                  </a:cubicBezTo>
                  <a:cubicBezTo>
                    <a:pt x="184" y="52"/>
                    <a:pt x="180" y="53"/>
                    <a:pt x="177" y="53"/>
                  </a:cubicBezTo>
                  <a:cubicBezTo>
                    <a:pt x="176" y="53"/>
                    <a:pt x="175" y="53"/>
                    <a:pt x="174" y="53"/>
                  </a:cubicBezTo>
                  <a:cubicBezTo>
                    <a:pt x="171" y="53"/>
                    <a:pt x="167" y="53"/>
                    <a:pt x="163" y="54"/>
                  </a:cubicBezTo>
                  <a:cubicBezTo>
                    <a:pt x="162" y="54"/>
                    <a:pt x="161" y="54"/>
                    <a:pt x="161" y="54"/>
                  </a:cubicBezTo>
                  <a:cubicBezTo>
                    <a:pt x="157" y="54"/>
                    <a:pt x="153" y="54"/>
                    <a:pt x="148" y="54"/>
                  </a:cubicBezTo>
                  <a:cubicBezTo>
                    <a:pt x="144" y="54"/>
                    <a:pt x="140" y="54"/>
                    <a:pt x="136" y="54"/>
                  </a:cubicBezTo>
                  <a:cubicBezTo>
                    <a:pt x="135" y="54"/>
                    <a:pt x="134" y="54"/>
                    <a:pt x="134" y="54"/>
                  </a:cubicBezTo>
                  <a:cubicBezTo>
                    <a:pt x="130" y="53"/>
                    <a:pt x="126" y="53"/>
                    <a:pt x="122" y="53"/>
                  </a:cubicBezTo>
                  <a:cubicBezTo>
                    <a:pt x="121" y="53"/>
                    <a:pt x="121" y="53"/>
                    <a:pt x="120" y="53"/>
                  </a:cubicBezTo>
                  <a:cubicBezTo>
                    <a:pt x="116" y="53"/>
                    <a:pt x="112" y="52"/>
                    <a:pt x="109" y="52"/>
                  </a:cubicBezTo>
                  <a:cubicBezTo>
                    <a:pt x="108" y="52"/>
                    <a:pt x="108" y="52"/>
                    <a:pt x="107" y="52"/>
                  </a:cubicBezTo>
                  <a:cubicBezTo>
                    <a:pt x="104" y="51"/>
                    <a:pt x="100" y="51"/>
                    <a:pt x="97" y="50"/>
                  </a:cubicBezTo>
                  <a:cubicBezTo>
                    <a:pt x="96" y="50"/>
                    <a:pt x="96" y="50"/>
                    <a:pt x="96" y="50"/>
                  </a:cubicBezTo>
                  <a:cubicBezTo>
                    <a:pt x="92" y="50"/>
                    <a:pt x="89" y="49"/>
                    <a:pt x="85" y="49"/>
                  </a:cubicBezTo>
                  <a:cubicBezTo>
                    <a:pt x="85" y="48"/>
                    <a:pt x="84" y="48"/>
                    <a:pt x="84" y="48"/>
                  </a:cubicBezTo>
                  <a:cubicBezTo>
                    <a:pt x="80" y="48"/>
                    <a:pt x="77" y="47"/>
                    <a:pt x="74" y="46"/>
                  </a:cubicBezTo>
                  <a:cubicBezTo>
                    <a:pt x="73" y="46"/>
                    <a:pt x="73" y="46"/>
                    <a:pt x="73" y="46"/>
                  </a:cubicBezTo>
                  <a:cubicBezTo>
                    <a:pt x="66" y="44"/>
                    <a:pt x="60" y="43"/>
                    <a:pt x="54" y="41"/>
                  </a:cubicBezTo>
                  <a:cubicBezTo>
                    <a:pt x="53" y="41"/>
                    <a:pt x="53" y="41"/>
                    <a:pt x="53" y="41"/>
                  </a:cubicBezTo>
                  <a:cubicBezTo>
                    <a:pt x="50" y="40"/>
                    <a:pt x="47" y="39"/>
                    <a:pt x="45" y="38"/>
                  </a:cubicBezTo>
                  <a:cubicBezTo>
                    <a:pt x="44" y="38"/>
                    <a:pt x="44" y="38"/>
                    <a:pt x="44" y="37"/>
                  </a:cubicBezTo>
                  <a:cubicBezTo>
                    <a:pt x="35" y="34"/>
                    <a:pt x="28" y="31"/>
                    <a:pt x="22" y="27"/>
                  </a:cubicBezTo>
                  <a:cubicBezTo>
                    <a:pt x="22" y="27"/>
                    <a:pt x="22" y="27"/>
                    <a:pt x="22" y="27"/>
                  </a:cubicBezTo>
                  <a:cubicBezTo>
                    <a:pt x="13" y="22"/>
                    <a:pt x="7" y="17"/>
                    <a:pt x="3" y="11"/>
                  </a:cubicBezTo>
                  <a:cubicBezTo>
                    <a:pt x="1" y="7"/>
                    <a:pt x="0" y="4"/>
                    <a:pt x="0" y="0"/>
                  </a:cubicBezTo>
                  <a:cubicBezTo>
                    <a:pt x="0" y="54"/>
                    <a:pt x="0" y="54"/>
                    <a:pt x="0" y="54"/>
                  </a:cubicBezTo>
                  <a:cubicBezTo>
                    <a:pt x="0" y="54"/>
                    <a:pt x="0" y="54"/>
                    <a:pt x="0" y="54"/>
                  </a:cubicBezTo>
                  <a:cubicBezTo>
                    <a:pt x="0" y="58"/>
                    <a:pt x="1" y="61"/>
                    <a:pt x="3" y="65"/>
                  </a:cubicBezTo>
                  <a:cubicBezTo>
                    <a:pt x="7" y="70"/>
                    <a:pt x="13" y="76"/>
                    <a:pt x="22" y="81"/>
                  </a:cubicBezTo>
                  <a:cubicBezTo>
                    <a:pt x="22" y="81"/>
                    <a:pt x="22" y="81"/>
                    <a:pt x="22" y="81"/>
                  </a:cubicBezTo>
                  <a:cubicBezTo>
                    <a:pt x="28" y="85"/>
                    <a:pt x="35" y="88"/>
                    <a:pt x="44" y="91"/>
                  </a:cubicBezTo>
                  <a:cubicBezTo>
                    <a:pt x="44" y="91"/>
                    <a:pt x="44" y="91"/>
                    <a:pt x="45" y="91"/>
                  </a:cubicBezTo>
                  <a:cubicBezTo>
                    <a:pt x="47" y="92"/>
                    <a:pt x="50" y="93"/>
                    <a:pt x="53" y="94"/>
                  </a:cubicBezTo>
                  <a:cubicBezTo>
                    <a:pt x="53" y="94"/>
                    <a:pt x="53" y="95"/>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6"/>
                    <a:pt x="109" y="106"/>
                  </a:cubicBezTo>
                  <a:cubicBezTo>
                    <a:pt x="112" y="106"/>
                    <a:pt x="116" y="106"/>
                    <a:pt x="120" y="107"/>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4" y="107"/>
                    <a:pt x="165" y="107"/>
                    <a:pt x="166" y="107"/>
                  </a:cubicBezTo>
                  <a:cubicBezTo>
                    <a:pt x="166" y="107"/>
                    <a:pt x="166" y="107"/>
                    <a:pt x="166" y="107"/>
                  </a:cubicBezTo>
                  <a:cubicBezTo>
                    <a:pt x="159" y="116"/>
                    <a:pt x="154" y="126"/>
                    <a:pt x="149" y="136"/>
                  </a:cubicBezTo>
                  <a:cubicBezTo>
                    <a:pt x="149" y="136"/>
                    <a:pt x="149" y="136"/>
                    <a:pt x="149" y="136"/>
                  </a:cubicBezTo>
                  <a:cubicBezTo>
                    <a:pt x="149" y="136"/>
                    <a:pt x="149" y="136"/>
                    <a:pt x="148" y="136"/>
                  </a:cubicBezTo>
                  <a:cubicBezTo>
                    <a:pt x="144" y="136"/>
                    <a:pt x="140" y="136"/>
                    <a:pt x="136" y="136"/>
                  </a:cubicBezTo>
                  <a:cubicBezTo>
                    <a:pt x="135" y="136"/>
                    <a:pt x="134" y="136"/>
                    <a:pt x="134" y="136"/>
                  </a:cubicBezTo>
                  <a:cubicBezTo>
                    <a:pt x="130" y="135"/>
                    <a:pt x="126" y="135"/>
                    <a:pt x="122" y="135"/>
                  </a:cubicBezTo>
                  <a:cubicBezTo>
                    <a:pt x="121" y="135"/>
                    <a:pt x="121" y="135"/>
                    <a:pt x="120" y="135"/>
                  </a:cubicBezTo>
                  <a:cubicBezTo>
                    <a:pt x="116" y="135"/>
                    <a:pt x="112" y="134"/>
                    <a:pt x="109" y="134"/>
                  </a:cubicBezTo>
                  <a:cubicBezTo>
                    <a:pt x="108" y="134"/>
                    <a:pt x="108" y="134"/>
                    <a:pt x="107" y="134"/>
                  </a:cubicBezTo>
                  <a:cubicBezTo>
                    <a:pt x="104" y="133"/>
                    <a:pt x="100" y="133"/>
                    <a:pt x="97" y="132"/>
                  </a:cubicBezTo>
                  <a:cubicBezTo>
                    <a:pt x="96" y="132"/>
                    <a:pt x="96" y="132"/>
                    <a:pt x="96" y="132"/>
                  </a:cubicBezTo>
                  <a:cubicBezTo>
                    <a:pt x="92" y="132"/>
                    <a:pt x="89" y="131"/>
                    <a:pt x="85" y="131"/>
                  </a:cubicBezTo>
                  <a:cubicBezTo>
                    <a:pt x="85" y="130"/>
                    <a:pt x="84" y="130"/>
                    <a:pt x="84" y="130"/>
                  </a:cubicBezTo>
                  <a:cubicBezTo>
                    <a:pt x="80" y="130"/>
                    <a:pt x="77" y="129"/>
                    <a:pt x="74" y="128"/>
                  </a:cubicBezTo>
                  <a:cubicBezTo>
                    <a:pt x="73" y="128"/>
                    <a:pt x="73" y="128"/>
                    <a:pt x="73" y="128"/>
                  </a:cubicBezTo>
                  <a:cubicBezTo>
                    <a:pt x="66" y="126"/>
                    <a:pt x="60" y="125"/>
                    <a:pt x="54" y="123"/>
                  </a:cubicBezTo>
                  <a:cubicBezTo>
                    <a:pt x="53" y="123"/>
                    <a:pt x="53" y="123"/>
                    <a:pt x="53" y="123"/>
                  </a:cubicBezTo>
                  <a:cubicBezTo>
                    <a:pt x="50" y="122"/>
                    <a:pt x="47" y="121"/>
                    <a:pt x="45" y="120"/>
                  </a:cubicBezTo>
                  <a:cubicBezTo>
                    <a:pt x="44" y="120"/>
                    <a:pt x="44" y="120"/>
                    <a:pt x="44" y="120"/>
                  </a:cubicBezTo>
                  <a:cubicBezTo>
                    <a:pt x="35" y="116"/>
                    <a:pt x="28" y="113"/>
                    <a:pt x="22" y="109"/>
                  </a:cubicBezTo>
                  <a:cubicBezTo>
                    <a:pt x="22" y="109"/>
                    <a:pt x="22" y="109"/>
                    <a:pt x="22" y="109"/>
                  </a:cubicBezTo>
                  <a:cubicBezTo>
                    <a:pt x="13" y="104"/>
                    <a:pt x="7" y="99"/>
                    <a:pt x="3" y="93"/>
                  </a:cubicBezTo>
                  <a:cubicBezTo>
                    <a:pt x="1" y="90"/>
                    <a:pt x="0" y="86"/>
                    <a:pt x="0" y="82"/>
                  </a:cubicBezTo>
                  <a:cubicBezTo>
                    <a:pt x="0" y="136"/>
                    <a:pt x="0" y="136"/>
                    <a:pt x="0" y="136"/>
                  </a:cubicBezTo>
                  <a:cubicBezTo>
                    <a:pt x="0" y="136"/>
                    <a:pt x="0" y="136"/>
                    <a:pt x="0" y="136"/>
                  </a:cubicBezTo>
                  <a:cubicBezTo>
                    <a:pt x="0" y="140"/>
                    <a:pt x="1" y="143"/>
                    <a:pt x="3" y="147"/>
                  </a:cubicBezTo>
                  <a:cubicBezTo>
                    <a:pt x="7" y="152"/>
                    <a:pt x="13" y="158"/>
                    <a:pt x="22" y="163"/>
                  </a:cubicBezTo>
                  <a:cubicBezTo>
                    <a:pt x="22" y="163"/>
                    <a:pt x="22" y="163"/>
                    <a:pt x="22" y="163"/>
                  </a:cubicBezTo>
                  <a:cubicBezTo>
                    <a:pt x="28" y="167"/>
                    <a:pt x="35" y="170"/>
                    <a:pt x="44" y="173"/>
                  </a:cubicBezTo>
                  <a:cubicBezTo>
                    <a:pt x="44" y="173"/>
                    <a:pt x="44" y="173"/>
                    <a:pt x="45" y="174"/>
                  </a:cubicBezTo>
                  <a:cubicBezTo>
                    <a:pt x="47" y="175"/>
                    <a:pt x="50" y="175"/>
                    <a:pt x="53" y="176"/>
                  </a:cubicBezTo>
                  <a:cubicBezTo>
                    <a:pt x="53" y="177"/>
                    <a:pt x="53" y="177"/>
                    <a:pt x="54" y="177"/>
                  </a:cubicBezTo>
                  <a:cubicBezTo>
                    <a:pt x="60" y="179"/>
                    <a:pt x="66" y="180"/>
                    <a:pt x="73" y="182"/>
                  </a:cubicBezTo>
                  <a:cubicBezTo>
                    <a:pt x="73" y="182"/>
                    <a:pt x="73" y="182"/>
                    <a:pt x="74" y="182"/>
                  </a:cubicBezTo>
                  <a:cubicBezTo>
                    <a:pt x="77" y="183"/>
                    <a:pt x="80" y="183"/>
                    <a:pt x="84" y="184"/>
                  </a:cubicBezTo>
                  <a:cubicBezTo>
                    <a:pt x="84" y="184"/>
                    <a:pt x="85" y="184"/>
                    <a:pt x="85" y="184"/>
                  </a:cubicBezTo>
                  <a:cubicBezTo>
                    <a:pt x="89" y="185"/>
                    <a:pt x="92" y="185"/>
                    <a:pt x="96" y="186"/>
                  </a:cubicBezTo>
                  <a:cubicBezTo>
                    <a:pt x="96" y="186"/>
                    <a:pt x="96" y="186"/>
                    <a:pt x="97" y="186"/>
                  </a:cubicBezTo>
                  <a:cubicBezTo>
                    <a:pt x="100" y="187"/>
                    <a:pt x="104" y="187"/>
                    <a:pt x="107" y="187"/>
                  </a:cubicBezTo>
                  <a:cubicBezTo>
                    <a:pt x="108" y="188"/>
                    <a:pt x="108" y="188"/>
                    <a:pt x="109" y="188"/>
                  </a:cubicBezTo>
                  <a:cubicBezTo>
                    <a:pt x="112" y="188"/>
                    <a:pt x="116" y="188"/>
                    <a:pt x="120" y="189"/>
                  </a:cubicBezTo>
                  <a:cubicBezTo>
                    <a:pt x="121" y="189"/>
                    <a:pt x="121" y="189"/>
                    <a:pt x="122" y="189"/>
                  </a:cubicBezTo>
                  <a:cubicBezTo>
                    <a:pt x="126" y="189"/>
                    <a:pt x="130" y="189"/>
                    <a:pt x="134" y="189"/>
                  </a:cubicBezTo>
                  <a:cubicBezTo>
                    <a:pt x="134" y="189"/>
                    <a:pt x="135" y="189"/>
                    <a:pt x="136" y="189"/>
                  </a:cubicBezTo>
                  <a:cubicBezTo>
                    <a:pt x="138" y="189"/>
                    <a:pt x="140" y="189"/>
                    <a:pt x="142" y="190"/>
                  </a:cubicBezTo>
                  <a:cubicBezTo>
                    <a:pt x="142" y="199"/>
                    <a:pt x="144" y="209"/>
                    <a:pt x="147" y="218"/>
                  </a:cubicBezTo>
                  <a:cubicBezTo>
                    <a:pt x="143" y="218"/>
                    <a:pt x="139" y="218"/>
                    <a:pt x="136" y="218"/>
                  </a:cubicBezTo>
                  <a:cubicBezTo>
                    <a:pt x="135" y="218"/>
                    <a:pt x="134" y="218"/>
                    <a:pt x="134" y="218"/>
                  </a:cubicBezTo>
                  <a:cubicBezTo>
                    <a:pt x="130" y="218"/>
                    <a:pt x="126" y="217"/>
                    <a:pt x="122" y="217"/>
                  </a:cubicBezTo>
                  <a:cubicBezTo>
                    <a:pt x="121" y="217"/>
                    <a:pt x="121" y="217"/>
                    <a:pt x="120" y="217"/>
                  </a:cubicBezTo>
                  <a:cubicBezTo>
                    <a:pt x="116" y="217"/>
                    <a:pt x="112" y="216"/>
                    <a:pt x="109" y="216"/>
                  </a:cubicBezTo>
                  <a:cubicBezTo>
                    <a:pt x="108" y="216"/>
                    <a:pt x="108" y="216"/>
                    <a:pt x="107" y="216"/>
                  </a:cubicBezTo>
                  <a:cubicBezTo>
                    <a:pt x="104" y="215"/>
                    <a:pt x="100" y="215"/>
                    <a:pt x="97" y="214"/>
                  </a:cubicBezTo>
                  <a:cubicBezTo>
                    <a:pt x="96" y="214"/>
                    <a:pt x="96" y="214"/>
                    <a:pt x="96" y="214"/>
                  </a:cubicBezTo>
                  <a:cubicBezTo>
                    <a:pt x="92" y="214"/>
                    <a:pt x="89" y="213"/>
                    <a:pt x="85" y="213"/>
                  </a:cubicBezTo>
                  <a:cubicBezTo>
                    <a:pt x="85" y="213"/>
                    <a:pt x="84" y="212"/>
                    <a:pt x="84" y="212"/>
                  </a:cubicBezTo>
                  <a:cubicBezTo>
                    <a:pt x="80" y="212"/>
                    <a:pt x="77" y="211"/>
                    <a:pt x="74" y="210"/>
                  </a:cubicBezTo>
                  <a:cubicBezTo>
                    <a:pt x="73" y="210"/>
                    <a:pt x="73" y="210"/>
                    <a:pt x="73" y="210"/>
                  </a:cubicBezTo>
                  <a:cubicBezTo>
                    <a:pt x="66" y="209"/>
                    <a:pt x="60" y="207"/>
                    <a:pt x="54" y="205"/>
                  </a:cubicBezTo>
                  <a:cubicBezTo>
                    <a:pt x="53" y="205"/>
                    <a:pt x="53" y="205"/>
                    <a:pt x="53" y="205"/>
                  </a:cubicBezTo>
                  <a:cubicBezTo>
                    <a:pt x="50" y="204"/>
                    <a:pt x="47" y="203"/>
                    <a:pt x="45" y="202"/>
                  </a:cubicBezTo>
                  <a:cubicBezTo>
                    <a:pt x="44" y="202"/>
                    <a:pt x="44" y="202"/>
                    <a:pt x="44" y="202"/>
                  </a:cubicBezTo>
                  <a:cubicBezTo>
                    <a:pt x="35" y="198"/>
                    <a:pt x="28" y="195"/>
                    <a:pt x="22" y="191"/>
                  </a:cubicBezTo>
                  <a:cubicBezTo>
                    <a:pt x="22" y="191"/>
                    <a:pt x="22" y="191"/>
                    <a:pt x="22" y="191"/>
                  </a:cubicBezTo>
                  <a:cubicBezTo>
                    <a:pt x="13" y="186"/>
                    <a:pt x="7" y="181"/>
                    <a:pt x="3" y="175"/>
                  </a:cubicBezTo>
                  <a:cubicBezTo>
                    <a:pt x="1" y="172"/>
                    <a:pt x="0" y="168"/>
                    <a:pt x="0" y="164"/>
                  </a:cubicBezTo>
                  <a:cubicBezTo>
                    <a:pt x="0" y="218"/>
                    <a:pt x="0" y="218"/>
                    <a:pt x="0" y="218"/>
                  </a:cubicBezTo>
                  <a:cubicBezTo>
                    <a:pt x="0" y="218"/>
                    <a:pt x="0" y="218"/>
                    <a:pt x="0" y="218"/>
                  </a:cubicBezTo>
                  <a:cubicBezTo>
                    <a:pt x="0" y="222"/>
                    <a:pt x="1" y="225"/>
                    <a:pt x="3" y="229"/>
                  </a:cubicBezTo>
                  <a:cubicBezTo>
                    <a:pt x="7" y="234"/>
                    <a:pt x="13" y="240"/>
                    <a:pt x="22" y="245"/>
                  </a:cubicBezTo>
                  <a:cubicBezTo>
                    <a:pt x="22" y="245"/>
                    <a:pt x="22" y="245"/>
                    <a:pt x="22" y="245"/>
                  </a:cubicBezTo>
                  <a:cubicBezTo>
                    <a:pt x="28" y="249"/>
                    <a:pt x="35" y="252"/>
                    <a:pt x="44" y="255"/>
                  </a:cubicBezTo>
                  <a:cubicBezTo>
                    <a:pt x="44" y="255"/>
                    <a:pt x="44" y="256"/>
                    <a:pt x="45" y="256"/>
                  </a:cubicBezTo>
                  <a:cubicBezTo>
                    <a:pt x="47" y="257"/>
                    <a:pt x="50" y="258"/>
                    <a:pt x="53" y="258"/>
                  </a:cubicBezTo>
                  <a:cubicBezTo>
                    <a:pt x="53" y="259"/>
                    <a:pt x="53" y="259"/>
                    <a:pt x="54" y="259"/>
                  </a:cubicBezTo>
                  <a:cubicBezTo>
                    <a:pt x="60" y="261"/>
                    <a:pt x="66" y="262"/>
                    <a:pt x="73" y="264"/>
                  </a:cubicBezTo>
                  <a:cubicBezTo>
                    <a:pt x="73" y="264"/>
                    <a:pt x="73" y="264"/>
                    <a:pt x="74" y="264"/>
                  </a:cubicBezTo>
                  <a:cubicBezTo>
                    <a:pt x="77" y="265"/>
                    <a:pt x="80" y="265"/>
                    <a:pt x="84" y="266"/>
                  </a:cubicBezTo>
                  <a:cubicBezTo>
                    <a:pt x="84" y="266"/>
                    <a:pt x="85" y="266"/>
                    <a:pt x="85" y="266"/>
                  </a:cubicBezTo>
                  <a:cubicBezTo>
                    <a:pt x="89" y="267"/>
                    <a:pt x="92" y="268"/>
                    <a:pt x="96" y="268"/>
                  </a:cubicBezTo>
                  <a:cubicBezTo>
                    <a:pt x="96" y="268"/>
                    <a:pt x="96" y="268"/>
                    <a:pt x="97" y="268"/>
                  </a:cubicBezTo>
                  <a:cubicBezTo>
                    <a:pt x="100" y="269"/>
                    <a:pt x="104" y="269"/>
                    <a:pt x="107" y="270"/>
                  </a:cubicBezTo>
                  <a:cubicBezTo>
                    <a:pt x="108" y="270"/>
                    <a:pt x="108" y="270"/>
                    <a:pt x="109" y="270"/>
                  </a:cubicBezTo>
                  <a:cubicBezTo>
                    <a:pt x="112" y="270"/>
                    <a:pt x="116" y="270"/>
                    <a:pt x="120" y="271"/>
                  </a:cubicBezTo>
                  <a:cubicBezTo>
                    <a:pt x="121" y="271"/>
                    <a:pt x="121" y="271"/>
                    <a:pt x="122" y="271"/>
                  </a:cubicBezTo>
                  <a:cubicBezTo>
                    <a:pt x="126" y="271"/>
                    <a:pt x="130" y="271"/>
                    <a:pt x="134" y="271"/>
                  </a:cubicBezTo>
                  <a:cubicBezTo>
                    <a:pt x="134" y="271"/>
                    <a:pt x="135" y="271"/>
                    <a:pt x="136" y="271"/>
                  </a:cubicBezTo>
                  <a:cubicBezTo>
                    <a:pt x="140" y="272"/>
                    <a:pt x="144" y="272"/>
                    <a:pt x="148" y="272"/>
                  </a:cubicBezTo>
                  <a:cubicBezTo>
                    <a:pt x="153" y="272"/>
                    <a:pt x="157" y="272"/>
                    <a:pt x="161" y="271"/>
                  </a:cubicBezTo>
                  <a:cubicBezTo>
                    <a:pt x="161" y="271"/>
                    <a:pt x="162" y="271"/>
                    <a:pt x="163" y="271"/>
                  </a:cubicBezTo>
                  <a:cubicBezTo>
                    <a:pt x="167" y="271"/>
                    <a:pt x="171" y="271"/>
                    <a:pt x="174" y="271"/>
                  </a:cubicBezTo>
                  <a:cubicBezTo>
                    <a:pt x="175" y="271"/>
                    <a:pt x="176" y="271"/>
                    <a:pt x="177" y="271"/>
                  </a:cubicBezTo>
                  <a:cubicBezTo>
                    <a:pt x="178" y="271"/>
                    <a:pt x="180" y="270"/>
                    <a:pt x="181" y="270"/>
                  </a:cubicBezTo>
                  <a:cubicBezTo>
                    <a:pt x="192" y="280"/>
                    <a:pt x="204" y="288"/>
                    <a:pt x="218" y="293"/>
                  </a:cubicBezTo>
                  <a:cubicBezTo>
                    <a:pt x="216" y="294"/>
                    <a:pt x="215" y="294"/>
                    <a:pt x="213" y="294"/>
                  </a:cubicBezTo>
                  <a:cubicBezTo>
                    <a:pt x="212" y="294"/>
                    <a:pt x="212" y="295"/>
                    <a:pt x="211" y="295"/>
                  </a:cubicBezTo>
                  <a:cubicBezTo>
                    <a:pt x="208" y="295"/>
                    <a:pt x="204" y="296"/>
                    <a:pt x="201" y="296"/>
                  </a:cubicBezTo>
                  <a:cubicBezTo>
                    <a:pt x="200" y="296"/>
                    <a:pt x="200" y="296"/>
                    <a:pt x="200" y="297"/>
                  </a:cubicBezTo>
                  <a:cubicBezTo>
                    <a:pt x="196" y="297"/>
                    <a:pt x="193" y="297"/>
                    <a:pt x="189" y="298"/>
                  </a:cubicBezTo>
                  <a:cubicBezTo>
                    <a:pt x="189" y="298"/>
                    <a:pt x="188" y="298"/>
                    <a:pt x="188" y="298"/>
                  </a:cubicBezTo>
                  <a:cubicBezTo>
                    <a:pt x="184" y="298"/>
                    <a:pt x="180" y="299"/>
                    <a:pt x="177" y="299"/>
                  </a:cubicBezTo>
                  <a:cubicBezTo>
                    <a:pt x="176" y="299"/>
                    <a:pt x="175" y="299"/>
                    <a:pt x="174" y="299"/>
                  </a:cubicBezTo>
                  <a:cubicBezTo>
                    <a:pt x="171" y="299"/>
                    <a:pt x="167" y="300"/>
                    <a:pt x="163" y="300"/>
                  </a:cubicBezTo>
                  <a:cubicBezTo>
                    <a:pt x="162" y="300"/>
                    <a:pt x="161" y="300"/>
                    <a:pt x="161" y="300"/>
                  </a:cubicBezTo>
                  <a:cubicBezTo>
                    <a:pt x="157" y="300"/>
                    <a:pt x="153" y="300"/>
                    <a:pt x="148" y="300"/>
                  </a:cubicBezTo>
                  <a:cubicBezTo>
                    <a:pt x="144" y="300"/>
                    <a:pt x="140" y="300"/>
                    <a:pt x="136" y="300"/>
                  </a:cubicBezTo>
                  <a:cubicBezTo>
                    <a:pt x="135" y="300"/>
                    <a:pt x="134" y="300"/>
                    <a:pt x="134" y="300"/>
                  </a:cubicBezTo>
                  <a:cubicBezTo>
                    <a:pt x="130" y="300"/>
                    <a:pt x="126" y="299"/>
                    <a:pt x="122" y="299"/>
                  </a:cubicBezTo>
                  <a:cubicBezTo>
                    <a:pt x="121" y="299"/>
                    <a:pt x="121" y="299"/>
                    <a:pt x="120" y="299"/>
                  </a:cubicBezTo>
                  <a:cubicBezTo>
                    <a:pt x="116" y="299"/>
                    <a:pt x="112" y="298"/>
                    <a:pt x="109" y="298"/>
                  </a:cubicBezTo>
                  <a:cubicBezTo>
                    <a:pt x="108" y="298"/>
                    <a:pt x="108" y="298"/>
                    <a:pt x="107" y="298"/>
                  </a:cubicBezTo>
                  <a:cubicBezTo>
                    <a:pt x="104" y="297"/>
                    <a:pt x="100" y="297"/>
                    <a:pt x="97" y="297"/>
                  </a:cubicBezTo>
                  <a:cubicBezTo>
                    <a:pt x="96" y="296"/>
                    <a:pt x="96" y="296"/>
                    <a:pt x="96" y="296"/>
                  </a:cubicBezTo>
                  <a:cubicBezTo>
                    <a:pt x="92" y="296"/>
                    <a:pt x="89" y="295"/>
                    <a:pt x="85" y="295"/>
                  </a:cubicBezTo>
                  <a:cubicBezTo>
                    <a:pt x="85" y="295"/>
                    <a:pt x="84" y="294"/>
                    <a:pt x="84" y="294"/>
                  </a:cubicBezTo>
                  <a:cubicBezTo>
                    <a:pt x="80" y="294"/>
                    <a:pt x="77" y="293"/>
                    <a:pt x="74" y="292"/>
                  </a:cubicBezTo>
                  <a:cubicBezTo>
                    <a:pt x="73" y="292"/>
                    <a:pt x="73" y="292"/>
                    <a:pt x="73" y="292"/>
                  </a:cubicBezTo>
                  <a:cubicBezTo>
                    <a:pt x="66" y="291"/>
                    <a:pt x="60" y="289"/>
                    <a:pt x="54" y="287"/>
                  </a:cubicBezTo>
                  <a:cubicBezTo>
                    <a:pt x="53" y="287"/>
                    <a:pt x="53" y="287"/>
                    <a:pt x="53" y="287"/>
                  </a:cubicBezTo>
                  <a:cubicBezTo>
                    <a:pt x="50" y="286"/>
                    <a:pt x="47" y="285"/>
                    <a:pt x="45" y="284"/>
                  </a:cubicBezTo>
                  <a:cubicBezTo>
                    <a:pt x="44" y="284"/>
                    <a:pt x="44" y="284"/>
                    <a:pt x="44" y="284"/>
                  </a:cubicBezTo>
                  <a:cubicBezTo>
                    <a:pt x="35" y="280"/>
                    <a:pt x="28" y="277"/>
                    <a:pt x="22" y="273"/>
                  </a:cubicBezTo>
                  <a:cubicBezTo>
                    <a:pt x="22" y="273"/>
                    <a:pt x="22" y="273"/>
                    <a:pt x="22" y="273"/>
                  </a:cubicBezTo>
                  <a:cubicBezTo>
                    <a:pt x="13" y="268"/>
                    <a:pt x="7" y="263"/>
                    <a:pt x="3" y="257"/>
                  </a:cubicBezTo>
                  <a:cubicBezTo>
                    <a:pt x="1" y="254"/>
                    <a:pt x="0" y="250"/>
                    <a:pt x="0" y="246"/>
                  </a:cubicBezTo>
                  <a:cubicBezTo>
                    <a:pt x="0" y="300"/>
                    <a:pt x="0" y="300"/>
                    <a:pt x="0" y="300"/>
                  </a:cubicBezTo>
                  <a:cubicBezTo>
                    <a:pt x="0" y="300"/>
                    <a:pt x="0" y="300"/>
                    <a:pt x="0" y="300"/>
                  </a:cubicBezTo>
                  <a:cubicBezTo>
                    <a:pt x="0" y="304"/>
                    <a:pt x="1" y="307"/>
                    <a:pt x="3" y="311"/>
                  </a:cubicBezTo>
                  <a:cubicBezTo>
                    <a:pt x="7" y="317"/>
                    <a:pt x="13" y="322"/>
                    <a:pt x="22" y="327"/>
                  </a:cubicBezTo>
                  <a:cubicBezTo>
                    <a:pt x="22" y="327"/>
                    <a:pt x="22" y="327"/>
                    <a:pt x="22" y="327"/>
                  </a:cubicBezTo>
                  <a:cubicBezTo>
                    <a:pt x="28" y="331"/>
                    <a:pt x="35" y="334"/>
                    <a:pt x="44" y="337"/>
                  </a:cubicBezTo>
                  <a:cubicBezTo>
                    <a:pt x="44" y="337"/>
                    <a:pt x="44" y="338"/>
                    <a:pt x="45" y="338"/>
                  </a:cubicBezTo>
                  <a:cubicBezTo>
                    <a:pt x="47" y="339"/>
                    <a:pt x="50" y="340"/>
                    <a:pt x="53" y="341"/>
                  </a:cubicBezTo>
                  <a:cubicBezTo>
                    <a:pt x="53" y="341"/>
                    <a:pt x="53" y="341"/>
                    <a:pt x="54" y="341"/>
                  </a:cubicBezTo>
                  <a:cubicBezTo>
                    <a:pt x="60" y="343"/>
                    <a:pt x="66" y="344"/>
                    <a:pt x="73" y="346"/>
                  </a:cubicBezTo>
                  <a:cubicBezTo>
                    <a:pt x="73" y="346"/>
                    <a:pt x="73" y="346"/>
                    <a:pt x="74" y="346"/>
                  </a:cubicBezTo>
                  <a:cubicBezTo>
                    <a:pt x="77" y="347"/>
                    <a:pt x="80" y="347"/>
                    <a:pt x="84" y="348"/>
                  </a:cubicBezTo>
                  <a:cubicBezTo>
                    <a:pt x="84" y="348"/>
                    <a:pt x="85" y="348"/>
                    <a:pt x="85" y="348"/>
                  </a:cubicBezTo>
                  <a:cubicBezTo>
                    <a:pt x="89" y="349"/>
                    <a:pt x="92" y="350"/>
                    <a:pt x="96" y="350"/>
                  </a:cubicBezTo>
                  <a:cubicBezTo>
                    <a:pt x="96" y="350"/>
                    <a:pt x="96" y="350"/>
                    <a:pt x="97" y="350"/>
                  </a:cubicBezTo>
                  <a:cubicBezTo>
                    <a:pt x="100" y="351"/>
                    <a:pt x="104" y="351"/>
                    <a:pt x="107" y="352"/>
                  </a:cubicBezTo>
                  <a:cubicBezTo>
                    <a:pt x="108" y="352"/>
                    <a:pt x="108" y="352"/>
                    <a:pt x="109" y="352"/>
                  </a:cubicBezTo>
                  <a:cubicBezTo>
                    <a:pt x="112" y="352"/>
                    <a:pt x="116" y="352"/>
                    <a:pt x="120" y="353"/>
                  </a:cubicBezTo>
                  <a:cubicBezTo>
                    <a:pt x="121" y="353"/>
                    <a:pt x="121" y="353"/>
                    <a:pt x="122" y="353"/>
                  </a:cubicBezTo>
                  <a:cubicBezTo>
                    <a:pt x="126" y="353"/>
                    <a:pt x="130" y="353"/>
                    <a:pt x="134" y="353"/>
                  </a:cubicBezTo>
                  <a:cubicBezTo>
                    <a:pt x="134" y="354"/>
                    <a:pt x="135" y="354"/>
                    <a:pt x="136" y="354"/>
                  </a:cubicBezTo>
                  <a:cubicBezTo>
                    <a:pt x="140" y="354"/>
                    <a:pt x="144" y="354"/>
                    <a:pt x="148" y="354"/>
                  </a:cubicBezTo>
                  <a:cubicBezTo>
                    <a:pt x="153" y="354"/>
                    <a:pt x="157" y="354"/>
                    <a:pt x="161" y="354"/>
                  </a:cubicBezTo>
                  <a:cubicBezTo>
                    <a:pt x="161" y="354"/>
                    <a:pt x="162" y="354"/>
                    <a:pt x="163" y="353"/>
                  </a:cubicBezTo>
                  <a:cubicBezTo>
                    <a:pt x="167" y="353"/>
                    <a:pt x="171" y="353"/>
                    <a:pt x="174" y="353"/>
                  </a:cubicBezTo>
                  <a:cubicBezTo>
                    <a:pt x="175" y="353"/>
                    <a:pt x="176" y="353"/>
                    <a:pt x="177" y="353"/>
                  </a:cubicBezTo>
                  <a:cubicBezTo>
                    <a:pt x="180" y="352"/>
                    <a:pt x="184" y="352"/>
                    <a:pt x="188" y="352"/>
                  </a:cubicBezTo>
                  <a:cubicBezTo>
                    <a:pt x="188" y="352"/>
                    <a:pt x="189" y="352"/>
                    <a:pt x="189" y="352"/>
                  </a:cubicBezTo>
                  <a:cubicBezTo>
                    <a:pt x="193" y="351"/>
                    <a:pt x="196" y="351"/>
                    <a:pt x="200" y="350"/>
                  </a:cubicBezTo>
                  <a:cubicBezTo>
                    <a:pt x="200" y="350"/>
                    <a:pt x="200" y="350"/>
                    <a:pt x="201" y="350"/>
                  </a:cubicBezTo>
                  <a:cubicBezTo>
                    <a:pt x="204" y="350"/>
                    <a:pt x="208" y="349"/>
                    <a:pt x="211" y="348"/>
                  </a:cubicBezTo>
                  <a:cubicBezTo>
                    <a:pt x="212" y="348"/>
                    <a:pt x="212" y="348"/>
                    <a:pt x="213" y="348"/>
                  </a:cubicBezTo>
                  <a:cubicBezTo>
                    <a:pt x="216" y="347"/>
                    <a:pt x="220" y="347"/>
                    <a:pt x="223" y="346"/>
                  </a:cubicBezTo>
                  <a:cubicBezTo>
                    <a:pt x="223" y="346"/>
                    <a:pt x="224" y="346"/>
                    <a:pt x="224" y="346"/>
                  </a:cubicBezTo>
                  <a:cubicBezTo>
                    <a:pt x="231" y="344"/>
                    <a:pt x="237" y="343"/>
                    <a:pt x="243" y="341"/>
                  </a:cubicBezTo>
                  <a:cubicBezTo>
                    <a:pt x="243" y="341"/>
                    <a:pt x="243" y="341"/>
                    <a:pt x="244" y="341"/>
                  </a:cubicBezTo>
                  <a:cubicBezTo>
                    <a:pt x="247" y="340"/>
                    <a:pt x="249" y="339"/>
                    <a:pt x="252" y="338"/>
                  </a:cubicBezTo>
                  <a:cubicBezTo>
                    <a:pt x="252" y="338"/>
                    <a:pt x="253" y="337"/>
                    <a:pt x="253" y="337"/>
                  </a:cubicBezTo>
                  <a:cubicBezTo>
                    <a:pt x="261" y="334"/>
                    <a:pt x="269" y="331"/>
                    <a:pt x="275" y="327"/>
                  </a:cubicBezTo>
                  <a:cubicBezTo>
                    <a:pt x="275" y="327"/>
                    <a:pt x="275" y="327"/>
                    <a:pt x="275" y="327"/>
                  </a:cubicBezTo>
                  <a:cubicBezTo>
                    <a:pt x="289" y="319"/>
                    <a:pt x="297" y="309"/>
                    <a:pt x="297" y="300"/>
                  </a:cubicBezTo>
                  <a:cubicBezTo>
                    <a:pt x="297" y="300"/>
                    <a:pt x="297" y="300"/>
                    <a:pt x="297" y="300"/>
                  </a:cubicBezTo>
                  <a:cubicBezTo>
                    <a:pt x="297" y="297"/>
                    <a:pt x="297" y="297"/>
                    <a:pt x="297" y="297"/>
                  </a:cubicBezTo>
                  <a:cubicBezTo>
                    <a:pt x="311" y="293"/>
                    <a:pt x="324" y="286"/>
                    <a:pt x="335" y="278"/>
                  </a:cubicBezTo>
                  <a:cubicBezTo>
                    <a:pt x="349" y="291"/>
                    <a:pt x="349" y="291"/>
                    <a:pt x="349" y="291"/>
                  </a:cubicBezTo>
                  <a:cubicBezTo>
                    <a:pt x="343" y="297"/>
                    <a:pt x="343" y="297"/>
                    <a:pt x="343" y="297"/>
                  </a:cubicBezTo>
                  <a:cubicBezTo>
                    <a:pt x="423" y="378"/>
                    <a:pt x="423" y="378"/>
                    <a:pt x="423" y="378"/>
                  </a:cubicBezTo>
                  <a:cubicBezTo>
                    <a:pt x="429" y="372"/>
                    <a:pt x="429" y="372"/>
                    <a:pt x="429" y="372"/>
                  </a:cubicBezTo>
                  <a:cubicBezTo>
                    <a:pt x="454" y="347"/>
                    <a:pt x="454" y="347"/>
                    <a:pt x="454" y="347"/>
                  </a:cubicBezTo>
                  <a:cubicBezTo>
                    <a:pt x="454" y="347"/>
                    <a:pt x="454" y="347"/>
                    <a:pt x="454" y="347"/>
                  </a:cubicBezTo>
                  <a:lnTo>
                    <a:pt x="460" y="341"/>
                  </a:lnTo>
                  <a:close/>
                  <a:moveTo>
                    <a:pt x="263" y="276"/>
                  </a:moveTo>
                  <a:cubicBezTo>
                    <a:pt x="210" y="276"/>
                    <a:pt x="167" y="233"/>
                    <a:pt x="167" y="180"/>
                  </a:cubicBezTo>
                  <a:cubicBezTo>
                    <a:pt x="167" y="128"/>
                    <a:pt x="210" y="85"/>
                    <a:pt x="263" y="85"/>
                  </a:cubicBezTo>
                  <a:cubicBezTo>
                    <a:pt x="315" y="85"/>
                    <a:pt x="358" y="128"/>
                    <a:pt x="358" y="180"/>
                  </a:cubicBezTo>
                  <a:cubicBezTo>
                    <a:pt x="358" y="233"/>
                    <a:pt x="315" y="276"/>
                    <a:pt x="263"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7" name="myP_Charts">
            <a:extLst>
              <a:ext uri="{FF2B5EF4-FFF2-40B4-BE49-F238E27FC236}">
                <a16:creationId xmlns:a16="http://schemas.microsoft.com/office/drawing/2014/main" id="{37EB498C-06B5-41DC-84B3-7C2D48A45A5F}"/>
              </a:ext>
            </a:extLst>
          </p:cNvPr>
          <p:cNvGrpSpPr>
            <a:grpSpLocks/>
          </p:cNvGrpSpPr>
          <p:nvPr/>
        </p:nvGrpSpPr>
        <p:grpSpPr>
          <a:xfrm>
            <a:off x="2000603" y="4279483"/>
            <a:ext cx="430921" cy="391747"/>
            <a:chOff x="-2352675" y="2744788"/>
            <a:chExt cx="715963" cy="650875"/>
          </a:xfrm>
          <a:solidFill>
            <a:schemeClr val="tx1"/>
          </a:solidFill>
        </p:grpSpPr>
        <p:sp>
          <p:nvSpPr>
            <p:cNvPr id="108" name="Freeform 25">
              <a:extLst>
                <a:ext uri="{FF2B5EF4-FFF2-40B4-BE49-F238E27FC236}">
                  <a16:creationId xmlns:a16="http://schemas.microsoft.com/office/drawing/2014/main" id="{94F3B6EB-A292-4EC6-A686-F53EC72F5957}"/>
                </a:ext>
              </a:extLst>
            </p:cNvPr>
            <p:cNvSpPr>
              <a:spLocks noEditPoints="1"/>
            </p:cNvSpPr>
            <p:nvPr/>
          </p:nvSpPr>
          <p:spPr bwMode="auto">
            <a:xfrm>
              <a:off x="-2166938" y="2744788"/>
              <a:ext cx="334963" cy="284163"/>
            </a:xfrm>
            <a:custGeom>
              <a:avLst/>
              <a:gdLst>
                <a:gd name="T0" fmla="*/ 59 w 250"/>
                <a:gd name="T1" fmla="*/ 104 h 213"/>
                <a:gd name="T2" fmla="*/ 13 w 250"/>
                <a:gd name="T3" fmla="*/ 104 h 213"/>
                <a:gd name="T4" fmla="*/ 0 w 250"/>
                <a:gd name="T5" fmla="*/ 91 h 213"/>
                <a:gd name="T6" fmla="*/ 0 w 250"/>
                <a:gd name="T7" fmla="*/ 13 h 213"/>
                <a:gd name="T8" fmla="*/ 13 w 250"/>
                <a:gd name="T9" fmla="*/ 1 h 213"/>
                <a:gd name="T10" fmla="*/ 109 w 250"/>
                <a:gd name="T11" fmla="*/ 1 h 213"/>
                <a:gd name="T12" fmla="*/ 190 w 250"/>
                <a:gd name="T13" fmla="*/ 1 h 213"/>
                <a:gd name="T14" fmla="*/ 237 w 250"/>
                <a:gd name="T15" fmla="*/ 1 h 213"/>
                <a:gd name="T16" fmla="*/ 250 w 250"/>
                <a:gd name="T17" fmla="*/ 13 h 213"/>
                <a:gd name="T18" fmla="*/ 250 w 250"/>
                <a:gd name="T19" fmla="*/ 92 h 213"/>
                <a:gd name="T20" fmla="*/ 237 w 250"/>
                <a:gd name="T21" fmla="*/ 104 h 213"/>
                <a:gd name="T22" fmla="*/ 145 w 250"/>
                <a:gd name="T23" fmla="*/ 104 h 213"/>
                <a:gd name="T24" fmla="*/ 135 w 250"/>
                <a:gd name="T25" fmla="*/ 114 h 213"/>
                <a:gd name="T26" fmla="*/ 135 w 250"/>
                <a:gd name="T27" fmla="*/ 154 h 213"/>
                <a:gd name="T28" fmla="*/ 143 w 250"/>
                <a:gd name="T29" fmla="*/ 162 h 213"/>
                <a:gd name="T30" fmla="*/ 162 w 250"/>
                <a:gd name="T31" fmla="*/ 162 h 213"/>
                <a:gd name="T32" fmla="*/ 172 w 250"/>
                <a:gd name="T33" fmla="*/ 172 h 213"/>
                <a:gd name="T34" fmla="*/ 162 w 250"/>
                <a:gd name="T35" fmla="*/ 181 h 213"/>
                <a:gd name="T36" fmla="*/ 141 w 250"/>
                <a:gd name="T37" fmla="*/ 182 h 213"/>
                <a:gd name="T38" fmla="*/ 135 w 250"/>
                <a:gd name="T39" fmla="*/ 188 h 213"/>
                <a:gd name="T40" fmla="*/ 134 w 250"/>
                <a:gd name="T41" fmla="*/ 204 h 213"/>
                <a:gd name="T42" fmla="*/ 126 w 250"/>
                <a:gd name="T43" fmla="*/ 213 h 213"/>
                <a:gd name="T44" fmla="*/ 116 w 250"/>
                <a:gd name="T45" fmla="*/ 204 h 213"/>
                <a:gd name="T46" fmla="*/ 115 w 250"/>
                <a:gd name="T47" fmla="*/ 188 h 213"/>
                <a:gd name="T48" fmla="*/ 108 w 250"/>
                <a:gd name="T49" fmla="*/ 182 h 213"/>
                <a:gd name="T50" fmla="*/ 88 w 250"/>
                <a:gd name="T51" fmla="*/ 181 h 213"/>
                <a:gd name="T52" fmla="*/ 78 w 250"/>
                <a:gd name="T53" fmla="*/ 171 h 213"/>
                <a:gd name="T54" fmla="*/ 88 w 250"/>
                <a:gd name="T55" fmla="*/ 162 h 213"/>
                <a:gd name="T56" fmla="*/ 108 w 250"/>
                <a:gd name="T57" fmla="*/ 162 h 213"/>
                <a:gd name="T58" fmla="*/ 115 w 250"/>
                <a:gd name="T59" fmla="*/ 156 h 213"/>
                <a:gd name="T60" fmla="*/ 115 w 250"/>
                <a:gd name="T61" fmla="*/ 110 h 213"/>
                <a:gd name="T62" fmla="*/ 108 w 250"/>
                <a:gd name="T63" fmla="*/ 104 h 213"/>
                <a:gd name="T64" fmla="*/ 59 w 250"/>
                <a:gd name="T65" fmla="*/ 104 h 213"/>
                <a:gd name="T66" fmla="*/ 59 w 250"/>
                <a:gd name="T67" fmla="*/ 104 h 213"/>
                <a:gd name="T68" fmla="*/ 124 w 250"/>
                <a:gd name="T69" fmla="*/ 85 h 213"/>
                <a:gd name="T70" fmla="*/ 222 w 250"/>
                <a:gd name="T71" fmla="*/ 85 h 213"/>
                <a:gd name="T72" fmla="*/ 231 w 250"/>
                <a:gd name="T73" fmla="*/ 76 h 213"/>
                <a:gd name="T74" fmla="*/ 231 w 250"/>
                <a:gd name="T75" fmla="*/ 29 h 213"/>
                <a:gd name="T76" fmla="*/ 221 w 250"/>
                <a:gd name="T77" fmla="*/ 20 h 213"/>
                <a:gd name="T78" fmla="*/ 151 w 250"/>
                <a:gd name="T79" fmla="*/ 20 h 213"/>
                <a:gd name="T80" fmla="*/ 29 w 250"/>
                <a:gd name="T81" fmla="*/ 20 h 213"/>
                <a:gd name="T82" fmla="*/ 19 w 250"/>
                <a:gd name="T83" fmla="*/ 31 h 213"/>
                <a:gd name="T84" fmla="*/ 19 w 250"/>
                <a:gd name="T85" fmla="*/ 75 h 213"/>
                <a:gd name="T86" fmla="*/ 29 w 250"/>
                <a:gd name="T87" fmla="*/ 85 h 213"/>
                <a:gd name="T88" fmla="*/ 124 w 250"/>
                <a:gd name="T89" fmla="*/ 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213">
                  <a:moveTo>
                    <a:pt x="59" y="104"/>
                  </a:moveTo>
                  <a:cubicBezTo>
                    <a:pt x="43" y="104"/>
                    <a:pt x="28" y="104"/>
                    <a:pt x="13" y="104"/>
                  </a:cubicBezTo>
                  <a:cubicBezTo>
                    <a:pt x="3" y="104"/>
                    <a:pt x="0" y="101"/>
                    <a:pt x="0" y="91"/>
                  </a:cubicBezTo>
                  <a:cubicBezTo>
                    <a:pt x="0" y="65"/>
                    <a:pt x="0" y="39"/>
                    <a:pt x="0" y="13"/>
                  </a:cubicBezTo>
                  <a:cubicBezTo>
                    <a:pt x="0" y="4"/>
                    <a:pt x="4" y="1"/>
                    <a:pt x="13" y="1"/>
                  </a:cubicBezTo>
                  <a:cubicBezTo>
                    <a:pt x="45" y="1"/>
                    <a:pt x="77" y="1"/>
                    <a:pt x="109" y="1"/>
                  </a:cubicBezTo>
                  <a:cubicBezTo>
                    <a:pt x="136" y="0"/>
                    <a:pt x="163" y="1"/>
                    <a:pt x="190" y="1"/>
                  </a:cubicBezTo>
                  <a:cubicBezTo>
                    <a:pt x="206" y="1"/>
                    <a:pt x="222" y="1"/>
                    <a:pt x="237" y="1"/>
                  </a:cubicBezTo>
                  <a:cubicBezTo>
                    <a:pt x="246" y="1"/>
                    <a:pt x="250" y="4"/>
                    <a:pt x="250" y="13"/>
                  </a:cubicBezTo>
                  <a:cubicBezTo>
                    <a:pt x="250" y="39"/>
                    <a:pt x="250" y="66"/>
                    <a:pt x="250" y="92"/>
                  </a:cubicBezTo>
                  <a:cubicBezTo>
                    <a:pt x="250" y="101"/>
                    <a:pt x="246" y="104"/>
                    <a:pt x="237" y="104"/>
                  </a:cubicBezTo>
                  <a:cubicBezTo>
                    <a:pt x="206" y="104"/>
                    <a:pt x="175" y="104"/>
                    <a:pt x="145" y="104"/>
                  </a:cubicBezTo>
                  <a:cubicBezTo>
                    <a:pt x="137" y="104"/>
                    <a:pt x="135" y="106"/>
                    <a:pt x="135" y="114"/>
                  </a:cubicBezTo>
                  <a:cubicBezTo>
                    <a:pt x="135" y="127"/>
                    <a:pt x="135" y="141"/>
                    <a:pt x="135" y="154"/>
                  </a:cubicBezTo>
                  <a:cubicBezTo>
                    <a:pt x="135" y="160"/>
                    <a:pt x="137" y="163"/>
                    <a:pt x="143" y="162"/>
                  </a:cubicBezTo>
                  <a:cubicBezTo>
                    <a:pt x="149" y="162"/>
                    <a:pt x="156" y="162"/>
                    <a:pt x="162" y="162"/>
                  </a:cubicBezTo>
                  <a:cubicBezTo>
                    <a:pt x="168" y="163"/>
                    <a:pt x="172" y="166"/>
                    <a:pt x="172" y="172"/>
                  </a:cubicBezTo>
                  <a:cubicBezTo>
                    <a:pt x="172" y="178"/>
                    <a:pt x="168" y="181"/>
                    <a:pt x="162" y="181"/>
                  </a:cubicBezTo>
                  <a:cubicBezTo>
                    <a:pt x="155" y="182"/>
                    <a:pt x="148" y="182"/>
                    <a:pt x="141" y="182"/>
                  </a:cubicBezTo>
                  <a:cubicBezTo>
                    <a:pt x="137" y="181"/>
                    <a:pt x="135" y="184"/>
                    <a:pt x="135" y="188"/>
                  </a:cubicBezTo>
                  <a:cubicBezTo>
                    <a:pt x="135" y="193"/>
                    <a:pt x="135" y="199"/>
                    <a:pt x="134" y="204"/>
                  </a:cubicBezTo>
                  <a:cubicBezTo>
                    <a:pt x="134" y="209"/>
                    <a:pt x="131" y="213"/>
                    <a:pt x="126" y="213"/>
                  </a:cubicBezTo>
                  <a:cubicBezTo>
                    <a:pt x="120" y="213"/>
                    <a:pt x="116" y="210"/>
                    <a:pt x="116" y="204"/>
                  </a:cubicBezTo>
                  <a:cubicBezTo>
                    <a:pt x="115" y="199"/>
                    <a:pt x="115" y="194"/>
                    <a:pt x="115" y="188"/>
                  </a:cubicBezTo>
                  <a:cubicBezTo>
                    <a:pt x="115" y="184"/>
                    <a:pt x="113" y="181"/>
                    <a:pt x="108" y="182"/>
                  </a:cubicBezTo>
                  <a:cubicBezTo>
                    <a:pt x="101" y="182"/>
                    <a:pt x="95" y="182"/>
                    <a:pt x="88" y="181"/>
                  </a:cubicBezTo>
                  <a:cubicBezTo>
                    <a:pt x="82" y="181"/>
                    <a:pt x="77" y="178"/>
                    <a:pt x="78" y="171"/>
                  </a:cubicBezTo>
                  <a:cubicBezTo>
                    <a:pt x="78" y="165"/>
                    <a:pt x="82" y="162"/>
                    <a:pt x="88" y="162"/>
                  </a:cubicBezTo>
                  <a:cubicBezTo>
                    <a:pt x="95" y="162"/>
                    <a:pt x="102" y="162"/>
                    <a:pt x="108" y="162"/>
                  </a:cubicBezTo>
                  <a:cubicBezTo>
                    <a:pt x="113" y="162"/>
                    <a:pt x="115" y="160"/>
                    <a:pt x="115" y="156"/>
                  </a:cubicBezTo>
                  <a:cubicBezTo>
                    <a:pt x="115" y="141"/>
                    <a:pt x="115" y="126"/>
                    <a:pt x="115" y="110"/>
                  </a:cubicBezTo>
                  <a:cubicBezTo>
                    <a:pt x="115" y="105"/>
                    <a:pt x="113" y="104"/>
                    <a:pt x="108" y="104"/>
                  </a:cubicBezTo>
                  <a:cubicBezTo>
                    <a:pt x="91" y="104"/>
                    <a:pt x="75" y="104"/>
                    <a:pt x="59" y="104"/>
                  </a:cubicBezTo>
                  <a:cubicBezTo>
                    <a:pt x="59" y="104"/>
                    <a:pt x="59" y="104"/>
                    <a:pt x="59" y="104"/>
                  </a:cubicBezTo>
                  <a:close/>
                  <a:moveTo>
                    <a:pt x="124" y="85"/>
                  </a:moveTo>
                  <a:cubicBezTo>
                    <a:pt x="156" y="85"/>
                    <a:pt x="189" y="84"/>
                    <a:pt x="222" y="85"/>
                  </a:cubicBezTo>
                  <a:cubicBezTo>
                    <a:pt x="228" y="85"/>
                    <a:pt x="231" y="82"/>
                    <a:pt x="231" y="76"/>
                  </a:cubicBezTo>
                  <a:cubicBezTo>
                    <a:pt x="230" y="60"/>
                    <a:pt x="230" y="45"/>
                    <a:pt x="231" y="29"/>
                  </a:cubicBezTo>
                  <a:cubicBezTo>
                    <a:pt x="231" y="22"/>
                    <a:pt x="228" y="20"/>
                    <a:pt x="221" y="20"/>
                  </a:cubicBezTo>
                  <a:cubicBezTo>
                    <a:pt x="198" y="21"/>
                    <a:pt x="175" y="20"/>
                    <a:pt x="151" y="20"/>
                  </a:cubicBezTo>
                  <a:cubicBezTo>
                    <a:pt x="111" y="20"/>
                    <a:pt x="70" y="21"/>
                    <a:pt x="29" y="20"/>
                  </a:cubicBezTo>
                  <a:cubicBezTo>
                    <a:pt x="21" y="20"/>
                    <a:pt x="19" y="23"/>
                    <a:pt x="19" y="31"/>
                  </a:cubicBezTo>
                  <a:cubicBezTo>
                    <a:pt x="20" y="45"/>
                    <a:pt x="20" y="60"/>
                    <a:pt x="19" y="75"/>
                  </a:cubicBezTo>
                  <a:cubicBezTo>
                    <a:pt x="19" y="82"/>
                    <a:pt x="21" y="85"/>
                    <a:pt x="29" y="85"/>
                  </a:cubicBezTo>
                  <a:cubicBezTo>
                    <a:pt x="61" y="84"/>
                    <a:pt x="92" y="85"/>
                    <a:pt x="1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6">
              <a:extLst>
                <a:ext uri="{FF2B5EF4-FFF2-40B4-BE49-F238E27FC236}">
                  <a16:creationId xmlns:a16="http://schemas.microsoft.com/office/drawing/2014/main" id="{CD5ACDB6-7E6E-45DE-90B9-E5771A02BF56}"/>
                </a:ext>
              </a:extLst>
            </p:cNvPr>
            <p:cNvSpPr>
              <a:spLocks noEditPoints="1"/>
            </p:cNvSpPr>
            <p:nvPr/>
          </p:nvSpPr>
          <p:spPr bwMode="auto">
            <a:xfrm>
              <a:off x="-2092325" y="3201988"/>
              <a:ext cx="184150" cy="185738"/>
            </a:xfrm>
            <a:custGeom>
              <a:avLst/>
              <a:gdLst>
                <a:gd name="T0" fmla="*/ 137 w 137"/>
                <a:gd name="T1" fmla="*/ 69 h 138"/>
                <a:gd name="T2" fmla="*/ 137 w 137"/>
                <a:gd name="T3" fmla="*/ 123 h 138"/>
                <a:gd name="T4" fmla="*/ 124 w 137"/>
                <a:gd name="T5" fmla="*/ 138 h 138"/>
                <a:gd name="T6" fmla="*/ 14 w 137"/>
                <a:gd name="T7" fmla="*/ 138 h 138"/>
                <a:gd name="T8" fmla="*/ 0 w 137"/>
                <a:gd name="T9" fmla="*/ 124 h 138"/>
                <a:gd name="T10" fmla="*/ 0 w 137"/>
                <a:gd name="T11" fmla="*/ 14 h 138"/>
                <a:gd name="T12" fmla="*/ 13 w 137"/>
                <a:gd name="T13" fmla="*/ 1 h 138"/>
                <a:gd name="T14" fmla="*/ 123 w 137"/>
                <a:gd name="T15" fmla="*/ 1 h 138"/>
                <a:gd name="T16" fmla="*/ 137 w 137"/>
                <a:gd name="T17" fmla="*/ 16 h 138"/>
                <a:gd name="T18" fmla="*/ 137 w 137"/>
                <a:gd name="T19" fmla="*/ 69 h 138"/>
                <a:gd name="T20" fmla="*/ 118 w 137"/>
                <a:gd name="T21" fmla="*/ 69 h 138"/>
                <a:gd name="T22" fmla="*/ 118 w 137"/>
                <a:gd name="T23" fmla="*/ 69 h 138"/>
                <a:gd name="T24" fmla="*/ 118 w 137"/>
                <a:gd name="T25" fmla="*/ 29 h 138"/>
                <a:gd name="T26" fmla="*/ 109 w 137"/>
                <a:gd name="T27" fmla="*/ 20 h 138"/>
                <a:gd name="T28" fmla="*/ 29 w 137"/>
                <a:gd name="T29" fmla="*/ 20 h 138"/>
                <a:gd name="T30" fmla="*/ 20 w 137"/>
                <a:gd name="T31" fmla="*/ 30 h 138"/>
                <a:gd name="T32" fmla="*/ 20 w 137"/>
                <a:gd name="T33" fmla="*/ 109 h 138"/>
                <a:gd name="T34" fmla="*/ 28 w 137"/>
                <a:gd name="T35" fmla="*/ 118 h 138"/>
                <a:gd name="T36" fmla="*/ 110 w 137"/>
                <a:gd name="T37" fmla="*/ 118 h 138"/>
                <a:gd name="T38" fmla="*/ 118 w 137"/>
                <a:gd name="T39" fmla="*/ 110 h 138"/>
                <a:gd name="T40" fmla="*/ 118 w 137"/>
                <a:gd name="T41"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38">
                  <a:moveTo>
                    <a:pt x="137" y="69"/>
                  </a:moveTo>
                  <a:cubicBezTo>
                    <a:pt x="137" y="87"/>
                    <a:pt x="137" y="105"/>
                    <a:pt x="137" y="123"/>
                  </a:cubicBezTo>
                  <a:cubicBezTo>
                    <a:pt x="137" y="134"/>
                    <a:pt x="134" y="138"/>
                    <a:pt x="124" y="138"/>
                  </a:cubicBezTo>
                  <a:cubicBezTo>
                    <a:pt x="87" y="138"/>
                    <a:pt x="50" y="138"/>
                    <a:pt x="14" y="138"/>
                  </a:cubicBezTo>
                  <a:cubicBezTo>
                    <a:pt x="3" y="138"/>
                    <a:pt x="1" y="134"/>
                    <a:pt x="0" y="124"/>
                  </a:cubicBezTo>
                  <a:cubicBezTo>
                    <a:pt x="0" y="87"/>
                    <a:pt x="0" y="50"/>
                    <a:pt x="0" y="14"/>
                  </a:cubicBezTo>
                  <a:cubicBezTo>
                    <a:pt x="0" y="4"/>
                    <a:pt x="4" y="1"/>
                    <a:pt x="13" y="1"/>
                  </a:cubicBezTo>
                  <a:cubicBezTo>
                    <a:pt x="50" y="0"/>
                    <a:pt x="86" y="0"/>
                    <a:pt x="123" y="1"/>
                  </a:cubicBezTo>
                  <a:cubicBezTo>
                    <a:pt x="134" y="1"/>
                    <a:pt x="137" y="4"/>
                    <a:pt x="137" y="16"/>
                  </a:cubicBezTo>
                  <a:cubicBezTo>
                    <a:pt x="137" y="34"/>
                    <a:pt x="137" y="52"/>
                    <a:pt x="137" y="69"/>
                  </a:cubicBezTo>
                  <a:close/>
                  <a:moveTo>
                    <a:pt x="118" y="69"/>
                  </a:moveTo>
                  <a:cubicBezTo>
                    <a:pt x="118" y="69"/>
                    <a:pt x="118" y="69"/>
                    <a:pt x="118" y="69"/>
                  </a:cubicBezTo>
                  <a:cubicBezTo>
                    <a:pt x="118" y="56"/>
                    <a:pt x="118" y="42"/>
                    <a:pt x="118" y="29"/>
                  </a:cubicBezTo>
                  <a:cubicBezTo>
                    <a:pt x="118" y="22"/>
                    <a:pt x="116" y="20"/>
                    <a:pt x="109" y="20"/>
                  </a:cubicBezTo>
                  <a:cubicBezTo>
                    <a:pt x="83" y="20"/>
                    <a:pt x="56" y="20"/>
                    <a:pt x="29" y="20"/>
                  </a:cubicBezTo>
                  <a:cubicBezTo>
                    <a:pt x="22" y="20"/>
                    <a:pt x="19" y="23"/>
                    <a:pt x="20" y="30"/>
                  </a:cubicBezTo>
                  <a:cubicBezTo>
                    <a:pt x="20" y="56"/>
                    <a:pt x="20" y="83"/>
                    <a:pt x="20" y="109"/>
                  </a:cubicBezTo>
                  <a:cubicBezTo>
                    <a:pt x="19" y="116"/>
                    <a:pt x="22" y="118"/>
                    <a:pt x="28" y="118"/>
                  </a:cubicBezTo>
                  <a:cubicBezTo>
                    <a:pt x="55" y="118"/>
                    <a:pt x="83" y="118"/>
                    <a:pt x="110" y="118"/>
                  </a:cubicBezTo>
                  <a:cubicBezTo>
                    <a:pt x="116" y="118"/>
                    <a:pt x="118" y="116"/>
                    <a:pt x="118" y="110"/>
                  </a:cubicBezTo>
                  <a:cubicBezTo>
                    <a:pt x="118" y="97"/>
                    <a:pt x="118" y="83"/>
                    <a:pt x="1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7">
              <a:extLst>
                <a:ext uri="{FF2B5EF4-FFF2-40B4-BE49-F238E27FC236}">
                  <a16:creationId xmlns:a16="http://schemas.microsoft.com/office/drawing/2014/main" id="{BD8751A5-05B1-4BED-A5B7-96FDE389C4CA}"/>
                </a:ext>
              </a:extLst>
            </p:cNvPr>
            <p:cNvSpPr>
              <a:spLocks noEditPoints="1"/>
            </p:cNvSpPr>
            <p:nvPr/>
          </p:nvSpPr>
          <p:spPr bwMode="auto">
            <a:xfrm>
              <a:off x="-2352675" y="3198813"/>
              <a:ext cx="195263" cy="196850"/>
            </a:xfrm>
            <a:custGeom>
              <a:avLst/>
              <a:gdLst>
                <a:gd name="T0" fmla="*/ 146 w 146"/>
                <a:gd name="T1" fmla="*/ 74 h 147"/>
                <a:gd name="T2" fmla="*/ 73 w 146"/>
                <a:gd name="T3" fmla="*/ 147 h 147"/>
                <a:gd name="T4" fmla="*/ 0 w 146"/>
                <a:gd name="T5" fmla="*/ 75 h 147"/>
                <a:gd name="T6" fmla="*/ 72 w 146"/>
                <a:gd name="T7" fmla="*/ 0 h 147"/>
                <a:gd name="T8" fmla="*/ 146 w 146"/>
                <a:gd name="T9" fmla="*/ 74 h 147"/>
                <a:gd name="T10" fmla="*/ 126 w 146"/>
                <a:gd name="T11" fmla="*/ 73 h 147"/>
                <a:gd name="T12" fmla="*/ 73 w 146"/>
                <a:gd name="T13" fmla="*/ 19 h 147"/>
                <a:gd name="T14" fmla="*/ 19 w 146"/>
                <a:gd name="T15" fmla="*/ 73 h 147"/>
                <a:gd name="T16" fmla="*/ 72 w 146"/>
                <a:gd name="T17" fmla="*/ 127 h 147"/>
                <a:gd name="T18" fmla="*/ 126 w 146"/>
                <a:gd name="T19"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7">
                  <a:moveTo>
                    <a:pt x="146" y="74"/>
                  </a:moveTo>
                  <a:cubicBezTo>
                    <a:pt x="146" y="113"/>
                    <a:pt x="113" y="146"/>
                    <a:pt x="73" y="147"/>
                  </a:cubicBezTo>
                  <a:cubicBezTo>
                    <a:pt x="33" y="147"/>
                    <a:pt x="0" y="115"/>
                    <a:pt x="0" y="75"/>
                  </a:cubicBezTo>
                  <a:cubicBezTo>
                    <a:pt x="0" y="33"/>
                    <a:pt x="31" y="0"/>
                    <a:pt x="72" y="0"/>
                  </a:cubicBezTo>
                  <a:cubicBezTo>
                    <a:pt x="115" y="1"/>
                    <a:pt x="146" y="34"/>
                    <a:pt x="146" y="74"/>
                  </a:cubicBezTo>
                  <a:close/>
                  <a:moveTo>
                    <a:pt x="126" y="73"/>
                  </a:moveTo>
                  <a:cubicBezTo>
                    <a:pt x="126" y="44"/>
                    <a:pt x="102" y="19"/>
                    <a:pt x="73" y="19"/>
                  </a:cubicBezTo>
                  <a:cubicBezTo>
                    <a:pt x="43" y="19"/>
                    <a:pt x="19" y="43"/>
                    <a:pt x="19" y="73"/>
                  </a:cubicBezTo>
                  <a:cubicBezTo>
                    <a:pt x="19" y="103"/>
                    <a:pt x="42" y="127"/>
                    <a:pt x="72" y="127"/>
                  </a:cubicBezTo>
                  <a:cubicBezTo>
                    <a:pt x="103" y="128"/>
                    <a:pt x="126" y="104"/>
                    <a:pt x="12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8">
              <a:extLst>
                <a:ext uri="{FF2B5EF4-FFF2-40B4-BE49-F238E27FC236}">
                  <a16:creationId xmlns:a16="http://schemas.microsoft.com/office/drawing/2014/main" id="{374CE887-14AE-48DB-B7EF-258FFCB50545}"/>
                </a:ext>
              </a:extLst>
            </p:cNvPr>
            <p:cNvSpPr>
              <a:spLocks noEditPoints="1"/>
            </p:cNvSpPr>
            <p:nvPr/>
          </p:nvSpPr>
          <p:spPr bwMode="auto">
            <a:xfrm>
              <a:off x="-1851025" y="3197226"/>
              <a:ext cx="214313" cy="182563"/>
            </a:xfrm>
            <a:custGeom>
              <a:avLst/>
              <a:gdLst>
                <a:gd name="T0" fmla="*/ 80 w 160"/>
                <a:gd name="T1" fmla="*/ 136 h 136"/>
                <a:gd name="T2" fmla="*/ 19 w 160"/>
                <a:gd name="T3" fmla="*/ 136 h 136"/>
                <a:gd name="T4" fmla="*/ 7 w 160"/>
                <a:gd name="T5" fmla="*/ 116 h 136"/>
                <a:gd name="T6" fmla="*/ 68 w 160"/>
                <a:gd name="T7" fmla="*/ 11 h 136"/>
                <a:gd name="T8" fmla="*/ 69 w 160"/>
                <a:gd name="T9" fmla="*/ 10 h 136"/>
                <a:gd name="T10" fmla="*/ 81 w 160"/>
                <a:gd name="T11" fmla="*/ 0 h 136"/>
                <a:gd name="T12" fmla="*/ 92 w 160"/>
                <a:gd name="T13" fmla="*/ 10 h 136"/>
                <a:gd name="T14" fmla="*/ 113 w 160"/>
                <a:gd name="T15" fmla="*/ 47 h 136"/>
                <a:gd name="T16" fmla="*/ 153 w 160"/>
                <a:gd name="T17" fmla="*/ 117 h 136"/>
                <a:gd name="T18" fmla="*/ 142 w 160"/>
                <a:gd name="T19" fmla="*/ 136 h 136"/>
                <a:gd name="T20" fmla="*/ 80 w 160"/>
                <a:gd name="T21" fmla="*/ 136 h 136"/>
                <a:gd name="T22" fmla="*/ 80 w 160"/>
                <a:gd name="T23" fmla="*/ 29 h 136"/>
                <a:gd name="T24" fmla="*/ 78 w 160"/>
                <a:gd name="T25" fmla="*/ 31 h 136"/>
                <a:gd name="T26" fmla="*/ 32 w 160"/>
                <a:gd name="T27" fmla="*/ 111 h 136"/>
                <a:gd name="T28" fmla="*/ 36 w 160"/>
                <a:gd name="T29" fmla="*/ 117 h 136"/>
                <a:gd name="T30" fmla="*/ 123 w 160"/>
                <a:gd name="T31" fmla="*/ 117 h 136"/>
                <a:gd name="T32" fmla="*/ 127 w 160"/>
                <a:gd name="T33" fmla="*/ 109 h 136"/>
                <a:gd name="T34" fmla="*/ 91 w 160"/>
                <a:gd name="T35" fmla="*/ 48 h 136"/>
                <a:gd name="T36" fmla="*/ 80 w 160"/>
                <a:gd name="T37"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36">
                  <a:moveTo>
                    <a:pt x="80" y="136"/>
                  </a:moveTo>
                  <a:cubicBezTo>
                    <a:pt x="60" y="136"/>
                    <a:pt x="39" y="136"/>
                    <a:pt x="19" y="136"/>
                  </a:cubicBezTo>
                  <a:cubicBezTo>
                    <a:pt x="3" y="136"/>
                    <a:pt x="0" y="129"/>
                    <a:pt x="7" y="116"/>
                  </a:cubicBezTo>
                  <a:cubicBezTo>
                    <a:pt x="28" y="81"/>
                    <a:pt x="48" y="46"/>
                    <a:pt x="68" y="11"/>
                  </a:cubicBezTo>
                  <a:cubicBezTo>
                    <a:pt x="68" y="11"/>
                    <a:pt x="68" y="10"/>
                    <a:pt x="69" y="10"/>
                  </a:cubicBezTo>
                  <a:cubicBezTo>
                    <a:pt x="71" y="5"/>
                    <a:pt x="74" y="0"/>
                    <a:pt x="81" y="0"/>
                  </a:cubicBezTo>
                  <a:cubicBezTo>
                    <a:pt x="87" y="0"/>
                    <a:pt x="89" y="5"/>
                    <a:pt x="92" y="10"/>
                  </a:cubicBezTo>
                  <a:cubicBezTo>
                    <a:pt x="99" y="22"/>
                    <a:pt x="106" y="35"/>
                    <a:pt x="113" y="47"/>
                  </a:cubicBezTo>
                  <a:cubicBezTo>
                    <a:pt x="127" y="70"/>
                    <a:pt x="140" y="93"/>
                    <a:pt x="153" y="117"/>
                  </a:cubicBezTo>
                  <a:cubicBezTo>
                    <a:pt x="160" y="129"/>
                    <a:pt x="156" y="135"/>
                    <a:pt x="142" y="136"/>
                  </a:cubicBezTo>
                  <a:cubicBezTo>
                    <a:pt x="121" y="136"/>
                    <a:pt x="101" y="136"/>
                    <a:pt x="80" y="136"/>
                  </a:cubicBezTo>
                  <a:close/>
                  <a:moveTo>
                    <a:pt x="80" y="29"/>
                  </a:moveTo>
                  <a:cubicBezTo>
                    <a:pt x="79" y="30"/>
                    <a:pt x="79" y="31"/>
                    <a:pt x="78" y="31"/>
                  </a:cubicBezTo>
                  <a:cubicBezTo>
                    <a:pt x="63" y="58"/>
                    <a:pt x="48" y="84"/>
                    <a:pt x="32" y="111"/>
                  </a:cubicBezTo>
                  <a:cubicBezTo>
                    <a:pt x="29" y="116"/>
                    <a:pt x="31" y="117"/>
                    <a:pt x="36" y="117"/>
                  </a:cubicBezTo>
                  <a:cubicBezTo>
                    <a:pt x="65" y="117"/>
                    <a:pt x="94" y="117"/>
                    <a:pt x="123" y="117"/>
                  </a:cubicBezTo>
                  <a:cubicBezTo>
                    <a:pt x="130" y="117"/>
                    <a:pt x="131" y="115"/>
                    <a:pt x="127" y="109"/>
                  </a:cubicBezTo>
                  <a:cubicBezTo>
                    <a:pt x="115" y="89"/>
                    <a:pt x="104" y="68"/>
                    <a:pt x="91" y="48"/>
                  </a:cubicBezTo>
                  <a:cubicBezTo>
                    <a:pt x="88" y="42"/>
                    <a:pt x="85" y="35"/>
                    <a:pt x="8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9">
              <a:extLst>
                <a:ext uri="{FF2B5EF4-FFF2-40B4-BE49-F238E27FC236}">
                  <a16:creationId xmlns:a16="http://schemas.microsoft.com/office/drawing/2014/main" id="{08451233-6AC7-4FCD-8506-49CF1242356D}"/>
                </a:ext>
              </a:extLst>
            </p:cNvPr>
            <p:cNvSpPr>
              <a:spLocks/>
            </p:cNvSpPr>
            <p:nvPr/>
          </p:nvSpPr>
          <p:spPr bwMode="auto">
            <a:xfrm>
              <a:off x="-2060575" y="3051176"/>
              <a:ext cx="119063" cy="114300"/>
            </a:xfrm>
            <a:custGeom>
              <a:avLst/>
              <a:gdLst>
                <a:gd name="T0" fmla="*/ 35 w 89"/>
                <a:gd name="T1" fmla="*/ 43 h 85"/>
                <a:gd name="T2" fmla="*/ 35 w 89"/>
                <a:gd name="T3" fmla="*/ 17 h 85"/>
                <a:gd name="T4" fmla="*/ 36 w 89"/>
                <a:gd name="T5" fmla="*/ 7 h 85"/>
                <a:gd name="T6" fmla="*/ 46 w 89"/>
                <a:gd name="T7" fmla="*/ 1 h 85"/>
                <a:gd name="T8" fmla="*/ 54 w 89"/>
                <a:gd name="T9" fmla="*/ 9 h 85"/>
                <a:gd name="T10" fmla="*/ 55 w 89"/>
                <a:gd name="T11" fmla="*/ 32 h 85"/>
                <a:gd name="T12" fmla="*/ 57 w 89"/>
                <a:gd name="T13" fmla="*/ 44 h 85"/>
                <a:gd name="T14" fmla="*/ 69 w 89"/>
                <a:gd name="T15" fmla="*/ 29 h 85"/>
                <a:gd name="T16" fmla="*/ 84 w 89"/>
                <a:gd name="T17" fmla="*/ 26 h 85"/>
                <a:gd name="T18" fmla="*/ 83 w 89"/>
                <a:gd name="T19" fmla="*/ 41 h 85"/>
                <a:gd name="T20" fmla="*/ 55 w 89"/>
                <a:gd name="T21" fmla="*/ 76 h 85"/>
                <a:gd name="T22" fmla="*/ 34 w 89"/>
                <a:gd name="T23" fmla="*/ 76 h 85"/>
                <a:gd name="T24" fmla="*/ 6 w 89"/>
                <a:gd name="T25" fmla="*/ 41 h 85"/>
                <a:gd name="T26" fmla="*/ 6 w 89"/>
                <a:gd name="T27" fmla="*/ 26 h 85"/>
                <a:gd name="T28" fmla="*/ 20 w 89"/>
                <a:gd name="T29" fmla="*/ 29 h 85"/>
                <a:gd name="T30" fmla="*/ 33 w 89"/>
                <a:gd name="T31" fmla="*/ 44 h 85"/>
                <a:gd name="T32" fmla="*/ 35 w 89"/>
                <a:gd name="T3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5">
                  <a:moveTo>
                    <a:pt x="35" y="43"/>
                  </a:moveTo>
                  <a:cubicBezTo>
                    <a:pt x="35" y="34"/>
                    <a:pt x="35" y="26"/>
                    <a:pt x="35" y="17"/>
                  </a:cubicBezTo>
                  <a:cubicBezTo>
                    <a:pt x="35" y="14"/>
                    <a:pt x="35" y="10"/>
                    <a:pt x="36" y="7"/>
                  </a:cubicBezTo>
                  <a:cubicBezTo>
                    <a:pt x="38" y="2"/>
                    <a:pt x="41" y="0"/>
                    <a:pt x="46" y="1"/>
                  </a:cubicBezTo>
                  <a:cubicBezTo>
                    <a:pt x="51" y="1"/>
                    <a:pt x="54" y="5"/>
                    <a:pt x="54" y="9"/>
                  </a:cubicBezTo>
                  <a:cubicBezTo>
                    <a:pt x="55" y="17"/>
                    <a:pt x="55" y="25"/>
                    <a:pt x="55" y="32"/>
                  </a:cubicBezTo>
                  <a:cubicBezTo>
                    <a:pt x="55" y="36"/>
                    <a:pt x="54" y="40"/>
                    <a:pt x="57" y="44"/>
                  </a:cubicBezTo>
                  <a:cubicBezTo>
                    <a:pt x="61" y="39"/>
                    <a:pt x="65" y="34"/>
                    <a:pt x="69" y="29"/>
                  </a:cubicBezTo>
                  <a:cubicBezTo>
                    <a:pt x="74" y="23"/>
                    <a:pt x="80" y="22"/>
                    <a:pt x="84" y="26"/>
                  </a:cubicBezTo>
                  <a:cubicBezTo>
                    <a:pt x="89" y="31"/>
                    <a:pt x="88" y="36"/>
                    <a:pt x="83" y="41"/>
                  </a:cubicBezTo>
                  <a:cubicBezTo>
                    <a:pt x="74" y="53"/>
                    <a:pt x="65" y="65"/>
                    <a:pt x="55" y="76"/>
                  </a:cubicBezTo>
                  <a:cubicBezTo>
                    <a:pt x="48" y="85"/>
                    <a:pt x="42" y="85"/>
                    <a:pt x="34" y="76"/>
                  </a:cubicBezTo>
                  <a:cubicBezTo>
                    <a:pt x="25" y="64"/>
                    <a:pt x="15" y="52"/>
                    <a:pt x="6" y="41"/>
                  </a:cubicBezTo>
                  <a:cubicBezTo>
                    <a:pt x="1" y="36"/>
                    <a:pt x="0" y="30"/>
                    <a:pt x="6" y="26"/>
                  </a:cubicBezTo>
                  <a:cubicBezTo>
                    <a:pt x="12" y="21"/>
                    <a:pt x="16" y="24"/>
                    <a:pt x="20" y="29"/>
                  </a:cubicBezTo>
                  <a:cubicBezTo>
                    <a:pt x="25" y="34"/>
                    <a:pt x="29" y="39"/>
                    <a:pt x="33" y="44"/>
                  </a:cubicBezTo>
                  <a:cubicBezTo>
                    <a:pt x="34" y="43"/>
                    <a:pt x="34" y="43"/>
                    <a:pt x="3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0">
              <a:extLst>
                <a:ext uri="{FF2B5EF4-FFF2-40B4-BE49-F238E27FC236}">
                  <a16:creationId xmlns:a16="http://schemas.microsoft.com/office/drawing/2014/main" id="{5506E83C-B456-4882-8F92-C36C8C920E3E}"/>
                </a:ext>
              </a:extLst>
            </p:cNvPr>
            <p:cNvSpPr>
              <a:spLocks/>
            </p:cNvSpPr>
            <p:nvPr/>
          </p:nvSpPr>
          <p:spPr bwMode="auto">
            <a:xfrm>
              <a:off x="-2314575" y="3051176"/>
              <a:ext cx="119063" cy="114300"/>
            </a:xfrm>
            <a:custGeom>
              <a:avLst/>
              <a:gdLst>
                <a:gd name="T0" fmla="*/ 35 w 89"/>
                <a:gd name="T1" fmla="*/ 46 h 85"/>
                <a:gd name="T2" fmla="*/ 35 w 89"/>
                <a:gd name="T3" fmla="*/ 13 h 85"/>
                <a:gd name="T4" fmla="*/ 44 w 89"/>
                <a:gd name="T5" fmla="*/ 0 h 85"/>
                <a:gd name="T6" fmla="*/ 54 w 89"/>
                <a:gd name="T7" fmla="*/ 13 h 85"/>
                <a:gd name="T8" fmla="*/ 54 w 89"/>
                <a:gd name="T9" fmla="*/ 47 h 85"/>
                <a:gd name="T10" fmla="*/ 68 w 89"/>
                <a:gd name="T11" fmla="*/ 30 h 85"/>
                <a:gd name="T12" fmla="*/ 84 w 89"/>
                <a:gd name="T13" fmla="*/ 26 h 85"/>
                <a:gd name="T14" fmla="*/ 83 w 89"/>
                <a:gd name="T15" fmla="*/ 41 h 85"/>
                <a:gd name="T16" fmla="*/ 53 w 89"/>
                <a:gd name="T17" fmla="*/ 78 h 85"/>
                <a:gd name="T18" fmla="*/ 36 w 89"/>
                <a:gd name="T19" fmla="*/ 78 h 85"/>
                <a:gd name="T20" fmla="*/ 6 w 89"/>
                <a:gd name="T21" fmla="*/ 41 h 85"/>
                <a:gd name="T22" fmla="*/ 6 w 89"/>
                <a:gd name="T23" fmla="*/ 26 h 85"/>
                <a:gd name="T24" fmla="*/ 20 w 89"/>
                <a:gd name="T25" fmla="*/ 29 h 85"/>
                <a:gd name="T26" fmla="*/ 35 w 89"/>
                <a:gd name="T27"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85">
                  <a:moveTo>
                    <a:pt x="35" y="46"/>
                  </a:moveTo>
                  <a:cubicBezTo>
                    <a:pt x="35" y="34"/>
                    <a:pt x="35" y="23"/>
                    <a:pt x="35" y="13"/>
                  </a:cubicBezTo>
                  <a:cubicBezTo>
                    <a:pt x="35" y="6"/>
                    <a:pt x="37" y="1"/>
                    <a:pt x="44" y="0"/>
                  </a:cubicBezTo>
                  <a:cubicBezTo>
                    <a:pt x="51" y="0"/>
                    <a:pt x="54" y="5"/>
                    <a:pt x="54" y="13"/>
                  </a:cubicBezTo>
                  <a:cubicBezTo>
                    <a:pt x="54" y="23"/>
                    <a:pt x="54" y="34"/>
                    <a:pt x="54" y="47"/>
                  </a:cubicBezTo>
                  <a:cubicBezTo>
                    <a:pt x="60" y="40"/>
                    <a:pt x="64" y="35"/>
                    <a:pt x="68" y="30"/>
                  </a:cubicBezTo>
                  <a:cubicBezTo>
                    <a:pt x="74" y="23"/>
                    <a:pt x="79" y="22"/>
                    <a:pt x="84" y="26"/>
                  </a:cubicBezTo>
                  <a:cubicBezTo>
                    <a:pt x="89" y="31"/>
                    <a:pt x="88" y="36"/>
                    <a:pt x="83" y="41"/>
                  </a:cubicBezTo>
                  <a:cubicBezTo>
                    <a:pt x="73" y="54"/>
                    <a:pt x="64" y="66"/>
                    <a:pt x="53" y="78"/>
                  </a:cubicBezTo>
                  <a:cubicBezTo>
                    <a:pt x="48" y="85"/>
                    <a:pt x="42" y="85"/>
                    <a:pt x="36" y="78"/>
                  </a:cubicBezTo>
                  <a:cubicBezTo>
                    <a:pt x="26" y="66"/>
                    <a:pt x="16" y="53"/>
                    <a:pt x="6" y="41"/>
                  </a:cubicBezTo>
                  <a:cubicBezTo>
                    <a:pt x="1" y="36"/>
                    <a:pt x="0" y="31"/>
                    <a:pt x="6" y="26"/>
                  </a:cubicBezTo>
                  <a:cubicBezTo>
                    <a:pt x="11" y="21"/>
                    <a:pt x="16" y="24"/>
                    <a:pt x="20" y="29"/>
                  </a:cubicBezTo>
                  <a:cubicBezTo>
                    <a:pt x="25" y="34"/>
                    <a:pt x="29" y="39"/>
                    <a:pt x="3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1">
              <a:extLst>
                <a:ext uri="{FF2B5EF4-FFF2-40B4-BE49-F238E27FC236}">
                  <a16:creationId xmlns:a16="http://schemas.microsoft.com/office/drawing/2014/main" id="{5C943547-36E1-47FD-B650-5D09FF207409}"/>
                </a:ext>
              </a:extLst>
            </p:cNvPr>
            <p:cNvSpPr>
              <a:spLocks/>
            </p:cNvSpPr>
            <p:nvPr/>
          </p:nvSpPr>
          <p:spPr bwMode="auto">
            <a:xfrm>
              <a:off x="-1803400" y="3051176"/>
              <a:ext cx="117475" cy="114300"/>
            </a:xfrm>
            <a:custGeom>
              <a:avLst/>
              <a:gdLst>
                <a:gd name="T0" fmla="*/ 35 w 88"/>
                <a:gd name="T1" fmla="*/ 47 h 85"/>
                <a:gd name="T2" fmla="*/ 35 w 88"/>
                <a:gd name="T3" fmla="*/ 13 h 85"/>
                <a:gd name="T4" fmla="*/ 44 w 88"/>
                <a:gd name="T5" fmla="*/ 0 h 85"/>
                <a:gd name="T6" fmla="*/ 54 w 88"/>
                <a:gd name="T7" fmla="*/ 13 h 85"/>
                <a:gd name="T8" fmla="*/ 54 w 88"/>
                <a:gd name="T9" fmla="*/ 45 h 85"/>
                <a:gd name="T10" fmla="*/ 69 w 88"/>
                <a:gd name="T11" fmla="*/ 29 h 85"/>
                <a:gd name="T12" fmla="*/ 83 w 88"/>
                <a:gd name="T13" fmla="*/ 26 h 85"/>
                <a:gd name="T14" fmla="*/ 84 w 88"/>
                <a:gd name="T15" fmla="*/ 40 h 85"/>
                <a:gd name="T16" fmla="*/ 53 w 88"/>
                <a:gd name="T17" fmla="*/ 77 h 85"/>
                <a:gd name="T18" fmla="*/ 35 w 88"/>
                <a:gd name="T19" fmla="*/ 77 h 85"/>
                <a:gd name="T20" fmla="*/ 5 w 88"/>
                <a:gd name="T21" fmla="*/ 41 h 85"/>
                <a:gd name="T22" fmla="*/ 5 w 88"/>
                <a:gd name="T23" fmla="*/ 26 h 85"/>
                <a:gd name="T24" fmla="*/ 20 w 88"/>
                <a:gd name="T25" fmla="*/ 29 h 85"/>
                <a:gd name="T26" fmla="*/ 35 w 88"/>
                <a:gd name="T27" fmla="*/ 4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5">
                  <a:moveTo>
                    <a:pt x="35" y="47"/>
                  </a:moveTo>
                  <a:cubicBezTo>
                    <a:pt x="35" y="34"/>
                    <a:pt x="35" y="23"/>
                    <a:pt x="35" y="13"/>
                  </a:cubicBezTo>
                  <a:cubicBezTo>
                    <a:pt x="35" y="6"/>
                    <a:pt x="36" y="1"/>
                    <a:pt x="44" y="0"/>
                  </a:cubicBezTo>
                  <a:cubicBezTo>
                    <a:pt x="50" y="0"/>
                    <a:pt x="54" y="5"/>
                    <a:pt x="54" y="13"/>
                  </a:cubicBezTo>
                  <a:cubicBezTo>
                    <a:pt x="54" y="23"/>
                    <a:pt x="54" y="34"/>
                    <a:pt x="54" y="45"/>
                  </a:cubicBezTo>
                  <a:cubicBezTo>
                    <a:pt x="60" y="40"/>
                    <a:pt x="64" y="34"/>
                    <a:pt x="69" y="29"/>
                  </a:cubicBezTo>
                  <a:cubicBezTo>
                    <a:pt x="73" y="24"/>
                    <a:pt x="78" y="21"/>
                    <a:pt x="83" y="26"/>
                  </a:cubicBezTo>
                  <a:cubicBezTo>
                    <a:pt x="88" y="30"/>
                    <a:pt x="88" y="35"/>
                    <a:pt x="84" y="40"/>
                  </a:cubicBezTo>
                  <a:cubicBezTo>
                    <a:pt x="73" y="53"/>
                    <a:pt x="63" y="65"/>
                    <a:pt x="53" y="77"/>
                  </a:cubicBezTo>
                  <a:cubicBezTo>
                    <a:pt x="47" y="85"/>
                    <a:pt x="41" y="85"/>
                    <a:pt x="35" y="77"/>
                  </a:cubicBezTo>
                  <a:cubicBezTo>
                    <a:pt x="25" y="65"/>
                    <a:pt x="15" y="53"/>
                    <a:pt x="5" y="41"/>
                  </a:cubicBezTo>
                  <a:cubicBezTo>
                    <a:pt x="1" y="36"/>
                    <a:pt x="0" y="31"/>
                    <a:pt x="5" y="26"/>
                  </a:cubicBezTo>
                  <a:cubicBezTo>
                    <a:pt x="11" y="21"/>
                    <a:pt x="16" y="24"/>
                    <a:pt x="20" y="29"/>
                  </a:cubicBezTo>
                  <a:cubicBezTo>
                    <a:pt x="24" y="34"/>
                    <a:pt x="29" y="40"/>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2">
              <a:extLst>
                <a:ext uri="{FF2B5EF4-FFF2-40B4-BE49-F238E27FC236}">
                  <a16:creationId xmlns:a16="http://schemas.microsoft.com/office/drawing/2014/main" id="{002847BB-2E65-44E6-A4DB-DE2496122E56}"/>
                </a:ext>
              </a:extLst>
            </p:cNvPr>
            <p:cNvSpPr>
              <a:spLocks/>
            </p:cNvSpPr>
            <p:nvPr/>
          </p:nvSpPr>
          <p:spPr bwMode="auto">
            <a:xfrm>
              <a:off x="-2268538" y="2960688"/>
              <a:ext cx="66675" cy="68263"/>
            </a:xfrm>
            <a:custGeom>
              <a:avLst/>
              <a:gdLst>
                <a:gd name="T0" fmla="*/ 26 w 50"/>
                <a:gd name="T1" fmla="*/ 0 h 51"/>
                <a:gd name="T2" fmla="*/ 40 w 50"/>
                <a:gd name="T3" fmla="*/ 0 h 51"/>
                <a:gd name="T4" fmla="*/ 50 w 50"/>
                <a:gd name="T5" fmla="*/ 10 h 51"/>
                <a:gd name="T6" fmla="*/ 40 w 50"/>
                <a:gd name="T7" fmla="*/ 20 h 51"/>
                <a:gd name="T8" fmla="*/ 38 w 50"/>
                <a:gd name="T9" fmla="*/ 20 h 51"/>
                <a:gd name="T10" fmla="*/ 19 w 50"/>
                <a:gd name="T11" fmla="*/ 39 h 51"/>
                <a:gd name="T12" fmla="*/ 10 w 50"/>
                <a:gd name="T13" fmla="*/ 51 h 51"/>
                <a:gd name="T14" fmla="*/ 0 w 50"/>
                <a:gd name="T15" fmla="*/ 39 h 51"/>
                <a:gd name="T16" fmla="*/ 0 w 50"/>
                <a:gd name="T17" fmla="*/ 14 h 51"/>
                <a:gd name="T18" fmla="*/ 14 w 50"/>
                <a:gd name="T19" fmla="*/ 0 h 51"/>
                <a:gd name="T20" fmla="*/ 26 w 50"/>
                <a:gd name="T21" fmla="*/ 0 h 51"/>
                <a:gd name="T22" fmla="*/ 26 w 5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26" y="0"/>
                  </a:moveTo>
                  <a:cubicBezTo>
                    <a:pt x="30" y="0"/>
                    <a:pt x="35" y="0"/>
                    <a:pt x="40" y="0"/>
                  </a:cubicBezTo>
                  <a:cubicBezTo>
                    <a:pt x="46" y="1"/>
                    <a:pt x="50" y="4"/>
                    <a:pt x="50" y="10"/>
                  </a:cubicBezTo>
                  <a:cubicBezTo>
                    <a:pt x="50" y="16"/>
                    <a:pt x="46" y="19"/>
                    <a:pt x="40" y="20"/>
                  </a:cubicBezTo>
                  <a:cubicBezTo>
                    <a:pt x="39" y="20"/>
                    <a:pt x="39" y="20"/>
                    <a:pt x="38" y="20"/>
                  </a:cubicBezTo>
                  <a:cubicBezTo>
                    <a:pt x="20" y="20"/>
                    <a:pt x="20" y="20"/>
                    <a:pt x="19" y="39"/>
                  </a:cubicBezTo>
                  <a:cubicBezTo>
                    <a:pt x="19" y="46"/>
                    <a:pt x="17" y="51"/>
                    <a:pt x="10" y="51"/>
                  </a:cubicBezTo>
                  <a:cubicBezTo>
                    <a:pt x="2" y="51"/>
                    <a:pt x="0" y="45"/>
                    <a:pt x="0" y="39"/>
                  </a:cubicBezTo>
                  <a:cubicBezTo>
                    <a:pt x="0" y="31"/>
                    <a:pt x="0" y="22"/>
                    <a:pt x="0" y="14"/>
                  </a:cubicBezTo>
                  <a:cubicBezTo>
                    <a:pt x="0" y="4"/>
                    <a:pt x="3" y="1"/>
                    <a:pt x="14" y="0"/>
                  </a:cubicBezTo>
                  <a:cubicBezTo>
                    <a:pt x="18" y="0"/>
                    <a:pt x="22" y="0"/>
                    <a:pt x="26"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3">
              <a:extLst>
                <a:ext uri="{FF2B5EF4-FFF2-40B4-BE49-F238E27FC236}">
                  <a16:creationId xmlns:a16="http://schemas.microsoft.com/office/drawing/2014/main" id="{3A05A6A5-6712-43D9-B77E-A4130A9EDFBE}"/>
                </a:ext>
              </a:extLst>
            </p:cNvPr>
            <p:cNvSpPr>
              <a:spLocks/>
            </p:cNvSpPr>
            <p:nvPr/>
          </p:nvSpPr>
          <p:spPr bwMode="auto">
            <a:xfrm>
              <a:off x="-1797050" y="2960688"/>
              <a:ext cx="66675" cy="68263"/>
            </a:xfrm>
            <a:custGeom>
              <a:avLst/>
              <a:gdLst>
                <a:gd name="T0" fmla="*/ 24 w 50"/>
                <a:gd name="T1" fmla="*/ 0 h 51"/>
                <a:gd name="T2" fmla="*/ 35 w 50"/>
                <a:gd name="T3" fmla="*/ 0 h 51"/>
                <a:gd name="T4" fmla="*/ 50 w 50"/>
                <a:gd name="T5" fmla="*/ 14 h 51"/>
                <a:gd name="T6" fmla="*/ 50 w 50"/>
                <a:gd name="T7" fmla="*/ 40 h 51"/>
                <a:gd name="T8" fmla="*/ 40 w 50"/>
                <a:gd name="T9" fmla="*/ 51 h 51"/>
                <a:gd name="T10" fmla="*/ 31 w 50"/>
                <a:gd name="T11" fmla="*/ 40 h 51"/>
                <a:gd name="T12" fmla="*/ 29 w 50"/>
                <a:gd name="T13" fmla="*/ 21 h 51"/>
                <a:gd name="T14" fmla="*/ 11 w 50"/>
                <a:gd name="T15" fmla="*/ 20 h 51"/>
                <a:gd name="T16" fmla="*/ 0 w 50"/>
                <a:gd name="T17" fmla="*/ 10 h 51"/>
                <a:gd name="T18" fmla="*/ 11 w 50"/>
                <a:gd name="T19" fmla="*/ 0 h 51"/>
                <a:gd name="T20" fmla="*/ 24 w 50"/>
                <a:gd name="T21" fmla="*/ 0 h 51"/>
                <a:gd name="T22" fmla="*/ 24 w 5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24" y="0"/>
                  </a:moveTo>
                  <a:cubicBezTo>
                    <a:pt x="28" y="0"/>
                    <a:pt x="32" y="0"/>
                    <a:pt x="35" y="0"/>
                  </a:cubicBezTo>
                  <a:cubicBezTo>
                    <a:pt x="46" y="0"/>
                    <a:pt x="50" y="3"/>
                    <a:pt x="50" y="14"/>
                  </a:cubicBezTo>
                  <a:cubicBezTo>
                    <a:pt x="50" y="23"/>
                    <a:pt x="50" y="31"/>
                    <a:pt x="50" y="40"/>
                  </a:cubicBezTo>
                  <a:cubicBezTo>
                    <a:pt x="50" y="46"/>
                    <a:pt x="47" y="51"/>
                    <a:pt x="40" y="51"/>
                  </a:cubicBezTo>
                  <a:cubicBezTo>
                    <a:pt x="33" y="51"/>
                    <a:pt x="31" y="46"/>
                    <a:pt x="31" y="40"/>
                  </a:cubicBezTo>
                  <a:cubicBezTo>
                    <a:pt x="30" y="33"/>
                    <a:pt x="33" y="26"/>
                    <a:pt x="29" y="21"/>
                  </a:cubicBezTo>
                  <a:cubicBezTo>
                    <a:pt x="25" y="17"/>
                    <a:pt x="17" y="20"/>
                    <a:pt x="11" y="20"/>
                  </a:cubicBezTo>
                  <a:cubicBezTo>
                    <a:pt x="4" y="19"/>
                    <a:pt x="0" y="16"/>
                    <a:pt x="0" y="10"/>
                  </a:cubicBezTo>
                  <a:cubicBezTo>
                    <a:pt x="0" y="3"/>
                    <a:pt x="5" y="0"/>
                    <a:pt x="11" y="0"/>
                  </a:cubicBezTo>
                  <a:cubicBezTo>
                    <a:pt x="16" y="0"/>
                    <a:pt x="20" y="0"/>
                    <a:pt x="24" y="0"/>
                  </a:cubicBezTo>
                  <a:cubicBezTo>
                    <a:pt x="24" y="0"/>
                    <a:pt x="24"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
              <a:extLst>
                <a:ext uri="{FF2B5EF4-FFF2-40B4-BE49-F238E27FC236}">
                  <a16:creationId xmlns:a16="http://schemas.microsoft.com/office/drawing/2014/main" id="{801A5C33-1B38-4048-A7CA-0AC09493EB70}"/>
                </a:ext>
              </a:extLst>
            </p:cNvPr>
            <p:cNvSpPr>
              <a:spLocks/>
            </p:cNvSpPr>
            <p:nvPr/>
          </p:nvSpPr>
          <p:spPr bwMode="auto">
            <a:xfrm>
              <a:off x="-2173288" y="2960688"/>
              <a:ext cx="74613" cy="26988"/>
            </a:xfrm>
            <a:custGeom>
              <a:avLst/>
              <a:gdLst>
                <a:gd name="T0" fmla="*/ 28 w 56"/>
                <a:gd name="T1" fmla="*/ 19 h 20"/>
                <a:gd name="T2" fmla="*/ 11 w 56"/>
                <a:gd name="T3" fmla="*/ 19 h 20"/>
                <a:gd name="T4" fmla="*/ 0 w 56"/>
                <a:gd name="T5" fmla="*/ 10 h 20"/>
                <a:gd name="T6" fmla="*/ 10 w 56"/>
                <a:gd name="T7" fmla="*/ 0 h 20"/>
                <a:gd name="T8" fmla="*/ 46 w 56"/>
                <a:gd name="T9" fmla="*/ 0 h 20"/>
                <a:gd name="T10" fmla="*/ 56 w 56"/>
                <a:gd name="T11" fmla="*/ 10 h 20"/>
                <a:gd name="T12" fmla="*/ 46 w 56"/>
                <a:gd name="T13" fmla="*/ 19 h 20"/>
                <a:gd name="T14" fmla="*/ 28 w 56"/>
                <a:gd name="T15" fmla="*/ 19 h 20"/>
                <a:gd name="T16" fmla="*/ 28 w 56"/>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0">
                  <a:moveTo>
                    <a:pt x="28" y="19"/>
                  </a:moveTo>
                  <a:cubicBezTo>
                    <a:pt x="22" y="19"/>
                    <a:pt x="16" y="20"/>
                    <a:pt x="11" y="19"/>
                  </a:cubicBezTo>
                  <a:cubicBezTo>
                    <a:pt x="4" y="19"/>
                    <a:pt x="0" y="17"/>
                    <a:pt x="0" y="10"/>
                  </a:cubicBezTo>
                  <a:cubicBezTo>
                    <a:pt x="0" y="3"/>
                    <a:pt x="4" y="0"/>
                    <a:pt x="10" y="0"/>
                  </a:cubicBezTo>
                  <a:cubicBezTo>
                    <a:pt x="22" y="0"/>
                    <a:pt x="34" y="0"/>
                    <a:pt x="46" y="0"/>
                  </a:cubicBezTo>
                  <a:cubicBezTo>
                    <a:pt x="52" y="0"/>
                    <a:pt x="56" y="3"/>
                    <a:pt x="56" y="10"/>
                  </a:cubicBezTo>
                  <a:cubicBezTo>
                    <a:pt x="56" y="16"/>
                    <a:pt x="52" y="19"/>
                    <a:pt x="46" y="19"/>
                  </a:cubicBezTo>
                  <a:cubicBezTo>
                    <a:pt x="40" y="20"/>
                    <a:pt x="34" y="19"/>
                    <a:pt x="28" y="19"/>
                  </a:cubicBezTo>
                  <a:cubicBezTo>
                    <a:pt x="28" y="19"/>
                    <a:pt x="28" y="19"/>
                    <a:pt x="2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5">
              <a:extLst>
                <a:ext uri="{FF2B5EF4-FFF2-40B4-BE49-F238E27FC236}">
                  <a16:creationId xmlns:a16="http://schemas.microsoft.com/office/drawing/2014/main" id="{14E5A325-658C-4537-B7B7-D92FB484A617}"/>
                </a:ext>
              </a:extLst>
            </p:cNvPr>
            <p:cNvSpPr>
              <a:spLocks/>
            </p:cNvSpPr>
            <p:nvPr/>
          </p:nvSpPr>
          <p:spPr bwMode="auto">
            <a:xfrm>
              <a:off x="-1901825" y="2960688"/>
              <a:ext cx="76200" cy="26988"/>
            </a:xfrm>
            <a:custGeom>
              <a:avLst/>
              <a:gdLst>
                <a:gd name="T0" fmla="*/ 29 w 57"/>
                <a:gd name="T1" fmla="*/ 0 h 20"/>
                <a:gd name="T2" fmla="*/ 47 w 57"/>
                <a:gd name="T3" fmla="*/ 0 h 20"/>
                <a:gd name="T4" fmla="*/ 57 w 57"/>
                <a:gd name="T5" fmla="*/ 9 h 20"/>
                <a:gd name="T6" fmla="*/ 47 w 57"/>
                <a:gd name="T7" fmla="*/ 19 h 20"/>
                <a:gd name="T8" fmla="*/ 10 w 57"/>
                <a:gd name="T9" fmla="*/ 19 h 20"/>
                <a:gd name="T10" fmla="*/ 0 w 57"/>
                <a:gd name="T11" fmla="*/ 10 h 20"/>
                <a:gd name="T12" fmla="*/ 10 w 57"/>
                <a:gd name="T13" fmla="*/ 0 h 20"/>
                <a:gd name="T14" fmla="*/ 29 w 57"/>
                <a:gd name="T15" fmla="*/ 0 h 20"/>
                <a:gd name="T16" fmla="*/ 29 w 5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0">
                  <a:moveTo>
                    <a:pt x="29" y="0"/>
                  </a:moveTo>
                  <a:cubicBezTo>
                    <a:pt x="35" y="0"/>
                    <a:pt x="41" y="0"/>
                    <a:pt x="47" y="0"/>
                  </a:cubicBezTo>
                  <a:cubicBezTo>
                    <a:pt x="52" y="1"/>
                    <a:pt x="56" y="3"/>
                    <a:pt x="57" y="9"/>
                  </a:cubicBezTo>
                  <a:cubicBezTo>
                    <a:pt x="57" y="16"/>
                    <a:pt x="53" y="19"/>
                    <a:pt x="47" y="19"/>
                  </a:cubicBezTo>
                  <a:cubicBezTo>
                    <a:pt x="35" y="20"/>
                    <a:pt x="22" y="20"/>
                    <a:pt x="10" y="19"/>
                  </a:cubicBezTo>
                  <a:cubicBezTo>
                    <a:pt x="5" y="19"/>
                    <a:pt x="0" y="16"/>
                    <a:pt x="0" y="10"/>
                  </a:cubicBezTo>
                  <a:cubicBezTo>
                    <a:pt x="0" y="4"/>
                    <a:pt x="4" y="1"/>
                    <a:pt x="10" y="0"/>
                  </a:cubicBezTo>
                  <a:cubicBezTo>
                    <a:pt x="17" y="0"/>
                    <a:pt x="23" y="0"/>
                    <a:pt x="29" y="0"/>
                  </a:cubicBezTo>
                  <a:cubicBezTo>
                    <a:pt x="29" y="0"/>
                    <a:pt x="29"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205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089557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sz="4000" dirty="0"/>
              <a:t>Current Situation &amp;</a:t>
            </a:r>
            <a:br>
              <a:rPr lang="en-US" sz="4000" dirty="0"/>
            </a:br>
            <a:r>
              <a:rPr lang="en-US" sz="4000" dirty="0"/>
              <a:t>Goals</a:t>
            </a:r>
          </a:p>
        </p:txBody>
      </p:sp>
      <p:sp>
        <p:nvSpPr>
          <p:cNvPr id="9" name="Subtitle 8"/>
          <p:cNvSpPr>
            <a:spLocks noGrp="1"/>
          </p:cNvSpPr>
          <p:nvPr>
            <p:ph type="subTitle" idx="1"/>
          </p:nvPr>
        </p:nvSpPr>
        <p:spPr/>
        <p:txBody>
          <a:bodyPr/>
          <a:lstStyle/>
          <a:p>
            <a:endParaRPr lang="en-US" dirty="0"/>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270367306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p:custDataLst>
              <p:tags r:id="rId1"/>
            </p:custDataLst>
            <p:extLst>
              <p:ext uri="{D42A27DB-BD31-4B8C-83A1-F6EECF244321}">
                <p14:modId xmlns:p14="http://schemas.microsoft.com/office/powerpoint/2010/main" val="2817396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4" name="Rectangle 4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a:xfrm>
            <a:off x="981821" y="1138299"/>
            <a:ext cx="6029229" cy="252000"/>
          </a:xfrm>
        </p:spPr>
        <p:txBody>
          <a:bodyPr/>
          <a:lstStyle/>
          <a:p>
            <a:endParaRPr lang="en-US" dirty="0"/>
          </a:p>
        </p:txBody>
      </p:sp>
      <p:sp>
        <p:nvSpPr>
          <p:cNvPr id="3" name="Title 2"/>
          <p:cNvSpPr>
            <a:spLocks noGrp="1"/>
          </p:cNvSpPr>
          <p:nvPr>
            <p:ph type="title"/>
          </p:nvPr>
        </p:nvSpPr>
        <p:spPr>
          <a:xfrm>
            <a:off x="981821" y="181938"/>
            <a:ext cx="7452316" cy="864000"/>
          </a:xfrm>
        </p:spPr>
        <p:txBody>
          <a:bodyPr/>
          <a:lstStyle/>
          <a:p>
            <a:r>
              <a:rPr lang="en-US" dirty="0"/>
              <a:t>Current Situation – Starting Point</a:t>
            </a:r>
          </a:p>
        </p:txBody>
      </p:sp>
      <p:sp>
        <p:nvSpPr>
          <p:cNvPr id="5" name="Slide Number Placeholder 4"/>
          <p:cNvSpPr>
            <a:spLocks noGrp="1"/>
          </p:cNvSpPr>
          <p:nvPr>
            <p:ph type="sldNum" sz="quarter" idx="12"/>
          </p:nvPr>
        </p:nvSpPr>
        <p:spPr/>
        <p:txBody>
          <a:bodyPr/>
          <a:lstStyle/>
          <a:p>
            <a:fld id="{EEAD9179-7A6B-4268-BEB2-F3B8EB06115B}" type="slidenum">
              <a:rPr lang="en-US" smtClean="0"/>
              <a:t>14</a:t>
            </a:fld>
            <a:endParaRPr lang="en-US"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4100" r="25342"/>
          <a:stretch/>
        </p:blipFill>
        <p:spPr>
          <a:xfrm>
            <a:off x="7011050" y="446"/>
            <a:ext cx="5239424" cy="6905911"/>
          </a:xfrm>
          <a:prstGeom prst="rect">
            <a:avLst/>
          </a:prstGeom>
        </p:spPr>
      </p:pic>
      <p:grpSp>
        <p:nvGrpSpPr>
          <p:cNvPr id="7" name="Group 6"/>
          <p:cNvGrpSpPr/>
          <p:nvPr/>
        </p:nvGrpSpPr>
        <p:grpSpPr>
          <a:xfrm>
            <a:off x="893239" y="1540032"/>
            <a:ext cx="5477855" cy="1366610"/>
            <a:chOff x="893356" y="1673062"/>
            <a:chExt cx="5478568" cy="1366788"/>
          </a:xfrm>
        </p:grpSpPr>
        <p:sp>
          <p:nvSpPr>
            <p:cNvPr id="8" name="Rectangle 7"/>
            <p:cNvSpPr/>
            <p:nvPr/>
          </p:nvSpPr>
          <p:spPr>
            <a:xfrm>
              <a:off x="1408946" y="1673062"/>
              <a:ext cx="4962978" cy="1366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To meet regulatory requirements and to speed up medical coding processes, Bayer is currently using IBM Watson as an external software service.</a:t>
              </a:r>
            </a:p>
          </p:txBody>
        </p:sp>
        <p:grpSp>
          <p:nvGrpSpPr>
            <p:cNvPr id="9" name="Group 8"/>
            <p:cNvGrpSpPr>
              <a:grpSpLocks noChangeAspect="1"/>
            </p:cNvGrpSpPr>
            <p:nvPr/>
          </p:nvGrpSpPr>
          <p:grpSpPr>
            <a:xfrm>
              <a:off x="893356" y="2140456"/>
              <a:ext cx="432000" cy="432000"/>
              <a:chOff x="560388" y="1663700"/>
              <a:chExt cx="522288" cy="522288"/>
            </a:xfrm>
          </p:grpSpPr>
          <p:sp>
            <p:nvSpPr>
              <p:cNvPr id="10" name="Freeform 7"/>
              <p:cNvSpPr>
                <a:spLocks noEditPoints="1"/>
              </p:cNvSpPr>
              <p:nvPr/>
            </p:nvSpPr>
            <p:spPr bwMode="auto">
              <a:xfrm>
                <a:off x="560388" y="1663700"/>
                <a:ext cx="522288" cy="522288"/>
              </a:xfrm>
              <a:custGeom>
                <a:avLst/>
                <a:gdLst>
                  <a:gd name="T0" fmla="*/ 313 w 658"/>
                  <a:gd name="T1" fmla="*/ 656 h 656"/>
                  <a:gd name="T2" fmla="*/ 263 w 658"/>
                  <a:gd name="T3" fmla="*/ 649 h 656"/>
                  <a:gd name="T4" fmla="*/ 201 w 658"/>
                  <a:gd name="T5" fmla="*/ 631 h 656"/>
                  <a:gd name="T6" fmla="*/ 121 w 658"/>
                  <a:gd name="T7" fmla="*/ 581 h 656"/>
                  <a:gd name="T8" fmla="*/ 56 w 658"/>
                  <a:gd name="T9" fmla="*/ 511 h 656"/>
                  <a:gd name="T10" fmla="*/ 15 w 658"/>
                  <a:gd name="T11" fmla="*/ 425 h 656"/>
                  <a:gd name="T12" fmla="*/ 4 w 658"/>
                  <a:gd name="T13" fmla="*/ 378 h 656"/>
                  <a:gd name="T14" fmla="*/ 0 w 658"/>
                  <a:gd name="T15" fmla="*/ 327 h 656"/>
                  <a:gd name="T16" fmla="*/ 3 w 658"/>
                  <a:gd name="T17" fmla="*/ 294 h 656"/>
                  <a:gd name="T18" fmla="*/ 11 w 658"/>
                  <a:gd name="T19" fmla="*/ 245 h 656"/>
                  <a:gd name="T20" fmla="*/ 40 w 658"/>
                  <a:gd name="T21" fmla="*/ 171 h 656"/>
                  <a:gd name="T22" fmla="*/ 97 w 658"/>
                  <a:gd name="T23" fmla="*/ 95 h 656"/>
                  <a:gd name="T24" fmla="*/ 173 w 658"/>
                  <a:gd name="T25" fmla="*/ 39 h 656"/>
                  <a:gd name="T26" fmla="*/ 247 w 658"/>
                  <a:gd name="T27" fmla="*/ 9 h 656"/>
                  <a:gd name="T28" fmla="*/ 295 w 658"/>
                  <a:gd name="T29" fmla="*/ 1 h 656"/>
                  <a:gd name="T30" fmla="*/ 329 w 658"/>
                  <a:gd name="T31" fmla="*/ 0 h 656"/>
                  <a:gd name="T32" fmla="*/ 379 w 658"/>
                  <a:gd name="T33" fmla="*/ 4 h 656"/>
                  <a:gd name="T34" fmla="*/ 427 w 658"/>
                  <a:gd name="T35" fmla="*/ 14 h 656"/>
                  <a:gd name="T36" fmla="*/ 513 w 658"/>
                  <a:gd name="T37" fmla="*/ 56 h 656"/>
                  <a:gd name="T38" fmla="*/ 583 w 658"/>
                  <a:gd name="T39" fmla="*/ 119 h 656"/>
                  <a:gd name="T40" fmla="*/ 632 w 658"/>
                  <a:gd name="T41" fmla="*/ 200 h 656"/>
                  <a:gd name="T42" fmla="*/ 651 w 658"/>
                  <a:gd name="T43" fmla="*/ 261 h 656"/>
                  <a:gd name="T44" fmla="*/ 658 w 658"/>
                  <a:gd name="T45" fmla="*/ 311 h 656"/>
                  <a:gd name="T46" fmla="*/ 658 w 658"/>
                  <a:gd name="T47" fmla="*/ 345 h 656"/>
                  <a:gd name="T48" fmla="*/ 651 w 658"/>
                  <a:gd name="T49" fmla="*/ 394 h 656"/>
                  <a:gd name="T50" fmla="*/ 632 w 658"/>
                  <a:gd name="T51" fmla="*/ 456 h 656"/>
                  <a:gd name="T52" fmla="*/ 583 w 658"/>
                  <a:gd name="T53" fmla="*/ 537 h 656"/>
                  <a:gd name="T54" fmla="*/ 513 w 658"/>
                  <a:gd name="T55" fmla="*/ 600 h 656"/>
                  <a:gd name="T56" fmla="*/ 427 w 658"/>
                  <a:gd name="T57" fmla="*/ 641 h 656"/>
                  <a:gd name="T58" fmla="*/ 379 w 658"/>
                  <a:gd name="T59" fmla="*/ 652 h 656"/>
                  <a:gd name="T60" fmla="*/ 329 w 658"/>
                  <a:gd name="T61" fmla="*/ 656 h 656"/>
                  <a:gd name="T62" fmla="*/ 329 w 658"/>
                  <a:gd name="T63" fmla="*/ 37 h 656"/>
                  <a:gd name="T64" fmla="*/ 243 w 658"/>
                  <a:gd name="T65" fmla="*/ 49 h 656"/>
                  <a:gd name="T66" fmla="*/ 167 w 658"/>
                  <a:gd name="T67" fmla="*/ 87 h 656"/>
                  <a:gd name="T68" fmla="*/ 105 w 658"/>
                  <a:gd name="T69" fmla="*/ 143 h 656"/>
                  <a:gd name="T70" fmla="*/ 62 w 658"/>
                  <a:gd name="T71" fmla="*/ 214 h 656"/>
                  <a:gd name="T72" fmla="*/ 40 w 658"/>
                  <a:gd name="T73" fmla="*/ 298 h 656"/>
                  <a:gd name="T74" fmla="*/ 40 w 658"/>
                  <a:gd name="T75" fmla="*/ 358 h 656"/>
                  <a:gd name="T76" fmla="*/ 62 w 658"/>
                  <a:gd name="T77" fmla="*/ 441 h 656"/>
                  <a:gd name="T78" fmla="*/ 105 w 658"/>
                  <a:gd name="T79" fmla="*/ 512 h 656"/>
                  <a:gd name="T80" fmla="*/ 167 w 658"/>
                  <a:gd name="T81" fmla="*/ 569 h 656"/>
                  <a:gd name="T82" fmla="*/ 243 w 658"/>
                  <a:gd name="T83" fmla="*/ 605 h 656"/>
                  <a:gd name="T84" fmla="*/ 329 w 658"/>
                  <a:gd name="T85" fmla="*/ 618 h 656"/>
                  <a:gd name="T86" fmla="*/ 388 w 658"/>
                  <a:gd name="T87" fmla="*/ 613 h 656"/>
                  <a:gd name="T88" fmla="*/ 467 w 658"/>
                  <a:gd name="T89" fmla="*/ 584 h 656"/>
                  <a:gd name="T90" fmla="*/ 534 w 658"/>
                  <a:gd name="T91" fmla="*/ 534 h 656"/>
                  <a:gd name="T92" fmla="*/ 585 w 658"/>
                  <a:gd name="T93" fmla="*/ 467 h 656"/>
                  <a:gd name="T94" fmla="*/ 615 w 658"/>
                  <a:gd name="T95" fmla="*/ 386 h 656"/>
                  <a:gd name="T96" fmla="*/ 620 w 658"/>
                  <a:gd name="T97" fmla="*/ 327 h 656"/>
                  <a:gd name="T98" fmla="*/ 607 w 658"/>
                  <a:gd name="T99" fmla="*/ 241 h 656"/>
                  <a:gd name="T100" fmla="*/ 571 w 658"/>
                  <a:gd name="T101" fmla="*/ 165 h 656"/>
                  <a:gd name="T102" fmla="*/ 514 w 658"/>
                  <a:gd name="T103" fmla="*/ 103 h 656"/>
                  <a:gd name="T104" fmla="*/ 443 w 658"/>
                  <a:gd name="T105" fmla="*/ 60 h 656"/>
                  <a:gd name="T106" fmla="*/ 359 w 658"/>
                  <a:gd name="T107" fmla="*/ 39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6">
                    <a:moveTo>
                      <a:pt x="329" y="656"/>
                    </a:moveTo>
                    <a:lnTo>
                      <a:pt x="329" y="656"/>
                    </a:lnTo>
                    <a:lnTo>
                      <a:pt x="313" y="656"/>
                    </a:lnTo>
                    <a:lnTo>
                      <a:pt x="295" y="655"/>
                    </a:lnTo>
                    <a:lnTo>
                      <a:pt x="279" y="652"/>
                    </a:lnTo>
                    <a:lnTo>
                      <a:pt x="263" y="649"/>
                    </a:lnTo>
                    <a:lnTo>
                      <a:pt x="247" y="647"/>
                    </a:lnTo>
                    <a:lnTo>
                      <a:pt x="232" y="641"/>
                    </a:lnTo>
                    <a:lnTo>
                      <a:pt x="201" y="631"/>
                    </a:lnTo>
                    <a:lnTo>
                      <a:pt x="173" y="617"/>
                    </a:lnTo>
                    <a:lnTo>
                      <a:pt x="145" y="600"/>
                    </a:lnTo>
                    <a:lnTo>
                      <a:pt x="121" y="581"/>
                    </a:lnTo>
                    <a:lnTo>
                      <a:pt x="97" y="559"/>
                    </a:lnTo>
                    <a:lnTo>
                      <a:pt x="75" y="537"/>
                    </a:lnTo>
                    <a:lnTo>
                      <a:pt x="56" y="511"/>
                    </a:lnTo>
                    <a:lnTo>
                      <a:pt x="40" y="484"/>
                    </a:lnTo>
                    <a:lnTo>
                      <a:pt x="27" y="456"/>
                    </a:lnTo>
                    <a:lnTo>
                      <a:pt x="15" y="425"/>
                    </a:lnTo>
                    <a:lnTo>
                      <a:pt x="11" y="410"/>
                    </a:lnTo>
                    <a:lnTo>
                      <a:pt x="7" y="394"/>
                    </a:lnTo>
                    <a:lnTo>
                      <a:pt x="4" y="378"/>
                    </a:lnTo>
                    <a:lnTo>
                      <a:pt x="3" y="361"/>
                    </a:lnTo>
                    <a:lnTo>
                      <a:pt x="1" y="345"/>
                    </a:lnTo>
                    <a:lnTo>
                      <a:pt x="0" y="327"/>
                    </a:lnTo>
                    <a:lnTo>
                      <a:pt x="0" y="327"/>
                    </a:lnTo>
                    <a:lnTo>
                      <a:pt x="1" y="311"/>
                    </a:lnTo>
                    <a:lnTo>
                      <a:pt x="3" y="294"/>
                    </a:lnTo>
                    <a:lnTo>
                      <a:pt x="4" y="277"/>
                    </a:lnTo>
                    <a:lnTo>
                      <a:pt x="7" y="261"/>
                    </a:lnTo>
                    <a:lnTo>
                      <a:pt x="11" y="245"/>
                    </a:lnTo>
                    <a:lnTo>
                      <a:pt x="15" y="231"/>
                    </a:lnTo>
                    <a:lnTo>
                      <a:pt x="27" y="200"/>
                    </a:lnTo>
                    <a:lnTo>
                      <a:pt x="40" y="171"/>
                    </a:lnTo>
                    <a:lnTo>
                      <a:pt x="56" y="145"/>
                    </a:lnTo>
                    <a:lnTo>
                      <a:pt x="75" y="119"/>
                    </a:lnTo>
                    <a:lnTo>
                      <a:pt x="97" y="95"/>
                    </a:lnTo>
                    <a:lnTo>
                      <a:pt x="121" y="75"/>
                    </a:lnTo>
                    <a:lnTo>
                      <a:pt x="145" y="56"/>
                    </a:lnTo>
                    <a:lnTo>
                      <a:pt x="173" y="39"/>
                    </a:lnTo>
                    <a:lnTo>
                      <a:pt x="201" y="25"/>
                    </a:lnTo>
                    <a:lnTo>
                      <a:pt x="232" y="14"/>
                    </a:lnTo>
                    <a:lnTo>
                      <a:pt x="247" y="9"/>
                    </a:lnTo>
                    <a:lnTo>
                      <a:pt x="263" y="6"/>
                    </a:lnTo>
                    <a:lnTo>
                      <a:pt x="279" y="4"/>
                    </a:lnTo>
                    <a:lnTo>
                      <a:pt x="295" y="1"/>
                    </a:lnTo>
                    <a:lnTo>
                      <a:pt x="313" y="0"/>
                    </a:lnTo>
                    <a:lnTo>
                      <a:pt x="329" y="0"/>
                    </a:lnTo>
                    <a:lnTo>
                      <a:pt x="329" y="0"/>
                    </a:lnTo>
                    <a:lnTo>
                      <a:pt x="346" y="0"/>
                    </a:lnTo>
                    <a:lnTo>
                      <a:pt x="363" y="1"/>
                    </a:lnTo>
                    <a:lnTo>
                      <a:pt x="379" y="4"/>
                    </a:lnTo>
                    <a:lnTo>
                      <a:pt x="395" y="6"/>
                    </a:lnTo>
                    <a:lnTo>
                      <a:pt x="411" y="9"/>
                    </a:lnTo>
                    <a:lnTo>
                      <a:pt x="427" y="14"/>
                    </a:lnTo>
                    <a:lnTo>
                      <a:pt x="457" y="25"/>
                    </a:lnTo>
                    <a:lnTo>
                      <a:pt x="486" y="39"/>
                    </a:lnTo>
                    <a:lnTo>
                      <a:pt x="513" y="56"/>
                    </a:lnTo>
                    <a:lnTo>
                      <a:pt x="538" y="75"/>
                    </a:lnTo>
                    <a:lnTo>
                      <a:pt x="561" y="95"/>
                    </a:lnTo>
                    <a:lnTo>
                      <a:pt x="583" y="119"/>
                    </a:lnTo>
                    <a:lnTo>
                      <a:pt x="602" y="145"/>
                    </a:lnTo>
                    <a:lnTo>
                      <a:pt x="618" y="171"/>
                    </a:lnTo>
                    <a:lnTo>
                      <a:pt x="632" y="200"/>
                    </a:lnTo>
                    <a:lnTo>
                      <a:pt x="643" y="231"/>
                    </a:lnTo>
                    <a:lnTo>
                      <a:pt x="647" y="245"/>
                    </a:lnTo>
                    <a:lnTo>
                      <a:pt x="651" y="261"/>
                    </a:lnTo>
                    <a:lnTo>
                      <a:pt x="654" y="277"/>
                    </a:lnTo>
                    <a:lnTo>
                      <a:pt x="657" y="294"/>
                    </a:lnTo>
                    <a:lnTo>
                      <a:pt x="658" y="311"/>
                    </a:lnTo>
                    <a:lnTo>
                      <a:pt x="658" y="327"/>
                    </a:lnTo>
                    <a:lnTo>
                      <a:pt x="658" y="327"/>
                    </a:lnTo>
                    <a:lnTo>
                      <a:pt x="658" y="345"/>
                    </a:lnTo>
                    <a:lnTo>
                      <a:pt x="657" y="361"/>
                    </a:lnTo>
                    <a:lnTo>
                      <a:pt x="654" y="378"/>
                    </a:lnTo>
                    <a:lnTo>
                      <a:pt x="651" y="394"/>
                    </a:lnTo>
                    <a:lnTo>
                      <a:pt x="647" y="410"/>
                    </a:lnTo>
                    <a:lnTo>
                      <a:pt x="643" y="425"/>
                    </a:lnTo>
                    <a:lnTo>
                      <a:pt x="632" y="456"/>
                    </a:lnTo>
                    <a:lnTo>
                      <a:pt x="618" y="484"/>
                    </a:lnTo>
                    <a:lnTo>
                      <a:pt x="602" y="511"/>
                    </a:lnTo>
                    <a:lnTo>
                      <a:pt x="583" y="537"/>
                    </a:lnTo>
                    <a:lnTo>
                      <a:pt x="561" y="559"/>
                    </a:lnTo>
                    <a:lnTo>
                      <a:pt x="538" y="581"/>
                    </a:lnTo>
                    <a:lnTo>
                      <a:pt x="513" y="600"/>
                    </a:lnTo>
                    <a:lnTo>
                      <a:pt x="486" y="617"/>
                    </a:lnTo>
                    <a:lnTo>
                      <a:pt x="457" y="631"/>
                    </a:lnTo>
                    <a:lnTo>
                      <a:pt x="427" y="641"/>
                    </a:lnTo>
                    <a:lnTo>
                      <a:pt x="411" y="647"/>
                    </a:lnTo>
                    <a:lnTo>
                      <a:pt x="395" y="649"/>
                    </a:lnTo>
                    <a:lnTo>
                      <a:pt x="379" y="652"/>
                    </a:lnTo>
                    <a:lnTo>
                      <a:pt x="363" y="655"/>
                    </a:lnTo>
                    <a:lnTo>
                      <a:pt x="346" y="656"/>
                    </a:lnTo>
                    <a:lnTo>
                      <a:pt x="329" y="656"/>
                    </a:lnTo>
                    <a:lnTo>
                      <a:pt x="329" y="656"/>
                    </a:lnTo>
                    <a:close/>
                    <a:moveTo>
                      <a:pt x="329" y="37"/>
                    </a:moveTo>
                    <a:lnTo>
                      <a:pt x="329" y="37"/>
                    </a:lnTo>
                    <a:lnTo>
                      <a:pt x="299" y="39"/>
                    </a:lnTo>
                    <a:lnTo>
                      <a:pt x="271" y="43"/>
                    </a:lnTo>
                    <a:lnTo>
                      <a:pt x="243" y="49"/>
                    </a:lnTo>
                    <a:lnTo>
                      <a:pt x="216" y="60"/>
                    </a:lnTo>
                    <a:lnTo>
                      <a:pt x="191" y="72"/>
                    </a:lnTo>
                    <a:lnTo>
                      <a:pt x="167" y="87"/>
                    </a:lnTo>
                    <a:lnTo>
                      <a:pt x="144" y="103"/>
                    </a:lnTo>
                    <a:lnTo>
                      <a:pt x="124" y="122"/>
                    </a:lnTo>
                    <a:lnTo>
                      <a:pt x="105" y="143"/>
                    </a:lnTo>
                    <a:lnTo>
                      <a:pt x="89" y="165"/>
                    </a:lnTo>
                    <a:lnTo>
                      <a:pt x="74" y="189"/>
                    </a:lnTo>
                    <a:lnTo>
                      <a:pt x="62" y="214"/>
                    </a:lnTo>
                    <a:lnTo>
                      <a:pt x="51" y="241"/>
                    </a:lnTo>
                    <a:lnTo>
                      <a:pt x="44" y="269"/>
                    </a:lnTo>
                    <a:lnTo>
                      <a:pt x="40" y="298"/>
                    </a:lnTo>
                    <a:lnTo>
                      <a:pt x="38" y="327"/>
                    </a:lnTo>
                    <a:lnTo>
                      <a:pt x="38" y="327"/>
                    </a:lnTo>
                    <a:lnTo>
                      <a:pt x="40" y="358"/>
                    </a:lnTo>
                    <a:lnTo>
                      <a:pt x="44" y="386"/>
                    </a:lnTo>
                    <a:lnTo>
                      <a:pt x="51" y="414"/>
                    </a:lnTo>
                    <a:lnTo>
                      <a:pt x="62" y="441"/>
                    </a:lnTo>
                    <a:lnTo>
                      <a:pt x="74" y="467"/>
                    </a:lnTo>
                    <a:lnTo>
                      <a:pt x="89" y="491"/>
                    </a:lnTo>
                    <a:lnTo>
                      <a:pt x="105" y="512"/>
                    </a:lnTo>
                    <a:lnTo>
                      <a:pt x="124" y="534"/>
                    </a:lnTo>
                    <a:lnTo>
                      <a:pt x="144" y="553"/>
                    </a:lnTo>
                    <a:lnTo>
                      <a:pt x="167" y="569"/>
                    </a:lnTo>
                    <a:lnTo>
                      <a:pt x="191" y="584"/>
                    </a:lnTo>
                    <a:lnTo>
                      <a:pt x="216" y="596"/>
                    </a:lnTo>
                    <a:lnTo>
                      <a:pt x="243" y="605"/>
                    </a:lnTo>
                    <a:lnTo>
                      <a:pt x="271" y="613"/>
                    </a:lnTo>
                    <a:lnTo>
                      <a:pt x="299" y="617"/>
                    </a:lnTo>
                    <a:lnTo>
                      <a:pt x="329" y="618"/>
                    </a:lnTo>
                    <a:lnTo>
                      <a:pt x="329" y="618"/>
                    </a:lnTo>
                    <a:lnTo>
                      <a:pt x="359" y="617"/>
                    </a:lnTo>
                    <a:lnTo>
                      <a:pt x="388" y="613"/>
                    </a:lnTo>
                    <a:lnTo>
                      <a:pt x="416" y="605"/>
                    </a:lnTo>
                    <a:lnTo>
                      <a:pt x="443" y="596"/>
                    </a:lnTo>
                    <a:lnTo>
                      <a:pt x="467" y="584"/>
                    </a:lnTo>
                    <a:lnTo>
                      <a:pt x="491" y="569"/>
                    </a:lnTo>
                    <a:lnTo>
                      <a:pt x="514" y="553"/>
                    </a:lnTo>
                    <a:lnTo>
                      <a:pt x="534" y="534"/>
                    </a:lnTo>
                    <a:lnTo>
                      <a:pt x="553" y="512"/>
                    </a:lnTo>
                    <a:lnTo>
                      <a:pt x="571" y="491"/>
                    </a:lnTo>
                    <a:lnTo>
                      <a:pt x="585" y="467"/>
                    </a:lnTo>
                    <a:lnTo>
                      <a:pt x="597" y="441"/>
                    </a:lnTo>
                    <a:lnTo>
                      <a:pt x="607" y="414"/>
                    </a:lnTo>
                    <a:lnTo>
                      <a:pt x="615" y="386"/>
                    </a:lnTo>
                    <a:lnTo>
                      <a:pt x="619" y="358"/>
                    </a:lnTo>
                    <a:lnTo>
                      <a:pt x="620" y="327"/>
                    </a:lnTo>
                    <a:lnTo>
                      <a:pt x="620" y="327"/>
                    </a:lnTo>
                    <a:lnTo>
                      <a:pt x="619" y="298"/>
                    </a:lnTo>
                    <a:lnTo>
                      <a:pt x="615" y="269"/>
                    </a:lnTo>
                    <a:lnTo>
                      <a:pt x="607" y="241"/>
                    </a:lnTo>
                    <a:lnTo>
                      <a:pt x="597" y="214"/>
                    </a:lnTo>
                    <a:lnTo>
                      <a:pt x="585" y="189"/>
                    </a:lnTo>
                    <a:lnTo>
                      <a:pt x="571" y="165"/>
                    </a:lnTo>
                    <a:lnTo>
                      <a:pt x="553" y="143"/>
                    </a:lnTo>
                    <a:lnTo>
                      <a:pt x="534" y="122"/>
                    </a:lnTo>
                    <a:lnTo>
                      <a:pt x="514" y="103"/>
                    </a:lnTo>
                    <a:lnTo>
                      <a:pt x="491" y="87"/>
                    </a:lnTo>
                    <a:lnTo>
                      <a:pt x="467" y="72"/>
                    </a:lnTo>
                    <a:lnTo>
                      <a:pt x="443" y="60"/>
                    </a:lnTo>
                    <a:lnTo>
                      <a:pt x="416" y="49"/>
                    </a:lnTo>
                    <a:lnTo>
                      <a:pt x="388" y="43"/>
                    </a:lnTo>
                    <a:lnTo>
                      <a:pt x="359"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11" name="Freeform 79"/>
              <p:cNvSpPr>
                <a:spLocks noEditPoints="1"/>
              </p:cNvSpPr>
              <p:nvPr/>
            </p:nvSpPr>
            <p:spPr bwMode="auto">
              <a:xfrm>
                <a:off x="727076" y="1827213"/>
                <a:ext cx="195263" cy="195263"/>
              </a:xfrm>
              <a:custGeom>
                <a:avLst/>
                <a:gdLst>
                  <a:gd name="T0" fmla="*/ 6 w 246"/>
                  <a:gd name="T1" fmla="*/ 246 h 246"/>
                  <a:gd name="T2" fmla="*/ 184 w 246"/>
                  <a:gd name="T3" fmla="*/ 187 h 246"/>
                  <a:gd name="T4" fmla="*/ 186 w 246"/>
                  <a:gd name="T5" fmla="*/ 185 h 246"/>
                  <a:gd name="T6" fmla="*/ 246 w 246"/>
                  <a:gd name="T7" fmla="*/ 8 h 246"/>
                  <a:gd name="T8" fmla="*/ 246 w 246"/>
                  <a:gd name="T9" fmla="*/ 4 h 246"/>
                  <a:gd name="T10" fmla="*/ 245 w 246"/>
                  <a:gd name="T11" fmla="*/ 1 h 246"/>
                  <a:gd name="T12" fmla="*/ 239 w 246"/>
                  <a:gd name="T13" fmla="*/ 0 h 246"/>
                  <a:gd name="T14" fmla="*/ 64 w 246"/>
                  <a:gd name="T15" fmla="*/ 59 h 246"/>
                  <a:gd name="T16" fmla="*/ 60 w 246"/>
                  <a:gd name="T17" fmla="*/ 62 h 246"/>
                  <a:gd name="T18" fmla="*/ 0 w 246"/>
                  <a:gd name="T19" fmla="*/ 238 h 246"/>
                  <a:gd name="T20" fmla="*/ 2 w 246"/>
                  <a:gd name="T21" fmla="*/ 244 h 246"/>
                  <a:gd name="T22" fmla="*/ 5 w 246"/>
                  <a:gd name="T23" fmla="*/ 246 h 246"/>
                  <a:gd name="T24" fmla="*/ 6 w 246"/>
                  <a:gd name="T25" fmla="*/ 246 h 246"/>
                  <a:gd name="T26" fmla="*/ 124 w 246"/>
                  <a:gd name="T27" fmla="*/ 94 h 246"/>
                  <a:gd name="T28" fmla="*/ 135 w 246"/>
                  <a:gd name="T29" fmla="*/ 95 h 246"/>
                  <a:gd name="T30" fmla="*/ 144 w 246"/>
                  <a:gd name="T31" fmla="*/ 102 h 246"/>
                  <a:gd name="T32" fmla="*/ 151 w 246"/>
                  <a:gd name="T33" fmla="*/ 111 h 246"/>
                  <a:gd name="T34" fmla="*/ 154 w 246"/>
                  <a:gd name="T35" fmla="*/ 122 h 246"/>
                  <a:gd name="T36" fmla="*/ 152 w 246"/>
                  <a:gd name="T37" fmla="*/ 129 h 246"/>
                  <a:gd name="T38" fmla="*/ 148 w 246"/>
                  <a:gd name="T39" fmla="*/ 140 h 246"/>
                  <a:gd name="T40" fmla="*/ 140 w 246"/>
                  <a:gd name="T41" fmla="*/ 148 h 246"/>
                  <a:gd name="T42" fmla="*/ 129 w 246"/>
                  <a:gd name="T43" fmla="*/ 152 h 246"/>
                  <a:gd name="T44" fmla="*/ 124 w 246"/>
                  <a:gd name="T45" fmla="*/ 152 h 246"/>
                  <a:gd name="T46" fmla="*/ 112 w 246"/>
                  <a:gd name="T47" fmla="*/ 150 h 246"/>
                  <a:gd name="T48" fmla="*/ 103 w 246"/>
                  <a:gd name="T49" fmla="*/ 144 h 246"/>
                  <a:gd name="T50" fmla="*/ 97 w 246"/>
                  <a:gd name="T51" fmla="*/ 134 h 246"/>
                  <a:gd name="T52" fmla="*/ 94 w 246"/>
                  <a:gd name="T53" fmla="*/ 122 h 246"/>
                  <a:gd name="T54" fmla="*/ 94 w 246"/>
                  <a:gd name="T55" fmla="*/ 117 h 246"/>
                  <a:gd name="T56" fmla="*/ 100 w 246"/>
                  <a:gd name="T57" fmla="*/ 106 h 246"/>
                  <a:gd name="T58" fmla="*/ 107 w 246"/>
                  <a:gd name="T59" fmla="*/ 98 h 246"/>
                  <a:gd name="T60" fmla="*/ 117 w 246"/>
                  <a:gd name="T61" fmla="*/ 94 h 246"/>
                  <a:gd name="T62" fmla="*/ 124 w 246"/>
                  <a:gd name="T63" fmla="*/ 9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246">
                    <a:moveTo>
                      <a:pt x="6" y="246"/>
                    </a:moveTo>
                    <a:lnTo>
                      <a:pt x="6" y="246"/>
                    </a:lnTo>
                    <a:lnTo>
                      <a:pt x="9" y="246"/>
                    </a:lnTo>
                    <a:lnTo>
                      <a:pt x="184" y="187"/>
                    </a:lnTo>
                    <a:lnTo>
                      <a:pt x="184" y="187"/>
                    </a:lnTo>
                    <a:lnTo>
                      <a:pt x="186" y="185"/>
                    </a:lnTo>
                    <a:lnTo>
                      <a:pt x="188" y="184"/>
                    </a:lnTo>
                    <a:lnTo>
                      <a:pt x="246" y="8"/>
                    </a:lnTo>
                    <a:lnTo>
                      <a:pt x="246" y="8"/>
                    </a:lnTo>
                    <a:lnTo>
                      <a:pt x="246" y="4"/>
                    </a:lnTo>
                    <a:lnTo>
                      <a:pt x="245" y="1"/>
                    </a:lnTo>
                    <a:lnTo>
                      <a:pt x="245" y="1"/>
                    </a:lnTo>
                    <a:lnTo>
                      <a:pt x="242" y="0"/>
                    </a:lnTo>
                    <a:lnTo>
                      <a:pt x="239" y="0"/>
                    </a:lnTo>
                    <a:lnTo>
                      <a:pt x="64" y="59"/>
                    </a:lnTo>
                    <a:lnTo>
                      <a:pt x="64" y="59"/>
                    </a:lnTo>
                    <a:lnTo>
                      <a:pt x="61" y="60"/>
                    </a:lnTo>
                    <a:lnTo>
                      <a:pt x="60" y="62"/>
                    </a:lnTo>
                    <a:lnTo>
                      <a:pt x="0" y="238"/>
                    </a:lnTo>
                    <a:lnTo>
                      <a:pt x="0" y="238"/>
                    </a:lnTo>
                    <a:lnTo>
                      <a:pt x="0" y="242"/>
                    </a:lnTo>
                    <a:lnTo>
                      <a:pt x="2" y="244"/>
                    </a:lnTo>
                    <a:lnTo>
                      <a:pt x="2" y="244"/>
                    </a:lnTo>
                    <a:lnTo>
                      <a:pt x="5" y="246"/>
                    </a:lnTo>
                    <a:lnTo>
                      <a:pt x="6" y="246"/>
                    </a:lnTo>
                    <a:lnTo>
                      <a:pt x="6" y="246"/>
                    </a:lnTo>
                    <a:close/>
                    <a:moveTo>
                      <a:pt x="124" y="94"/>
                    </a:moveTo>
                    <a:lnTo>
                      <a:pt x="124" y="94"/>
                    </a:lnTo>
                    <a:lnTo>
                      <a:pt x="129" y="94"/>
                    </a:lnTo>
                    <a:lnTo>
                      <a:pt x="135" y="95"/>
                    </a:lnTo>
                    <a:lnTo>
                      <a:pt x="140" y="98"/>
                    </a:lnTo>
                    <a:lnTo>
                      <a:pt x="144" y="102"/>
                    </a:lnTo>
                    <a:lnTo>
                      <a:pt x="148" y="106"/>
                    </a:lnTo>
                    <a:lnTo>
                      <a:pt x="151" y="111"/>
                    </a:lnTo>
                    <a:lnTo>
                      <a:pt x="152" y="117"/>
                    </a:lnTo>
                    <a:lnTo>
                      <a:pt x="154" y="122"/>
                    </a:lnTo>
                    <a:lnTo>
                      <a:pt x="154" y="122"/>
                    </a:lnTo>
                    <a:lnTo>
                      <a:pt x="152" y="129"/>
                    </a:lnTo>
                    <a:lnTo>
                      <a:pt x="151" y="134"/>
                    </a:lnTo>
                    <a:lnTo>
                      <a:pt x="148" y="140"/>
                    </a:lnTo>
                    <a:lnTo>
                      <a:pt x="144" y="144"/>
                    </a:lnTo>
                    <a:lnTo>
                      <a:pt x="140" y="148"/>
                    </a:lnTo>
                    <a:lnTo>
                      <a:pt x="135" y="150"/>
                    </a:lnTo>
                    <a:lnTo>
                      <a:pt x="129" y="152"/>
                    </a:lnTo>
                    <a:lnTo>
                      <a:pt x="124" y="152"/>
                    </a:lnTo>
                    <a:lnTo>
                      <a:pt x="124" y="152"/>
                    </a:lnTo>
                    <a:lnTo>
                      <a:pt x="117" y="152"/>
                    </a:lnTo>
                    <a:lnTo>
                      <a:pt x="112" y="150"/>
                    </a:lnTo>
                    <a:lnTo>
                      <a:pt x="107" y="148"/>
                    </a:lnTo>
                    <a:lnTo>
                      <a:pt x="103" y="144"/>
                    </a:lnTo>
                    <a:lnTo>
                      <a:pt x="100" y="140"/>
                    </a:lnTo>
                    <a:lnTo>
                      <a:pt x="97" y="134"/>
                    </a:lnTo>
                    <a:lnTo>
                      <a:pt x="94" y="129"/>
                    </a:lnTo>
                    <a:lnTo>
                      <a:pt x="94" y="122"/>
                    </a:lnTo>
                    <a:lnTo>
                      <a:pt x="94" y="122"/>
                    </a:lnTo>
                    <a:lnTo>
                      <a:pt x="94" y="117"/>
                    </a:lnTo>
                    <a:lnTo>
                      <a:pt x="97" y="111"/>
                    </a:lnTo>
                    <a:lnTo>
                      <a:pt x="100" y="106"/>
                    </a:lnTo>
                    <a:lnTo>
                      <a:pt x="103" y="102"/>
                    </a:lnTo>
                    <a:lnTo>
                      <a:pt x="107" y="98"/>
                    </a:lnTo>
                    <a:lnTo>
                      <a:pt x="112" y="95"/>
                    </a:lnTo>
                    <a:lnTo>
                      <a:pt x="117" y="94"/>
                    </a:lnTo>
                    <a:lnTo>
                      <a:pt x="124" y="94"/>
                    </a:lnTo>
                    <a:lnTo>
                      <a:pt x="124"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12" name="Freeform 80"/>
              <p:cNvSpPr>
                <a:spLocks/>
              </p:cNvSpPr>
              <p:nvPr/>
            </p:nvSpPr>
            <p:spPr bwMode="auto">
              <a:xfrm>
                <a:off x="817563" y="1763713"/>
                <a:ext cx="14288" cy="47625"/>
              </a:xfrm>
              <a:custGeom>
                <a:avLst/>
                <a:gdLst>
                  <a:gd name="T0" fmla="*/ 9 w 17"/>
                  <a:gd name="T1" fmla="*/ 0 h 59"/>
                  <a:gd name="T2" fmla="*/ 9 w 17"/>
                  <a:gd name="T3" fmla="*/ 0 h 59"/>
                  <a:gd name="T4" fmla="*/ 5 w 17"/>
                  <a:gd name="T5" fmla="*/ 0 h 59"/>
                  <a:gd name="T6" fmla="*/ 2 w 17"/>
                  <a:gd name="T7" fmla="*/ 2 h 59"/>
                  <a:gd name="T8" fmla="*/ 0 w 17"/>
                  <a:gd name="T9" fmla="*/ 5 h 59"/>
                  <a:gd name="T10" fmla="*/ 0 w 17"/>
                  <a:gd name="T11" fmla="*/ 9 h 59"/>
                  <a:gd name="T12" fmla="*/ 0 w 17"/>
                  <a:gd name="T13" fmla="*/ 49 h 59"/>
                  <a:gd name="T14" fmla="*/ 0 w 17"/>
                  <a:gd name="T15" fmla="*/ 49 h 59"/>
                  <a:gd name="T16" fmla="*/ 0 w 17"/>
                  <a:gd name="T17" fmla="*/ 53 h 59"/>
                  <a:gd name="T18" fmla="*/ 2 w 17"/>
                  <a:gd name="T19" fmla="*/ 56 h 59"/>
                  <a:gd name="T20" fmla="*/ 5 w 17"/>
                  <a:gd name="T21" fmla="*/ 58 h 59"/>
                  <a:gd name="T22" fmla="*/ 9 w 17"/>
                  <a:gd name="T23" fmla="*/ 59 h 59"/>
                  <a:gd name="T24" fmla="*/ 9 w 17"/>
                  <a:gd name="T25" fmla="*/ 59 h 59"/>
                  <a:gd name="T26" fmla="*/ 12 w 17"/>
                  <a:gd name="T27" fmla="*/ 58 h 59"/>
                  <a:gd name="T28" fmla="*/ 14 w 17"/>
                  <a:gd name="T29" fmla="*/ 56 h 59"/>
                  <a:gd name="T30" fmla="*/ 17 w 17"/>
                  <a:gd name="T31" fmla="*/ 53 h 59"/>
                  <a:gd name="T32" fmla="*/ 17 w 17"/>
                  <a:gd name="T33" fmla="*/ 49 h 59"/>
                  <a:gd name="T34" fmla="*/ 17 w 17"/>
                  <a:gd name="T35" fmla="*/ 9 h 59"/>
                  <a:gd name="T36" fmla="*/ 17 w 17"/>
                  <a:gd name="T37" fmla="*/ 9 h 59"/>
                  <a:gd name="T38" fmla="*/ 17 w 17"/>
                  <a:gd name="T39" fmla="*/ 5 h 59"/>
                  <a:gd name="T40" fmla="*/ 14 w 17"/>
                  <a:gd name="T41" fmla="*/ 2 h 59"/>
                  <a:gd name="T42" fmla="*/ 12 w 17"/>
                  <a:gd name="T43" fmla="*/ 0 h 59"/>
                  <a:gd name="T44" fmla="*/ 9 w 17"/>
                  <a:gd name="T45" fmla="*/ 0 h 59"/>
                  <a:gd name="T46" fmla="*/ 9 w 17"/>
                  <a:gd name="T4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59">
                    <a:moveTo>
                      <a:pt x="9" y="0"/>
                    </a:moveTo>
                    <a:lnTo>
                      <a:pt x="9" y="0"/>
                    </a:lnTo>
                    <a:lnTo>
                      <a:pt x="5" y="0"/>
                    </a:lnTo>
                    <a:lnTo>
                      <a:pt x="2" y="2"/>
                    </a:lnTo>
                    <a:lnTo>
                      <a:pt x="0" y="5"/>
                    </a:lnTo>
                    <a:lnTo>
                      <a:pt x="0" y="9"/>
                    </a:lnTo>
                    <a:lnTo>
                      <a:pt x="0" y="49"/>
                    </a:lnTo>
                    <a:lnTo>
                      <a:pt x="0" y="49"/>
                    </a:lnTo>
                    <a:lnTo>
                      <a:pt x="0" y="53"/>
                    </a:lnTo>
                    <a:lnTo>
                      <a:pt x="2" y="56"/>
                    </a:lnTo>
                    <a:lnTo>
                      <a:pt x="5" y="58"/>
                    </a:lnTo>
                    <a:lnTo>
                      <a:pt x="9" y="59"/>
                    </a:lnTo>
                    <a:lnTo>
                      <a:pt x="9" y="59"/>
                    </a:lnTo>
                    <a:lnTo>
                      <a:pt x="12" y="58"/>
                    </a:lnTo>
                    <a:lnTo>
                      <a:pt x="14" y="56"/>
                    </a:lnTo>
                    <a:lnTo>
                      <a:pt x="17" y="53"/>
                    </a:lnTo>
                    <a:lnTo>
                      <a:pt x="17" y="49"/>
                    </a:lnTo>
                    <a:lnTo>
                      <a:pt x="17" y="9"/>
                    </a:lnTo>
                    <a:lnTo>
                      <a:pt x="17" y="9"/>
                    </a:lnTo>
                    <a:lnTo>
                      <a:pt x="17" y="5"/>
                    </a:lnTo>
                    <a:lnTo>
                      <a:pt x="14" y="2"/>
                    </a:lnTo>
                    <a:lnTo>
                      <a:pt x="12" y="0"/>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13" name="Freeform 81"/>
              <p:cNvSpPr>
                <a:spLocks/>
              </p:cNvSpPr>
              <p:nvPr/>
            </p:nvSpPr>
            <p:spPr bwMode="auto">
              <a:xfrm>
                <a:off x="938213" y="1917700"/>
                <a:ext cx="46038" cy="14288"/>
              </a:xfrm>
              <a:custGeom>
                <a:avLst/>
                <a:gdLst>
                  <a:gd name="T0" fmla="*/ 51 w 59"/>
                  <a:gd name="T1" fmla="*/ 0 h 18"/>
                  <a:gd name="T2" fmla="*/ 10 w 59"/>
                  <a:gd name="T3" fmla="*/ 0 h 18"/>
                  <a:gd name="T4" fmla="*/ 10 w 59"/>
                  <a:gd name="T5" fmla="*/ 0 h 18"/>
                  <a:gd name="T6" fmla="*/ 7 w 59"/>
                  <a:gd name="T7" fmla="*/ 0 h 18"/>
                  <a:gd name="T8" fmla="*/ 3 w 59"/>
                  <a:gd name="T9" fmla="*/ 3 h 18"/>
                  <a:gd name="T10" fmla="*/ 2 w 59"/>
                  <a:gd name="T11" fmla="*/ 5 h 18"/>
                  <a:gd name="T12" fmla="*/ 0 w 59"/>
                  <a:gd name="T13" fmla="*/ 8 h 18"/>
                  <a:gd name="T14" fmla="*/ 0 w 59"/>
                  <a:gd name="T15" fmla="*/ 8 h 18"/>
                  <a:gd name="T16" fmla="*/ 2 w 59"/>
                  <a:gd name="T17" fmla="*/ 12 h 18"/>
                  <a:gd name="T18" fmla="*/ 3 w 59"/>
                  <a:gd name="T19" fmla="*/ 15 h 18"/>
                  <a:gd name="T20" fmla="*/ 7 w 59"/>
                  <a:gd name="T21" fmla="*/ 18 h 18"/>
                  <a:gd name="T22" fmla="*/ 10 w 59"/>
                  <a:gd name="T23" fmla="*/ 18 h 18"/>
                  <a:gd name="T24" fmla="*/ 51 w 59"/>
                  <a:gd name="T25" fmla="*/ 18 h 18"/>
                  <a:gd name="T26" fmla="*/ 51 w 59"/>
                  <a:gd name="T27" fmla="*/ 18 h 18"/>
                  <a:gd name="T28" fmla="*/ 54 w 59"/>
                  <a:gd name="T29" fmla="*/ 18 h 18"/>
                  <a:gd name="T30" fmla="*/ 57 w 59"/>
                  <a:gd name="T31" fmla="*/ 15 h 18"/>
                  <a:gd name="T32" fmla="*/ 59 w 59"/>
                  <a:gd name="T33" fmla="*/ 12 h 18"/>
                  <a:gd name="T34" fmla="*/ 59 w 59"/>
                  <a:gd name="T35" fmla="*/ 8 h 18"/>
                  <a:gd name="T36" fmla="*/ 59 w 59"/>
                  <a:gd name="T37" fmla="*/ 8 h 18"/>
                  <a:gd name="T38" fmla="*/ 59 w 59"/>
                  <a:gd name="T39" fmla="*/ 5 h 18"/>
                  <a:gd name="T40" fmla="*/ 57 w 59"/>
                  <a:gd name="T41" fmla="*/ 3 h 18"/>
                  <a:gd name="T42" fmla="*/ 54 w 59"/>
                  <a:gd name="T43" fmla="*/ 0 h 18"/>
                  <a:gd name="T44" fmla="*/ 51 w 59"/>
                  <a:gd name="T45" fmla="*/ 0 h 18"/>
                  <a:gd name="T46" fmla="*/ 51 w 59"/>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18">
                    <a:moveTo>
                      <a:pt x="51" y="0"/>
                    </a:moveTo>
                    <a:lnTo>
                      <a:pt x="10" y="0"/>
                    </a:lnTo>
                    <a:lnTo>
                      <a:pt x="10" y="0"/>
                    </a:lnTo>
                    <a:lnTo>
                      <a:pt x="7" y="0"/>
                    </a:lnTo>
                    <a:lnTo>
                      <a:pt x="3" y="3"/>
                    </a:lnTo>
                    <a:lnTo>
                      <a:pt x="2" y="5"/>
                    </a:lnTo>
                    <a:lnTo>
                      <a:pt x="0" y="8"/>
                    </a:lnTo>
                    <a:lnTo>
                      <a:pt x="0" y="8"/>
                    </a:lnTo>
                    <a:lnTo>
                      <a:pt x="2" y="12"/>
                    </a:lnTo>
                    <a:lnTo>
                      <a:pt x="3" y="15"/>
                    </a:lnTo>
                    <a:lnTo>
                      <a:pt x="7" y="18"/>
                    </a:lnTo>
                    <a:lnTo>
                      <a:pt x="10" y="18"/>
                    </a:lnTo>
                    <a:lnTo>
                      <a:pt x="51" y="18"/>
                    </a:lnTo>
                    <a:lnTo>
                      <a:pt x="51" y="18"/>
                    </a:lnTo>
                    <a:lnTo>
                      <a:pt x="54" y="18"/>
                    </a:lnTo>
                    <a:lnTo>
                      <a:pt x="57" y="15"/>
                    </a:lnTo>
                    <a:lnTo>
                      <a:pt x="59" y="12"/>
                    </a:lnTo>
                    <a:lnTo>
                      <a:pt x="59" y="8"/>
                    </a:lnTo>
                    <a:lnTo>
                      <a:pt x="59" y="8"/>
                    </a:lnTo>
                    <a:lnTo>
                      <a:pt x="59" y="5"/>
                    </a:lnTo>
                    <a:lnTo>
                      <a:pt x="57" y="3"/>
                    </a:lnTo>
                    <a:lnTo>
                      <a:pt x="54"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14" name="Freeform 82"/>
              <p:cNvSpPr>
                <a:spLocks/>
              </p:cNvSpPr>
              <p:nvPr/>
            </p:nvSpPr>
            <p:spPr bwMode="auto">
              <a:xfrm>
                <a:off x="817563" y="2038350"/>
                <a:ext cx="14288" cy="46038"/>
              </a:xfrm>
              <a:custGeom>
                <a:avLst/>
                <a:gdLst>
                  <a:gd name="T0" fmla="*/ 9 w 17"/>
                  <a:gd name="T1" fmla="*/ 0 h 59"/>
                  <a:gd name="T2" fmla="*/ 9 w 17"/>
                  <a:gd name="T3" fmla="*/ 0 h 59"/>
                  <a:gd name="T4" fmla="*/ 5 w 17"/>
                  <a:gd name="T5" fmla="*/ 1 h 59"/>
                  <a:gd name="T6" fmla="*/ 2 w 17"/>
                  <a:gd name="T7" fmla="*/ 3 h 59"/>
                  <a:gd name="T8" fmla="*/ 0 w 17"/>
                  <a:gd name="T9" fmla="*/ 5 h 59"/>
                  <a:gd name="T10" fmla="*/ 0 w 17"/>
                  <a:gd name="T11" fmla="*/ 9 h 59"/>
                  <a:gd name="T12" fmla="*/ 0 w 17"/>
                  <a:gd name="T13" fmla="*/ 49 h 59"/>
                  <a:gd name="T14" fmla="*/ 0 w 17"/>
                  <a:gd name="T15" fmla="*/ 49 h 59"/>
                  <a:gd name="T16" fmla="*/ 0 w 17"/>
                  <a:gd name="T17" fmla="*/ 54 h 59"/>
                  <a:gd name="T18" fmla="*/ 2 w 17"/>
                  <a:gd name="T19" fmla="*/ 56 h 59"/>
                  <a:gd name="T20" fmla="*/ 5 w 17"/>
                  <a:gd name="T21" fmla="*/ 59 h 59"/>
                  <a:gd name="T22" fmla="*/ 9 w 17"/>
                  <a:gd name="T23" fmla="*/ 59 h 59"/>
                  <a:gd name="T24" fmla="*/ 9 w 17"/>
                  <a:gd name="T25" fmla="*/ 59 h 59"/>
                  <a:gd name="T26" fmla="*/ 12 w 17"/>
                  <a:gd name="T27" fmla="*/ 59 h 59"/>
                  <a:gd name="T28" fmla="*/ 14 w 17"/>
                  <a:gd name="T29" fmla="*/ 56 h 59"/>
                  <a:gd name="T30" fmla="*/ 17 w 17"/>
                  <a:gd name="T31" fmla="*/ 54 h 59"/>
                  <a:gd name="T32" fmla="*/ 17 w 17"/>
                  <a:gd name="T33" fmla="*/ 49 h 59"/>
                  <a:gd name="T34" fmla="*/ 17 w 17"/>
                  <a:gd name="T35" fmla="*/ 9 h 59"/>
                  <a:gd name="T36" fmla="*/ 17 w 17"/>
                  <a:gd name="T37" fmla="*/ 9 h 59"/>
                  <a:gd name="T38" fmla="*/ 17 w 17"/>
                  <a:gd name="T39" fmla="*/ 5 h 59"/>
                  <a:gd name="T40" fmla="*/ 14 w 17"/>
                  <a:gd name="T41" fmla="*/ 3 h 59"/>
                  <a:gd name="T42" fmla="*/ 12 w 17"/>
                  <a:gd name="T43" fmla="*/ 1 h 59"/>
                  <a:gd name="T44" fmla="*/ 9 w 17"/>
                  <a:gd name="T45" fmla="*/ 0 h 59"/>
                  <a:gd name="T46" fmla="*/ 9 w 17"/>
                  <a:gd name="T4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59">
                    <a:moveTo>
                      <a:pt x="9" y="0"/>
                    </a:moveTo>
                    <a:lnTo>
                      <a:pt x="9" y="0"/>
                    </a:lnTo>
                    <a:lnTo>
                      <a:pt x="5" y="1"/>
                    </a:lnTo>
                    <a:lnTo>
                      <a:pt x="2" y="3"/>
                    </a:lnTo>
                    <a:lnTo>
                      <a:pt x="0" y="5"/>
                    </a:lnTo>
                    <a:lnTo>
                      <a:pt x="0" y="9"/>
                    </a:lnTo>
                    <a:lnTo>
                      <a:pt x="0" y="49"/>
                    </a:lnTo>
                    <a:lnTo>
                      <a:pt x="0" y="49"/>
                    </a:lnTo>
                    <a:lnTo>
                      <a:pt x="0" y="54"/>
                    </a:lnTo>
                    <a:lnTo>
                      <a:pt x="2" y="56"/>
                    </a:lnTo>
                    <a:lnTo>
                      <a:pt x="5" y="59"/>
                    </a:lnTo>
                    <a:lnTo>
                      <a:pt x="9" y="59"/>
                    </a:lnTo>
                    <a:lnTo>
                      <a:pt x="9" y="59"/>
                    </a:lnTo>
                    <a:lnTo>
                      <a:pt x="12" y="59"/>
                    </a:lnTo>
                    <a:lnTo>
                      <a:pt x="14" y="56"/>
                    </a:lnTo>
                    <a:lnTo>
                      <a:pt x="17" y="54"/>
                    </a:lnTo>
                    <a:lnTo>
                      <a:pt x="17" y="49"/>
                    </a:lnTo>
                    <a:lnTo>
                      <a:pt x="17" y="9"/>
                    </a:lnTo>
                    <a:lnTo>
                      <a:pt x="17" y="9"/>
                    </a:lnTo>
                    <a:lnTo>
                      <a:pt x="17" y="5"/>
                    </a:lnTo>
                    <a:lnTo>
                      <a:pt x="14" y="3"/>
                    </a:lnTo>
                    <a:lnTo>
                      <a:pt x="12" y="1"/>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15" name="Freeform 83"/>
              <p:cNvSpPr>
                <a:spLocks/>
              </p:cNvSpPr>
              <p:nvPr/>
            </p:nvSpPr>
            <p:spPr bwMode="auto">
              <a:xfrm>
                <a:off x="663576" y="1917700"/>
                <a:ext cx="47625" cy="14288"/>
              </a:xfrm>
              <a:custGeom>
                <a:avLst/>
                <a:gdLst>
                  <a:gd name="T0" fmla="*/ 50 w 59"/>
                  <a:gd name="T1" fmla="*/ 0 h 18"/>
                  <a:gd name="T2" fmla="*/ 10 w 59"/>
                  <a:gd name="T3" fmla="*/ 0 h 18"/>
                  <a:gd name="T4" fmla="*/ 10 w 59"/>
                  <a:gd name="T5" fmla="*/ 0 h 18"/>
                  <a:gd name="T6" fmla="*/ 6 w 59"/>
                  <a:gd name="T7" fmla="*/ 0 h 18"/>
                  <a:gd name="T8" fmla="*/ 3 w 59"/>
                  <a:gd name="T9" fmla="*/ 3 h 18"/>
                  <a:gd name="T10" fmla="*/ 2 w 59"/>
                  <a:gd name="T11" fmla="*/ 5 h 18"/>
                  <a:gd name="T12" fmla="*/ 0 w 59"/>
                  <a:gd name="T13" fmla="*/ 8 h 18"/>
                  <a:gd name="T14" fmla="*/ 0 w 59"/>
                  <a:gd name="T15" fmla="*/ 8 h 18"/>
                  <a:gd name="T16" fmla="*/ 2 w 59"/>
                  <a:gd name="T17" fmla="*/ 12 h 18"/>
                  <a:gd name="T18" fmla="*/ 3 w 59"/>
                  <a:gd name="T19" fmla="*/ 15 h 18"/>
                  <a:gd name="T20" fmla="*/ 6 w 59"/>
                  <a:gd name="T21" fmla="*/ 18 h 18"/>
                  <a:gd name="T22" fmla="*/ 10 w 59"/>
                  <a:gd name="T23" fmla="*/ 18 h 18"/>
                  <a:gd name="T24" fmla="*/ 50 w 59"/>
                  <a:gd name="T25" fmla="*/ 18 h 18"/>
                  <a:gd name="T26" fmla="*/ 50 w 59"/>
                  <a:gd name="T27" fmla="*/ 18 h 18"/>
                  <a:gd name="T28" fmla="*/ 54 w 59"/>
                  <a:gd name="T29" fmla="*/ 18 h 18"/>
                  <a:gd name="T30" fmla="*/ 57 w 59"/>
                  <a:gd name="T31" fmla="*/ 15 h 18"/>
                  <a:gd name="T32" fmla="*/ 58 w 59"/>
                  <a:gd name="T33" fmla="*/ 12 h 18"/>
                  <a:gd name="T34" fmla="*/ 59 w 59"/>
                  <a:gd name="T35" fmla="*/ 8 h 18"/>
                  <a:gd name="T36" fmla="*/ 59 w 59"/>
                  <a:gd name="T37" fmla="*/ 8 h 18"/>
                  <a:gd name="T38" fmla="*/ 58 w 59"/>
                  <a:gd name="T39" fmla="*/ 5 h 18"/>
                  <a:gd name="T40" fmla="*/ 57 w 59"/>
                  <a:gd name="T41" fmla="*/ 3 h 18"/>
                  <a:gd name="T42" fmla="*/ 54 w 59"/>
                  <a:gd name="T43" fmla="*/ 0 h 18"/>
                  <a:gd name="T44" fmla="*/ 50 w 59"/>
                  <a:gd name="T45" fmla="*/ 0 h 18"/>
                  <a:gd name="T46" fmla="*/ 50 w 59"/>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18">
                    <a:moveTo>
                      <a:pt x="50" y="0"/>
                    </a:moveTo>
                    <a:lnTo>
                      <a:pt x="10" y="0"/>
                    </a:lnTo>
                    <a:lnTo>
                      <a:pt x="10" y="0"/>
                    </a:lnTo>
                    <a:lnTo>
                      <a:pt x="6" y="0"/>
                    </a:lnTo>
                    <a:lnTo>
                      <a:pt x="3" y="3"/>
                    </a:lnTo>
                    <a:lnTo>
                      <a:pt x="2" y="5"/>
                    </a:lnTo>
                    <a:lnTo>
                      <a:pt x="0" y="8"/>
                    </a:lnTo>
                    <a:lnTo>
                      <a:pt x="0" y="8"/>
                    </a:lnTo>
                    <a:lnTo>
                      <a:pt x="2" y="12"/>
                    </a:lnTo>
                    <a:lnTo>
                      <a:pt x="3" y="15"/>
                    </a:lnTo>
                    <a:lnTo>
                      <a:pt x="6" y="18"/>
                    </a:lnTo>
                    <a:lnTo>
                      <a:pt x="10" y="18"/>
                    </a:lnTo>
                    <a:lnTo>
                      <a:pt x="50" y="18"/>
                    </a:lnTo>
                    <a:lnTo>
                      <a:pt x="50" y="18"/>
                    </a:lnTo>
                    <a:lnTo>
                      <a:pt x="54" y="18"/>
                    </a:lnTo>
                    <a:lnTo>
                      <a:pt x="57" y="15"/>
                    </a:lnTo>
                    <a:lnTo>
                      <a:pt x="58" y="12"/>
                    </a:lnTo>
                    <a:lnTo>
                      <a:pt x="59" y="8"/>
                    </a:lnTo>
                    <a:lnTo>
                      <a:pt x="59" y="8"/>
                    </a:lnTo>
                    <a:lnTo>
                      <a:pt x="58" y="5"/>
                    </a:lnTo>
                    <a:lnTo>
                      <a:pt x="57" y="3"/>
                    </a:lnTo>
                    <a:lnTo>
                      <a:pt x="54" y="0"/>
                    </a:lnTo>
                    <a:lnTo>
                      <a:pt x="50"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grpSp>
      </p:grpSp>
      <p:grpSp>
        <p:nvGrpSpPr>
          <p:cNvPr id="16" name="Group 15"/>
          <p:cNvGrpSpPr/>
          <p:nvPr/>
        </p:nvGrpSpPr>
        <p:grpSpPr>
          <a:xfrm>
            <a:off x="893239" y="2284581"/>
            <a:ext cx="5477855" cy="1366610"/>
            <a:chOff x="893356" y="2417708"/>
            <a:chExt cx="5478568" cy="1366788"/>
          </a:xfrm>
        </p:grpSpPr>
        <p:grpSp>
          <p:nvGrpSpPr>
            <p:cNvPr id="17" name="Group 16"/>
            <p:cNvGrpSpPr>
              <a:grpSpLocks noChangeAspect="1"/>
            </p:cNvGrpSpPr>
            <p:nvPr/>
          </p:nvGrpSpPr>
          <p:grpSpPr>
            <a:xfrm>
              <a:off x="893356" y="2885102"/>
              <a:ext cx="433317" cy="432000"/>
              <a:chOff x="4071938" y="822325"/>
              <a:chExt cx="522288" cy="520700"/>
            </a:xfrm>
          </p:grpSpPr>
          <p:sp>
            <p:nvSpPr>
              <p:cNvPr id="19" name="Freeform 9"/>
              <p:cNvSpPr>
                <a:spLocks noEditPoints="1"/>
              </p:cNvSpPr>
              <p:nvPr/>
            </p:nvSpPr>
            <p:spPr bwMode="auto">
              <a:xfrm>
                <a:off x="4071938" y="822325"/>
                <a:ext cx="522288" cy="520700"/>
              </a:xfrm>
              <a:custGeom>
                <a:avLst/>
                <a:gdLst>
                  <a:gd name="T0" fmla="*/ 313 w 658"/>
                  <a:gd name="T1" fmla="*/ 657 h 657"/>
                  <a:gd name="T2" fmla="*/ 263 w 658"/>
                  <a:gd name="T3" fmla="*/ 650 h 657"/>
                  <a:gd name="T4" fmla="*/ 201 w 658"/>
                  <a:gd name="T5" fmla="*/ 631 h 657"/>
                  <a:gd name="T6" fmla="*/ 120 w 658"/>
                  <a:gd name="T7" fmla="*/ 582 h 657"/>
                  <a:gd name="T8" fmla="*/ 56 w 658"/>
                  <a:gd name="T9" fmla="*/ 512 h 657"/>
                  <a:gd name="T10" fmla="*/ 14 w 658"/>
                  <a:gd name="T11" fmla="*/ 426 h 657"/>
                  <a:gd name="T12" fmla="*/ 4 w 658"/>
                  <a:gd name="T13" fmla="*/ 379 h 657"/>
                  <a:gd name="T14" fmla="*/ 0 w 658"/>
                  <a:gd name="T15" fmla="*/ 329 h 657"/>
                  <a:gd name="T16" fmla="*/ 2 w 658"/>
                  <a:gd name="T17" fmla="*/ 295 h 657"/>
                  <a:gd name="T18" fmla="*/ 10 w 658"/>
                  <a:gd name="T19" fmla="*/ 246 h 657"/>
                  <a:gd name="T20" fmla="*/ 40 w 658"/>
                  <a:gd name="T21" fmla="*/ 172 h 657"/>
                  <a:gd name="T22" fmla="*/ 96 w 658"/>
                  <a:gd name="T23" fmla="*/ 97 h 657"/>
                  <a:gd name="T24" fmla="*/ 173 w 658"/>
                  <a:gd name="T25" fmla="*/ 39 h 657"/>
                  <a:gd name="T26" fmla="*/ 247 w 658"/>
                  <a:gd name="T27" fmla="*/ 9 h 657"/>
                  <a:gd name="T28" fmla="*/ 295 w 658"/>
                  <a:gd name="T29" fmla="*/ 1 h 657"/>
                  <a:gd name="T30" fmla="*/ 329 w 658"/>
                  <a:gd name="T31" fmla="*/ 0 h 657"/>
                  <a:gd name="T32" fmla="*/ 378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8 w 658"/>
                  <a:gd name="T45" fmla="*/ 312 h 657"/>
                  <a:gd name="T46" fmla="*/ 658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8 w 658"/>
                  <a:gd name="T59" fmla="*/ 653 h 657"/>
                  <a:gd name="T60" fmla="*/ 329 w 658"/>
                  <a:gd name="T61" fmla="*/ 657 h 657"/>
                  <a:gd name="T62" fmla="*/ 329 w 658"/>
                  <a:gd name="T63" fmla="*/ 38 h 657"/>
                  <a:gd name="T64" fmla="*/ 243 w 658"/>
                  <a:gd name="T65" fmla="*/ 51 h 657"/>
                  <a:gd name="T66" fmla="*/ 166 w 658"/>
                  <a:gd name="T67" fmla="*/ 87 h 657"/>
                  <a:gd name="T68" fmla="*/ 104 w 658"/>
                  <a:gd name="T69" fmla="*/ 144 h 657"/>
                  <a:gd name="T70" fmla="*/ 61 w 658"/>
                  <a:gd name="T71" fmla="*/ 215 h 657"/>
                  <a:gd name="T72" fmla="*/ 40 w 658"/>
                  <a:gd name="T73" fmla="*/ 298 h 657"/>
                  <a:gd name="T74" fmla="*/ 40 w 658"/>
                  <a:gd name="T75" fmla="*/ 359 h 657"/>
                  <a:gd name="T76" fmla="*/ 61 w 658"/>
                  <a:gd name="T77" fmla="*/ 442 h 657"/>
                  <a:gd name="T78" fmla="*/ 104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7 h 657"/>
                  <a:gd name="T94" fmla="*/ 615 w 658"/>
                  <a:gd name="T95" fmla="*/ 387 h 657"/>
                  <a:gd name="T96" fmla="*/ 620 w 658"/>
                  <a:gd name="T97" fmla="*/ 329 h 657"/>
                  <a:gd name="T98" fmla="*/ 607 w 658"/>
                  <a:gd name="T99" fmla="*/ 242 h 657"/>
                  <a:gd name="T100" fmla="*/ 570 w 658"/>
                  <a:gd name="T101" fmla="*/ 165 h 657"/>
                  <a:gd name="T102" fmla="*/ 514 w 658"/>
                  <a:gd name="T103" fmla="*/ 103 h 657"/>
                  <a:gd name="T104" fmla="*/ 443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3" y="657"/>
                    </a:lnTo>
                    <a:lnTo>
                      <a:pt x="295" y="655"/>
                    </a:lnTo>
                    <a:lnTo>
                      <a:pt x="279" y="653"/>
                    </a:lnTo>
                    <a:lnTo>
                      <a:pt x="263" y="650"/>
                    </a:lnTo>
                    <a:lnTo>
                      <a:pt x="247" y="647"/>
                    </a:lnTo>
                    <a:lnTo>
                      <a:pt x="232" y="642"/>
                    </a:lnTo>
                    <a:lnTo>
                      <a:pt x="201" y="631"/>
                    </a:lnTo>
                    <a:lnTo>
                      <a:pt x="173" y="618"/>
                    </a:lnTo>
                    <a:lnTo>
                      <a:pt x="145" y="600"/>
                    </a:lnTo>
                    <a:lnTo>
                      <a:pt x="120" y="582"/>
                    </a:lnTo>
                    <a:lnTo>
                      <a:pt x="96" y="561"/>
                    </a:lnTo>
                    <a:lnTo>
                      <a:pt x="75" y="537"/>
                    </a:lnTo>
                    <a:lnTo>
                      <a:pt x="56" y="512"/>
                    </a:lnTo>
                    <a:lnTo>
                      <a:pt x="40" y="485"/>
                    </a:lnTo>
                    <a:lnTo>
                      <a:pt x="26" y="457"/>
                    </a:lnTo>
                    <a:lnTo>
                      <a:pt x="14" y="426"/>
                    </a:lnTo>
                    <a:lnTo>
                      <a:pt x="10" y="411"/>
                    </a:lnTo>
                    <a:lnTo>
                      <a:pt x="6" y="395"/>
                    </a:lnTo>
                    <a:lnTo>
                      <a:pt x="4" y="379"/>
                    </a:lnTo>
                    <a:lnTo>
                      <a:pt x="2" y="363"/>
                    </a:lnTo>
                    <a:lnTo>
                      <a:pt x="1" y="345"/>
                    </a:lnTo>
                    <a:lnTo>
                      <a:pt x="0" y="329"/>
                    </a:lnTo>
                    <a:lnTo>
                      <a:pt x="0" y="329"/>
                    </a:lnTo>
                    <a:lnTo>
                      <a:pt x="1" y="312"/>
                    </a:lnTo>
                    <a:lnTo>
                      <a:pt x="2" y="295"/>
                    </a:lnTo>
                    <a:lnTo>
                      <a:pt x="4" y="278"/>
                    </a:lnTo>
                    <a:lnTo>
                      <a:pt x="6" y="262"/>
                    </a:lnTo>
                    <a:lnTo>
                      <a:pt x="10" y="246"/>
                    </a:lnTo>
                    <a:lnTo>
                      <a:pt x="14" y="231"/>
                    </a:lnTo>
                    <a:lnTo>
                      <a:pt x="26" y="200"/>
                    </a:lnTo>
                    <a:lnTo>
                      <a:pt x="40" y="172"/>
                    </a:lnTo>
                    <a:lnTo>
                      <a:pt x="56" y="145"/>
                    </a:lnTo>
                    <a:lnTo>
                      <a:pt x="75" y="120"/>
                    </a:lnTo>
                    <a:lnTo>
                      <a:pt x="96" y="97"/>
                    </a:lnTo>
                    <a:lnTo>
                      <a:pt x="120" y="75"/>
                    </a:lnTo>
                    <a:lnTo>
                      <a:pt x="145" y="56"/>
                    </a:lnTo>
                    <a:lnTo>
                      <a:pt x="173" y="39"/>
                    </a:lnTo>
                    <a:lnTo>
                      <a:pt x="201" y="26"/>
                    </a:lnTo>
                    <a:lnTo>
                      <a:pt x="232" y="15"/>
                    </a:lnTo>
                    <a:lnTo>
                      <a:pt x="247" y="9"/>
                    </a:lnTo>
                    <a:lnTo>
                      <a:pt x="263" y="7"/>
                    </a:lnTo>
                    <a:lnTo>
                      <a:pt x="279" y="4"/>
                    </a:lnTo>
                    <a:lnTo>
                      <a:pt x="295" y="1"/>
                    </a:lnTo>
                    <a:lnTo>
                      <a:pt x="313" y="0"/>
                    </a:lnTo>
                    <a:lnTo>
                      <a:pt x="329" y="0"/>
                    </a:lnTo>
                    <a:lnTo>
                      <a:pt x="329" y="0"/>
                    </a:lnTo>
                    <a:lnTo>
                      <a:pt x="346" y="0"/>
                    </a:lnTo>
                    <a:lnTo>
                      <a:pt x="362" y="1"/>
                    </a:lnTo>
                    <a:lnTo>
                      <a:pt x="378" y="4"/>
                    </a:lnTo>
                    <a:lnTo>
                      <a:pt x="396" y="7"/>
                    </a:lnTo>
                    <a:lnTo>
                      <a:pt x="411" y="9"/>
                    </a:lnTo>
                    <a:lnTo>
                      <a:pt x="427" y="15"/>
                    </a:lnTo>
                    <a:lnTo>
                      <a:pt x="456" y="26"/>
                    </a:lnTo>
                    <a:lnTo>
                      <a:pt x="486" y="39"/>
                    </a:lnTo>
                    <a:lnTo>
                      <a:pt x="513" y="56"/>
                    </a:lnTo>
                    <a:lnTo>
                      <a:pt x="538" y="75"/>
                    </a:lnTo>
                    <a:lnTo>
                      <a:pt x="561" y="97"/>
                    </a:lnTo>
                    <a:lnTo>
                      <a:pt x="583" y="120"/>
                    </a:lnTo>
                    <a:lnTo>
                      <a:pt x="601" y="145"/>
                    </a:lnTo>
                    <a:lnTo>
                      <a:pt x="617" y="172"/>
                    </a:lnTo>
                    <a:lnTo>
                      <a:pt x="632" y="200"/>
                    </a:lnTo>
                    <a:lnTo>
                      <a:pt x="643" y="231"/>
                    </a:lnTo>
                    <a:lnTo>
                      <a:pt x="647" y="246"/>
                    </a:lnTo>
                    <a:lnTo>
                      <a:pt x="651" y="262"/>
                    </a:lnTo>
                    <a:lnTo>
                      <a:pt x="654" y="278"/>
                    </a:lnTo>
                    <a:lnTo>
                      <a:pt x="656" y="295"/>
                    </a:lnTo>
                    <a:lnTo>
                      <a:pt x="658" y="312"/>
                    </a:lnTo>
                    <a:lnTo>
                      <a:pt x="658" y="329"/>
                    </a:lnTo>
                    <a:lnTo>
                      <a:pt x="658" y="329"/>
                    </a:lnTo>
                    <a:lnTo>
                      <a:pt x="658" y="345"/>
                    </a:lnTo>
                    <a:lnTo>
                      <a:pt x="656" y="363"/>
                    </a:lnTo>
                    <a:lnTo>
                      <a:pt x="654" y="379"/>
                    </a:lnTo>
                    <a:lnTo>
                      <a:pt x="651" y="395"/>
                    </a:lnTo>
                    <a:lnTo>
                      <a:pt x="647" y="411"/>
                    </a:lnTo>
                    <a:lnTo>
                      <a:pt x="643" y="426"/>
                    </a:lnTo>
                    <a:lnTo>
                      <a:pt x="632" y="457"/>
                    </a:lnTo>
                    <a:lnTo>
                      <a:pt x="617" y="485"/>
                    </a:lnTo>
                    <a:lnTo>
                      <a:pt x="601" y="512"/>
                    </a:lnTo>
                    <a:lnTo>
                      <a:pt x="583" y="537"/>
                    </a:lnTo>
                    <a:lnTo>
                      <a:pt x="561" y="561"/>
                    </a:lnTo>
                    <a:lnTo>
                      <a:pt x="538" y="582"/>
                    </a:lnTo>
                    <a:lnTo>
                      <a:pt x="513" y="600"/>
                    </a:lnTo>
                    <a:lnTo>
                      <a:pt x="486" y="618"/>
                    </a:lnTo>
                    <a:lnTo>
                      <a:pt x="456" y="631"/>
                    </a:lnTo>
                    <a:lnTo>
                      <a:pt x="427" y="642"/>
                    </a:lnTo>
                    <a:lnTo>
                      <a:pt x="411" y="647"/>
                    </a:lnTo>
                    <a:lnTo>
                      <a:pt x="396" y="650"/>
                    </a:lnTo>
                    <a:lnTo>
                      <a:pt x="378" y="653"/>
                    </a:lnTo>
                    <a:lnTo>
                      <a:pt x="362" y="655"/>
                    </a:lnTo>
                    <a:lnTo>
                      <a:pt x="346" y="657"/>
                    </a:lnTo>
                    <a:lnTo>
                      <a:pt x="329" y="657"/>
                    </a:lnTo>
                    <a:lnTo>
                      <a:pt x="329" y="657"/>
                    </a:lnTo>
                    <a:close/>
                    <a:moveTo>
                      <a:pt x="329" y="38"/>
                    </a:moveTo>
                    <a:lnTo>
                      <a:pt x="329" y="38"/>
                    </a:lnTo>
                    <a:lnTo>
                      <a:pt x="299" y="39"/>
                    </a:lnTo>
                    <a:lnTo>
                      <a:pt x="271" y="43"/>
                    </a:lnTo>
                    <a:lnTo>
                      <a:pt x="243" y="51"/>
                    </a:lnTo>
                    <a:lnTo>
                      <a:pt x="216" y="60"/>
                    </a:lnTo>
                    <a:lnTo>
                      <a:pt x="190" y="73"/>
                    </a:lnTo>
                    <a:lnTo>
                      <a:pt x="166" y="87"/>
                    </a:lnTo>
                    <a:lnTo>
                      <a:pt x="143" y="103"/>
                    </a:lnTo>
                    <a:lnTo>
                      <a:pt x="123" y="122"/>
                    </a:lnTo>
                    <a:lnTo>
                      <a:pt x="104" y="144"/>
                    </a:lnTo>
                    <a:lnTo>
                      <a:pt x="88" y="165"/>
                    </a:lnTo>
                    <a:lnTo>
                      <a:pt x="73" y="189"/>
                    </a:lnTo>
                    <a:lnTo>
                      <a:pt x="61" y="215"/>
                    </a:lnTo>
                    <a:lnTo>
                      <a:pt x="51" y="242"/>
                    </a:lnTo>
                    <a:lnTo>
                      <a:pt x="44" y="270"/>
                    </a:lnTo>
                    <a:lnTo>
                      <a:pt x="40" y="298"/>
                    </a:lnTo>
                    <a:lnTo>
                      <a:pt x="37" y="329"/>
                    </a:lnTo>
                    <a:lnTo>
                      <a:pt x="37" y="329"/>
                    </a:lnTo>
                    <a:lnTo>
                      <a:pt x="40" y="359"/>
                    </a:lnTo>
                    <a:lnTo>
                      <a:pt x="44" y="387"/>
                    </a:lnTo>
                    <a:lnTo>
                      <a:pt x="51" y="415"/>
                    </a:lnTo>
                    <a:lnTo>
                      <a:pt x="61" y="442"/>
                    </a:lnTo>
                    <a:lnTo>
                      <a:pt x="73" y="467"/>
                    </a:lnTo>
                    <a:lnTo>
                      <a:pt x="88" y="492"/>
                    </a:lnTo>
                    <a:lnTo>
                      <a:pt x="104" y="513"/>
                    </a:lnTo>
                    <a:lnTo>
                      <a:pt x="123" y="535"/>
                    </a:lnTo>
                    <a:lnTo>
                      <a:pt x="143" y="553"/>
                    </a:lnTo>
                    <a:lnTo>
                      <a:pt x="166" y="570"/>
                    </a:lnTo>
                    <a:lnTo>
                      <a:pt x="190" y="584"/>
                    </a:lnTo>
                    <a:lnTo>
                      <a:pt x="216" y="596"/>
                    </a:lnTo>
                    <a:lnTo>
                      <a:pt x="243" y="607"/>
                    </a:lnTo>
                    <a:lnTo>
                      <a:pt x="271" y="614"/>
                    </a:lnTo>
                    <a:lnTo>
                      <a:pt x="299" y="618"/>
                    </a:lnTo>
                    <a:lnTo>
                      <a:pt x="329" y="619"/>
                    </a:lnTo>
                    <a:lnTo>
                      <a:pt x="329" y="619"/>
                    </a:lnTo>
                    <a:lnTo>
                      <a:pt x="358" y="618"/>
                    </a:lnTo>
                    <a:lnTo>
                      <a:pt x="388" y="614"/>
                    </a:lnTo>
                    <a:lnTo>
                      <a:pt x="416" y="607"/>
                    </a:lnTo>
                    <a:lnTo>
                      <a:pt x="443" y="596"/>
                    </a:lnTo>
                    <a:lnTo>
                      <a:pt x="467" y="584"/>
                    </a:lnTo>
                    <a:lnTo>
                      <a:pt x="491" y="570"/>
                    </a:lnTo>
                    <a:lnTo>
                      <a:pt x="514" y="553"/>
                    </a:lnTo>
                    <a:lnTo>
                      <a:pt x="534" y="535"/>
                    </a:lnTo>
                    <a:lnTo>
                      <a:pt x="553" y="513"/>
                    </a:lnTo>
                    <a:lnTo>
                      <a:pt x="570" y="492"/>
                    </a:lnTo>
                    <a:lnTo>
                      <a:pt x="585" y="467"/>
                    </a:lnTo>
                    <a:lnTo>
                      <a:pt x="597" y="442"/>
                    </a:lnTo>
                    <a:lnTo>
                      <a:pt x="607" y="415"/>
                    </a:lnTo>
                    <a:lnTo>
                      <a:pt x="615" y="387"/>
                    </a:lnTo>
                    <a:lnTo>
                      <a:pt x="619" y="359"/>
                    </a:lnTo>
                    <a:lnTo>
                      <a:pt x="620" y="329"/>
                    </a:lnTo>
                    <a:lnTo>
                      <a:pt x="620" y="329"/>
                    </a:lnTo>
                    <a:lnTo>
                      <a:pt x="619" y="298"/>
                    </a:lnTo>
                    <a:lnTo>
                      <a:pt x="615" y="270"/>
                    </a:lnTo>
                    <a:lnTo>
                      <a:pt x="607" y="242"/>
                    </a:lnTo>
                    <a:lnTo>
                      <a:pt x="597" y="215"/>
                    </a:lnTo>
                    <a:lnTo>
                      <a:pt x="585" y="189"/>
                    </a:lnTo>
                    <a:lnTo>
                      <a:pt x="570" y="165"/>
                    </a:lnTo>
                    <a:lnTo>
                      <a:pt x="553" y="144"/>
                    </a:lnTo>
                    <a:lnTo>
                      <a:pt x="534" y="122"/>
                    </a:lnTo>
                    <a:lnTo>
                      <a:pt x="514" y="103"/>
                    </a:lnTo>
                    <a:lnTo>
                      <a:pt x="491" y="87"/>
                    </a:lnTo>
                    <a:lnTo>
                      <a:pt x="467" y="73"/>
                    </a:lnTo>
                    <a:lnTo>
                      <a:pt x="443" y="60"/>
                    </a:lnTo>
                    <a:lnTo>
                      <a:pt x="416" y="51"/>
                    </a:lnTo>
                    <a:lnTo>
                      <a:pt x="388" y="43"/>
                    </a:lnTo>
                    <a:lnTo>
                      <a:pt x="358"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20" name="Freeform 227"/>
              <p:cNvSpPr>
                <a:spLocks/>
              </p:cNvSpPr>
              <p:nvPr/>
            </p:nvSpPr>
            <p:spPr bwMode="auto">
              <a:xfrm>
                <a:off x="4233863" y="998538"/>
                <a:ext cx="223838" cy="163513"/>
              </a:xfrm>
              <a:custGeom>
                <a:avLst/>
                <a:gdLst>
                  <a:gd name="T0" fmla="*/ 278 w 282"/>
                  <a:gd name="T1" fmla="*/ 0 h 205"/>
                  <a:gd name="T2" fmla="*/ 4 w 282"/>
                  <a:gd name="T3" fmla="*/ 0 h 205"/>
                  <a:gd name="T4" fmla="*/ 4 w 282"/>
                  <a:gd name="T5" fmla="*/ 0 h 205"/>
                  <a:gd name="T6" fmla="*/ 1 w 282"/>
                  <a:gd name="T7" fmla="*/ 1 h 205"/>
                  <a:gd name="T8" fmla="*/ 0 w 282"/>
                  <a:gd name="T9" fmla="*/ 5 h 205"/>
                  <a:gd name="T10" fmla="*/ 0 w 282"/>
                  <a:gd name="T11" fmla="*/ 20 h 205"/>
                  <a:gd name="T12" fmla="*/ 258 w 282"/>
                  <a:gd name="T13" fmla="*/ 20 h 205"/>
                  <a:gd name="T14" fmla="*/ 258 w 282"/>
                  <a:gd name="T15" fmla="*/ 20 h 205"/>
                  <a:gd name="T16" fmla="*/ 262 w 282"/>
                  <a:gd name="T17" fmla="*/ 21 h 205"/>
                  <a:gd name="T18" fmla="*/ 263 w 282"/>
                  <a:gd name="T19" fmla="*/ 25 h 205"/>
                  <a:gd name="T20" fmla="*/ 263 w 282"/>
                  <a:gd name="T21" fmla="*/ 205 h 205"/>
                  <a:gd name="T22" fmla="*/ 278 w 282"/>
                  <a:gd name="T23" fmla="*/ 205 h 205"/>
                  <a:gd name="T24" fmla="*/ 278 w 282"/>
                  <a:gd name="T25" fmla="*/ 205 h 205"/>
                  <a:gd name="T26" fmla="*/ 280 w 282"/>
                  <a:gd name="T27" fmla="*/ 204 h 205"/>
                  <a:gd name="T28" fmla="*/ 282 w 282"/>
                  <a:gd name="T29" fmla="*/ 200 h 205"/>
                  <a:gd name="T30" fmla="*/ 282 w 282"/>
                  <a:gd name="T31" fmla="*/ 5 h 205"/>
                  <a:gd name="T32" fmla="*/ 282 w 282"/>
                  <a:gd name="T33" fmla="*/ 5 h 205"/>
                  <a:gd name="T34" fmla="*/ 280 w 282"/>
                  <a:gd name="T35" fmla="*/ 1 h 205"/>
                  <a:gd name="T36" fmla="*/ 278 w 282"/>
                  <a:gd name="T37" fmla="*/ 0 h 205"/>
                  <a:gd name="T38" fmla="*/ 278 w 282"/>
                  <a:gd name="T3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2" h="205">
                    <a:moveTo>
                      <a:pt x="278" y="0"/>
                    </a:moveTo>
                    <a:lnTo>
                      <a:pt x="4" y="0"/>
                    </a:lnTo>
                    <a:lnTo>
                      <a:pt x="4" y="0"/>
                    </a:lnTo>
                    <a:lnTo>
                      <a:pt x="1" y="1"/>
                    </a:lnTo>
                    <a:lnTo>
                      <a:pt x="0" y="5"/>
                    </a:lnTo>
                    <a:lnTo>
                      <a:pt x="0" y="20"/>
                    </a:lnTo>
                    <a:lnTo>
                      <a:pt x="258" y="20"/>
                    </a:lnTo>
                    <a:lnTo>
                      <a:pt x="258" y="20"/>
                    </a:lnTo>
                    <a:lnTo>
                      <a:pt x="262" y="21"/>
                    </a:lnTo>
                    <a:lnTo>
                      <a:pt x="263" y="25"/>
                    </a:lnTo>
                    <a:lnTo>
                      <a:pt x="263" y="205"/>
                    </a:lnTo>
                    <a:lnTo>
                      <a:pt x="278" y="205"/>
                    </a:lnTo>
                    <a:lnTo>
                      <a:pt x="278" y="205"/>
                    </a:lnTo>
                    <a:lnTo>
                      <a:pt x="280" y="204"/>
                    </a:lnTo>
                    <a:lnTo>
                      <a:pt x="282" y="200"/>
                    </a:lnTo>
                    <a:lnTo>
                      <a:pt x="282" y="5"/>
                    </a:lnTo>
                    <a:lnTo>
                      <a:pt x="282" y="5"/>
                    </a:lnTo>
                    <a:lnTo>
                      <a:pt x="280" y="1"/>
                    </a:lnTo>
                    <a:lnTo>
                      <a:pt x="278" y="0"/>
                    </a:lnTo>
                    <a:lnTo>
                      <a:pt x="2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21" name="Freeform 228"/>
              <p:cNvSpPr>
                <a:spLocks noEditPoints="1"/>
              </p:cNvSpPr>
              <p:nvPr/>
            </p:nvSpPr>
            <p:spPr bwMode="auto">
              <a:xfrm>
                <a:off x="4241801" y="1054100"/>
                <a:ext cx="163513" cy="101600"/>
              </a:xfrm>
              <a:custGeom>
                <a:avLst/>
                <a:gdLst>
                  <a:gd name="T0" fmla="*/ 167 w 206"/>
                  <a:gd name="T1" fmla="*/ 128 h 128"/>
                  <a:gd name="T2" fmla="*/ 168 w 206"/>
                  <a:gd name="T3" fmla="*/ 120 h 128"/>
                  <a:gd name="T4" fmla="*/ 173 w 206"/>
                  <a:gd name="T5" fmla="*/ 107 h 128"/>
                  <a:gd name="T6" fmla="*/ 184 w 206"/>
                  <a:gd name="T7" fmla="*/ 97 h 128"/>
                  <a:gd name="T8" fmla="*/ 198 w 206"/>
                  <a:gd name="T9" fmla="*/ 90 h 128"/>
                  <a:gd name="T10" fmla="*/ 206 w 206"/>
                  <a:gd name="T11" fmla="*/ 39 h 128"/>
                  <a:gd name="T12" fmla="*/ 198 w 206"/>
                  <a:gd name="T13" fmla="*/ 38 h 128"/>
                  <a:gd name="T14" fmla="*/ 184 w 206"/>
                  <a:gd name="T15" fmla="*/ 31 h 128"/>
                  <a:gd name="T16" fmla="*/ 173 w 206"/>
                  <a:gd name="T17" fmla="*/ 22 h 128"/>
                  <a:gd name="T18" fmla="*/ 168 w 206"/>
                  <a:gd name="T19" fmla="*/ 9 h 128"/>
                  <a:gd name="T20" fmla="*/ 39 w 206"/>
                  <a:gd name="T21" fmla="*/ 0 h 128"/>
                  <a:gd name="T22" fmla="*/ 38 w 206"/>
                  <a:gd name="T23" fmla="*/ 9 h 128"/>
                  <a:gd name="T24" fmla="*/ 31 w 206"/>
                  <a:gd name="T25" fmla="*/ 22 h 128"/>
                  <a:gd name="T26" fmla="*/ 22 w 206"/>
                  <a:gd name="T27" fmla="*/ 31 h 128"/>
                  <a:gd name="T28" fmla="*/ 8 w 206"/>
                  <a:gd name="T29" fmla="*/ 38 h 128"/>
                  <a:gd name="T30" fmla="*/ 0 w 206"/>
                  <a:gd name="T31" fmla="*/ 84 h 128"/>
                  <a:gd name="T32" fmla="*/ 8 w 206"/>
                  <a:gd name="T33" fmla="*/ 85 h 128"/>
                  <a:gd name="T34" fmla="*/ 22 w 206"/>
                  <a:gd name="T35" fmla="*/ 93 h 128"/>
                  <a:gd name="T36" fmla="*/ 31 w 206"/>
                  <a:gd name="T37" fmla="*/ 105 h 128"/>
                  <a:gd name="T38" fmla="*/ 38 w 206"/>
                  <a:gd name="T39" fmla="*/ 120 h 128"/>
                  <a:gd name="T40" fmla="*/ 39 w 206"/>
                  <a:gd name="T41" fmla="*/ 128 h 128"/>
                  <a:gd name="T42" fmla="*/ 102 w 206"/>
                  <a:gd name="T43" fmla="*/ 30 h 128"/>
                  <a:gd name="T44" fmla="*/ 116 w 206"/>
                  <a:gd name="T45" fmla="*/ 33 h 128"/>
                  <a:gd name="T46" fmla="*/ 126 w 206"/>
                  <a:gd name="T47" fmla="*/ 39 h 128"/>
                  <a:gd name="T48" fmla="*/ 134 w 206"/>
                  <a:gd name="T49" fmla="*/ 50 h 128"/>
                  <a:gd name="T50" fmla="*/ 137 w 206"/>
                  <a:gd name="T51" fmla="*/ 64 h 128"/>
                  <a:gd name="T52" fmla="*/ 136 w 206"/>
                  <a:gd name="T53" fmla="*/ 70 h 128"/>
                  <a:gd name="T54" fmla="*/ 130 w 206"/>
                  <a:gd name="T55" fmla="*/ 84 h 128"/>
                  <a:gd name="T56" fmla="*/ 122 w 206"/>
                  <a:gd name="T57" fmla="*/ 92 h 128"/>
                  <a:gd name="T58" fmla="*/ 109 w 206"/>
                  <a:gd name="T59" fmla="*/ 97 h 128"/>
                  <a:gd name="T60" fmla="*/ 102 w 206"/>
                  <a:gd name="T61" fmla="*/ 99 h 128"/>
                  <a:gd name="T62" fmla="*/ 89 w 206"/>
                  <a:gd name="T63" fmla="*/ 96 h 128"/>
                  <a:gd name="T64" fmla="*/ 78 w 206"/>
                  <a:gd name="T65" fmla="*/ 88 h 128"/>
                  <a:gd name="T66" fmla="*/ 71 w 206"/>
                  <a:gd name="T67" fmla="*/ 77 h 128"/>
                  <a:gd name="T68" fmla="*/ 69 w 206"/>
                  <a:gd name="T69" fmla="*/ 64 h 128"/>
                  <a:gd name="T70" fmla="*/ 69 w 206"/>
                  <a:gd name="T71" fmla="*/ 57 h 128"/>
                  <a:gd name="T72" fmla="*/ 74 w 206"/>
                  <a:gd name="T73" fmla="*/ 45 h 128"/>
                  <a:gd name="T74" fmla="*/ 83 w 206"/>
                  <a:gd name="T75" fmla="*/ 35 h 128"/>
                  <a:gd name="T76" fmla="*/ 96 w 206"/>
                  <a:gd name="T77" fmla="*/ 30 h 128"/>
                  <a:gd name="T78" fmla="*/ 102 w 206"/>
                  <a:gd name="T79" fmla="*/ 3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28">
                    <a:moveTo>
                      <a:pt x="39" y="128"/>
                    </a:moveTo>
                    <a:lnTo>
                      <a:pt x="167" y="128"/>
                    </a:lnTo>
                    <a:lnTo>
                      <a:pt x="167" y="128"/>
                    </a:lnTo>
                    <a:lnTo>
                      <a:pt x="168" y="120"/>
                    </a:lnTo>
                    <a:lnTo>
                      <a:pt x="171" y="113"/>
                    </a:lnTo>
                    <a:lnTo>
                      <a:pt x="173" y="107"/>
                    </a:lnTo>
                    <a:lnTo>
                      <a:pt x="179" y="101"/>
                    </a:lnTo>
                    <a:lnTo>
                      <a:pt x="184" y="97"/>
                    </a:lnTo>
                    <a:lnTo>
                      <a:pt x="191" y="93"/>
                    </a:lnTo>
                    <a:lnTo>
                      <a:pt x="198" y="90"/>
                    </a:lnTo>
                    <a:lnTo>
                      <a:pt x="206" y="89"/>
                    </a:lnTo>
                    <a:lnTo>
                      <a:pt x="206" y="39"/>
                    </a:lnTo>
                    <a:lnTo>
                      <a:pt x="206" y="39"/>
                    </a:lnTo>
                    <a:lnTo>
                      <a:pt x="198" y="38"/>
                    </a:lnTo>
                    <a:lnTo>
                      <a:pt x="191" y="35"/>
                    </a:lnTo>
                    <a:lnTo>
                      <a:pt x="184" y="31"/>
                    </a:lnTo>
                    <a:lnTo>
                      <a:pt x="179" y="27"/>
                    </a:lnTo>
                    <a:lnTo>
                      <a:pt x="173" y="22"/>
                    </a:lnTo>
                    <a:lnTo>
                      <a:pt x="171" y="15"/>
                    </a:lnTo>
                    <a:lnTo>
                      <a:pt x="168" y="9"/>
                    </a:lnTo>
                    <a:lnTo>
                      <a:pt x="167" y="0"/>
                    </a:lnTo>
                    <a:lnTo>
                      <a:pt x="39" y="0"/>
                    </a:lnTo>
                    <a:lnTo>
                      <a:pt x="39" y="0"/>
                    </a:lnTo>
                    <a:lnTo>
                      <a:pt x="38" y="9"/>
                    </a:lnTo>
                    <a:lnTo>
                      <a:pt x="35" y="15"/>
                    </a:lnTo>
                    <a:lnTo>
                      <a:pt x="31" y="22"/>
                    </a:lnTo>
                    <a:lnTo>
                      <a:pt x="27" y="27"/>
                    </a:lnTo>
                    <a:lnTo>
                      <a:pt x="22" y="31"/>
                    </a:lnTo>
                    <a:lnTo>
                      <a:pt x="15" y="35"/>
                    </a:lnTo>
                    <a:lnTo>
                      <a:pt x="8" y="38"/>
                    </a:lnTo>
                    <a:lnTo>
                      <a:pt x="0" y="39"/>
                    </a:lnTo>
                    <a:lnTo>
                      <a:pt x="0" y="84"/>
                    </a:lnTo>
                    <a:lnTo>
                      <a:pt x="0" y="84"/>
                    </a:lnTo>
                    <a:lnTo>
                      <a:pt x="8" y="85"/>
                    </a:lnTo>
                    <a:lnTo>
                      <a:pt x="15" y="89"/>
                    </a:lnTo>
                    <a:lnTo>
                      <a:pt x="22" y="93"/>
                    </a:lnTo>
                    <a:lnTo>
                      <a:pt x="27" y="99"/>
                    </a:lnTo>
                    <a:lnTo>
                      <a:pt x="31" y="105"/>
                    </a:lnTo>
                    <a:lnTo>
                      <a:pt x="35" y="112"/>
                    </a:lnTo>
                    <a:lnTo>
                      <a:pt x="38" y="120"/>
                    </a:lnTo>
                    <a:lnTo>
                      <a:pt x="39" y="128"/>
                    </a:lnTo>
                    <a:lnTo>
                      <a:pt x="39" y="128"/>
                    </a:lnTo>
                    <a:close/>
                    <a:moveTo>
                      <a:pt x="102" y="30"/>
                    </a:moveTo>
                    <a:lnTo>
                      <a:pt x="102" y="30"/>
                    </a:lnTo>
                    <a:lnTo>
                      <a:pt x="109" y="30"/>
                    </a:lnTo>
                    <a:lnTo>
                      <a:pt x="116" y="33"/>
                    </a:lnTo>
                    <a:lnTo>
                      <a:pt x="122" y="35"/>
                    </a:lnTo>
                    <a:lnTo>
                      <a:pt x="126" y="39"/>
                    </a:lnTo>
                    <a:lnTo>
                      <a:pt x="130" y="45"/>
                    </a:lnTo>
                    <a:lnTo>
                      <a:pt x="134" y="50"/>
                    </a:lnTo>
                    <a:lnTo>
                      <a:pt x="136" y="57"/>
                    </a:lnTo>
                    <a:lnTo>
                      <a:pt x="137" y="64"/>
                    </a:lnTo>
                    <a:lnTo>
                      <a:pt x="137" y="64"/>
                    </a:lnTo>
                    <a:lnTo>
                      <a:pt x="136" y="70"/>
                    </a:lnTo>
                    <a:lnTo>
                      <a:pt x="134" y="77"/>
                    </a:lnTo>
                    <a:lnTo>
                      <a:pt x="130" y="84"/>
                    </a:lnTo>
                    <a:lnTo>
                      <a:pt x="126" y="88"/>
                    </a:lnTo>
                    <a:lnTo>
                      <a:pt x="122" y="92"/>
                    </a:lnTo>
                    <a:lnTo>
                      <a:pt x="116" y="96"/>
                    </a:lnTo>
                    <a:lnTo>
                      <a:pt x="109" y="97"/>
                    </a:lnTo>
                    <a:lnTo>
                      <a:pt x="102" y="99"/>
                    </a:lnTo>
                    <a:lnTo>
                      <a:pt x="102" y="99"/>
                    </a:lnTo>
                    <a:lnTo>
                      <a:pt x="96" y="97"/>
                    </a:lnTo>
                    <a:lnTo>
                      <a:pt x="89" y="96"/>
                    </a:lnTo>
                    <a:lnTo>
                      <a:pt x="83" y="92"/>
                    </a:lnTo>
                    <a:lnTo>
                      <a:pt x="78" y="88"/>
                    </a:lnTo>
                    <a:lnTo>
                      <a:pt x="74" y="84"/>
                    </a:lnTo>
                    <a:lnTo>
                      <a:pt x="71" y="77"/>
                    </a:lnTo>
                    <a:lnTo>
                      <a:pt x="69" y="70"/>
                    </a:lnTo>
                    <a:lnTo>
                      <a:pt x="69" y="64"/>
                    </a:lnTo>
                    <a:lnTo>
                      <a:pt x="69" y="64"/>
                    </a:lnTo>
                    <a:lnTo>
                      <a:pt x="69" y="57"/>
                    </a:lnTo>
                    <a:lnTo>
                      <a:pt x="71" y="50"/>
                    </a:lnTo>
                    <a:lnTo>
                      <a:pt x="74" y="45"/>
                    </a:lnTo>
                    <a:lnTo>
                      <a:pt x="78" y="39"/>
                    </a:lnTo>
                    <a:lnTo>
                      <a:pt x="83" y="35"/>
                    </a:lnTo>
                    <a:lnTo>
                      <a:pt x="89" y="33"/>
                    </a:lnTo>
                    <a:lnTo>
                      <a:pt x="96" y="30"/>
                    </a:lnTo>
                    <a:lnTo>
                      <a:pt x="102" y="30"/>
                    </a:lnTo>
                    <a:lnTo>
                      <a:pt x="102"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22" name="Freeform 229"/>
              <p:cNvSpPr>
                <a:spLocks noEditPoints="1"/>
              </p:cNvSpPr>
              <p:nvPr/>
            </p:nvSpPr>
            <p:spPr bwMode="auto">
              <a:xfrm>
                <a:off x="4211638" y="1022350"/>
                <a:ext cx="223838" cy="163513"/>
              </a:xfrm>
              <a:custGeom>
                <a:avLst/>
                <a:gdLst>
                  <a:gd name="T0" fmla="*/ 278 w 284"/>
                  <a:gd name="T1" fmla="*/ 205 h 205"/>
                  <a:gd name="T2" fmla="*/ 284 w 284"/>
                  <a:gd name="T3" fmla="*/ 200 h 205"/>
                  <a:gd name="T4" fmla="*/ 284 w 284"/>
                  <a:gd name="T5" fmla="*/ 5 h 205"/>
                  <a:gd name="T6" fmla="*/ 278 w 284"/>
                  <a:gd name="T7" fmla="*/ 0 h 205"/>
                  <a:gd name="T8" fmla="*/ 6 w 284"/>
                  <a:gd name="T9" fmla="*/ 0 h 205"/>
                  <a:gd name="T10" fmla="*/ 0 w 284"/>
                  <a:gd name="T11" fmla="*/ 5 h 205"/>
                  <a:gd name="T12" fmla="*/ 0 w 284"/>
                  <a:gd name="T13" fmla="*/ 200 h 205"/>
                  <a:gd name="T14" fmla="*/ 6 w 284"/>
                  <a:gd name="T15" fmla="*/ 205 h 205"/>
                  <a:gd name="T16" fmla="*/ 30 w 284"/>
                  <a:gd name="T17" fmla="*/ 73 h 205"/>
                  <a:gd name="T18" fmla="*/ 31 w 284"/>
                  <a:gd name="T19" fmla="*/ 69 h 205"/>
                  <a:gd name="T20" fmla="*/ 34 w 284"/>
                  <a:gd name="T21" fmla="*/ 68 h 205"/>
                  <a:gd name="T22" fmla="*/ 49 w 284"/>
                  <a:gd name="T23" fmla="*/ 65 h 205"/>
                  <a:gd name="T24" fmla="*/ 59 w 284"/>
                  <a:gd name="T25" fmla="*/ 59 h 205"/>
                  <a:gd name="T26" fmla="*/ 66 w 284"/>
                  <a:gd name="T27" fmla="*/ 48 h 205"/>
                  <a:gd name="T28" fmla="*/ 69 w 284"/>
                  <a:gd name="T29" fmla="*/ 34 h 205"/>
                  <a:gd name="T30" fmla="*/ 70 w 284"/>
                  <a:gd name="T31" fmla="*/ 30 h 205"/>
                  <a:gd name="T32" fmla="*/ 210 w 284"/>
                  <a:gd name="T33" fmla="*/ 29 h 205"/>
                  <a:gd name="T34" fmla="*/ 214 w 284"/>
                  <a:gd name="T35" fmla="*/ 30 h 205"/>
                  <a:gd name="T36" fmla="*/ 215 w 284"/>
                  <a:gd name="T37" fmla="*/ 34 h 205"/>
                  <a:gd name="T38" fmla="*/ 218 w 284"/>
                  <a:gd name="T39" fmla="*/ 48 h 205"/>
                  <a:gd name="T40" fmla="*/ 225 w 284"/>
                  <a:gd name="T41" fmla="*/ 59 h 205"/>
                  <a:gd name="T42" fmla="*/ 235 w 284"/>
                  <a:gd name="T43" fmla="*/ 65 h 205"/>
                  <a:gd name="T44" fmla="*/ 249 w 284"/>
                  <a:gd name="T45" fmla="*/ 68 h 205"/>
                  <a:gd name="T46" fmla="*/ 253 w 284"/>
                  <a:gd name="T47" fmla="*/ 69 h 205"/>
                  <a:gd name="T48" fmla="*/ 254 w 284"/>
                  <a:gd name="T49" fmla="*/ 131 h 205"/>
                  <a:gd name="T50" fmla="*/ 253 w 284"/>
                  <a:gd name="T51" fmla="*/ 135 h 205"/>
                  <a:gd name="T52" fmla="*/ 249 w 284"/>
                  <a:gd name="T53" fmla="*/ 137 h 205"/>
                  <a:gd name="T54" fmla="*/ 235 w 284"/>
                  <a:gd name="T55" fmla="*/ 139 h 205"/>
                  <a:gd name="T56" fmla="*/ 225 w 284"/>
                  <a:gd name="T57" fmla="*/ 146 h 205"/>
                  <a:gd name="T58" fmla="*/ 218 w 284"/>
                  <a:gd name="T59" fmla="*/ 157 h 205"/>
                  <a:gd name="T60" fmla="*/ 215 w 284"/>
                  <a:gd name="T61" fmla="*/ 170 h 205"/>
                  <a:gd name="T62" fmla="*/ 214 w 284"/>
                  <a:gd name="T63" fmla="*/ 174 h 205"/>
                  <a:gd name="T64" fmla="*/ 74 w 284"/>
                  <a:gd name="T65" fmla="*/ 175 h 205"/>
                  <a:gd name="T66" fmla="*/ 70 w 284"/>
                  <a:gd name="T67" fmla="*/ 174 h 205"/>
                  <a:gd name="T68" fmla="*/ 69 w 284"/>
                  <a:gd name="T69" fmla="*/ 170 h 205"/>
                  <a:gd name="T70" fmla="*/ 66 w 284"/>
                  <a:gd name="T71" fmla="*/ 157 h 205"/>
                  <a:gd name="T72" fmla="*/ 59 w 284"/>
                  <a:gd name="T73" fmla="*/ 145 h 205"/>
                  <a:gd name="T74" fmla="*/ 49 w 284"/>
                  <a:gd name="T75" fmla="*/ 135 h 205"/>
                  <a:gd name="T76" fmla="*/ 34 w 284"/>
                  <a:gd name="T77" fmla="*/ 131 h 205"/>
                  <a:gd name="T78" fmla="*/ 31 w 284"/>
                  <a:gd name="T79" fmla="*/ 130 h 205"/>
                  <a:gd name="T80" fmla="*/ 30 w 284"/>
                  <a:gd name="T81" fmla="*/ 7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205">
                    <a:moveTo>
                      <a:pt x="278" y="205"/>
                    </a:moveTo>
                    <a:lnTo>
                      <a:pt x="278" y="205"/>
                    </a:lnTo>
                    <a:lnTo>
                      <a:pt x="281" y="204"/>
                    </a:lnTo>
                    <a:lnTo>
                      <a:pt x="284" y="200"/>
                    </a:lnTo>
                    <a:lnTo>
                      <a:pt x="284" y="5"/>
                    </a:lnTo>
                    <a:lnTo>
                      <a:pt x="284" y="5"/>
                    </a:lnTo>
                    <a:lnTo>
                      <a:pt x="281" y="1"/>
                    </a:lnTo>
                    <a:lnTo>
                      <a:pt x="278" y="0"/>
                    </a:lnTo>
                    <a:lnTo>
                      <a:pt x="6" y="0"/>
                    </a:lnTo>
                    <a:lnTo>
                      <a:pt x="6" y="0"/>
                    </a:lnTo>
                    <a:lnTo>
                      <a:pt x="2" y="1"/>
                    </a:lnTo>
                    <a:lnTo>
                      <a:pt x="0" y="5"/>
                    </a:lnTo>
                    <a:lnTo>
                      <a:pt x="0" y="200"/>
                    </a:lnTo>
                    <a:lnTo>
                      <a:pt x="0" y="200"/>
                    </a:lnTo>
                    <a:lnTo>
                      <a:pt x="2" y="204"/>
                    </a:lnTo>
                    <a:lnTo>
                      <a:pt x="6" y="205"/>
                    </a:lnTo>
                    <a:lnTo>
                      <a:pt x="278" y="205"/>
                    </a:lnTo>
                    <a:close/>
                    <a:moveTo>
                      <a:pt x="30" y="73"/>
                    </a:moveTo>
                    <a:lnTo>
                      <a:pt x="30" y="73"/>
                    </a:lnTo>
                    <a:lnTo>
                      <a:pt x="31" y="69"/>
                    </a:lnTo>
                    <a:lnTo>
                      <a:pt x="34" y="68"/>
                    </a:lnTo>
                    <a:lnTo>
                      <a:pt x="34" y="68"/>
                    </a:lnTo>
                    <a:lnTo>
                      <a:pt x="42" y="67"/>
                    </a:lnTo>
                    <a:lnTo>
                      <a:pt x="49" y="65"/>
                    </a:lnTo>
                    <a:lnTo>
                      <a:pt x="54" y="63"/>
                    </a:lnTo>
                    <a:lnTo>
                      <a:pt x="59" y="59"/>
                    </a:lnTo>
                    <a:lnTo>
                      <a:pt x="63" y="53"/>
                    </a:lnTo>
                    <a:lnTo>
                      <a:pt x="66" y="48"/>
                    </a:lnTo>
                    <a:lnTo>
                      <a:pt x="67" y="41"/>
                    </a:lnTo>
                    <a:lnTo>
                      <a:pt x="69" y="34"/>
                    </a:lnTo>
                    <a:lnTo>
                      <a:pt x="69" y="34"/>
                    </a:lnTo>
                    <a:lnTo>
                      <a:pt x="70" y="30"/>
                    </a:lnTo>
                    <a:lnTo>
                      <a:pt x="74" y="29"/>
                    </a:lnTo>
                    <a:lnTo>
                      <a:pt x="210" y="29"/>
                    </a:lnTo>
                    <a:lnTo>
                      <a:pt x="210" y="29"/>
                    </a:lnTo>
                    <a:lnTo>
                      <a:pt x="214" y="30"/>
                    </a:lnTo>
                    <a:lnTo>
                      <a:pt x="215" y="34"/>
                    </a:lnTo>
                    <a:lnTo>
                      <a:pt x="215" y="34"/>
                    </a:lnTo>
                    <a:lnTo>
                      <a:pt x="215" y="41"/>
                    </a:lnTo>
                    <a:lnTo>
                      <a:pt x="218" y="48"/>
                    </a:lnTo>
                    <a:lnTo>
                      <a:pt x="220" y="53"/>
                    </a:lnTo>
                    <a:lnTo>
                      <a:pt x="225" y="59"/>
                    </a:lnTo>
                    <a:lnTo>
                      <a:pt x="230" y="63"/>
                    </a:lnTo>
                    <a:lnTo>
                      <a:pt x="235" y="65"/>
                    </a:lnTo>
                    <a:lnTo>
                      <a:pt x="242" y="67"/>
                    </a:lnTo>
                    <a:lnTo>
                      <a:pt x="249" y="68"/>
                    </a:lnTo>
                    <a:lnTo>
                      <a:pt x="249" y="68"/>
                    </a:lnTo>
                    <a:lnTo>
                      <a:pt x="253" y="69"/>
                    </a:lnTo>
                    <a:lnTo>
                      <a:pt x="254" y="73"/>
                    </a:lnTo>
                    <a:lnTo>
                      <a:pt x="254" y="131"/>
                    </a:lnTo>
                    <a:lnTo>
                      <a:pt x="254" y="131"/>
                    </a:lnTo>
                    <a:lnTo>
                      <a:pt x="253" y="135"/>
                    </a:lnTo>
                    <a:lnTo>
                      <a:pt x="249" y="137"/>
                    </a:lnTo>
                    <a:lnTo>
                      <a:pt x="249" y="137"/>
                    </a:lnTo>
                    <a:lnTo>
                      <a:pt x="242" y="137"/>
                    </a:lnTo>
                    <a:lnTo>
                      <a:pt x="235" y="139"/>
                    </a:lnTo>
                    <a:lnTo>
                      <a:pt x="230" y="142"/>
                    </a:lnTo>
                    <a:lnTo>
                      <a:pt x="225" y="146"/>
                    </a:lnTo>
                    <a:lnTo>
                      <a:pt x="220" y="151"/>
                    </a:lnTo>
                    <a:lnTo>
                      <a:pt x="218" y="157"/>
                    </a:lnTo>
                    <a:lnTo>
                      <a:pt x="215" y="163"/>
                    </a:lnTo>
                    <a:lnTo>
                      <a:pt x="215" y="170"/>
                    </a:lnTo>
                    <a:lnTo>
                      <a:pt x="215" y="170"/>
                    </a:lnTo>
                    <a:lnTo>
                      <a:pt x="214" y="174"/>
                    </a:lnTo>
                    <a:lnTo>
                      <a:pt x="210" y="175"/>
                    </a:lnTo>
                    <a:lnTo>
                      <a:pt x="74" y="175"/>
                    </a:lnTo>
                    <a:lnTo>
                      <a:pt x="74" y="175"/>
                    </a:lnTo>
                    <a:lnTo>
                      <a:pt x="70" y="174"/>
                    </a:lnTo>
                    <a:lnTo>
                      <a:pt x="69" y="170"/>
                    </a:lnTo>
                    <a:lnTo>
                      <a:pt x="69" y="170"/>
                    </a:lnTo>
                    <a:lnTo>
                      <a:pt x="67" y="163"/>
                    </a:lnTo>
                    <a:lnTo>
                      <a:pt x="66" y="157"/>
                    </a:lnTo>
                    <a:lnTo>
                      <a:pt x="63" y="150"/>
                    </a:lnTo>
                    <a:lnTo>
                      <a:pt x="59" y="145"/>
                    </a:lnTo>
                    <a:lnTo>
                      <a:pt x="54" y="139"/>
                    </a:lnTo>
                    <a:lnTo>
                      <a:pt x="49" y="135"/>
                    </a:lnTo>
                    <a:lnTo>
                      <a:pt x="42" y="132"/>
                    </a:lnTo>
                    <a:lnTo>
                      <a:pt x="34" y="131"/>
                    </a:lnTo>
                    <a:lnTo>
                      <a:pt x="34" y="131"/>
                    </a:lnTo>
                    <a:lnTo>
                      <a:pt x="31" y="130"/>
                    </a:lnTo>
                    <a:lnTo>
                      <a:pt x="30" y="127"/>
                    </a:lnTo>
                    <a:lnTo>
                      <a:pt x="3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grpSp>
        <p:sp>
          <p:nvSpPr>
            <p:cNvPr id="18" name="Rectangle 17"/>
            <p:cNvSpPr/>
            <p:nvPr/>
          </p:nvSpPr>
          <p:spPr>
            <a:xfrm>
              <a:off x="1408946" y="2417708"/>
              <a:ext cx="4962978" cy="1366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This results in high costs due to annual fees for IBM which are likely to increase after the expiration of the initial contract</a:t>
              </a:r>
            </a:p>
          </p:txBody>
        </p:sp>
      </p:grpSp>
      <p:grpSp>
        <p:nvGrpSpPr>
          <p:cNvPr id="23" name="Group 22"/>
          <p:cNvGrpSpPr/>
          <p:nvPr/>
        </p:nvGrpSpPr>
        <p:grpSpPr>
          <a:xfrm>
            <a:off x="893239" y="3086875"/>
            <a:ext cx="5477855" cy="1366610"/>
            <a:chOff x="893356" y="3220107"/>
            <a:chExt cx="5478568" cy="1366788"/>
          </a:xfrm>
        </p:grpSpPr>
        <p:grpSp>
          <p:nvGrpSpPr>
            <p:cNvPr id="24" name="Group 23"/>
            <p:cNvGrpSpPr>
              <a:grpSpLocks noChangeAspect="1"/>
            </p:cNvGrpSpPr>
            <p:nvPr/>
          </p:nvGrpSpPr>
          <p:grpSpPr>
            <a:xfrm>
              <a:off x="893356" y="3687501"/>
              <a:ext cx="432000" cy="432000"/>
              <a:chOff x="2316163" y="4175125"/>
              <a:chExt cx="522288" cy="522288"/>
            </a:xfrm>
          </p:grpSpPr>
          <p:sp>
            <p:nvSpPr>
              <p:cNvPr id="26" name="Freeform 38"/>
              <p:cNvSpPr>
                <a:spLocks noEditPoints="1"/>
              </p:cNvSpPr>
              <p:nvPr/>
            </p:nvSpPr>
            <p:spPr bwMode="auto">
              <a:xfrm>
                <a:off x="2316163" y="4175125"/>
                <a:ext cx="522288" cy="522288"/>
              </a:xfrm>
              <a:custGeom>
                <a:avLst/>
                <a:gdLst>
                  <a:gd name="T0" fmla="*/ 312 w 657"/>
                  <a:gd name="T1" fmla="*/ 657 h 657"/>
                  <a:gd name="T2" fmla="*/ 262 w 657"/>
                  <a:gd name="T3" fmla="*/ 650 h 657"/>
                  <a:gd name="T4" fmla="*/ 200 w 657"/>
                  <a:gd name="T5" fmla="*/ 632 h 657"/>
                  <a:gd name="T6" fmla="*/ 120 w 657"/>
                  <a:gd name="T7" fmla="*/ 582 h 657"/>
                  <a:gd name="T8" fmla="*/ 55 w 657"/>
                  <a:gd name="T9" fmla="*/ 512 h 657"/>
                  <a:gd name="T10" fmla="*/ 15 w 657"/>
                  <a:gd name="T11" fmla="*/ 426 h 657"/>
                  <a:gd name="T12" fmla="*/ 3 w 657"/>
                  <a:gd name="T13" fmla="*/ 379 h 657"/>
                  <a:gd name="T14" fmla="*/ 0 w 657"/>
                  <a:gd name="T15" fmla="*/ 329 h 657"/>
                  <a:gd name="T16" fmla="*/ 2 w 657"/>
                  <a:gd name="T17" fmla="*/ 296 h 657"/>
                  <a:gd name="T18" fmla="*/ 10 w 657"/>
                  <a:gd name="T19" fmla="*/ 246 h 657"/>
                  <a:gd name="T20" fmla="*/ 39 w 657"/>
                  <a:gd name="T21" fmla="*/ 172 h 657"/>
                  <a:gd name="T22" fmla="*/ 96 w 657"/>
                  <a:gd name="T23" fmla="*/ 97 h 657"/>
                  <a:gd name="T24" fmla="*/ 172 w 657"/>
                  <a:gd name="T25" fmla="*/ 39 h 657"/>
                  <a:gd name="T26" fmla="*/ 246 w 657"/>
                  <a:gd name="T27" fmla="*/ 10 h 657"/>
                  <a:gd name="T28" fmla="*/ 294 w 657"/>
                  <a:gd name="T29" fmla="*/ 2 h 657"/>
                  <a:gd name="T30" fmla="*/ 328 w 657"/>
                  <a:gd name="T31" fmla="*/ 0 h 657"/>
                  <a:gd name="T32" fmla="*/ 379 w 657"/>
                  <a:gd name="T33" fmla="*/ 4 h 657"/>
                  <a:gd name="T34" fmla="*/ 426 w 657"/>
                  <a:gd name="T35" fmla="*/ 15 h 657"/>
                  <a:gd name="T36" fmla="*/ 512 w 657"/>
                  <a:gd name="T37" fmla="*/ 57 h 657"/>
                  <a:gd name="T38" fmla="*/ 582 w 657"/>
                  <a:gd name="T39" fmla="*/ 120 h 657"/>
                  <a:gd name="T40" fmla="*/ 632 w 657"/>
                  <a:gd name="T41" fmla="*/ 200 h 657"/>
                  <a:gd name="T42" fmla="*/ 650 w 657"/>
                  <a:gd name="T43" fmla="*/ 262 h 657"/>
                  <a:gd name="T44" fmla="*/ 657 w 657"/>
                  <a:gd name="T45" fmla="*/ 312 h 657"/>
                  <a:gd name="T46" fmla="*/ 657 w 657"/>
                  <a:gd name="T47" fmla="*/ 346 h 657"/>
                  <a:gd name="T48" fmla="*/ 650 w 657"/>
                  <a:gd name="T49" fmla="*/ 395 h 657"/>
                  <a:gd name="T50" fmla="*/ 632 w 657"/>
                  <a:gd name="T51" fmla="*/ 457 h 657"/>
                  <a:gd name="T52" fmla="*/ 582 w 657"/>
                  <a:gd name="T53" fmla="*/ 538 h 657"/>
                  <a:gd name="T54" fmla="*/ 512 w 657"/>
                  <a:gd name="T55" fmla="*/ 601 h 657"/>
                  <a:gd name="T56" fmla="*/ 426 w 657"/>
                  <a:gd name="T57" fmla="*/ 642 h 657"/>
                  <a:gd name="T58" fmla="*/ 379 w 657"/>
                  <a:gd name="T59" fmla="*/ 653 h 657"/>
                  <a:gd name="T60" fmla="*/ 328 w 657"/>
                  <a:gd name="T61" fmla="*/ 657 h 657"/>
                  <a:gd name="T62" fmla="*/ 328 w 657"/>
                  <a:gd name="T63" fmla="*/ 38 h 657"/>
                  <a:gd name="T64" fmla="*/ 242 w 657"/>
                  <a:gd name="T65" fmla="*/ 51 h 657"/>
                  <a:gd name="T66" fmla="*/ 166 w 657"/>
                  <a:gd name="T67" fmla="*/ 88 h 657"/>
                  <a:gd name="T68" fmla="*/ 104 w 657"/>
                  <a:gd name="T69" fmla="*/ 144 h 657"/>
                  <a:gd name="T70" fmla="*/ 61 w 657"/>
                  <a:gd name="T71" fmla="*/ 215 h 657"/>
                  <a:gd name="T72" fmla="*/ 39 w 657"/>
                  <a:gd name="T73" fmla="*/ 298 h 657"/>
                  <a:gd name="T74" fmla="*/ 39 w 657"/>
                  <a:gd name="T75" fmla="*/ 359 h 657"/>
                  <a:gd name="T76" fmla="*/ 61 w 657"/>
                  <a:gd name="T77" fmla="*/ 442 h 657"/>
                  <a:gd name="T78" fmla="*/ 104 w 657"/>
                  <a:gd name="T79" fmla="*/ 513 h 657"/>
                  <a:gd name="T80" fmla="*/ 166 w 657"/>
                  <a:gd name="T81" fmla="*/ 570 h 657"/>
                  <a:gd name="T82" fmla="*/ 242 w 657"/>
                  <a:gd name="T83" fmla="*/ 607 h 657"/>
                  <a:gd name="T84" fmla="*/ 328 w 657"/>
                  <a:gd name="T85" fmla="*/ 620 h 657"/>
                  <a:gd name="T86" fmla="*/ 387 w 657"/>
                  <a:gd name="T87" fmla="*/ 614 h 657"/>
                  <a:gd name="T88" fmla="*/ 468 w 657"/>
                  <a:gd name="T89" fmla="*/ 585 h 657"/>
                  <a:gd name="T90" fmla="*/ 535 w 657"/>
                  <a:gd name="T91" fmla="*/ 535 h 657"/>
                  <a:gd name="T92" fmla="*/ 585 w 657"/>
                  <a:gd name="T93" fmla="*/ 468 h 657"/>
                  <a:gd name="T94" fmla="*/ 614 w 657"/>
                  <a:gd name="T95" fmla="*/ 387 h 657"/>
                  <a:gd name="T96" fmla="*/ 620 w 657"/>
                  <a:gd name="T97" fmla="*/ 329 h 657"/>
                  <a:gd name="T98" fmla="*/ 606 w 657"/>
                  <a:gd name="T99" fmla="*/ 242 h 657"/>
                  <a:gd name="T100" fmla="*/ 570 w 657"/>
                  <a:gd name="T101" fmla="*/ 166 h 657"/>
                  <a:gd name="T102" fmla="*/ 513 w 657"/>
                  <a:gd name="T103" fmla="*/ 104 h 657"/>
                  <a:gd name="T104" fmla="*/ 442 w 657"/>
                  <a:gd name="T105" fmla="*/ 61 h 657"/>
                  <a:gd name="T106" fmla="*/ 358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6"/>
                    </a:lnTo>
                    <a:lnTo>
                      <a:pt x="278" y="653"/>
                    </a:lnTo>
                    <a:lnTo>
                      <a:pt x="262" y="650"/>
                    </a:lnTo>
                    <a:lnTo>
                      <a:pt x="246" y="648"/>
                    </a:lnTo>
                    <a:lnTo>
                      <a:pt x="231" y="642"/>
                    </a:lnTo>
                    <a:lnTo>
                      <a:pt x="200" y="632"/>
                    </a:lnTo>
                    <a:lnTo>
                      <a:pt x="172" y="618"/>
                    </a:lnTo>
                    <a:lnTo>
                      <a:pt x="145" y="601"/>
                    </a:lnTo>
                    <a:lnTo>
                      <a:pt x="120" y="582"/>
                    </a:lnTo>
                    <a:lnTo>
                      <a:pt x="96" y="562"/>
                    </a:lnTo>
                    <a:lnTo>
                      <a:pt x="76" y="538"/>
                    </a:lnTo>
                    <a:lnTo>
                      <a:pt x="55" y="512"/>
                    </a:lnTo>
                    <a:lnTo>
                      <a:pt x="39" y="485"/>
                    </a:lnTo>
                    <a:lnTo>
                      <a:pt x="26" y="457"/>
                    </a:lnTo>
                    <a:lnTo>
                      <a:pt x="15" y="426"/>
                    </a:lnTo>
                    <a:lnTo>
                      <a:pt x="10" y="411"/>
                    </a:lnTo>
                    <a:lnTo>
                      <a:pt x="7" y="395"/>
                    </a:lnTo>
                    <a:lnTo>
                      <a:pt x="3" y="379"/>
                    </a:lnTo>
                    <a:lnTo>
                      <a:pt x="2" y="362"/>
                    </a:lnTo>
                    <a:lnTo>
                      <a:pt x="0" y="346"/>
                    </a:lnTo>
                    <a:lnTo>
                      <a:pt x="0" y="329"/>
                    </a:lnTo>
                    <a:lnTo>
                      <a:pt x="0" y="329"/>
                    </a:lnTo>
                    <a:lnTo>
                      <a:pt x="0" y="312"/>
                    </a:lnTo>
                    <a:lnTo>
                      <a:pt x="2" y="296"/>
                    </a:lnTo>
                    <a:lnTo>
                      <a:pt x="3" y="278"/>
                    </a:lnTo>
                    <a:lnTo>
                      <a:pt x="7" y="262"/>
                    </a:lnTo>
                    <a:lnTo>
                      <a:pt x="10" y="246"/>
                    </a:lnTo>
                    <a:lnTo>
                      <a:pt x="15" y="231"/>
                    </a:lnTo>
                    <a:lnTo>
                      <a:pt x="26" y="200"/>
                    </a:lnTo>
                    <a:lnTo>
                      <a:pt x="39" y="172"/>
                    </a:lnTo>
                    <a:lnTo>
                      <a:pt x="55" y="145"/>
                    </a:lnTo>
                    <a:lnTo>
                      <a:pt x="76" y="120"/>
                    </a:lnTo>
                    <a:lnTo>
                      <a:pt x="96" y="97"/>
                    </a:lnTo>
                    <a:lnTo>
                      <a:pt x="120" y="76"/>
                    </a:lnTo>
                    <a:lnTo>
                      <a:pt x="145" y="57"/>
                    </a:lnTo>
                    <a:lnTo>
                      <a:pt x="172" y="39"/>
                    </a:lnTo>
                    <a:lnTo>
                      <a:pt x="200" y="26"/>
                    </a:lnTo>
                    <a:lnTo>
                      <a:pt x="231" y="15"/>
                    </a:lnTo>
                    <a:lnTo>
                      <a:pt x="246" y="10"/>
                    </a:lnTo>
                    <a:lnTo>
                      <a:pt x="262" y="7"/>
                    </a:lnTo>
                    <a:lnTo>
                      <a:pt x="278" y="4"/>
                    </a:lnTo>
                    <a:lnTo>
                      <a:pt x="294" y="2"/>
                    </a:lnTo>
                    <a:lnTo>
                      <a:pt x="312" y="0"/>
                    </a:lnTo>
                    <a:lnTo>
                      <a:pt x="328" y="0"/>
                    </a:lnTo>
                    <a:lnTo>
                      <a:pt x="328" y="0"/>
                    </a:lnTo>
                    <a:lnTo>
                      <a:pt x="346" y="0"/>
                    </a:lnTo>
                    <a:lnTo>
                      <a:pt x="362" y="2"/>
                    </a:lnTo>
                    <a:lnTo>
                      <a:pt x="379" y="4"/>
                    </a:lnTo>
                    <a:lnTo>
                      <a:pt x="395" y="7"/>
                    </a:lnTo>
                    <a:lnTo>
                      <a:pt x="410" y="10"/>
                    </a:lnTo>
                    <a:lnTo>
                      <a:pt x="426" y="15"/>
                    </a:lnTo>
                    <a:lnTo>
                      <a:pt x="457" y="26"/>
                    </a:lnTo>
                    <a:lnTo>
                      <a:pt x="485" y="39"/>
                    </a:lnTo>
                    <a:lnTo>
                      <a:pt x="512" y="57"/>
                    </a:lnTo>
                    <a:lnTo>
                      <a:pt x="538" y="76"/>
                    </a:lnTo>
                    <a:lnTo>
                      <a:pt x="560" y="97"/>
                    </a:lnTo>
                    <a:lnTo>
                      <a:pt x="582" y="120"/>
                    </a:lnTo>
                    <a:lnTo>
                      <a:pt x="601" y="145"/>
                    </a:lnTo>
                    <a:lnTo>
                      <a:pt x="618" y="172"/>
                    </a:lnTo>
                    <a:lnTo>
                      <a:pt x="632" y="200"/>
                    </a:lnTo>
                    <a:lnTo>
                      <a:pt x="642" y="231"/>
                    </a:lnTo>
                    <a:lnTo>
                      <a:pt x="646" y="246"/>
                    </a:lnTo>
                    <a:lnTo>
                      <a:pt x="650" y="262"/>
                    </a:lnTo>
                    <a:lnTo>
                      <a:pt x="653" y="278"/>
                    </a:lnTo>
                    <a:lnTo>
                      <a:pt x="656" y="296"/>
                    </a:lnTo>
                    <a:lnTo>
                      <a:pt x="657" y="312"/>
                    </a:lnTo>
                    <a:lnTo>
                      <a:pt x="657" y="329"/>
                    </a:lnTo>
                    <a:lnTo>
                      <a:pt x="657" y="329"/>
                    </a:lnTo>
                    <a:lnTo>
                      <a:pt x="657" y="346"/>
                    </a:lnTo>
                    <a:lnTo>
                      <a:pt x="656" y="362"/>
                    </a:lnTo>
                    <a:lnTo>
                      <a:pt x="653" y="379"/>
                    </a:lnTo>
                    <a:lnTo>
                      <a:pt x="650" y="395"/>
                    </a:lnTo>
                    <a:lnTo>
                      <a:pt x="646" y="411"/>
                    </a:lnTo>
                    <a:lnTo>
                      <a:pt x="642" y="426"/>
                    </a:lnTo>
                    <a:lnTo>
                      <a:pt x="632" y="457"/>
                    </a:lnTo>
                    <a:lnTo>
                      <a:pt x="618" y="485"/>
                    </a:lnTo>
                    <a:lnTo>
                      <a:pt x="601" y="512"/>
                    </a:lnTo>
                    <a:lnTo>
                      <a:pt x="582" y="538"/>
                    </a:lnTo>
                    <a:lnTo>
                      <a:pt x="560" y="562"/>
                    </a:lnTo>
                    <a:lnTo>
                      <a:pt x="538" y="582"/>
                    </a:lnTo>
                    <a:lnTo>
                      <a:pt x="512" y="601"/>
                    </a:lnTo>
                    <a:lnTo>
                      <a:pt x="485" y="618"/>
                    </a:lnTo>
                    <a:lnTo>
                      <a:pt x="457" y="632"/>
                    </a:lnTo>
                    <a:lnTo>
                      <a:pt x="426" y="642"/>
                    </a:lnTo>
                    <a:lnTo>
                      <a:pt x="410" y="648"/>
                    </a:lnTo>
                    <a:lnTo>
                      <a:pt x="395" y="650"/>
                    </a:lnTo>
                    <a:lnTo>
                      <a:pt x="379" y="653"/>
                    </a:lnTo>
                    <a:lnTo>
                      <a:pt x="362" y="656"/>
                    </a:lnTo>
                    <a:lnTo>
                      <a:pt x="346" y="657"/>
                    </a:lnTo>
                    <a:lnTo>
                      <a:pt x="328" y="657"/>
                    </a:lnTo>
                    <a:lnTo>
                      <a:pt x="328" y="657"/>
                    </a:lnTo>
                    <a:close/>
                    <a:moveTo>
                      <a:pt x="328" y="38"/>
                    </a:moveTo>
                    <a:lnTo>
                      <a:pt x="328" y="38"/>
                    </a:lnTo>
                    <a:lnTo>
                      <a:pt x="299" y="39"/>
                    </a:lnTo>
                    <a:lnTo>
                      <a:pt x="270" y="43"/>
                    </a:lnTo>
                    <a:lnTo>
                      <a:pt x="242" y="51"/>
                    </a:lnTo>
                    <a:lnTo>
                      <a:pt x="215" y="61"/>
                    </a:lnTo>
                    <a:lnTo>
                      <a:pt x="190" y="73"/>
                    </a:lnTo>
                    <a:lnTo>
                      <a:pt x="166" y="88"/>
                    </a:lnTo>
                    <a:lnTo>
                      <a:pt x="144" y="104"/>
                    </a:lnTo>
                    <a:lnTo>
                      <a:pt x="123" y="123"/>
                    </a:lnTo>
                    <a:lnTo>
                      <a:pt x="104" y="144"/>
                    </a:lnTo>
                    <a:lnTo>
                      <a:pt x="88" y="166"/>
                    </a:lnTo>
                    <a:lnTo>
                      <a:pt x="73" y="190"/>
                    </a:lnTo>
                    <a:lnTo>
                      <a:pt x="61" y="215"/>
                    </a:lnTo>
                    <a:lnTo>
                      <a:pt x="50" y="242"/>
                    </a:lnTo>
                    <a:lnTo>
                      <a:pt x="43" y="270"/>
                    </a:lnTo>
                    <a:lnTo>
                      <a:pt x="39" y="298"/>
                    </a:lnTo>
                    <a:lnTo>
                      <a:pt x="38" y="329"/>
                    </a:lnTo>
                    <a:lnTo>
                      <a:pt x="38" y="329"/>
                    </a:lnTo>
                    <a:lnTo>
                      <a:pt x="39" y="359"/>
                    </a:lnTo>
                    <a:lnTo>
                      <a:pt x="43" y="387"/>
                    </a:lnTo>
                    <a:lnTo>
                      <a:pt x="50" y="415"/>
                    </a:lnTo>
                    <a:lnTo>
                      <a:pt x="61" y="442"/>
                    </a:lnTo>
                    <a:lnTo>
                      <a:pt x="73" y="468"/>
                    </a:lnTo>
                    <a:lnTo>
                      <a:pt x="88" y="492"/>
                    </a:lnTo>
                    <a:lnTo>
                      <a:pt x="104" y="513"/>
                    </a:lnTo>
                    <a:lnTo>
                      <a:pt x="123" y="535"/>
                    </a:lnTo>
                    <a:lnTo>
                      <a:pt x="144" y="554"/>
                    </a:lnTo>
                    <a:lnTo>
                      <a:pt x="166" y="570"/>
                    </a:lnTo>
                    <a:lnTo>
                      <a:pt x="190" y="585"/>
                    </a:lnTo>
                    <a:lnTo>
                      <a:pt x="215" y="597"/>
                    </a:lnTo>
                    <a:lnTo>
                      <a:pt x="242" y="607"/>
                    </a:lnTo>
                    <a:lnTo>
                      <a:pt x="270" y="614"/>
                    </a:lnTo>
                    <a:lnTo>
                      <a:pt x="299" y="618"/>
                    </a:lnTo>
                    <a:lnTo>
                      <a:pt x="328" y="620"/>
                    </a:lnTo>
                    <a:lnTo>
                      <a:pt x="328" y="620"/>
                    </a:lnTo>
                    <a:lnTo>
                      <a:pt x="358" y="618"/>
                    </a:lnTo>
                    <a:lnTo>
                      <a:pt x="387" y="614"/>
                    </a:lnTo>
                    <a:lnTo>
                      <a:pt x="415" y="607"/>
                    </a:lnTo>
                    <a:lnTo>
                      <a:pt x="442" y="597"/>
                    </a:lnTo>
                    <a:lnTo>
                      <a:pt x="468" y="585"/>
                    </a:lnTo>
                    <a:lnTo>
                      <a:pt x="491" y="570"/>
                    </a:lnTo>
                    <a:lnTo>
                      <a:pt x="513" y="554"/>
                    </a:lnTo>
                    <a:lnTo>
                      <a:pt x="535" y="535"/>
                    </a:lnTo>
                    <a:lnTo>
                      <a:pt x="554" y="513"/>
                    </a:lnTo>
                    <a:lnTo>
                      <a:pt x="570" y="492"/>
                    </a:lnTo>
                    <a:lnTo>
                      <a:pt x="585" y="468"/>
                    </a:lnTo>
                    <a:lnTo>
                      <a:pt x="597" y="442"/>
                    </a:lnTo>
                    <a:lnTo>
                      <a:pt x="606" y="415"/>
                    </a:lnTo>
                    <a:lnTo>
                      <a:pt x="614" y="387"/>
                    </a:lnTo>
                    <a:lnTo>
                      <a:pt x="618" y="359"/>
                    </a:lnTo>
                    <a:lnTo>
                      <a:pt x="620" y="329"/>
                    </a:lnTo>
                    <a:lnTo>
                      <a:pt x="620" y="329"/>
                    </a:lnTo>
                    <a:lnTo>
                      <a:pt x="618" y="298"/>
                    </a:lnTo>
                    <a:lnTo>
                      <a:pt x="614" y="270"/>
                    </a:lnTo>
                    <a:lnTo>
                      <a:pt x="606" y="242"/>
                    </a:lnTo>
                    <a:lnTo>
                      <a:pt x="597" y="215"/>
                    </a:lnTo>
                    <a:lnTo>
                      <a:pt x="585" y="190"/>
                    </a:lnTo>
                    <a:lnTo>
                      <a:pt x="570" y="166"/>
                    </a:lnTo>
                    <a:lnTo>
                      <a:pt x="554" y="144"/>
                    </a:lnTo>
                    <a:lnTo>
                      <a:pt x="535" y="123"/>
                    </a:lnTo>
                    <a:lnTo>
                      <a:pt x="513" y="104"/>
                    </a:lnTo>
                    <a:lnTo>
                      <a:pt x="491" y="88"/>
                    </a:lnTo>
                    <a:lnTo>
                      <a:pt x="468" y="73"/>
                    </a:lnTo>
                    <a:lnTo>
                      <a:pt x="442" y="61"/>
                    </a:lnTo>
                    <a:lnTo>
                      <a:pt x="415" y="51"/>
                    </a:lnTo>
                    <a:lnTo>
                      <a:pt x="387" y="43"/>
                    </a:lnTo>
                    <a:lnTo>
                      <a:pt x="358"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27" name="Freeform 161"/>
              <p:cNvSpPr>
                <a:spLocks/>
              </p:cNvSpPr>
              <p:nvPr/>
            </p:nvSpPr>
            <p:spPr bwMode="auto">
              <a:xfrm>
                <a:off x="2447926" y="4430713"/>
                <a:ext cx="33338" cy="14288"/>
              </a:xfrm>
              <a:custGeom>
                <a:avLst/>
                <a:gdLst>
                  <a:gd name="T0" fmla="*/ 32 w 42"/>
                  <a:gd name="T1" fmla="*/ 0 h 19"/>
                  <a:gd name="T2" fmla="*/ 9 w 42"/>
                  <a:gd name="T3" fmla="*/ 0 h 19"/>
                  <a:gd name="T4" fmla="*/ 9 w 42"/>
                  <a:gd name="T5" fmla="*/ 0 h 19"/>
                  <a:gd name="T6" fmla="*/ 7 w 42"/>
                  <a:gd name="T7" fmla="*/ 0 h 19"/>
                  <a:gd name="T8" fmla="*/ 3 w 42"/>
                  <a:gd name="T9" fmla="*/ 3 h 19"/>
                  <a:gd name="T10" fmla="*/ 1 w 42"/>
                  <a:gd name="T11" fmla="*/ 6 h 19"/>
                  <a:gd name="T12" fmla="*/ 0 w 42"/>
                  <a:gd name="T13" fmla="*/ 10 h 19"/>
                  <a:gd name="T14" fmla="*/ 0 w 42"/>
                  <a:gd name="T15" fmla="*/ 10 h 19"/>
                  <a:gd name="T16" fmla="*/ 1 w 42"/>
                  <a:gd name="T17" fmla="*/ 12 h 19"/>
                  <a:gd name="T18" fmla="*/ 3 w 42"/>
                  <a:gd name="T19" fmla="*/ 16 h 19"/>
                  <a:gd name="T20" fmla="*/ 7 w 42"/>
                  <a:gd name="T21" fmla="*/ 18 h 19"/>
                  <a:gd name="T22" fmla="*/ 9 w 42"/>
                  <a:gd name="T23" fmla="*/ 19 h 19"/>
                  <a:gd name="T24" fmla="*/ 32 w 42"/>
                  <a:gd name="T25" fmla="*/ 19 h 19"/>
                  <a:gd name="T26" fmla="*/ 32 w 42"/>
                  <a:gd name="T27" fmla="*/ 19 h 19"/>
                  <a:gd name="T28" fmla="*/ 35 w 42"/>
                  <a:gd name="T29" fmla="*/ 18 h 19"/>
                  <a:gd name="T30" fmla="*/ 39 w 42"/>
                  <a:gd name="T31" fmla="*/ 16 h 19"/>
                  <a:gd name="T32" fmla="*/ 40 w 42"/>
                  <a:gd name="T33" fmla="*/ 12 h 19"/>
                  <a:gd name="T34" fmla="*/ 42 w 42"/>
                  <a:gd name="T35" fmla="*/ 10 h 19"/>
                  <a:gd name="T36" fmla="*/ 42 w 42"/>
                  <a:gd name="T37" fmla="*/ 10 h 19"/>
                  <a:gd name="T38" fmla="*/ 40 w 42"/>
                  <a:gd name="T39" fmla="*/ 6 h 19"/>
                  <a:gd name="T40" fmla="*/ 39 w 42"/>
                  <a:gd name="T41" fmla="*/ 3 h 19"/>
                  <a:gd name="T42" fmla="*/ 35 w 42"/>
                  <a:gd name="T43" fmla="*/ 0 h 19"/>
                  <a:gd name="T44" fmla="*/ 32 w 42"/>
                  <a:gd name="T45" fmla="*/ 0 h 19"/>
                  <a:gd name="T46" fmla="*/ 32 w 42"/>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19">
                    <a:moveTo>
                      <a:pt x="32" y="0"/>
                    </a:moveTo>
                    <a:lnTo>
                      <a:pt x="9" y="0"/>
                    </a:lnTo>
                    <a:lnTo>
                      <a:pt x="9" y="0"/>
                    </a:lnTo>
                    <a:lnTo>
                      <a:pt x="7" y="0"/>
                    </a:lnTo>
                    <a:lnTo>
                      <a:pt x="3" y="3"/>
                    </a:lnTo>
                    <a:lnTo>
                      <a:pt x="1" y="6"/>
                    </a:lnTo>
                    <a:lnTo>
                      <a:pt x="0" y="10"/>
                    </a:lnTo>
                    <a:lnTo>
                      <a:pt x="0" y="10"/>
                    </a:lnTo>
                    <a:lnTo>
                      <a:pt x="1" y="12"/>
                    </a:lnTo>
                    <a:lnTo>
                      <a:pt x="3" y="16"/>
                    </a:lnTo>
                    <a:lnTo>
                      <a:pt x="7" y="18"/>
                    </a:lnTo>
                    <a:lnTo>
                      <a:pt x="9" y="19"/>
                    </a:lnTo>
                    <a:lnTo>
                      <a:pt x="32" y="19"/>
                    </a:lnTo>
                    <a:lnTo>
                      <a:pt x="32" y="19"/>
                    </a:lnTo>
                    <a:lnTo>
                      <a:pt x="35" y="18"/>
                    </a:lnTo>
                    <a:lnTo>
                      <a:pt x="39" y="16"/>
                    </a:lnTo>
                    <a:lnTo>
                      <a:pt x="40" y="12"/>
                    </a:lnTo>
                    <a:lnTo>
                      <a:pt x="42" y="10"/>
                    </a:lnTo>
                    <a:lnTo>
                      <a:pt x="42" y="10"/>
                    </a:lnTo>
                    <a:lnTo>
                      <a:pt x="40" y="6"/>
                    </a:lnTo>
                    <a:lnTo>
                      <a:pt x="39" y="3"/>
                    </a:lnTo>
                    <a:lnTo>
                      <a:pt x="35" y="0"/>
                    </a:lnTo>
                    <a:lnTo>
                      <a:pt x="32" y="0"/>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28" name="Freeform 162"/>
              <p:cNvSpPr>
                <a:spLocks/>
              </p:cNvSpPr>
              <p:nvPr/>
            </p:nvSpPr>
            <p:spPr bwMode="auto">
              <a:xfrm>
                <a:off x="2484438" y="4344988"/>
                <a:ext cx="26988" cy="26988"/>
              </a:xfrm>
              <a:custGeom>
                <a:avLst/>
                <a:gdLst>
                  <a:gd name="T0" fmla="*/ 32 w 35"/>
                  <a:gd name="T1" fmla="*/ 31 h 33"/>
                  <a:gd name="T2" fmla="*/ 32 w 35"/>
                  <a:gd name="T3" fmla="*/ 31 h 33"/>
                  <a:gd name="T4" fmla="*/ 34 w 35"/>
                  <a:gd name="T5" fmla="*/ 28 h 33"/>
                  <a:gd name="T6" fmla="*/ 35 w 35"/>
                  <a:gd name="T7" fmla="*/ 24 h 33"/>
                  <a:gd name="T8" fmla="*/ 35 w 35"/>
                  <a:gd name="T9" fmla="*/ 24 h 33"/>
                  <a:gd name="T10" fmla="*/ 34 w 35"/>
                  <a:gd name="T11" fmla="*/ 20 h 33"/>
                  <a:gd name="T12" fmla="*/ 32 w 35"/>
                  <a:gd name="T13" fmla="*/ 17 h 33"/>
                  <a:gd name="T14" fmla="*/ 16 w 35"/>
                  <a:gd name="T15" fmla="*/ 3 h 33"/>
                  <a:gd name="T16" fmla="*/ 16 w 35"/>
                  <a:gd name="T17" fmla="*/ 3 h 33"/>
                  <a:gd name="T18" fmla="*/ 14 w 35"/>
                  <a:gd name="T19" fmla="*/ 0 h 33"/>
                  <a:gd name="T20" fmla="*/ 11 w 35"/>
                  <a:gd name="T21" fmla="*/ 0 h 33"/>
                  <a:gd name="T22" fmla="*/ 7 w 35"/>
                  <a:gd name="T23" fmla="*/ 0 h 33"/>
                  <a:gd name="T24" fmla="*/ 4 w 35"/>
                  <a:gd name="T25" fmla="*/ 3 h 33"/>
                  <a:gd name="T26" fmla="*/ 4 w 35"/>
                  <a:gd name="T27" fmla="*/ 3 h 33"/>
                  <a:gd name="T28" fmla="*/ 2 w 35"/>
                  <a:gd name="T29" fmla="*/ 5 h 33"/>
                  <a:gd name="T30" fmla="*/ 0 w 35"/>
                  <a:gd name="T31" fmla="*/ 9 h 33"/>
                  <a:gd name="T32" fmla="*/ 2 w 35"/>
                  <a:gd name="T33" fmla="*/ 12 h 33"/>
                  <a:gd name="T34" fmla="*/ 4 w 35"/>
                  <a:gd name="T35" fmla="*/ 16 h 33"/>
                  <a:gd name="T36" fmla="*/ 19 w 35"/>
                  <a:gd name="T37" fmla="*/ 31 h 33"/>
                  <a:gd name="T38" fmla="*/ 19 w 35"/>
                  <a:gd name="T39" fmla="*/ 31 h 33"/>
                  <a:gd name="T40" fmla="*/ 19 w 35"/>
                  <a:gd name="T41" fmla="*/ 31 h 33"/>
                  <a:gd name="T42" fmla="*/ 22 w 35"/>
                  <a:gd name="T43" fmla="*/ 33 h 33"/>
                  <a:gd name="T44" fmla="*/ 26 w 35"/>
                  <a:gd name="T45" fmla="*/ 33 h 33"/>
                  <a:gd name="T46" fmla="*/ 26 w 35"/>
                  <a:gd name="T47" fmla="*/ 33 h 33"/>
                  <a:gd name="T48" fmla="*/ 30 w 35"/>
                  <a:gd name="T49" fmla="*/ 33 h 33"/>
                  <a:gd name="T50" fmla="*/ 32 w 35"/>
                  <a:gd name="T51" fmla="*/ 31 h 33"/>
                  <a:gd name="T52" fmla="*/ 32 w 35"/>
                  <a:gd name="T5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3">
                    <a:moveTo>
                      <a:pt x="32" y="31"/>
                    </a:moveTo>
                    <a:lnTo>
                      <a:pt x="32" y="31"/>
                    </a:lnTo>
                    <a:lnTo>
                      <a:pt x="34" y="28"/>
                    </a:lnTo>
                    <a:lnTo>
                      <a:pt x="35" y="24"/>
                    </a:lnTo>
                    <a:lnTo>
                      <a:pt x="35" y="24"/>
                    </a:lnTo>
                    <a:lnTo>
                      <a:pt x="34" y="20"/>
                    </a:lnTo>
                    <a:lnTo>
                      <a:pt x="32" y="17"/>
                    </a:lnTo>
                    <a:lnTo>
                      <a:pt x="16" y="3"/>
                    </a:lnTo>
                    <a:lnTo>
                      <a:pt x="16" y="3"/>
                    </a:lnTo>
                    <a:lnTo>
                      <a:pt x="14" y="0"/>
                    </a:lnTo>
                    <a:lnTo>
                      <a:pt x="11" y="0"/>
                    </a:lnTo>
                    <a:lnTo>
                      <a:pt x="7" y="0"/>
                    </a:lnTo>
                    <a:lnTo>
                      <a:pt x="4" y="3"/>
                    </a:lnTo>
                    <a:lnTo>
                      <a:pt x="4" y="3"/>
                    </a:lnTo>
                    <a:lnTo>
                      <a:pt x="2" y="5"/>
                    </a:lnTo>
                    <a:lnTo>
                      <a:pt x="0" y="9"/>
                    </a:lnTo>
                    <a:lnTo>
                      <a:pt x="2" y="12"/>
                    </a:lnTo>
                    <a:lnTo>
                      <a:pt x="4" y="16"/>
                    </a:lnTo>
                    <a:lnTo>
                      <a:pt x="19" y="31"/>
                    </a:lnTo>
                    <a:lnTo>
                      <a:pt x="19" y="31"/>
                    </a:lnTo>
                    <a:lnTo>
                      <a:pt x="19" y="31"/>
                    </a:lnTo>
                    <a:lnTo>
                      <a:pt x="22" y="33"/>
                    </a:lnTo>
                    <a:lnTo>
                      <a:pt x="26" y="33"/>
                    </a:lnTo>
                    <a:lnTo>
                      <a:pt x="26" y="33"/>
                    </a:lnTo>
                    <a:lnTo>
                      <a:pt x="30" y="33"/>
                    </a:lnTo>
                    <a:lnTo>
                      <a:pt x="32" y="31"/>
                    </a:lnTo>
                    <a:lnTo>
                      <a:pt x="3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29" name="Freeform 163"/>
              <p:cNvSpPr>
                <a:spLocks/>
              </p:cNvSpPr>
              <p:nvPr/>
            </p:nvSpPr>
            <p:spPr bwMode="auto">
              <a:xfrm>
                <a:off x="2568576" y="4310063"/>
                <a:ext cx="15875" cy="31750"/>
              </a:xfrm>
              <a:custGeom>
                <a:avLst/>
                <a:gdLst>
                  <a:gd name="T0" fmla="*/ 9 w 18"/>
                  <a:gd name="T1" fmla="*/ 40 h 40"/>
                  <a:gd name="T2" fmla="*/ 9 w 18"/>
                  <a:gd name="T3" fmla="*/ 40 h 40"/>
                  <a:gd name="T4" fmla="*/ 13 w 18"/>
                  <a:gd name="T5" fmla="*/ 38 h 40"/>
                  <a:gd name="T6" fmla="*/ 16 w 18"/>
                  <a:gd name="T7" fmla="*/ 37 h 40"/>
                  <a:gd name="T8" fmla="*/ 18 w 18"/>
                  <a:gd name="T9" fmla="*/ 34 h 40"/>
                  <a:gd name="T10" fmla="*/ 18 w 18"/>
                  <a:gd name="T11" fmla="*/ 30 h 40"/>
                  <a:gd name="T12" fmla="*/ 18 w 18"/>
                  <a:gd name="T13" fmla="*/ 9 h 40"/>
                  <a:gd name="T14" fmla="*/ 18 w 18"/>
                  <a:gd name="T15" fmla="*/ 9 h 40"/>
                  <a:gd name="T16" fmla="*/ 18 w 18"/>
                  <a:gd name="T17" fmla="*/ 5 h 40"/>
                  <a:gd name="T18" fmla="*/ 16 w 18"/>
                  <a:gd name="T19" fmla="*/ 2 h 40"/>
                  <a:gd name="T20" fmla="*/ 13 w 18"/>
                  <a:gd name="T21" fmla="*/ 0 h 40"/>
                  <a:gd name="T22" fmla="*/ 9 w 18"/>
                  <a:gd name="T23" fmla="*/ 0 h 40"/>
                  <a:gd name="T24" fmla="*/ 9 w 18"/>
                  <a:gd name="T25" fmla="*/ 0 h 40"/>
                  <a:gd name="T26" fmla="*/ 6 w 18"/>
                  <a:gd name="T27" fmla="*/ 0 h 40"/>
                  <a:gd name="T28" fmla="*/ 2 w 18"/>
                  <a:gd name="T29" fmla="*/ 2 h 40"/>
                  <a:gd name="T30" fmla="*/ 1 w 18"/>
                  <a:gd name="T31" fmla="*/ 5 h 40"/>
                  <a:gd name="T32" fmla="*/ 0 w 18"/>
                  <a:gd name="T33" fmla="*/ 9 h 40"/>
                  <a:gd name="T34" fmla="*/ 0 w 18"/>
                  <a:gd name="T35" fmla="*/ 30 h 40"/>
                  <a:gd name="T36" fmla="*/ 0 w 18"/>
                  <a:gd name="T37" fmla="*/ 30 h 40"/>
                  <a:gd name="T38" fmla="*/ 1 w 18"/>
                  <a:gd name="T39" fmla="*/ 34 h 40"/>
                  <a:gd name="T40" fmla="*/ 2 w 18"/>
                  <a:gd name="T41" fmla="*/ 37 h 40"/>
                  <a:gd name="T42" fmla="*/ 6 w 18"/>
                  <a:gd name="T43" fmla="*/ 38 h 40"/>
                  <a:gd name="T44" fmla="*/ 9 w 18"/>
                  <a:gd name="T45" fmla="*/ 40 h 40"/>
                  <a:gd name="T46" fmla="*/ 9 w 18"/>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40">
                    <a:moveTo>
                      <a:pt x="9" y="40"/>
                    </a:moveTo>
                    <a:lnTo>
                      <a:pt x="9" y="40"/>
                    </a:lnTo>
                    <a:lnTo>
                      <a:pt x="13" y="38"/>
                    </a:lnTo>
                    <a:lnTo>
                      <a:pt x="16" y="37"/>
                    </a:lnTo>
                    <a:lnTo>
                      <a:pt x="18" y="34"/>
                    </a:lnTo>
                    <a:lnTo>
                      <a:pt x="18" y="30"/>
                    </a:lnTo>
                    <a:lnTo>
                      <a:pt x="18" y="9"/>
                    </a:lnTo>
                    <a:lnTo>
                      <a:pt x="18" y="9"/>
                    </a:lnTo>
                    <a:lnTo>
                      <a:pt x="18" y="5"/>
                    </a:lnTo>
                    <a:lnTo>
                      <a:pt x="16" y="2"/>
                    </a:lnTo>
                    <a:lnTo>
                      <a:pt x="13" y="0"/>
                    </a:lnTo>
                    <a:lnTo>
                      <a:pt x="9" y="0"/>
                    </a:lnTo>
                    <a:lnTo>
                      <a:pt x="9" y="0"/>
                    </a:lnTo>
                    <a:lnTo>
                      <a:pt x="6" y="0"/>
                    </a:lnTo>
                    <a:lnTo>
                      <a:pt x="2" y="2"/>
                    </a:lnTo>
                    <a:lnTo>
                      <a:pt x="1" y="5"/>
                    </a:lnTo>
                    <a:lnTo>
                      <a:pt x="0" y="9"/>
                    </a:lnTo>
                    <a:lnTo>
                      <a:pt x="0" y="30"/>
                    </a:lnTo>
                    <a:lnTo>
                      <a:pt x="0" y="30"/>
                    </a:lnTo>
                    <a:lnTo>
                      <a:pt x="1" y="34"/>
                    </a:lnTo>
                    <a:lnTo>
                      <a:pt x="2" y="37"/>
                    </a:lnTo>
                    <a:lnTo>
                      <a:pt x="6" y="38"/>
                    </a:lnTo>
                    <a:lnTo>
                      <a:pt x="9" y="40"/>
                    </a:lnTo>
                    <a:lnTo>
                      <a:pt x="9"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0" name="Freeform 164"/>
              <p:cNvSpPr>
                <a:spLocks/>
              </p:cNvSpPr>
              <p:nvPr/>
            </p:nvSpPr>
            <p:spPr bwMode="auto">
              <a:xfrm>
                <a:off x="2643188" y="4344988"/>
                <a:ext cx="25400" cy="26988"/>
              </a:xfrm>
              <a:custGeom>
                <a:avLst/>
                <a:gdLst>
                  <a:gd name="T0" fmla="*/ 18 w 34"/>
                  <a:gd name="T1" fmla="*/ 3 h 33"/>
                  <a:gd name="T2" fmla="*/ 3 w 34"/>
                  <a:gd name="T3" fmla="*/ 17 h 33"/>
                  <a:gd name="T4" fmla="*/ 3 w 34"/>
                  <a:gd name="T5" fmla="*/ 17 h 33"/>
                  <a:gd name="T6" fmla="*/ 0 w 34"/>
                  <a:gd name="T7" fmla="*/ 20 h 33"/>
                  <a:gd name="T8" fmla="*/ 0 w 34"/>
                  <a:gd name="T9" fmla="*/ 24 h 33"/>
                  <a:gd name="T10" fmla="*/ 0 w 34"/>
                  <a:gd name="T11" fmla="*/ 24 h 33"/>
                  <a:gd name="T12" fmla="*/ 0 w 34"/>
                  <a:gd name="T13" fmla="*/ 28 h 33"/>
                  <a:gd name="T14" fmla="*/ 3 w 34"/>
                  <a:gd name="T15" fmla="*/ 31 h 33"/>
                  <a:gd name="T16" fmla="*/ 3 w 34"/>
                  <a:gd name="T17" fmla="*/ 31 h 33"/>
                  <a:gd name="T18" fmla="*/ 6 w 34"/>
                  <a:gd name="T19" fmla="*/ 33 h 33"/>
                  <a:gd name="T20" fmla="*/ 10 w 34"/>
                  <a:gd name="T21" fmla="*/ 33 h 33"/>
                  <a:gd name="T22" fmla="*/ 10 w 34"/>
                  <a:gd name="T23" fmla="*/ 33 h 33"/>
                  <a:gd name="T24" fmla="*/ 12 w 34"/>
                  <a:gd name="T25" fmla="*/ 33 h 33"/>
                  <a:gd name="T26" fmla="*/ 16 w 34"/>
                  <a:gd name="T27" fmla="*/ 31 h 33"/>
                  <a:gd name="T28" fmla="*/ 31 w 34"/>
                  <a:gd name="T29" fmla="*/ 16 h 33"/>
                  <a:gd name="T30" fmla="*/ 31 w 34"/>
                  <a:gd name="T31" fmla="*/ 16 h 33"/>
                  <a:gd name="T32" fmla="*/ 34 w 34"/>
                  <a:gd name="T33" fmla="*/ 12 h 33"/>
                  <a:gd name="T34" fmla="*/ 34 w 34"/>
                  <a:gd name="T35" fmla="*/ 9 h 33"/>
                  <a:gd name="T36" fmla="*/ 34 w 34"/>
                  <a:gd name="T37" fmla="*/ 5 h 33"/>
                  <a:gd name="T38" fmla="*/ 31 w 34"/>
                  <a:gd name="T39" fmla="*/ 3 h 33"/>
                  <a:gd name="T40" fmla="*/ 31 w 34"/>
                  <a:gd name="T41" fmla="*/ 3 h 33"/>
                  <a:gd name="T42" fmla="*/ 29 w 34"/>
                  <a:gd name="T43" fmla="*/ 0 h 33"/>
                  <a:gd name="T44" fmla="*/ 25 w 34"/>
                  <a:gd name="T45" fmla="*/ 0 h 33"/>
                  <a:gd name="T46" fmla="*/ 22 w 34"/>
                  <a:gd name="T47" fmla="*/ 0 h 33"/>
                  <a:gd name="T48" fmla="*/ 18 w 34"/>
                  <a:gd name="T49" fmla="*/ 3 h 33"/>
                  <a:gd name="T50" fmla="*/ 18 w 34"/>
                  <a:gd name="T51"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33">
                    <a:moveTo>
                      <a:pt x="18" y="3"/>
                    </a:moveTo>
                    <a:lnTo>
                      <a:pt x="3" y="17"/>
                    </a:lnTo>
                    <a:lnTo>
                      <a:pt x="3" y="17"/>
                    </a:lnTo>
                    <a:lnTo>
                      <a:pt x="0" y="20"/>
                    </a:lnTo>
                    <a:lnTo>
                      <a:pt x="0" y="24"/>
                    </a:lnTo>
                    <a:lnTo>
                      <a:pt x="0" y="24"/>
                    </a:lnTo>
                    <a:lnTo>
                      <a:pt x="0" y="28"/>
                    </a:lnTo>
                    <a:lnTo>
                      <a:pt x="3" y="31"/>
                    </a:lnTo>
                    <a:lnTo>
                      <a:pt x="3" y="31"/>
                    </a:lnTo>
                    <a:lnTo>
                      <a:pt x="6" y="33"/>
                    </a:lnTo>
                    <a:lnTo>
                      <a:pt x="10" y="33"/>
                    </a:lnTo>
                    <a:lnTo>
                      <a:pt x="10" y="33"/>
                    </a:lnTo>
                    <a:lnTo>
                      <a:pt x="12" y="33"/>
                    </a:lnTo>
                    <a:lnTo>
                      <a:pt x="16" y="31"/>
                    </a:lnTo>
                    <a:lnTo>
                      <a:pt x="31" y="16"/>
                    </a:lnTo>
                    <a:lnTo>
                      <a:pt x="31" y="16"/>
                    </a:lnTo>
                    <a:lnTo>
                      <a:pt x="34" y="12"/>
                    </a:lnTo>
                    <a:lnTo>
                      <a:pt x="34" y="9"/>
                    </a:lnTo>
                    <a:lnTo>
                      <a:pt x="34" y="5"/>
                    </a:lnTo>
                    <a:lnTo>
                      <a:pt x="31" y="3"/>
                    </a:lnTo>
                    <a:lnTo>
                      <a:pt x="31" y="3"/>
                    </a:lnTo>
                    <a:lnTo>
                      <a:pt x="29" y="0"/>
                    </a:lnTo>
                    <a:lnTo>
                      <a:pt x="25" y="0"/>
                    </a:lnTo>
                    <a:lnTo>
                      <a:pt x="22" y="0"/>
                    </a:lnTo>
                    <a:lnTo>
                      <a:pt x="18" y="3"/>
                    </a:lnTo>
                    <a:lnTo>
                      <a:pt x="1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1" name="Freeform 165"/>
              <p:cNvSpPr>
                <a:spLocks/>
              </p:cNvSpPr>
              <p:nvPr/>
            </p:nvSpPr>
            <p:spPr bwMode="auto">
              <a:xfrm>
                <a:off x="2671763" y="4430713"/>
                <a:ext cx="33338" cy="14288"/>
              </a:xfrm>
              <a:custGeom>
                <a:avLst/>
                <a:gdLst>
                  <a:gd name="T0" fmla="*/ 31 w 40"/>
                  <a:gd name="T1" fmla="*/ 0 h 19"/>
                  <a:gd name="T2" fmla="*/ 9 w 40"/>
                  <a:gd name="T3" fmla="*/ 0 h 19"/>
                  <a:gd name="T4" fmla="*/ 9 w 40"/>
                  <a:gd name="T5" fmla="*/ 0 h 19"/>
                  <a:gd name="T6" fmla="*/ 5 w 40"/>
                  <a:gd name="T7" fmla="*/ 0 h 19"/>
                  <a:gd name="T8" fmla="*/ 3 w 40"/>
                  <a:gd name="T9" fmla="*/ 3 h 19"/>
                  <a:gd name="T10" fmla="*/ 1 w 40"/>
                  <a:gd name="T11" fmla="*/ 6 h 19"/>
                  <a:gd name="T12" fmla="*/ 0 w 40"/>
                  <a:gd name="T13" fmla="*/ 10 h 19"/>
                  <a:gd name="T14" fmla="*/ 0 w 40"/>
                  <a:gd name="T15" fmla="*/ 10 h 19"/>
                  <a:gd name="T16" fmla="*/ 1 w 40"/>
                  <a:gd name="T17" fmla="*/ 12 h 19"/>
                  <a:gd name="T18" fmla="*/ 3 w 40"/>
                  <a:gd name="T19" fmla="*/ 16 h 19"/>
                  <a:gd name="T20" fmla="*/ 5 w 40"/>
                  <a:gd name="T21" fmla="*/ 18 h 19"/>
                  <a:gd name="T22" fmla="*/ 9 w 40"/>
                  <a:gd name="T23" fmla="*/ 19 h 19"/>
                  <a:gd name="T24" fmla="*/ 31 w 40"/>
                  <a:gd name="T25" fmla="*/ 19 h 19"/>
                  <a:gd name="T26" fmla="*/ 31 w 40"/>
                  <a:gd name="T27" fmla="*/ 19 h 19"/>
                  <a:gd name="T28" fmla="*/ 35 w 40"/>
                  <a:gd name="T29" fmla="*/ 18 h 19"/>
                  <a:gd name="T30" fmla="*/ 38 w 40"/>
                  <a:gd name="T31" fmla="*/ 16 h 19"/>
                  <a:gd name="T32" fmla="*/ 40 w 40"/>
                  <a:gd name="T33" fmla="*/ 12 h 19"/>
                  <a:gd name="T34" fmla="*/ 40 w 40"/>
                  <a:gd name="T35" fmla="*/ 10 h 19"/>
                  <a:gd name="T36" fmla="*/ 40 w 40"/>
                  <a:gd name="T37" fmla="*/ 10 h 19"/>
                  <a:gd name="T38" fmla="*/ 40 w 40"/>
                  <a:gd name="T39" fmla="*/ 6 h 19"/>
                  <a:gd name="T40" fmla="*/ 38 w 40"/>
                  <a:gd name="T41" fmla="*/ 3 h 19"/>
                  <a:gd name="T42" fmla="*/ 35 w 40"/>
                  <a:gd name="T43" fmla="*/ 0 h 19"/>
                  <a:gd name="T44" fmla="*/ 31 w 40"/>
                  <a:gd name="T45" fmla="*/ 0 h 19"/>
                  <a:gd name="T46" fmla="*/ 31 w 40"/>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9">
                    <a:moveTo>
                      <a:pt x="31" y="0"/>
                    </a:moveTo>
                    <a:lnTo>
                      <a:pt x="9" y="0"/>
                    </a:lnTo>
                    <a:lnTo>
                      <a:pt x="9" y="0"/>
                    </a:lnTo>
                    <a:lnTo>
                      <a:pt x="5" y="0"/>
                    </a:lnTo>
                    <a:lnTo>
                      <a:pt x="3" y="3"/>
                    </a:lnTo>
                    <a:lnTo>
                      <a:pt x="1" y="6"/>
                    </a:lnTo>
                    <a:lnTo>
                      <a:pt x="0" y="10"/>
                    </a:lnTo>
                    <a:lnTo>
                      <a:pt x="0" y="10"/>
                    </a:lnTo>
                    <a:lnTo>
                      <a:pt x="1" y="12"/>
                    </a:lnTo>
                    <a:lnTo>
                      <a:pt x="3" y="16"/>
                    </a:lnTo>
                    <a:lnTo>
                      <a:pt x="5" y="18"/>
                    </a:lnTo>
                    <a:lnTo>
                      <a:pt x="9" y="19"/>
                    </a:lnTo>
                    <a:lnTo>
                      <a:pt x="31" y="19"/>
                    </a:lnTo>
                    <a:lnTo>
                      <a:pt x="31" y="19"/>
                    </a:lnTo>
                    <a:lnTo>
                      <a:pt x="35" y="18"/>
                    </a:lnTo>
                    <a:lnTo>
                      <a:pt x="38" y="16"/>
                    </a:lnTo>
                    <a:lnTo>
                      <a:pt x="40" y="12"/>
                    </a:lnTo>
                    <a:lnTo>
                      <a:pt x="40" y="10"/>
                    </a:lnTo>
                    <a:lnTo>
                      <a:pt x="40" y="10"/>
                    </a:lnTo>
                    <a:lnTo>
                      <a:pt x="40" y="6"/>
                    </a:lnTo>
                    <a:lnTo>
                      <a:pt x="38" y="3"/>
                    </a:lnTo>
                    <a:lnTo>
                      <a:pt x="35" y="0"/>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2" name="Freeform 166"/>
              <p:cNvSpPr>
                <a:spLocks/>
              </p:cNvSpPr>
              <p:nvPr/>
            </p:nvSpPr>
            <p:spPr bwMode="auto">
              <a:xfrm>
                <a:off x="2503488" y="4364038"/>
                <a:ext cx="146050" cy="153988"/>
              </a:xfrm>
              <a:custGeom>
                <a:avLst/>
                <a:gdLst>
                  <a:gd name="T0" fmla="*/ 91 w 184"/>
                  <a:gd name="T1" fmla="*/ 0 h 195"/>
                  <a:gd name="T2" fmla="*/ 74 w 184"/>
                  <a:gd name="T3" fmla="*/ 1 h 195"/>
                  <a:gd name="T4" fmla="*/ 56 w 184"/>
                  <a:gd name="T5" fmla="*/ 7 h 195"/>
                  <a:gd name="T6" fmla="*/ 40 w 184"/>
                  <a:gd name="T7" fmla="*/ 16 h 195"/>
                  <a:gd name="T8" fmla="*/ 27 w 184"/>
                  <a:gd name="T9" fmla="*/ 27 h 195"/>
                  <a:gd name="T10" fmla="*/ 16 w 184"/>
                  <a:gd name="T11" fmla="*/ 40 h 195"/>
                  <a:gd name="T12" fmla="*/ 6 w 184"/>
                  <a:gd name="T13" fmla="*/ 56 h 195"/>
                  <a:gd name="T14" fmla="*/ 1 w 184"/>
                  <a:gd name="T15" fmla="*/ 74 h 195"/>
                  <a:gd name="T16" fmla="*/ 0 w 184"/>
                  <a:gd name="T17" fmla="*/ 93 h 195"/>
                  <a:gd name="T18" fmla="*/ 1 w 184"/>
                  <a:gd name="T19" fmla="*/ 106 h 195"/>
                  <a:gd name="T20" fmla="*/ 8 w 184"/>
                  <a:gd name="T21" fmla="*/ 130 h 195"/>
                  <a:gd name="T22" fmla="*/ 23 w 184"/>
                  <a:gd name="T23" fmla="*/ 152 h 195"/>
                  <a:gd name="T24" fmla="*/ 41 w 184"/>
                  <a:gd name="T25" fmla="*/ 169 h 195"/>
                  <a:gd name="T26" fmla="*/ 53 w 184"/>
                  <a:gd name="T27" fmla="*/ 189 h 195"/>
                  <a:gd name="T28" fmla="*/ 53 w 184"/>
                  <a:gd name="T29" fmla="*/ 192 h 195"/>
                  <a:gd name="T30" fmla="*/ 57 w 184"/>
                  <a:gd name="T31" fmla="*/ 195 h 195"/>
                  <a:gd name="T32" fmla="*/ 125 w 184"/>
                  <a:gd name="T33" fmla="*/ 195 h 195"/>
                  <a:gd name="T34" fmla="*/ 126 w 184"/>
                  <a:gd name="T35" fmla="*/ 195 h 195"/>
                  <a:gd name="T36" fmla="*/ 129 w 184"/>
                  <a:gd name="T37" fmla="*/ 192 h 195"/>
                  <a:gd name="T38" fmla="*/ 130 w 184"/>
                  <a:gd name="T39" fmla="*/ 176 h 195"/>
                  <a:gd name="T40" fmla="*/ 141 w 184"/>
                  <a:gd name="T41" fmla="*/ 169 h 195"/>
                  <a:gd name="T42" fmla="*/ 161 w 184"/>
                  <a:gd name="T43" fmla="*/ 152 h 195"/>
                  <a:gd name="T44" fmla="*/ 176 w 184"/>
                  <a:gd name="T45" fmla="*/ 130 h 195"/>
                  <a:gd name="T46" fmla="*/ 182 w 184"/>
                  <a:gd name="T47" fmla="*/ 106 h 195"/>
                  <a:gd name="T48" fmla="*/ 184 w 184"/>
                  <a:gd name="T49" fmla="*/ 93 h 195"/>
                  <a:gd name="T50" fmla="*/ 181 w 184"/>
                  <a:gd name="T51" fmla="*/ 74 h 195"/>
                  <a:gd name="T52" fmla="*/ 176 w 184"/>
                  <a:gd name="T53" fmla="*/ 56 h 195"/>
                  <a:gd name="T54" fmla="*/ 168 w 184"/>
                  <a:gd name="T55" fmla="*/ 40 h 195"/>
                  <a:gd name="T56" fmla="*/ 157 w 184"/>
                  <a:gd name="T57" fmla="*/ 27 h 195"/>
                  <a:gd name="T58" fmla="*/ 143 w 184"/>
                  <a:gd name="T59" fmla="*/ 16 h 195"/>
                  <a:gd name="T60" fmla="*/ 127 w 184"/>
                  <a:gd name="T61" fmla="*/ 7 h 195"/>
                  <a:gd name="T62" fmla="*/ 110 w 184"/>
                  <a:gd name="T63" fmla="*/ 1 h 195"/>
                  <a:gd name="T64" fmla="*/ 91 w 184"/>
                  <a:gd name="T6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95">
                    <a:moveTo>
                      <a:pt x="91" y="0"/>
                    </a:moveTo>
                    <a:lnTo>
                      <a:pt x="91" y="0"/>
                    </a:lnTo>
                    <a:lnTo>
                      <a:pt x="82" y="0"/>
                    </a:lnTo>
                    <a:lnTo>
                      <a:pt x="74" y="1"/>
                    </a:lnTo>
                    <a:lnTo>
                      <a:pt x="64" y="4"/>
                    </a:lnTo>
                    <a:lnTo>
                      <a:pt x="56" y="7"/>
                    </a:lnTo>
                    <a:lnTo>
                      <a:pt x="48" y="11"/>
                    </a:lnTo>
                    <a:lnTo>
                      <a:pt x="40" y="16"/>
                    </a:lnTo>
                    <a:lnTo>
                      <a:pt x="33" y="22"/>
                    </a:lnTo>
                    <a:lnTo>
                      <a:pt x="27" y="27"/>
                    </a:lnTo>
                    <a:lnTo>
                      <a:pt x="20" y="34"/>
                    </a:lnTo>
                    <a:lnTo>
                      <a:pt x="16" y="40"/>
                    </a:lnTo>
                    <a:lnTo>
                      <a:pt x="10" y="48"/>
                    </a:lnTo>
                    <a:lnTo>
                      <a:pt x="6" y="56"/>
                    </a:lnTo>
                    <a:lnTo>
                      <a:pt x="4" y="65"/>
                    </a:lnTo>
                    <a:lnTo>
                      <a:pt x="1" y="74"/>
                    </a:lnTo>
                    <a:lnTo>
                      <a:pt x="0" y="83"/>
                    </a:lnTo>
                    <a:lnTo>
                      <a:pt x="0" y="93"/>
                    </a:lnTo>
                    <a:lnTo>
                      <a:pt x="0" y="93"/>
                    </a:lnTo>
                    <a:lnTo>
                      <a:pt x="1" y="106"/>
                    </a:lnTo>
                    <a:lnTo>
                      <a:pt x="4" y="118"/>
                    </a:lnTo>
                    <a:lnTo>
                      <a:pt x="8" y="130"/>
                    </a:lnTo>
                    <a:lnTo>
                      <a:pt x="15" y="142"/>
                    </a:lnTo>
                    <a:lnTo>
                      <a:pt x="23" y="152"/>
                    </a:lnTo>
                    <a:lnTo>
                      <a:pt x="31" y="161"/>
                    </a:lnTo>
                    <a:lnTo>
                      <a:pt x="41" y="169"/>
                    </a:lnTo>
                    <a:lnTo>
                      <a:pt x="53" y="176"/>
                    </a:lnTo>
                    <a:lnTo>
                      <a:pt x="53" y="189"/>
                    </a:lnTo>
                    <a:lnTo>
                      <a:pt x="53" y="189"/>
                    </a:lnTo>
                    <a:lnTo>
                      <a:pt x="53" y="192"/>
                    </a:lnTo>
                    <a:lnTo>
                      <a:pt x="55" y="193"/>
                    </a:lnTo>
                    <a:lnTo>
                      <a:pt x="57" y="195"/>
                    </a:lnTo>
                    <a:lnTo>
                      <a:pt x="59" y="195"/>
                    </a:lnTo>
                    <a:lnTo>
                      <a:pt x="125" y="195"/>
                    </a:lnTo>
                    <a:lnTo>
                      <a:pt x="125" y="195"/>
                    </a:lnTo>
                    <a:lnTo>
                      <a:pt x="126" y="195"/>
                    </a:lnTo>
                    <a:lnTo>
                      <a:pt x="127" y="193"/>
                    </a:lnTo>
                    <a:lnTo>
                      <a:pt x="129" y="192"/>
                    </a:lnTo>
                    <a:lnTo>
                      <a:pt x="130" y="189"/>
                    </a:lnTo>
                    <a:lnTo>
                      <a:pt x="130" y="176"/>
                    </a:lnTo>
                    <a:lnTo>
                      <a:pt x="130" y="176"/>
                    </a:lnTo>
                    <a:lnTo>
                      <a:pt x="141" y="169"/>
                    </a:lnTo>
                    <a:lnTo>
                      <a:pt x="152" y="161"/>
                    </a:lnTo>
                    <a:lnTo>
                      <a:pt x="161" y="152"/>
                    </a:lnTo>
                    <a:lnTo>
                      <a:pt x="169" y="142"/>
                    </a:lnTo>
                    <a:lnTo>
                      <a:pt x="176" y="130"/>
                    </a:lnTo>
                    <a:lnTo>
                      <a:pt x="180" y="118"/>
                    </a:lnTo>
                    <a:lnTo>
                      <a:pt x="182" y="106"/>
                    </a:lnTo>
                    <a:lnTo>
                      <a:pt x="184" y="93"/>
                    </a:lnTo>
                    <a:lnTo>
                      <a:pt x="184" y="93"/>
                    </a:lnTo>
                    <a:lnTo>
                      <a:pt x="184" y="83"/>
                    </a:lnTo>
                    <a:lnTo>
                      <a:pt x="181" y="74"/>
                    </a:lnTo>
                    <a:lnTo>
                      <a:pt x="180" y="65"/>
                    </a:lnTo>
                    <a:lnTo>
                      <a:pt x="176" y="56"/>
                    </a:lnTo>
                    <a:lnTo>
                      <a:pt x="173" y="48"/>
                    </a:lnTo>
                    <a:lnTo>
                      <a:pt x="168" y="40"/>
                    </a:lnTo>
                    <a:lnTo>
                      <a:pt x="162" y="34"/>
                    </a:lnTo>
                    <a:lnTo>
                      <a:pt x="157" y="27"/>
                    </a:lnTo>
                    <a:lnTo>
                      <a:pt x="150" y="22"/>
                    </a:lnTo>
                    <a:lnTo>
                      <a:pt x="143" y="16"/>
                    </a:lnTo>
                    <a:lnTo>
                      <a:pt x="135" y="11"/>
                    </a:lnTo>
                    <a:lnTo>
                      <a:pt x="127" y="7"/>
                    </a:lnTo>
                    <a:lnTo>
                      <a:pt x="119" y="4"/>
                    </a:lnTo>
                    <a:lnTo>
                      <a:pt x="110" y="1"/>
                    </a:lnTo>
                    <a:lnTo>
                      <a:pt x="100" y="0"/>
                    </a:lnTo>
                    <a:lnTo>
                      <a:pt x="91" y="0"/>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3" name="Freeform 167"/>
              <p:cNvSpPr>
                <a:spLocks/>
              </p:cNvSpPr>
              <p:nvPr/>
            </p:nvSpPr>
            <p:spPr bwMode="auto">
              <a:xfrm>
                <a:off x="2546351" y="4533900"/>
                <a:ext cx="61913" cy="9525"/>
              </a:xfrm>
              <a:custGeom>
                <a:avLst/>
                <a:gdLst>
                  <a:gd name="T0" fmla="*/ 72 w 77"/>
                  <a:gd name="T1" fmla="*/ 0 h 11"/>
                  <a:gd name="T2" fmla="*/ 6 w 77"/>
                  <a:gd name="T3" fmla="*/ 0 h 11"/>
                  <a:gd name="T4" fmla="*/ 6 w 77"/>
                  <a:gd name="T5" fmla="*/ 0 h 11"/>
                  <a:gd name="T6" fmla="*/ 4 w 77"/>
                  <a:gd name="T7" fmla="*/ 0 h 11"/>
                  <a:gd name="T8" fmla="*/ 2 w 77"/>
                  <a:gd name="T9" fmla="*/ 1 h 11"/>
                  <a:gd name="T10" fmla="*/ 0 w 77"/>
                  <a:gd name="T11" fmla="*/ 3 h 11"/>
                  <a:gd name="T12" fmla="*/ 0 w 77"/>
                  <a:gd name="T13" fmla="*/ 5 h 11"/>
                  <a:gd name="T14" fmla="*/ 0 w 77"/>
                  <a:gd name="T15" fmla="*/ 5 h 11"/>
                  <a:gd name="T16" fmla="*/ 0 w 77"/>
                  <a:gd name="T17" fmla="*/ 7 h 11"/>
                  <a:gd name="T18" fmla="*/ 2 w 77"/>
                  <a:gd name="T19" fmla="*/ 9 h 11"/>
                  <a:gd name="T20" fmla="*/ 4 w 77"/>
                  <a:gd name="T21" fmla="*/ 11 h 11"/>
                  <a:gd name="T22" fmla="*/ 6 w 77"/>
                  <a:gd name="T23" fmla="*/ 11 h 11"/>
                  <a:gd name="T24" fmla="*/ 72 w 77"/>
                  <a:gd name="T25" fmla="*/ 11 h 11"/>
                  <a:gd name="T26" fmla="*/ 72 w 77"/>
                  <a:gd name="T27" fmla="*/ 11 h 11"/>
                  <a:gd name="T28" fmla="*/ 73 w 77"/>
                  <a:gd name="T29" fmla="*/ 11 h 11"/>
                  <a:gd name="T30" fmla="*/ 74 w 77"/>
                  <a:gd name="T31" fmla="*/ 9 h 11"/>
                  <a:gd name="T32" fmla="*/ 76 w 77"/>
                  <a:gd name="T33" fmla="*/ 7 h 11"/>
                  <a:gd name="T34" fmla="*/ 77 w 77"/>
                  <a:gd name="T35" fmla="*/ 5 h 11"/>
                  <a:gd name="T36" fmla="*/ 77 w 77"/>
                  <a:gd name="T37" fmla="*/ 5 h 11"/>
                  <a:gd name="T38" fmla="*/ 76 w 77"/>
                  <a:gd name="T39" fmla="*/ 3 h 11"/>
                  <a:gd name="T40" fmla="*/ 74 w 77"/>
                  <a:gd name="T41" fmla="*/ 1 h 11"/>
                  <a:gd name="T42" fmla="*/ 73 w 77"/>
                  <a:gd name="T43" fmla="*/ 0 h 11"/>
                  <a:gd name="T44" fmla="*/ 72 w 77"/>
                  <a:gd name="T45" fmla="*/ 0 h 11"/>
                  <a:gd name="T46" fmla="*/ 72 w 77"/>
                  <a:gd name="T4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11">
                    <a:moveTo>
                      <a:pt x="72" y="0"/>
                    </a:moveTo>
                    <a:lnTo>
                      <a:pt x="6" y="0"/>
                    </a:lnTo>
                    <a:lnTo>
                      <a:pt x="6" y="0"/>
                    </a:lnTo>
                    <a:lnTo>
                      <a:pt x="4" y="0"/>
                    </a:lnTo>
                    <a:lnTo>
                      <a:pt x="2" y="1"/>
                    </a:lnTo>
                    <a:lnTo>
                      <a:pt x="0" y="3"/>
                    </a:lnTo>
                    <a:lnTo>
                      <a:pt x="0" y="5"/>
                    </a:lnTo>
                    <a:lnTo>
                      <a:pt x="0" y="5"/>
                    </a:lnTo>
                    <a:lnTo>
                      <a:pt x="0" y="7"/>
                    </a:lnTo>
                    <a:lnTo>
                      <a:pt x="2" y="9"/>
                    </a:lnTo>
                    <a:lnTo>
                      <a:pt x="4" y="11"/>
                    </a:lnTo>
                    <a:lnTo>
                      <a:pt x="6" y="11"/>
                    </a:lnTo>
                    <a:lnTo>
                      <a:pt x="72" y="11"/>
                    </a:lnTo>
                    <a:lnTo>
                      <a:pt x="72" y="11"/>
                    </a:lnTo>
                    <a:lnTo>
                      <a:pt x="73" y="11"/>
                    </a:lnTo>
                    <a:lnTo>
                      <a:pt x="74" y="9"/>
                    </a:lnTo>
                    <a:lnTo>
                      <a:pt x="76" y="7"/>
                    </a:lnTo>
                    <a:lnTo>
                      <a:pt x="77" y="5"/>
                    </a:lnTo>
                    <a:lnTo>
                      <a:pt x="77" y="5"/>
                    </a:lnTo>
                    <a:lnTo>
                      <a:pt x="76" y="3"/>
                    </a:lnTo>
                    <a:lnTo>
                      <a:pt x="74" y="1"/>
                    </a:lnTo>
                    <a:lnTo>
                      <a:pt x="73" y="0"/>
                    </a:lnTo>
                    <a:lnTo>
                      <a:pt x="72" y="0"/>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4" name="Freeform 168"/>
              <p:cNvSpPr>
                <a:spLocks/>
              </p:cNvSpPr>
              <p:nvPr/>
            </p:nvSpPr>
            <p:spPr bwMode="auto">
              <a:xfrm>
                <a:off x="2563813" y="4554538"/>
                <a:ext cx="25400" cy="7938"/>
              </a:xfrm>
              <a:custGeom>
                <a:avLst/>
                <a:gdLst>
                  <a:gd name="T0" fmla="*/ 27 w 32"/>
                  <a:gd name="T1" fmla="*/ 0 h 11"/>
                  <a:gd name="T2" fmla="*/ 5 w 32"/>
                  <a:gd name="T3" fmla="*/ 0 h 11"/>
                  <a:gd name="T4" fmla="*/ 5 w 32"/>
                  <a:gd name="T5" fmla="*/ 0 h 11"/>
                  <a:gd name="T6" fmla="*/ 4 w 32"/>
                  <a:gd name="T7" fmla="*/ 1 h 11"/>
                  <a:gd name="T8" fmla="*/ 1 w 32"/>
                  <a:gd name="T9" fmla="*/ 3 h 11"/>
                  <a:gd name="T10" fmla="*/ 1 w 32"/>
                  <a:gd name="T11" fmla="*/ 4 h 11"/>
                  <a:gd name="T12" fmla="*/ 0 w 32"/>
                  <a:gd name="T13" fmla="*/ 6 h 11"/>
                  <a:gd name="T14" fmla="*/ 0 w 32"/>
                  <a:gd name="T15" fmla="*/ 6 h 11"/>
                  <a:gd name="T16" fmla="*/ 1 w 32"/>
                  <a:gd name="T17" fmla="*/ 8 h 11"/>
                  <a:gd name="T18" fmla="*/ 1 w 32"/>
                  <a:gd name="T19" fmla="*/ 10 h 11"/>
                  <a:gd name="T20" fmla="*/ 4 w 32"/>
                  <a:gd name="T21" fmla="*/ 11 h 11"/>
                  <a:gd name="T22" fmla="*/ 5 w 32"/>
                  <a:gd name="T23" fmla="*/ 11 h 11"/>
                  <a:gd name="T24" fmla="*/ 27 w 32"/>
                  <a:gd name="T25" fmla="*/ 11 h 11"/>
                  <a:gd name="T26" fmla="*/ 27 w 32"/>
                  <a:gd name="T27" fmla="*/ 11 h 11"/>
                  <a:gd name="T28" fmla="*/ 29 w 32"/>
                  <a:gd name="T29" fmla="*/ 11 h 11"/>
                  <a:gd name="T30" fmla="*/ 31 w 32"/>
                  <a:gd name="T31" fmla="*/ 10 h 11"/>
                  <a:gd name="T32" fmla="*/ 32 w 32"/>
                  <a:gd name="T33" fmla="*/ 8 h 11"/>
                  <a:gd name="T34" fmla="*/ 32 w 32"/>
                  <a:gd name="T35" fmla="*/ 6 h 11"/>
                  <a:gd name="T36" fmla="*/ 32 w 32"/>
                  <a:gd name="T37" fmla="*/ 6 h 11"/>
                  <a:gd name="T38" fmla="*/ 32 w 32"/>
                  <a:gd name="T39" fmla="*/ 4 h 11"/>
                  <a:gd name="T40" fmla="*/ 31 w 32"/>
                  <a:gd name="T41" fmla="*/ 3 h 11"/>
                  <a:gd name="T42" fmla="*/ 29 w 32"/>
                  <a:gd name="T43" fmla="*/ 1 h 11"/>
                  <a:gd name="T44" fmla="*/ 27 w 32"/>
                  <a:gd name="T45" fmla="*/ 0 h 11"/>
                  <a:gd name="T46" fmla="*/ 27 w 32"/>
                  <a:gd name="T4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1">
                    <a:moveTo>
                      <a:pt x="27" y="0"/>
                    </a:moveTo>
                    <a:lnTo>
                      <a:pt x="5" y="0"/>
                    </a:lnTo>
                    <a:lnTo>
                      <a:pt x="5" y="0"/>
                    </a:lnTo>
                    <a:lnTo>
                      <a:pt x="4" y="1"/>
                    </a:lnTo>
                    <a:lnTo>
                      <a:pt x="1" y="3"/>
                    </a:lnTo>
                    <a:lnTo>
                      <a:pt x="1" y="4"/>
                    </a:lnTo>
                    <a:lnTo>
                      <a:pt x="0" y="6"/>
                    </a:lnTo>
                    <a:lnTo>
                      <a:pt x="0" y="6"/>
                    </a:lnTo>
                    <a:lnTo>
                      <a:pt x="1" y="8"/>
                    </a:lnTo>
                    <a:lnTo>
                      <a:pt x="1" y="10"/>
                    </a:lnTo>
                    <a:lnTo>
                      <a:pt x="4" y="11"/>
                    </a:lnTo>
                    <a:lnTo>
                      <a:pt x="5" y="11"/>
                    </a:lnTo>
                    <a:lnTo>
                      <a:pt x="27" y="11"/>
                    </a:lnTo>
                    <a:lnTo>
                      <a:pt x="27" y="11"/>
                    </a:lnTo>
                    <a:lnTo>
                      <a:pt x="29" y="11"/>
                    </a:lnTo>
                    <a:lnTo>
                      <a:pt x="31" y="10"/>
                    </a:lnTo>
                    <a:lnTo>
                      <a:pt x="32" y="8"/>
                    </a:lnTo>
                    <a:lnTo>
                      <a:pt x="32" y="6"/>
                    </a:lnTo>
                    <a:lnTo>
                      <a:pt x="32" y="6"/>
                    </a:lnTo>
                    <a:lnTo>
                      <a:pt x="32" y="4"/>
                    </a:lnTo>
                    <a:lnTo>
                      <a:pt x="31" y="3"/>
                    </a:lnTo>
                    <a:lnTo>
                      <a:pt x="29" y="1"/>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grpSp>
        <p:sp>
          <p:nvSpPr>
            <p:cNvPr id="25" name="Rectangle 24"/>
            <p:cNvSpPr/>
            <p:nvPr/>
          </p:nvSpPr>
          <p:spPr>
            <a:xfrm>
              <a:off x="1408946" y="3220107"/>
              <a:ext cx="4962978" cy="1366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Also, Bayer has to share in-depth knowledge regarding the medical coding process and its standards with IBM on a continuous basis while no major updates have been made to the Watson coding algorithm since implementation</a:t>
              </a:r>
            </a:p>
          </p:txBody>
        </p:sp>
      </p:grpSp>
      <p:grpSp>
        <p:nvGrpSpPr>
          <p:cNvPr id="35" name="Group 34"/>
          <p:cNvGrpSpPr/>
          <p:nvPr/>
        </p:nvGrpSpPr>
        <p:grpSpPr>
          <a:xfrm>
            <a:off x="893239" y="3896766"/>
            <a:ext cx="5477855" cy="1366610"/>
            <a:chOff x="893356" y="4030103"/>
            <a:chExt cx="5478568" cy="1366788"/>
          </a:xfrm>
        </p:grpSpPr>
        <p:sp>
          <p:nvSpPr>
            <p:cNvPr id="36" name="Rectangle 35"/>
            <p:cNvSpPr/>
            <p:nvPr/>
          </p:nvSpPr>
          <p:spPr>
            <a:xfrm>
              <a:off x="1408946" y="4030103"/>
              <a:ext cx="4962978" cy="1366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At the same time, Bayer AG employees are highly skilled and would allow developing and running an in-house solution, resulting in considerations about replacing IBM and developing such a solution</a:t>
              </a:r>
            </a:p>
          </p:txBody>
        </p:sp>
        <p:grpSp>
          <p:nvGrpSpPr>
            <p:cNvPr id="37" name="Group 36"/>
            <p:cNvGrpSpPr>
              <a:grpSpLocks noChangeAspect="1"/>
            </p:cNvGrpSpPr>
            <p:nvPr/>
          </p:nvGrpSpPr>
          <p:grpSpPr>
            <a:xfrm>
              <a:off x="893356" y="4497497"/>
              <a:ext cx="430687" cy="432000"/>
              <a:chOff x="6727826" y="1674813"/>
              <a:chExt cx="520700" cy="522288"/>
            </a:xfrm>
          </p:grpSpPr>
          <p:sp>
            <p:nvSpPr>
              <p:cNvPr id="38" name="Freeform 13"/>
              <p:cNvSpPr>
                <a:spLocks noEditPoints="1"/>
              </p:cNvSpPr>
              <p:nvPr/>
            </p:nvSpPr>
            <p:spPr bwMode="auto">
              <a:xfrm>
                <a:off x="6727826" y="1674813"/>
                <a:ext cx="520700" cy="522288"/>
              </a:xfrm>
              <a:custGeom>
                <a:avLst/>
                <a:gdLst>
                  <a:gd name="T0" fmla="*/ 312 w 657"/>
                  <a:gd name="T1" fmla="*/ 657 h 658"/>
                  <a:gd name="T2" fmla="*/ 262 w 657"/>
                  <a:gd name="T3" fmla="*/ 651 h 658"/>
                  <a:gd name="T4" fmla="*/ 200 w 657"/>
                  <a:gd name="T5" fmla="*/ 631 h 658"/>
                  <a:gd name="T6" fmla="*/ 120 w 657"/>
                  <a:gd name="T7" fmla="*/ 583 h 658"/>
                  <a:gd name="T8" fmla="*/ 57 w 657"/>
                  <a:gd name="T9" fmla="*/ 513 h 658"/>
                  <a:gd name="T10" fmla="*/ 15 w 657"/>
                  <a:gd name="T11" fmla="*/ 426 h 658"/>
                  <a:gd name="T12" fmla="*/ 4 w 657"/>
                  <a:gd name="T13" fmla="*/ 379 h 658"/>
                  <a:gd name="T14" fmla="*/ 0 w 657"/>
                  <a:gd name="T15" fmla="*/ 329 h 658"/>
                  <a:gd name="T16" fmla="*/ 2 w 657"/>
                  <a:gd name="T17" fmla="*/ 295 h 658"/>
                  <a:gd name="T18" fmla="*/ 11 w 657"/>
                  <a:gd name="T19" fmla="*/ 247 h 658"/>
                  <a:gd name="T20" fmla="*/ 39 w 657"/>
                  <a:gd name="T21" fmla="*/ 172 h 658"/>
                  <a:gd name="T22" fmla="*/ 97 w 657"/>
                  <a:gd name="T23" fmla="*/ 97 h 658"/>
                  <a:gd name="T24" fmla="*/ 172 w 657"/>
                  <a:gd name="T25" fmla="*/ 40 h 658"/>
                  <a:gd name="T26" fmla="*/ 247 w 657"/>
                  <a:gd name="T27" fmla="*/ 11 h 658"/>
                  <a:gd name="T28" fmla="*/ 296 w 657"/>
                  <a:gd name="T29" fmla="*/ 1 h 658"/>
                  <a:gd name="T30" fmla="*/ 329 w 657"/>
                  <a:gd name="T31" fmla="*/ 0 h 658"/>
                  <a:gd name="T32" fmla="*/ 379 w 657"/>
                  <a:gd name="T33" fmla="*/ 4 h 658"/>
                  <a:gd name="T34" fmla="*/ 426 w 657"/>
                  <a:gd name="T35" fmla="*/ 15 h 658"/>
                  <a:gd name="T36" fmla="*/ 512 w 657"/>
                  <a:gd name="T37" fmla="*/ 56 h 658"/>
                  <a:gd name="T38" fmla="*/ 582 w 657"/>
                  <a:gd name="T39" fmla="*/ 120 h 658"/>
                  <a:gd name="T40" fmla="*/ 631 w 657"/>
                  <a:gd name="T41" fmla="*/ 201 h 658"/>
                  <a:gd name="T42" fmla="*/ 650 w 657"/>
                  <a:gd name="T43" fmla="*/ 263 h 658"/>
                  <a:gd name="T44" fmla="*/ 657 w 657"/>
                  <a:gd name="T45" fmla="*/ 312 h 658"/>
                  <a:gd name="T46" fmla="*/ 657 w 657"/>
                  <a:gd name="T47" fmla="*/ 345 h 658"/>
                  <a:gd name="T48" fmla="*/ 650 w 657"/>
                  <a:gd name="T49" fmla="*/ 395 h 658"/>
                  <a:gd name="T50" fmla="*/ 631 w 657"/>
                  <a:gd name="T51" fmla="*/ 457 h 658"/>
                  <a:gd name="T52" fmla="*/ 582 w 657"/>
                  <a:gd name="T53" fmla="*/ 537 h 658"/>
                  <a:gd name="T54" fmla="*/ 512 w 657"/>
                  <a:gd name="T55" fmla="*/ 602 h 658"/>
                  <a:gd name="T56" fmla="*/ 426 w 657"/>
                  <a:gd name="T57" fmla="*/ 643 h 658"/>
                  <a:gd name="T58" fmla="*/ 379 w 657"/>
                  <a:gd name="T59" fmla="*/ 654 h 658"/>
                  <a:gd name="T60" fmla="*/ 329 w 657"/>
                  <a:gd name="T61" fmla="*/ 658 h 658"/>
                  <a:gd name="T62" fmla="*/ 329 w 657"/>
                  <a:gd name="T63" fmla="*/ 38 h 658"/>
                  <a:gd name="T64" fmla="*/ 242 w 657"/>
                  <a:gd name="T65" fmla="*/ 51 h 658"/>
                  <a:gd name="T66" fmla="*/ 167 w 657"/>
                  <a:gd name="T67" fmla="*/ 87 h 658"/>
                  <a:gd name="T68" fmla="*/ 104 w 657"/>
                  <a:gd name="T69" fmla="*/ 144 h 658"/>
                  <a:gd name="T70" fmla="*/ 61 w 657"/>
                  <a:gd name="T71" fmla="*/ 215 h 658"/>
                  <a:gd name="T72" fmla="*/ 39 w 657"/>
                  <a:gd name="T73" fmla="*/ 299 h 658"/>
                  <a:gd name="T74" fmla="*/ 39 w 657"/>
                  <a:gd name="T75" fmla="*/ 359 h 658"/>
                  <a:gd name="T76" fmla="*/ 61 w 657"/>
                  <a:gd name="T77" fmla="*/ 442 h 658"/>
                  <a:gd name="T78" fmla="*/ 104 w 657"/>
                  <a:gd name="T79" fmla="*/ 514 h 658"/>
                  <a:gd name="T80" fmla="*/ 167 w 657"/>
                  <a:gd name="T81" fmla="*/ 569 h 658"/>
                  <a:gd name="T82" fmla="*/ 242 w 657"/>
                  <a:gd name="T83" fmla="*/ 607 h 658"/>
                  <a:gd name="T84" fmla="*/ 329 w 657"/>
                  <a:gd name="T85" fmla="*/ 620 h 658"/>
                  <a:gd name="T86" fmla="*/ 387 w 657"/>
                  <a:gd name="T87" fmla="*/ 614 h 658"/>
                  <a:gd name="T88" fmla="*/ 467 w 657"/>
                  <a:gd name="T89" fmla="*/ 584 h 658"/>
                  <a:gd name="T90" fmla="*/ 535 w 657"/>
                  <a:gd name="T91" fmla="*/ 535 h 658"/>
                  <a:gd name="T92" fmla="*/ 584 w 657"/>
                  <a:gd name="T93" fmla="*/ 467 h 658"/>
                  <a:gd name="T94" fmla="*/ 614 w 657"/>
                  <a:gd name="T95" fmla="*/ 387 h 658"/>
                  <a:gd name="T96" fmla="*/ 619 w 657"/>
                  <a:gd name="T97" fmla="*/ 329 h 658"/>
                  <a:gd name="T98" fmla="*/ 607 w 657"/>
                  <a:gd name="T99" fmla="*/ 242 h 658"/>
                  <a:gd name="T100" fmla="*/ 570 w 657"/>
                  <a:gd name="T101" fmla="*/ 167 h 658"/>
                  <a:gd name="T102" fmla="*/ 513 w 657"/>
                  <a:gd name="T103" fmla="*/ 105 h 658"/>
                  <a:gd name="T104" fmla="*/ 442 w 657"/>
                  <a:gd name="T105" fmla="*/ 60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5"/>
                    </a:lnTo>
                    <a:lnTo>
                      <a:pt x="278" y="654"/>
                    </a:lnTo>
                    <a:lnTo>
                      <a:pt x="262" y="651"/>
                    </a:lnTo>
                    <a:lnTo>
                      <a:pt x="247" y="647"/>
                    </a:lnTo>
                    <a:lnTo>
                      <a:pt x="231" y="643"/>
                    </a:lnTo>
                    <a:lnTo>
                      <a:pt x="200" y="631"/>
                    </a:lnTo>
                    <a:lnTo>
                      <a:pt x="172" y="618"/>
                    </a:lnTo>
                    <a:lnTo>
                      <a:pt x="145" y="602"/>
                    </a:lnTo>
                    <a:lnTo>
                      <a:pt x="120" y="583"/>
                    </a:lnTo>
                    <a:lnTo>
                      <a:pt x="97" y="561"/>
                    </a:lnTo>
                    <a:lnTo>
                      <a:pt x="75" y="537"/>
                    </a:lnTo>
                    <a:lnTo>
                      <a:pt x="57" y="513"/>
                    </a:lnTo>
                    <a:lnTo>
                      <a:pt x="39" y="485"/>
                    </a:lnTo>
                    <a:lnTo>
                      <a:pt x="26" y="457"/>
                    </a:lnTo>
                    <a:lnTo>
                      <a:pt x="15" y="426"/>
                    </a:lnTo>
                    <a:lnTo>
                      <a:pt x="11" y="411"/>
                    </a:lnTo>
                    <a:lnTo>
                      <a:pt x="7" y="395"/>
                    </a:lnTo>
                    <a:lnTo>
                      <a:pt x="4" y="379"/>
                    </a:lnTo>
                    <a:lnTo>
                      <a:pt x="2" y="363"/>
                    </a:lnTo>
                    <a:lnTo>
                      <a:pt x="0" y="345"/>
                    </a:lnTo>
                    <a:lnTo>
                      <a:pt x="0" y="329"/>
                    </a:lnTo>
                    <a:lnTo>
                      <a:pt x="0" y="329"/>
                    </a:lnTo>
                    <a:lnTo>
                      <a:pt x="0" y="312"/>
                    </a:lnTo>
                    <a:lnTo>
                      <a:pt x="2" y="295"/>
                    </a:lnTo>
                    <a:lnTo>
                      <a:pt x="4" y="279"/>
                    </a:lnTo>
                    <a:lnTo>
                      <a:pt x="7" y="263"/>
                    </a:lnTo>
                    <a:lnTo>
                      <a:pt x="11" y="247"/>
                    </a:lnTo>
                    <a:lnTo>
                      <a:pt x="15" y="231"/>
                    </a:lnTo>
                    <a:lnTo>
                      <a:pt x="26" y="201"/>
                    </a:lnTo>
                    <a:lnTo>
                      <a:pt x="39" y="172"/>
                    </a:lnTo>
                    <a:lnTo>
                      <a:pt x="57" y="145"/>
                    </a:lnTo>
                    <a:lnTo>
                      <a:pt x="75" y="120"/>
                    </a:lnTo>
                    <a:lnTo>
                      <a:pt x="97" y="97"/>
                    </a:lnTo>
                    <a:lnTo>
                      <a:pt x="120" y="75"/>
                    </a:lnTo>
                    <a:lnTo>
                      <a:pt x="145" y="56"/>
                    </a:lnTo>
                    <a:lnTo>
                      <a:pt x="172" y="40"/>
                    </a:lnTo>
                    <a:lnTo>
                      <a:pt x="200" y="26"/>
                    </a:lnTo>
                    <a:lnTo>
                      <a:pt x="231" y="15"/>
                    </a:lnTo>
                    <a:lnTo>
                      <a:pt x="247" y="11"/>
                    </a:lnTo>
                    <a:lnTo>
                      <a:pt x="262" y="7"/>
                    </a:lnTo>
                    <a:lnTo>
                      <a:pt x="278" y="4"/>
                    </a:lnTo>
                    <a:lnTo>
                      <a:pt x="296" y="1"/>
                    </a:lnTo>
                    <a:lnTo>
                      <a:pt x="312" y="0"/>
                    </a:lnTo>
                    <a:lnTo>
                      <a:pt x="329" y="0"/>
                    </a:lnTo>
                    <a:lnTo>
                      <a:pt x="329" y="0"/>
                    </a:lnTo>
                    <a:lnTo>
                      <a:pt x="345" y="0"/>
                    </a:lnTo>
                    <a:lnTo>
                      <a:pt x="363" y="1"/>
                    </a:lnTo>
                    <a:lnTo>
                      <a:pt x="379" y="4"/>
                    </a:lnTo>
                    <a:lnTo>
                      <a:pt x="395" y="7"/>
                    </a:lnTo>
                    <a:lnTo>
                      <a:pt x="411" y="11"/>
                    </a:lnTo>
                    <a:lnTo>
                      <a:pt x="426" y="15"/>
                    </a:lnTo>
                    <a:lnTo>
                      <a:pt x="457" y="26"/>
                    </a:lnTo>
                    <a:lnTo>
                      <a:pt x="485" y="40"/>
                    </a:lnTo>
                    <a:lnTo>
                      <a:pt x="512" y="56"/>
                    </a:lnTo>
                    <a:lnTo>
                      <a:pt x="537" y="75"/>
                    </a:lnTo>
                    <a:lnTo>
                      <a:pt x="561" y="97"/>
                    </a:lnTo>
                    <a:lnTo>
                      <a:pt x="582" y="120"/>
                    </a:lnTo>
                    <a:lnTo>
                      <a:pt x="602" y="145"/>
                    </a:lnTo>
                    <a:lnTo>
                      <a:pt x="618" y="172"/>
                    </a:lnTo>
                    <a:lnTo>
                      <a:pt x="631" y="201"/>
                    </a:lnTo>
                    <a:lnTo>
                      <a:pt x="642" y="231"/>
                    </a:lnTo>
                    <a:lnTo>
                      <a:pt x="647" y="247"/>
                    </a:lnTo>
                    <a:lnTo>
                      <a:pt x="650" y="263"/>
                    </a:lnTo>
                    <a:lnTo>
                      <a:pt x="654" y="279"/>
                    </a:lnTo>
                    <a:lnTo>
                      <a:pt x="655" y="295"/>
                    </a:lnTo>
                    <a:lnTo>
                      <a:pt x="657" y="312"/>
                    </a:lnTo>
                    <a:lnTo>
                      <a:pt x="657" y="329"/>
                    </a:lnTo>
                    <a:lnTo>
                      <a:pt x="657" y="329"/>
                    </a:lnTo>
                    <a:lnTo>
                      <a:pt x="657" y="345"/>
                    </a:lnTo>
                    <a:lnTo>
                      <a:pt x="655" y="363"/>
                    </a:lnTo>
                    <a:lnTo>
                      <a:pt x="654" y="379"/>
                    </a:lnTo>
                    <a:lnTo>
                      <a:pt x="650" y="395"/>
                    </a:lnTo>
                    <a:lnTo>
                      <a:pt x="647" y="411"/>
                    </a:lnTo>
                    <a:lnTo>
                      <a:pt x="642" y="426"/>
                    </a:lnTo>
                    <a:lnTo>
                      <a:pt x="631" y="457"/>
                    </a:lnTo>
                    <a:lnTo>
                      <a:pt x="618" y="485"/>
                    </a:lnTo>
                    <a:lnTo>
                      <a:pt x="602" y="513"/>
                    </a:lnTo>
                    <a:lnTo>
                      <a:pt x="582" y="537"/>
                    </a:lnTo>
                    <a:lnTo>
                      <a:pt x="561" y="561"/>
                    </a:lnTo>
                    <a:lnTo>
                      <a:pt x="537" y="583"/>
                    </a:lnTo>
                    <a:lnTo>
                      <a:pt x="512" y="602"/>
                    </a:lnTo>
                    <a:lnTo>
                      <a:pt x="485" y="618"/>
                    </a:lnTo>
                    <a:lnTo>
                      <a:pt x="457" y="631"/>
                    </a:lnTo>
                    <a:lnTo>
                      <a:pt x="426" y="643"/>
                    </a:lnTo>
                    <a:lnTo>
                      <a:pt x="411" y="647"/>
                    </a:lnTo>
                    <a:lnTo>
                      <a:pt x="395" y="651"/>
                    </a:lnTo>
                    <a:lnTo>
                      <a:pt x="379" y="654"/>
                    </a:lnTo>
                    <a:lnTo>
                      <a:pt x="363" y="655"/>
                    </a:lnTo>
                    <a:lnTo>
                      <a:pt x="345" y="657"/>
                    </a:lnTo>
                    <a:lnTo>
                      <a:pt x="329" y="658"/>
                    </a:lnTo>
                    <a:lnTo>
                      <a:pt x="329" y="658"/>
                    </a:lnTo>
                    <a:close/>
                    <a:moveTo>
                      <a:pt x="329" y="38"/>
                    </a:moveTo>
                    <a:lnTo>
                      <a:pt x="329" y="38"/>
                    </a:lnTo>
                    <a:lnTo>
                      <a:pt x="300" y="39"/>
                    </a:lnTo>
                    <a:lnTo>
                      <a:pt x="270" y="43"/>
                    </a:lnTo>
                    <a:lnTo>
                      <a:pt x="242" y="51"/>
                    </a:lnTo>
                    <a:lnTo>
                      <a:pt x="215" y="60"/>
                    </a:lnTo>
                    <a:lnTo>
                      <a:pt x="190" y="73"/>
                    </a:lnTo>
                    <a:lnTo>
                      <a:pt x="167" y="87"/>
                    </a:lnTo>
                    <a:lnTo>
                      <a:pt x="144" y="105"/>
                    </a:lnTo>
                    <a:lnTo>
                      <a:pt x="122" y="124"/>
                    </a:lnTo>
                    <a:lnTo>
                      <a:pt x="104" y="144"/>
                    </a:lnTo>
                    <a:lnTo>
                      <a:pt x="87" y="167"/>
                    </a:lnTo>
                    <a:lnTo>
                      <a:pt x="73" y="191"/>
                    </a:lnTo>
                    <a:lnTo>
                      <a:pt x="61" y="215"/>
                    </a:lnTo>
                    <a:lnTo>
                      <a:pt x="51" y="242"/>
                    </a:lnTo>
                    <a:lnTo>
                      <a:pt x="43" y="270"/>
                    </a:lnTo>
                    <a:lnTo>
                      <a:pt x="39" y="299"/>
                    </a:lnTo>
                    <a:lnTo>
                      <a:pt x="38" y="329"/>
                    </a:lnTo>
                    <a:lnTo>
                      <a:pt x="38" y="329"/>
                    </a:lnTo>
                    <a:lnTo>
                      <a:pt x="39" y="359"/>
                    </a:lnTo>
                    <a:lnTo>
                      <a:pt x="43" y="387"/>
                    </a:lnTo>
                    <a:lnTo>
                      <a:pt x="51" y="415"/>
                    </a:lnTo>
                    <a:lnTo>
                      <a:pt x="61" y="442"/>
                    </a:lnTo>
                    <a:lnTo>
                      <a:pt x="73" y="467"/>
                    </a:lnTo>
                    <a:lnTo>
                      <a:pt x="87" y="492"/>
                    </a:lnTo>
                    <a:lnTo>
                      <a:pt x="104" y="514"/>
                    </a:lnTo>
                    <a:lnTo>
                      <a:pt x="122" y="535"/>
                    </a:lnTo>
                    <a:lnTo>
                      <a:pt x="144" y="553"/>
                    </a:lnTo>
                    <a:lnTo>
                      <a:pt x="167" y="569"/>
                    </a:lnTo>
                    <a:lnTo>
                      <a:pt x="190" y="584"/>
                    </a:lnTo>
                    <a:lnTo>
                      <a:pt x="215" y="596"/>
                    </a:lnTo>
                    <a:lnTo>
                      <a:pt x="242" y="607"/>
                    </a:lnTo>
                    <a:lnTo>
                      <a:pt x="270" y="614"/>
                    </a:lnTo>
                    <a:lnTo>
                      <a:pt x="300" y="618"/>
                    </a:lnTo>
                    <a:lnTo>
                      <a:pt x="329" y="620"/>
                    </a:lnTo>
                    <a:lnTo>
                      <a:pt x="329" y="620"/>
                    </a:lnTo>
                    <a:lnTo>
                      <a:pt x="359" y="618"/>
                    </a:lnTo>
                    <a:lnTo>
                      <a:pt x="387" y="614"/>
                    </a:lnTo>
                    <a:lnTo>
                      <a:pt x="415" y="607"/>
                    </a:lnTo>
                    <a:lnTo>
                      <a:pt x="442" y="596"/>
                    </a:lnTo>
                    <a:lnTo>
                      <a:pt x="467" y="584"/>
                    </a:lnTo>
                    <a:lnTo>
                      <a:pt x="492" y="569"/>
                    </a:lnTo>
                    <a:lnTo>
                      <a:pt x="513" y="553"/>
                    </a:lnTo>
                    <a:lnTo>
                      <a:pt x="535" y="535"/>
                    </a:lnTo>
                    <a:lnTo>
                      <a:pt x="553" y="514"/>
                    </a:lnTo>
                    <a:lnTo>
                      <a:pt x="570" y="492"/>
                    </a:lnTo>
                    <a:lnTo>
                      <a:pt x="584" y="467"/>
                    </a:lnTo>
                    <a:lnTo>
                      <a:pt x="596" y="442"/>
                    </a:lnTo>
                    <a:lnTo>
                      <a:pt x="607" y="415"/>
                    </a:lnTo>
                    <a:lnTo>
                      <a:pt x="614" y="387"/>
                    </a:lnTo>
                    <a:lnTo>
                      <a:pt x="618" y="359"/>
                    </a:lnTo>
                    <a:lnTo>
                      <a:pt x="619" y="329"/>
                    </a:lnTo>
                    <a:lnTo>
                      <a:pt x="619" y="329"/>
                    </a:lnTo>
                    <a:lnTo>
                      <a:pt x="618" y="299"/>
                    </a:lnTo>
                    <a:lnTo>
                      <a:pt x="614" y="270"/>
                    </a:lnTo>
                    <a:lnTo>
                      <a:pt x="607" y="242"/>
                    </a:lnTo>
                    <a:lnTo>
                      <a:pt x="596" y="215"/>
                    </a:lnTo>
                    <a:lnTo>
                      <a:pt x="584" y="191"/>
                    </a:lnTo>
                    <a:lnTo>
                      <a:pt x="570" y="167"/>
                    </a:lnTo>
                    <a:lnTo>
                      <a:pt x="553" y="144"/>
                    </a:lnTo>
                    <a:lnTo>
                      <a:pt x="535" y="124"/>
                    </a:lnTo>
                    <a:lnTo>
                      <a:pt x="513" y="105"/>
                    </a:lnTo>
                    <a:lnTo>
                      <a:pt x="492" y="87"/>
                    </a:lnTo>
                    <a:lnTo>
                      <a:pt x="467" y="73"/>
                    </a:lnTo>
                    <a:lnTo>
                      <a:pt x="442" y="60"/>
                    </a:lnTo>
                    <a:lnTo>
                      <a:pt x="415" y="51"/>
                    </a:lnTo>
                    <a:lnTo>
                      <a:pt x="387" y="43"/>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9" name="Freeform 89"/>
              <p:cNvSpPr>
                <a:spLocks/>
              </p:cNvSpPr>
              <p:nvPr/>
            </p:nvSpPr>
            <p:spPr bwMode="auto">
              <a:xfrm>
                <a:off x="6970713" y="1912938"/>
                <a:ext cx="46038" cy="46038"/>
              </a:xfrm>
              <a:custGeom>
                <a:avLst/>
                <a:gdLst>
                  <a:gd name="T0" fmla="*/ 30 w 59"/>
                  <a:gd name="T1" fmla="*/ 0 h 58"/>
                  <a:gd name="T2" fmla="*/ 30 w 59"/>
                  <a:gd name="T3" fmla="*/ 0 h 58"/>
                  <a:gd name="T4" fmla="*/ 23 w 59"/>
                  <a:gd name="T5" fmla="*/ 0 h 58"/>
                  <a:gd name="T6" fmla="*/ 17 w 59"/>
                  <a:gd name="T7" fmla="*/ 1 h 58"/>
                  <a:gd name="T8" fmla="*/ 12 w 59"/>
                  <a:gd name="T9" fmla="*/ 4 h 58"/>
                  <a:gd name="T10" fmla="*/ 8 w 59"/>
                  <a:gd name="T11" fmla="*/ 8 h 58"/>
                  <a:gd name="T12" fmla="*/ 5 w 59"/>
                  <a:gd name="T13" fmla="*/ 12 h 58"/>
                  <a:gd name="T14" fmla="*/ 3 w 59"/>
                  <a:gd name="T15" fmla="*/ 17 h 58"/>
                  <a:gd name="T16" fmla="*/ 0 w 59"/>
                  <a:gd name="T17" fmla="*/ 23 h 58"/>
                  <a:gd name="T18" fmla="*/ 0 w 59"/>
                  <a:gd name="T19" fmla="*/ 28 h 58"/>
                  <a:gd name="T20" fmla="*/ 0 w 59"/>
                  <a:gd name="T21" fmla="*/ 28 h 58"/>
                  <a:gd name="T22" fmla="*/ 0 w 59"/>
                  <a:gd name="T23" fmla="*/ 35 h 58"/>
                  <a:gd name="T24" fmla="*/ 3 w 59"/>
                  <a:gd name="T25" fmla="*/ 40 h 58"/>
                  <a:gd name="T26" fmla="*/ 5 w 59"/>
                  <a:gd name="T27" fmla="*/ 46 h 58"/>
                  <a:gd name="T28" fmla="*/ 8 w 59"/>
                  <a:gd name="T29" fmla="*/ 50 h 58"/>
                  <a:gd name="T30" fmla="*/ 12 w 59"/>
                  <a:gd name="T31" fmla="*/ 54 h 58"/>
                  <a:gd name="T32" fmla="*/ 17 w 59"/>
                  <a:gd name="T33" fmla="*/ 56 h 58"/>
                  <a:gd name="T34" fmla="*/ 23 w 59"/>
                  <a:gd name="T35" fmla="*/ 58 h 58"/>
                  <a:gd name="T36" fmla="*/ 30 w 59"/>
                  <a:gd name="T37" fmla="*/ 58 h 58"/>
                  <a:gd name="T38" fmla="*/ 30 w 59"/>
                  <a:gd name="T39" fmla="*/ 58 h 58"/>
                  <a:gd name="T40" fmla="*/ 35 w 59"/>
                  <a:gd name="T41" fmla="*/ 58 h 58"/>
                  <a:gd name="T42" fmla="*/ 40 w 59"/>
                  <a:gd name="T43" fmla="*/ 56 h 58"/>
                  <a:gd name="T44" fmla="*/ 46 w 59"/>
                  <a:gd name="T45" fmla="*/ 54 h 58"/>
                  <a:gd name="T46" fmla="*/ 50 w 59"/>
                  <a:gd name="T47" fmla="*/ 50 h 58"/>
                  <a:gd name="T48" fmla="*/ 54 w 59"/>
                  <a:gd name="T49" fmla="*/ 46 h 58"/>
                  <a:gd name="T50" fmla="*/ 56 w 59"/>
                  <a:gd name="T51" fmla="*/ 40 h 58"/>
                  <a:gd name="T52" fmla="*/ 58 w 59"/>
                  <a:gd name="T53" fmla="*/ 35 h 58"/>
                  <a:gd name="T54" fmla="*/ 59 w 59"/>
                  <a:gd name="T55" fmla="*/ 28 h 58"/>
                  <a:gd name="T56" fmla="*/ 59 w 59"/>
                  <a:gd name="T57" fmla="*/ 28 h 58"/>
                  <a:gd name="T58" fmla="*/ 58 w 59"/>
                  <a:gd name="T59" fmla="*/ 23 h 58"/>
                  <a:gd name="T60" fmla="*/ 56 w 59"/>
                  <a:gd name="T61" fmla="*/ 17 h 58"/>
                  <a:gd name="T62" fmla="*/ 54 w 59"/>
                  <a:gd name="T63" fmla="*/ 12 h 58"/>
                  <a:gd name="T64" fmla="*/ 50 w 59"/>
                  <a:gd name="T65" fmla="*/ 8 h 58"/>
                  <a:gd name="T66" fmla="*/ 46 w 59"/>
                  <a:gd name="T67" fmla="*/ 4 h 58"/>
                  <a:gd name="T68" fmla="*/ 40 w 59"/>
                  <a:gd name="T69" fmla="*/ 1 h 58"/>
                  <a:gd name="T70" fmla="*/ 35 w 59"/>
                  <a:gd name="T71" fmla="*/ 0 h 58"/>
                  <a:gd name="T72" fmla="*/ 30 w 59"/>
                  <a:gd name="T73" fmla="*/ 0 h 58"/>
                  <a:gd name="T74" fmla="*/ 30 w 59"/>
                  <a:gd name="T7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58">
                    <a:moveTo>
                      <a:pt x="30" y="0"/>
                    </a:moveTo>
                    <a:lnTo>
                      <a:pt x="30" y="0"/>
                    </a:lnTo>
                    <a:lnTo>
                      <a:pt x="23" y="0"/>
                    </a:lnTo>
                    <a:lnTo>
                      <a:pt x="17" y="1"/>
                    </a:lnTo>
                    <a:lnTo>
                      <a:pt x="12" y="4"/>
                    </a:lnTo>
                    <a:lnTo>
                      <a:pt x="8" y="8"/>
                    </a:lnTo>
                    <a:lnTo>
                      <a:pt x="5" y="12"/>
                    </a:lnTo>
                    <a:lnTo>
                      <a:pt x="3" y="17"/>
                    </a:lnTo>
                    <a:lnTo>
                      <a:pt x="0" y="23"/>
                    </a:lnTo>
                    <a:lnTo>
                      <a:pt x="0" y="28"/>
                    </a:lnTo>
                    <a:lnTo>
                      <a:pt x="0" y="28"/>
                    </a:lnTo>
                    <a:lnTo>
                      <a:pt x="0" y="35"/>
                    </a:lnTo>
                    <a:lnTo>
                      <a:pt x="3" y="40"/>
                    </a:lnTo>
                    <a:lnTo>
                      <a:pt x="5" y="46"/>
                    </a:lnTo>
                    <a:lnTo>
                      <a:pt x="8" y="50"/>
                    </a:lnTo>
                    <a:lnTo>
                      <a:pt x="12" y="54"/>
                    </a:lnTo>
                    <a:lnTo>
                      <a:pt x="17" y="56"/>
                    </a:lnTo>
                    <a:lnTo>
                      <a:pt x="23" y="58"/>
                    </a:lnTo>
                    <a:lnTo>
                      <a:pt x="30" y="58"/>
                    </a:lnTo>
                    <a:lnTo>
                      <a:pt x="30" y="58"/>
                    </a:lnTo>
                    <a:lnTo>
                      <a:pt x="35" y="58"/>
                    </a:lnTo>
                    <a:lnTo>
                      <a:pt x="40" y="56"/>
                    </a:lnTo>
                    <a:lnTo>
                      <a:pt x="46" y="54"/>
                    </a:lnTo>
                    <a:lnTo>
                      <a:pt x="50" y="50"/>
                    </a:lnTo>
                    <a:lnTo>
                      <a:pt x="54" y="46"/>
                    </a:lnTo>
                    <a:lnTo>
                      <a:pt x="56" y="40"/>
                    </a:lnTo>
                    <a:lnTo>
                      <a:pt x="58" y="35"/>
                    </a:lnTo>
                    <a:lnTo>
                      <a:pt x="59" y="28"/>
                    </a:lnTo>
                    <a:lnTo>
                      <a:pt x="59" y="28"/>
                    </a:lnTo>
                    <a:lnTo>
                      <a:pt x="58" y="23"/>
                    </a:lnTo>
                    <a:lnTo>
                      <a:pt x="56" y="17"/>
                    </a:lnTo>
                    <a:lnTo>
                      <a:pt x="54" y="12"/>
                    </a:lnTo>
                    <a:lnTo>
                      <a:pt x="50" y="8"/>
                    </a:lnTo>
                    <a:lnTo>
                      <a:pt x="46" y="4"/>
                    </a:lnTo>
                    <a:lnTo>
                      <a:pt x="40" y="1"/>
                    </a:lnTo>
                    <a:lnTo>
                      <a:pt x="35" y="0"/>
                    </a:lnTo>
                    <a:lnTo>
                      <a:pt x="30"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40" name="Freeform 90"/>
              <p:cNvSpPr>
                <a:spLocks noEditPoints="1"/>
              </p:cNvSpPr>
              <p:nvPr/>
            </p:nvSpPr>
            <p:spPr bwMode="auto">
              <a:xfrm>
                <a:off x="6861176" y="1787525"/>
                <a:ext cx="263525" cy="295275"/>
              </a:xfrm>
              <a:custGeom>
                <a:avLst/>
                <a:gdLst>
                  <a:gd name="T0" fmla="*/ 305 w 332"/>
                  <a:gd name="T1" fmla="*/ 169 h 372"/>
                  <a:gd name="T2" fmla="*/ 332 w 332"/>
                  <a:gd name="T3" fmla="*/ 108 h 372"/>
                  <a:gd name="T4" fmla="*/ 314 w 332"/>
                  <a:gd name="T5" fmla="*/ 80 h 372"/>
                  <a:gd name="T6" fmla="*/ 266 w 332"/>
                  <a:gd name="T7" fmla="*/ 72 h 372"/>
                  <a:gd name="T8" fmla="*/ 210 w 332"/>
                  <a:gd name="T9" fmla="*/ 32 h 372"/>
                  <a:gd name="T10" fmla="*/ 167 w 332"/>
                  <a:gd name="T11" fmla="*/ 0 h 372"/>
                  <a:gd name="T12" fmla="*/ 117 w 332"/>
                  <a:gd name="T13" fmla="*/ 45 h 372"/>
                  <a:gd name="T14" fmla="*/ 55 w 332"/>
                  <a:gd name="T15" fmla="*/ 71 h 372"/>
                  <a:gd name="T16" fmla="*/ 13 w 332"/>
                  <a:gd name="T17" fmla="*/ 83 h 372"/>
                  <a:gd name="T18" fmla="*/ 1 w 332"/>
                  <a:gd name="T19" fmla="*/ 117 h 372"/>
                  <a:gd name="T20" fmla="*/ 28 w 332"/>
                  <a:gd name="T21" fmla="*/ 169 h 372"/>
                  <a:gd name="T22" fmla="*/ 12 w 332"/>
                  <a:gd name="T23" fmla="*/ 224 h 372"/>
                  <a:gd name="T24" fmla="*/ 5 w 332"/>
                  <a:gd name="T25" fmla="*/ 279 h 372"/>
                  <a:gd name="T26" fmla="*/ 31 w 332"/>
                  <a:gd name="T27" fmla="*/ 297 h 372"/>
                  <a:gd name="T28" fmla="*/ 105 w 332"/>
                  <a:gd name="T29" fmla="*/ 292 h 372"/>
                  <a:gd name="T30" fmla="*/ 140 w 332"/>
                  <a:gd name="T31" fmla="*/ 360 h 372"/>
                  <a:gd name="T32" fmla="*/ 184 w 332"/>
                  <a:gd name="T33" fmla="*/ 366 h 372"/>
                  <a:gd name="T34" fmla="*/ 228 w 332"/>
                  <a:gd name="T35" fmla="*/ 292 h 372"/>
                  <a:gd name="T36" fmla="*/ 294 w 332"/>
                  <a:gd name="T37" fmla="*/ 298 h 372"/>
                  <a:gd name="T38" fmla="*/ 328 w 332"/>
                  <a:gd name="T39" fmla="*/ 279 h 372"/>
                  <a:gd name="T40" fmla="*/ 325 w 332"/>
                  <a:gd name="T41" fmla="*/ 235 h 372"/>
                  <a:gd name="T42" fmla="*/ 55 w 332"/>
                  <a:gd name="T43" fmla="*/ 280 h 372"/>
                  <a:gd name="T44" fmla="*/ 23 w 332"/>
                  <a:gd name="T45" fmla="*/ 268 h 372"/>
                  <a:gd name="T46" fmla="*/ 27 w 332"/>
                  <a:gd name="T47" fmla="*/ 239 h 372"/>
                  <a:gd name="T48" fmla="*/ 75 w 332"/>
                  <a:gd name="T49" fmla="*/ 213 h 372"/>
                  <a:gd name="T50" fmla="*/ 75 w 332"/>
                  <a:gd name="T51" fmla="*/ 278 h 372"/>
                  <a:gd name="T52" fmla="*/ 73 w 332"/>
                  <a:gd name="T53" fmla="*/ 185 h 372"/>
                  <a:gd name="T54" fmla="*/ 91 w 332"/>
                  <a:gd name="T55" fmla="*/ 203 h 372"/>
                  <a:gd name="T56" fmla="*/ 43 w 332"/>
                  <a:gd name="T57" fmla="*/ 157 h 372"/>
                  <a:gd name="T58" fmla="*/ 22 w 332"/>
                  <a:gd name="T59" fmla="*/ 118 h 372"/>
                  <a:gd name="T60" fmla="*/ 28 w 332"/>
                  <a:gd name="T61" fmla="*/ 96 h 372"/>
                  <a:gd name="T62" fmla="*/ 99 w 332"/>
                  <a:gd name="T63" fmla="*/ 98 h 372"/>
                  <a:gd name="T64" fmla="*/ 218 w 332"/>
                  <a:gd name="T65" fmla="*/ 130 h 372"/>
                  <a:gd name="T66" fmla="*/ 214 w 332"/>
                  <a:gd name="T67" fmla="*/ 104 h 372"/>
                  <a:gd name="T68" fmla="*/ 177 w 332"/>
                  <a:gd name="T69" fmla="*/ 24 h 372"/>
                  <a:gd name="T70" fmla="*/ 210 w 332"/>
                  <a:gd name="T71" fmla="*/ 84 h 372"/>
                  <a:gd name="T72" fmla="*/ 124 w 332"/>
                  <a:gd name="T73" fmla="*/ 84 h 372"/>
                  <a:gd name="T74" fmla="*/ 149 w 332"/>
                  <a:gd name="T75" fmla="*/ 29 h 372"/>
                  <a:gd name="T76" fmla="*/ 120 w 332"/>
                  <a:gd name="T77" fmla="*/ 104 h 372"/>
                  <a:gd name="T78" fmla="*/ 114 w 332"/>
                  <a:gd name="T79" fmla="*/ 130 h 372"/>
                  <a:gd name="T80" fmla="*/ 129 w 332"/>
                  <a:gd name="T81" fmla="*/ 250 h 372"/>
                  <a:gd name="T82" fmla="*/ 114 w 332"/>
                  <a:gd name="T83" fmla="*/ 241 h 372"/>
                  <a:gd name="T84" fmla="*/ 142 w 332"/>
                  <a:gd name="T85" fmla="*/ 334 h 372"/>
                  <a:gd name="T86" fmla="*/ 145 w 332"/>
                  <a:gd name="T87" fmla="*/ 279 h 372"/>
                  <a:gd name="T88" fmla="*/ 204 w 332"/>
                  <a:gd name="T89" fmla="*/ 301 h 372"/>
                  <a:gd name="T90" fmla="*/ 172 w 332"/>
                  <a:gd name="T91" fmla="*/ 350 h 372"/>
                  <a:gd name="T92" fmla="*/ 189 w 332"/>
                  <a:gd name="T93" fmla="*/ 258 h 372"/>
                  <a:gd name="T94" fmla="*/ 214 w 332"/>
                  <a:gd name="T95" fmla="*/ 267 h 372"/>
                  <a:gd name="T96" fmla="*/ 167 w 332"/>
                  <a:gd name="T97" fmla="*/ 248 h 372"/>
                  <a:gd name="T98" fmla="*/ 111 w 332"/>
                  <a:gd name="T99" fmla="*/ 185 h 372"/>
                  <a:gd name="T100" fmla="*/ 167 w 332"/>
                  <a:gd name="T101" fmla="*/ 123 h 372"/>
                  <a:gd name="T102" fmla="*/ 220 w 332"/>
                  <a:gd name="T103" fmla="*/ 185 h 372"/>
                  <a:gd name="T104" fmla="*/ 295 w 332"/>
                  <a:gd name="T105" fmla="*/ 94 h 372"/>
                  <a:gd name="T106" fmla="*/ 312 w 332"/>
                  <a:gd name="T107" fmla="*/ 113 h 372"/>
                  <a:gd name="T108" fmla="*/ 289 w 332"/>
                  <a:gd name="T109" fmla="*/ 157 h 372"/>
                  <a:gd name="T110" fmla="*/ 236 w 332"/>
                  <a:gd name="T111" fmla="*/ 121 h 372"/>
                  <a:gd name="T112" fmla="*/ 240 w 332"/>
                  <a:gd name="T113" fmla="*/ 169 h 372"/>
                  <a:gd name="T114" fmla="*/ 240 w 332"/>
                  <a:gd name="T115" fmla="*/ 185 h 372"/>
                  <a:gd name="T116" fmla="*/ 308 w 332"/>
                  <a:gd name="T117" fmla="*/ 272 h 372"/>
                  <a:gd name="T118" fmla="*/ 257 w 332"/>
                  <a:gd name="T119" fmla="*/ 278 h 372"/>
                  <a:gd name="T120" fmla="*/ 258 w 332"/>
                  <a:gd name="T121" fmla="*/ 213 h 372"/>
                  <a:gd name="T122" fmla="*/ 301 w 332"/>
                  <a:gd name="T123" fmla="*/ 232 h 372"/>
                  <a:gd name="T124" fmla="*/ 310 w 332"/>
                  <a:gd name="T125"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2" h="372">
                    <a:moveTo>
                      <a:pt x="305" y="203"/>
                    </a:moveTo>
                    <a:lnTo>
                      <a:pt x="305" y="203"/>
                    </a:lnTo>
                    <a:lnTo>
                      <a:pt x="289" y="185"/>
                    </a:lnTo>
                    <a:lnTo>
                      <a:pt x="289" y="185"/>
                    </a:lnTo>
                    <a:lnTo>
                      <a:pt x="305" y="169"/>
                    </a:lnTo>
                    <a:lnTo>
                      <a:pt x="305" y="169"/>
                    </a:lnTo>
                    <a:lnTo>
                      <a:pt x="313" y="158"/>
                    </a:lnTo>
                    <a:lnTo>
                      <a:pt x="320" y="147"/>
                    </a:lnTo>
                    <a:lnTo>
                      <a:pt x="325" y="137"/>
                    </a:lnTo>
                    <a:lnTo>
                      <a:pt x="329" y="126"/>
                    </a:lnTo>
                    <a:lnTo>
                      <a:pt x="332" y="117"/>
                    </a:lnTo>
                    <a:lnTo>
                      <a:pt x="332" y="108"/>
                    </a:lnTo>
                    <a:lnTo>
                      <a:pt x="330" y="100"/>
                    </a:lnTo>
                    <a:lnTo>
                      <a:pt x="328" y="92"/>
                    </a:lnTo>
                    <a:lnTo>
                      <a:pt x="328" y="92"/>
                    </a:lnTo>
                    <a:lnTo>
                      <a:pt x="324" y="88"/>
                    </a:lnTo>
                    <a:lnTo>
                      <a:pt x="320" y="83"/>
                    </a:lnTo>
                    <a:lnTo>
                      <a:pt x="314" y="80"/>
                    </a:lnTo>
                    <a:lnTo>
                      <a:pt x="309" y="78"/>
                    </a:lnTo>
                    <a:lnTo>
                      <a:pt x="302" y="75"/>
                    </a:lnTo>
                    <a:lnTo>
                      <a:pt x="294" y="74"/>
                    </a:lnTo>
                    <a:lnTo>
                      <a:pt x="278" y="71"/>
                    </a:lnTo>
                    <a:lnTo>
                      <a:pt x="278" y="71"/>
                    </a:lnTo>
                    <a:lnTo>
                      <a:pt x="266" y="72"/>
                    </a:lnTo>
                    <a:lnTo>
                      <a:pt x="254" y="74"/>
                    </a:lnTo>
                    <a:lnTo>
                      <a:pt x="228" y="79"/>
                    </a:lnTo>
                    <a:lnTo>
                      <a:pt x="228" y="79"/>
                    </a:lnTo>
                    <a:lnTo>
                      <a:pt x="222" y="61"/>
                    </a:lnTo>
                    <a:lnTo>
                      <a:pt x="216" y="45"/>
                    </a:lnTo>
                    <a:lnTo>
                      <a:pt x="210" y="32"/>
                    </a:lnTo>
                    <a:lnTo>
                      <a:pt x="201" y="20"/>
                    </a:lnTo>
                    <a:lnTo>
                      <a:pt x="193" y="12"/>
                    </a:lnTo>
                    <a:lnTo>
                      <a:pt x="184" y="5"/>
                    </a:lnTo>
                    <a:lnTo>
                      <a:pt x="176" y="1"/>
                    </a:lnTo>
                    <a:lnTo>
                      <a:pt x="167" y="0"/>
                    </a:lnTo>
                    <a:lnTo>
                      <a:pt x="167" y="0"/>
                    </a:lnTo>
                    <a:lnTo>
                      <a:pt x="157" y="1"/>
                    </a:lnTo>
                    <a:lnTo>
                      <a:pt x="148" y="5"/>
                    </a:lnTo>
                    <a:lnTo>
                      <a:pt x="140" y="12"/>
                    </a:lnTo>
                    <a:lnTo>
                      <a:pt x="130" y="20"/>
                    </a:lnTo>
                    <a:lnTo>
                      <a:pt x="124" y="32"/>
                    </a:lnTo>
                    <a:lnTo>
                      <a:pt x="117" y="45"/>
                    </a:lnTo>
                    <a:lnTo>
                      <a:pt x="110" y="61"/>
                    </a:lnTo>
                    <a:lnTo>
                      <a:pt x="105" y="79"/>
                    </a:lnTo>
                    <a:lnTo>
                      <a:pt x="105" y="79"/>
                    </a:lnTo>
                    <a:lnTo>
                      <a:pt x="78" y="74"/>
                    </a:lnTo>
                    <a:lnTo>
                      <a:pt x="66" y="72"/>
                    </a:lnTo>
                    <a:lnTo>
                      <a:pt x="55" y="71"/>
                    </a:lnTo>
                    <a:lnTo>
                      <a:pt x="55" y="71"/>
                    </a:lnTo>
                    <a:lnTo>
                      <a:pt x="38" y="74"/>
                    </a:lnTo>
                    <a:lnTo>
                      <a:pt x="31" y="75"/>
                    </a:lnTo>
                    <a:lnTo>
                      <a:pt x="24" y="78"/>
                    </a:lnTo>
                    <a:lnTo>
                      <a:pt x="18" y="80"/>
                    </a:lnTo>
                    <a:lnTo>
                      <a:pt x="13" y="83"/>
                    </a:lnTo>
                    <a:lnTo>
                      <a:pt x="8" y="88"/>
                    </a:lnTo>
                    <a:lnTo>
                      <a:pt x="5" y="92"/>
                    </a:lnTo>
                    <a:lnTo>
                      <a:pt x="5" y="92"/>
                    </a:lnTo>
                    <a:lnTo>
                      <a:pt x="1" y="100"/>
                    </a:lnTo>
                    <a:lnTo>
                      <a:pt x="0" y="108"/>
                    </a:lnTo>
                    <a:lnTo>
                      <a:pt x="1" y="117"/>
                    </a:lnTo>
                    <a:lnTo>
                      <a:pt x="3" y="126"/>
                    </a:lnTo>
                    <a:lnTo>
                      <a:pt x="7" y="137"/>
                    </a:lnTo>
                    <a:lnTo>
                      <a:pt x="12" y="147"/>
                    </a:lnTo>
                    <a:lnTo>
                      <a:pt x="19" y="158"/>
                    </a:lnTo>
                    <a:lnTo>
                      <a:pt x="28" y="169"/>
                    </a:lnTo>
                    <a:lnTo>
                      <a:pt x="28" y="169"/>
                    </a:lnTo>
                    <a:lnTo>
                      <a:pt x="43" y="185"/>
                    </a:lnTo>
                    <a:lnTo>
                      <a:pt x="43" y="185"/>
                    </a:lnTo>
                    <a:lnTo>
                      <a:pt x="28" y="203"/>
                    </a:lnTo>
                    <a:lnTo>
                      <a:pt x="28" y="203"/>
                    </a:lnTo>
                    <a:lnTo>
                      <a:pt x="19" y="213"/>
                    </a:lnTo>
                    <a:lnTo>
                      <a:pt x="12" y="224"/>
                    </a:lnTo>
                    <a:lnTo>
                      <a:pt x="7" y="235"/>
                    </a:lnTo>
                    <a:lnTo>
                      <a:pt x="3" y="244"/>
                    </a:lnTo>
                    <a:lnTo>
                      <a:pt x="1" y="255"/>
                    </a:lnTo>
                    <a:lnTo>
                      <a:pt x="0" y="263"/>
                    </a:lnTo>
                    <a:lnTo>
                      <a:pt x="1" y="271"/>
                    </a:lnTo>
                    <a:lnTo>
                      <a:pt x="5" y="279"/>
                    </a:lnTo>
                    <a:lnTo>
                      <a:pt x="5" y="279"/>
                    </a:lnTo>
                    <a:lnTo>
                      <a:pt x="8" y="283"/>
                    </a:lnTo>
                    <a:lnTo>
                      <a:pt x="13" y="288"/>
                    </a:lnTo>
                    <a:lnTo>
                      <a:pt x="18" y="291"/>
                    </a:lnTo>
                    <a:lnTo>
                      <a:pt x="24" y="294"/>
                    </a:lnTo>
                    <a:lnTo>
                      <a:pt x="31" y="297"/>
                    </a:lnTo>
                    <a:lnTo>
                      <a:pt x="38" y="298"/>
                    </a:lnTo>
                    <a:lnTo>
                      <a:pt x="55" y="299"/>
                    </a:lnTo>
                    <a:lnTo>
                      <a:pt x="55" y="299"/>
                    </a:lnTo>
                    <a:lnTo>
                      <a:pt x="66" y="299"/>
                    </a:lnTo>
                    <a:lnTo>
                      <a:pt x="78" y="298"/>
                    </a:lnTo>
                    <a:lnTo>
                      <a:pt x="105" y="292"/>
                    </a:lnTo>
                    <a:lnTo>
                      <a:pt x="105" y="292"/>
                    </a:lnTo>
                    <a:lnTo>
                      <a:pt x="110" y="310"/>
                    </a:lnTo>
                    <a:lnTo>
                      <a:pt x="117" y="326"/>
                    </a:lnTo>
                    <a:lnTo>
                      <a:pt x="124" y="339"/>
                    </a:lnTo>
                    <a:lnTo>
                      <a:pt x="130" y="350"/>
                    </a:lnTo>
                    <a:lnTo>
                      <a:pt x="140" y="360"/>
                    </a:lnTo>
                    <a:lnTo>
                      <a:pt x="148" y="366"/>
                    </a:lnTo>
                    <a:lnTo>
                      <a:pt x="157" y="370"/>
                    </a:lnTo>
                    <a:lnTo>
                      <a:pt x="167" y="372"/>
                    </a:lnTo>
                    <a:lnTo>
                      <a:pt x="167" y="372"/>
                    </a:lnTo>
                    <a:lnTo>
                      <a:pt x="176" y="370"/>
                    </a:lnTo>
                    <a:lnTo>
                      <a:pt x="184" y="366"/>
                    </a:lnTo>
                    <a:lnTo>
                      <a:pt x="193" y="360"/>
                    </a:lnTo>
                    <a:lnTo>
                      <a:pt x="201" y="350"/>
                    </a:lnTo>
                    <a:lnTo>
                      <a:pt x="210" y="339"/>
                    </a:lnTo>
                    <a:lnTo>
                      <a:pt x="216" y="326"/>
                    </a:lnTo>
                    <a:lnTo>
                      <a:pt x="222" y="310"/>
                    </a:lnTo>
                    <a:lnTo>
                      <a:pt x="228" y="292"/>
                    </a:lnTo>
                    <a:lnTo>
                      <a:pt x="228" y="292"/>
                    </a:lnTo>
                    <a:lnTo>
                      <a:pt x="254" y="298"/>
                    </a:lnTo>
                    <a:lnTo>
                      <a:pt x="266" y="299"/>
                    </a:lnTo>
                    <a:lnTo>
                      <a:pt x="278" y="299"/>
                    </a:lnTo>
                    <a:lnTo>
                      <a:pt x="278" y="299"/>
                    </a:lnTo>
                    <a:lnTo>
                      <a:pt x="294" y="298"/>
                    </a:lnTo>
                    <a:lnTo>
                      <a:pt x="302" y="297"/>
                    </a:lnTo>
                    <a:lnTo>
                      <a:pt x="309" y="294"/>
                    </a:lnTo>
                    <a:lnTo>
                      <a:pt x="314" y="291"/>
                    </a:lnTo>
                    <a:lnTo>
                      <a:pt x="320" y="288"/>
                    </a:lnTo>
                    <a:lnTo>
                      <a:pt x="324" y="283"/>
                    </a:lnTo>
                    <a:lnTo>
                      <a:pt x="328" y="279"/>
                    </a:lnTo>
                    <a:lnTo>
                      <a:pt x="328" y="279"/>
                    </a:lnTo>
                    <a:lnTo>
                      <a:pt x="330" y="271"/>
                    </a:lnTo>
                    <a:lnTo>
                      <a:pt x="332" y="263"/>
                    </a:lnTo>
                    <a:lnTo>
                      <a:pt x="332" y="255"/>
                    </a:lnTo>
                    <a:lnTo>
                      <a:pt x="329" y="244"/>
                    </a:lnTo>
                    <a:lnTo>
                      <a:pt x="325" y="235"/>
                    </a:lnTo>
                    <a:lnTo>
                      <a:pt x="320" y="224"/>
                    </a:lnTo>
                    <a:lnTo>
                      <a:pt x="313" y="213"/>
                    </a:lnTo>
                    <a:lnTo>
                      <a:pt x="305" y="203"/>
                    </a:lnTo>
                    <a:lnTo>
                      <a:pt x="305" y="203"/>
                    </a:lnTo>
                    <a:close/>
                    <a:moveTo>
                      <a:pt x="55" y="280"/>
                    </a:moveTo>
                    <a:lnTo>
                      <a:pt x="55" y="280"/>
                    </a:lnTo>
                    <a:lnTo>
                      <a:pt x="55" y="280"/>
                    </a:lnTo>
                    <a:lnTo>
                      <a:pt x="46" y="279"/>
                    </a:lnTo>
                    <a:lnTo>
                      <a:pt x="38" y="278"/>
                    </a:lnTo>
                    <a:lnTo>
                      <a:pt x="28" y="275"/>
                    </a:lnTo>
                    <a:lnTo>
                      <a:pt x="26" y="272"/>
                    </a:lnTo>
                    <a:lnTo>
                      <a:pt x="23" y="268"/>
                    </a:lnTo>
                    <a:lnTo>
                      <a:pt x="23" y="268"/>
                    </a:lnTo>
                    <a:lnTo>
                      <a:pt x="20" y="264"/>
                    </a:lnTo>
                    <a:lnTo>
                      <a:pt x="20" y="259"/>
                    </a:lnTo>
                    <a:lnTo>
                      <a:pt x="22" y="254"/>
                    </a:lnTo>
                    <a:lnTo>
                      <a:pt x="23" y="247"/>
                    </a:lnTo>
                    <a:lnTo>
                      <a:pt x="27" y="239"/>
                    </a:lnTo>
                    <a:lnTo>
                      <a:pt x="31" y="232"/>
                    </a:lnTo>
                    <a:lnTo>
                      <a:pt x="43" y="215"/>
                    </a:lnTo>
                    <a:lnTo>
                      <a:pt x="43" y="215"/>
                    </a:lnTo>
                    <a:lnTo>
                      <a:pt x="58" y="200"/>
                    </a:lnTo>
                    <a:lnTo>
                      <a:pt x="58" y="200"/>
                    </a:lnTo>
                    <a:lnTo>
                      <a:pt x="75" y="213"/>
                    </a:lnTo>
                    <a:lnTo>
                      <a:pt x="94" y="228"/>
                    </a:lnTo>
                    <a:lnTo>
                      <a:pt x="94" y="228"/>
                    </a:lnTo>
                    <a:lnTo>
                      <a:pt x="97" y="251"/>
                    </a:lnTo>
                    <a:lnTo>
                      <a:pt x="99" y="274"/>
                    </a:lnTo>
                    <a:lnTo>
                      <a:pt x="99" y="274"/>
                    </a:lnTo>
                    <a:lnTo>
                      <a:pt x="75" y="278"/>
                    </a:lnTo>
                    <a:lnTo>
                      <a:pt x="55" y="280"/>
                    </a:lnTo>
                    <a:lnTo>
                      <a:pt x="55" y="280"/>
                    </a:lnTo>
                    <a:close/>
                    <a:moveTo>
                      <a:pt x="91" y="203"/>
                    </a:moveTo>
                    <a:lnTo>
                      <a:pt x="91" y="203"/>
                    </a:lnTo>
                    <a:lnTo>
                      <a:pt x="73" y="185"/>
                    </a:lnTo>
                    <a:lnTo>
                      <a:pt x="73" y="185"/>
                    </a:lnTo>
                    <a:lnTo>
                      <a:pt x="91" y="169"/>
                    </a:lnTo>
                    <a:lnTo>
                      <a:pt x="91" y="169"/>
                    </a:lnTo>
                    <a:lnTo>
                      <a:pt x="91" y="185"/>
                    </a:lnTo>
                    <a:lnTo>
                      <a:pt x="91" y="185"/>
                    </a:lnTo>
                    <a:lnTo>
                      <a:pt x="91" y="203"/>
                    </a:lnTo>
                    <a:lnTo>
                      <a:pt x="91" y="203"/>
                    </a:lnTo>
                    <a:close/>
                    <a:moveTo>
                      <a:pt x="94" y="143"/>
                    </a:moveTo>
                    <a:lnTo>
                      <a:pt x="94" y="143"/>
                    </a:lnTo>
                    <a:lnTo>
                      <a:pt x="75" y="158"/>
                    </a:lnTo>
                    <a:lnTo>
                      <a:pt x="58" y="172"/>
                    </a:lnTo>
                    <a:lnTo>
                      <a:pt x="58" y="172"/>
                    </a:lnTo>
                    <a:lnTo>
                      <a:pt x="43" y="157"/>
                    </a:lnTo>
                    <a:lnTo>
                      <a:pt x="43" y="157"/>
                    </a:lnTo>
                    <a:lnTo>
                      <a:pt x="43" y="157"/>
                    </a:lnTo>
                    <a:lnTo>
                      <a:pt x="31" y="139"/>
                    </a:lnTo>
                    <a:lnTo>
                      <a:pt x="27" y="133"/>
                    </a:lnTo>
                    <a:lnTo>
                      <a:pt x="23" y="125"/>
                    </a:lnTo>
                    <a:lnTo>
                      <a:pt x="22" y="118"/>
                    </a:lnTo>
                    <a:lnTo>
                      <a:pt x="20" y="113"/>
                    </a:lnTo>
                    <a:lnTo>
                      <a:pt x="20" y="107"/>
                    </a:lnTo>
                    <a:lnTo>
                      <a:pt x="23" y="103"/>
                    </a:lnTo>
                    <a:lnTo>
                      <a:pt x="23" y="103"/>
                    </a:lnTo>
                    <a:lnTo>
                      <a:pt x="26" y="99"/>
                    </a:lnTo>
                    <a:lnTo>
                      <a:pt x="28" y="96"/>
                    </a:lnTo>
                    <a:lnTo>
                      <a:pt x="38" y="94"/>
                    </a:lnTo>
                    <a:lnTo>
                      <a:pt x="46" y="92"/>
                    </a:lnTo>
                    <a:lnTo>
                      <a:pt x="55" y="91"/>
                    </a:lnTo>
                    <a:lnTo>
                      <a:pt x="55" y="91"/>
                    </a:lnTo>
                    <a:lnTo>
                      <a:pt x="75" y="94"/>
                    </a:lnTo>
                    <a:lnTo>
                      <a:pt x="99" y="98"/>
                    </a:lnTo>
                    <a:lnTo>
                      <a:pt x="99" y="98"/>
                    </a:lnTo>
                    <a:lnTo>
                      <a:pt x="97" y="121"/>
                    </a:lnTo>
                    <a:lnTo>
                      <a:pt x="94" y="143"/>
                    </a:lnTo>
                    <a:lnTo>
                      <a:pt x="94" y="143"/>
                    </a:lnTo>
                    <a:close/>
                    <a:moveTo>
                      <a:pt x="218" y="130"/>
                    </a:moveTo>
                    <a:lnTo>
                      <a:pt x="218" y="130"/>
                    </a:lnTo>
                    <a:lnTo>
                      <a:pt x="203" y="121"/>
                    </a:lnTo>
                    <a:lnTo>
                      <a:pt x="203" y="121"/>
                    </a:lnTo>
                    <a:lnTo>
                      <a:pt x="189" y="114"/>
                    </a:lnTo>
                    <a:lnTo>
                      <a:pt x="189" y="114"/>
                    </a:lnTo>
                    <a:lnTo>
                      <a:pt x="214" y="104"/>
                    </a:lnTo>
                    <a:lnTo>
                      <a:pt x="214" y="104"/>
                    </a:lnTo>
                    <a:lnTo>
                      <a:pt x="218" y="130"/>
                    </a:lnTo>
                    <a:lnTo>
                      <a:pt x="218" y="130"/>
                    </a:lnTo>
                    <a:close/>
                    <a:moveTo>
                      <a:pt x="167" y="20"/>
                    </a:moveTo>
                    <a:lnTo>
                      <a:pt x="167" y="20"/>
                    </a:lnTo>
                    <a:lnTo>
                      <a:pt x="172" y="21"/>
                    </a:lnTo>
                    <a:lnTo>
                      <a:pt x="177" y="24"/>
                    </a:lnTo>
                    <a:lnTo>
                      <a:pt x="184" y="29"/>
                    </a:lnTo>
                    <a:lnTo>
                      <a:pt x="189" y="37"/>
                    </a:lnTo>
                    <a:lnTo>
                      <a:pt x="195" y="47"/>
                    </a:lnTo>
                    <a:lnTo>
                      <a:pt x="200" y="57"/>
                    </a:lnTo>
                    <a:lnTo>
                      <a:pt x="204" y="71"/>
                    </a:lnTo>
                    <a:lnTo>
                      <a:pt x="210" y="84"/>
                    </a:lnTo>
                    <a:lnTo>
                      <a:pt x="210" y="84"/>
                    </a:lnTo>
                    <a:lnTo>
                      <a:pt x="188" y="92"/>
                    </a:lnTo>
                    <a:lnTo>
                      <a:pt x="167" y="102"/>
                    </a:lnTo>
                    <a:lnTo>
                      <a:pt x="167" y="102"/>
                    </a:lnTo>
                    <a:lnTo>
                      <a:pt x="145" y="92"/>
                    </a:lnTo>
                    <a:lnTo>
                      <a:pt x="124" y="84"/>
                    </a:lnTo>
                    <a:lnTo>
                      <a:pt x="124" y="84"/>
                    </a:lnTo>
                    <a:lnTo>
                      <a:pt x="128" y="71"/>
                    </a:lnTo>
                    <a:lnTo>
                      <a:pt x="133" y="57"/>
                    </a:lnTo>
                    <a:lnTo>
                      <a:pt x="137" y="47"/>
                    </a:lnTo>
                    <a:lnTo>
                      <a:pt x="142" y="37"/>
                    </a:lnTo>
                    <a:lnTo>
                      <a:pt x="149" y="29"/>
                    </a:lnTo>
                    <a:lnTo>
                      <a:pt x="154" y="24"/>
                    </a:lnTo>
                    <a:lnTo>
                      <a:pt x="160" y="21"/>
                    </a:lnTo>
                    <a:lnTo>
                      <a:pt x="167" y="20"/>
                    </a:lnTo>
                    <a:lnTo>
                      <a:pt x="167" y="20"/>
                    </a:lnTo>
                    <a:close/>
                    <a:moveTo>
                      <a:pt x="120" y="104"/>
                    </a:moveTo>
                    <a:lnTo>
                      <a:pt x="120" y="104"/>
                    </a:lnTo>
                    <a:lnTo>
                      <a:pt x="144" y="114"/>
                    </a:lnTo>
                    <a:lnTo>
                      <a:pt x="144" y="114"/>
                    </a:lnTo>
                    <a:lnTo>
                      <a:pt x="129" y="121"/>
                    </a:lnTo>
                    <a:lnTo>
                      <a:pt x="129" y="121"/>
                    </a:lnTo>
                    <a:lnTo>
                      <a:pt x="114" y="130"/>
                    </a:lnTo>
                    <a:lnTo>
                      <a:pt x="114" y="130"/>
                    </a:lnTo>
                    <a:lnTo>
                      <a:pt x="120" y="104"/>
                    </a:lnTo>
                    <a:lnTo>
                      <a:pt x="120" y="104"/>
                    </a:lnTo>
                    <a:close/>
                    <a:moveTo>
                      <a:pt x="114" y="241"/>
                    </a:moveTo>
                    <a:lnTo>
                      <a:pt x="114" y="241"/>
                    </a:lnTo>
                    <a:lnTo>
                      <a:pt x="129" y="250"/>
                    </a:lnTo>
                    <a:lnTo>
                      <a:pt x="129" y="250"/>
                    </a:lnTo>
                    <a:lnTo>
                      <a:pt x="144" y="258"/>
                    </a:lnTo>
                    <a:lnTo>
                      <a:pt x="144" y="258"/>
                    </a:lnTo>
                    <a:lnTo>
                      <a:pt x="120" y="267"/>
                    </a:lnTo>
                    <a:lnTo>
                      <a:pt x="120" y="267"/>
                    </a:lnTo>
                    <a:lnTo>
                      <a:pt x="114" y="241"/>
                    </a:lnTo>
                    <a:lnTo>
                      <a:pt x="114" y="241"/>
                    </a:lnTo>
                    <a:close/>
                    <a:moveTo>
                      <a:pt x="167" y="352"/>
                    </a:moveTo>
                    <a:lnTo>
                      <a:pt x="167" y="352"/>
                    </a:lnTo>
                    <a:lnTo>
                      <a:pt x="160" y="350"/>
                    </a:lnTo>
                    <a:lnTo>
                      <a:pt x="154" y="348"/>
                    </a:lnTo>
                    <a:lnTo>
                      <a:pt x="149" y="342"/>
                    </a:lnTo>
                    <a:lnTo>
                      <a:pt x="142" y="334"/>
                    </a:lnTo>
                    <a:lnTo>
                      <a:pt x="137" y="325"/>
                    </a:lnTo>
                    <a:lnTo>
                      <a:pt x="133" y="314"/>
                    </a:lnTo>
                    <a:lnTo>
                      <a:pt x="128" y="301"/>
                    </a:lnTo>
                    <a:lnTo>
                      <a:pt x="124" y="287"/>
                    </a:lnTo>
                    <a:lnTo>
                      <a:pt x="124" y="287"/>
                    </a:lnTo>
                    <a:lnTo>
                      <a:pt x="145" y="279"/>
                    </a:lnTo>
                    <a:lnTo>
                      <a:pt x="167" y="270"/>
                    </a:lnTo>
                    <a:lnTo>
                      <a:pt x="167" y="270"/>
                    </a:lnTo>
                    <a:lnTo>
                      <a:pt x="188" y="279"/>
                    </a:lnTo>
                    <a:lnTo>
                      <a:pt x="210" y="287"/>
                    </a:lnTo>
                    <a:lnTo>
                      <a:pt x="210" y="287"/>
                    </a:lnTo>
                    <a:lnTo>
                      <a:pt x="204" y="301"/>
                    </a:lnTo>
                    <a:lnTo>
                      <a:pt x="200" y="314"/>
                    </a:lnTo>
                    <a:lnTo>
                      <a:pt x="195" y="325"/>
                    </a:lnTo>
                    <a:lnTo>
                      <a:pt x="189" y="334"/>
                    </a:lnTo>
                    <a:lnTo>
                      <a:pt x="184" y="342"/>
                    </a:lnTo>
                    <a:lnTo>
                      <a:pt x="177" y="348"/>
                    </a:lnTo>
                    <a:lnTo>
                      <a:pt x="172" y="350"/>
                    </a:lnTo>
                    <a:lnTo>
                      <a:pt x="167" y="352"/>
                    </a:lnTo>
                    <a:lnTo>
                      <a:pt x="167" y="352"/>
                    </a:lnTo>
                    <a:close/>
                    <a:moveTo>
                      <a:pt x="214" y="267"/>
                    </a:moveTo>
                    <a:lnTo>
                      <a:pt x="214" y="267"/>
                    </a:lnTo>
                    <a:lnTo>
                      <a:pt x="189" y="258"/>
                    </a:lnTo>
                    <a:lnTo>
                      <a:pt x="189" y="258"/>
                    </a:lnTo>
                    <a:lnTo>
                      <a:pt x="203" y="250"/>
                    </a:lnTo>
                    <a:lnTo>
                      <a:pt x="203" y="250"/>
                    </a:lnTo>
                    <a:lnTo>
                      <a:pt x="218" y="241"/>
                    </a:lnTo>
                    <a:lnTo>
                      <a:pt x="218" y="241"/>
                    </a:lnTo>
                    <a:lnTo>
                      <a:pt x="214" y="267"/>
                    </a:lnTo>
                    <a:lnTo>
                      <a:pt x="214" y="267"/>
                    </a:lnTo>
                    <a:close/>
                    <a:moveTo>
                      <a:pt x="220" y="217"/>
                    </a:moveTo>
                    <a:lnTo>
                      <a:pt x="220" y="217"/>
                    </a:lnTo>
                    <a:lnTo>
                      <a:pt x="193" y="233"/>
                    </a:lnTo>
                    <a:lnTo>
                      <a:pt x="193" y="233"/>
                    </a:lnTo>
                    <a:lnTo>
                      <a:pt x="167" y="248"/>
                    </a:lnTo>
                    <a:lnTo>
                      <a:pt x="167" y="248"/>
                    </a:lnTo>
                    <a:lnTo>
                      <a:pt x="138" y="233"/>
                    </a:lnTo>
                    <a:lnTo>
                      <a:pt x="138" y="233"/>
                    </a:lnTo>
                    <a:lnTo>
                      <a:pt x="113" y="217"/>
                    </a:lnTo>
                    <a:lnTo>
                      <a:pt x="113" y="217"/>
                    </a:lnTo>
                    <a:lnTo>
                      <a:pt x="111" y="185"/>
                    </a:lnTo>
                    <a:lnTo>
                      <a:pt x="111" y="185"/>
                    </a:lnTo>
                    <a:lnTo>
                      <a:pt x="113" y="154"/>
                    </a:lnTo>
                    <a:lnTo>
                      <a:pt x="113" y="154"/>
                    </a:lnTo>
                    <a:lnTo>
                      <a:pt x="138" y="138"/>
                    </a:lnTo>
                    <a:lnTo>
                      <a:pt x="138" y="138"/>
                    </a:lnTo>
                    <a:lnTo>
                      <a:pt x="167" y="123"/>
                    </a:lnTo>
                    <a:lnTo>
                      <a:pt x="167" y="123"/>
                    </a:lnTo>
                    <a:lnTo>
                      <a:pt x="193" y="138"/>
                    </a:lnTo>
                    <a:lnTo>
                      <a:pt x="193" y="138"/>
                    </a:lnTo>
                    <a:lnTo>
                      <a:pt x="220" y="154"/>
                    </a:lnTo>
                    <a:lnTo>
                      <a:pt x="220" y="154"/>
                    </a:lnTo>
                    <a:lnTo>
                      <a:pt x="220" y="185"/>
                    </a:lnTo>
                    <a:lnTo>
                      <a:pt x="220" y="185"/>
                    </a:lnTo>
                    <a:lnTo>
                      <a:pt x="220" y="217"/>
                    </a:lnTo>
                    <a:lnTo>
                      <a:pt x="220" y="217"/>
                    </a:lnTo>
                    <a:close/>
                    <a:moveTo>
                      <a:pt x="278" y="91"/>
                    </a:moveTo>
                    <a:lnTo>
                      <a:pt x="278" y="91"/>
                    </a:lnTo>
                    <a:lnTo>
                      <a:pt x="286" y="92"/>
                    </a:lnTo>
                    <a:lnTo>
                      <a:pt x="295" y="94"/>
                    </a:lnTo>
                    <a:lnTo>
                      <a:pt x="304" y="96"/>
                    </a:lnTo>
                    <a:lnTo>
                      <a:pt x="308" y="99"/>
                    </a:lnTo>
                    <a:lnTo>
                      <a:pt x="310" y="103"/>
                    </a:lnTo>
                    <a:lnTo>
                      <a:pt x="310" y="103"/>
                    </a:lnTo>
                    <a:lnTo>
                      <a:pt x="312" y="107"/>
                    </a:lnTo>
                    <a:lnTo>
                      <a:pt x="312" y="113"/>
                    </a:lnTo>
                    <a:lnTo>
                      <a:pt x="312" y="118"/>
                    </a:lnTo>
                    <a:lnTo>
                      <a:pt x="309" y="125"/>
                    </a:lnTo>
                    <a:lnTo>
                      <a:pt x="306" y="133"/>
                    </a:lnTo>
                    <a:lnTo>
                      <a:pt x="301" y="139"/>
                    </a:lnTo>
                    <a:lnTo>
                      <a:pt x="289" y="157"/>
                    </a:lnTo>
                    <a:lnTo>
                      <a:pt x="289" y="157"/>
                    </a:lnTo>
                    <a:lnTo>
                      <a:pt x="275" y="172"/>
                    </a:lnTo>
                    <a:lnTo>
                      <a:pt x="275" y="172"/>
                    </a:lnTo>
                    <a:lnTo>
                      <a:pt x="258" y="158"/>
                    </a:lnTo>
                    <a:lnTo>
                      <a:pt x="239" y="143"/>
                    </a:lnTo>
                    <a:lnTo>
                      <a:pt x="239" y="143"/>
                    </a:lnTo>
                    <a:lnTo>
                      <a:pt x="236" y="121"/>
                    </a:lnTo>
                    <a:lnTo>
                      <a:pt x="232" y="98"/>
                    </a:lnTo>
                    <a:lnTo>
                      <a:pt x="232" y="98"/>
                    </a:lnTo>
                    <a:lnTo>
                      <a:pt x="257" y="94"/>
                    </a:lnTo>
                    <a:lnTo>
                      <a:pt x="278" y="91"/>
                    </a:lnTo>
                    <a:lnTo>
                      <a:pt x="278" y="91"/>
                    </a:lnTo>
                    <a:close/>
                    <a:moveTo>
                      <a:pt x="240" y="169"/>
                    </a:moveTo>
                    <a:lnTo>
                      <a:pt x="240" y="169"/>
                    </a:lnTo>
                    <a:lnTo>
                      <a:pt x="261" y="185"/>
                    </a:lnTo>
                    <a:lnTo>
                      <a:pt x="261" y="185"/>
                    </a:lnTo>
                    <a:lnTo>
                      <a:pt x="240" y="203"/>
                    </a:lnTo>
                    <a:lnTo>
                      <a:pt x="240" y="203"/>
                    </a:lnTo>
                    <a:lnTo>
                      <a:pt x="240" y="185"/>
                    </a:lnTo>
                    <a:lnTo>
                      <a:pt x="240" y="185"/>
                    </a:lnTo>
                    <a:lnTo>
                      <a:pt x="240" y="169"/>
                    </a:lnTo>
                    <a:lnTo>
                      <a:pt x="240" y="169"/>
                    </a:lnTo>
                    <a:close/>
                    <a:moveTo>
                      <a:pt x="310" y="268"/>
                    </a:moveTo>
                    <a:lnTo>
                      <a:pt x="310" y="268"/>
                    </a:lnTo>
                    <a:lnTo>
                      <a:pt x="308" y="272"/>
                    </a:lnTo>
                    <a:lnTo>
                      <a:pt x="304" y="275"/>
                    </a:lnTo>
                    <a:lnTo>
                      <a:pt x="295" y="278"/>
                    </a:lnTo>
                    <a:lnTo>
                      <a:pt x="286" y="279"/>
                    </a:lnTo>
                    <a:lnTo>
                      <a:pt x="278" y="280"/>
                    </a:lnTo>
                    <a:lnTo>
                      <a:pt x="278" y="280"/>
                    </a:lnTo>
                    <a:lnTo>
                      <a:pt x="257" y="278"/>
                    </a:lnTo>
                    <a:lnTo>
                      <a:pt x="232" y="274"/>
                    </a:lnTo>
                    <a:lnTo>
                      <a:pt x="232" y="274"/>
                    </a:lnTo>
                    <a:lnTo>
                      <a:pt x="236" y="251"/>
                    </a:lnTo>
                    <a:lnTo>
                      <a:pt x="239" y="228"/>
                    </a:lnTo>
                    <a:lnTo>
                      <a:pt x="239" y="228"/>
                    </a:lnTo>
                    <a:lnTo>
                      <a:pt x="258" y="213"/>
                    </a:lnTo>
                    <a:lnTo>
                      <a:pt x="275" y="200"/>
                    </a:lnTo>
                    <a:lnTo>
                      <a:pt x="275" y="200"/>
                    </a:lnTo>
                    <a:lnTo>
                      <a:pt x="289" y="215"/>
                    </a:lnTo>
                    <a:lnTo>
                      <a:pt x="289" y="215"/>
                    </a:lnTo>
                    <a:lnTo>
                      <a:pt x="289" y="215"/>
                    </a:lnTo>
                    <a:lnTo>
                      <a:pt x="301" y="232"/>
                    </a:lnTo>
                    <a:lnTo>
                      <a:pt x="306" y="239"/>
                    </a:lnTo>
                    <a:lnTo>
                      <a:pt x="309" y="247"/>
                    </a:lnTo>
                    <a:lnTo>
                      <a:pt x="312" y="254"/>
                    </a:lnTo>
                    <a:lnTo>
                      <a:pt x="312" y="259"/>
                    </a:lnTo>
                    <a:lnTo>
                      <a:pt x="312" y="264"/>
                    </a:lnTo>
                    <a:lnTo>
                      <a:pt x="310" y="268"/>
                    </a:lnTo>
                    <a:lnTo>
                      <a:pt x="310" y="2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grpSp>
      </p:grpSp>
      <p:sp>
        <p:nvSpPr>
          <p:cNvPr id="41" name="Gleichschenkliges Dreieck 7">
            <a:extLst>
              <a:ext uri="{FF2B5EF4-FFF2-40B4-BE49-F238E27FC236}">
                <a16:creationId xmlns:a16="http://schemas.microsoft.com/office/drawing/2014/main" id="{99AF477C-819D-4EC8-ABAC-E85411ED6544}"/>
              </a:ext>
            </a:extLst>
          </p:cNvPr>
          <p:cNvSpPr/>
          <p:nvPr/>
        </p:nvSpPr>
        <p:spPr bwMode="gray">
          <a:xfrm rot="10800000">
            <a:off x="7011050" y="0"/>
            <a:ext cx="1800199" cy="6867912"/>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815794" y="5220906"/>
            <a:ext cx="5426013" cy="136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1400" b="1" dirty="0">
                <a:solidFill>
                  <a:schemeClr val="tx1"/>
                </a:solidFill>
              </a:rPr>
              <a:t>The goal of this project was therefore to evaluate and conceptualize the development of an in-house solution for medical coding with respect to cost, people and technology</a:t>
            </a:r>
          </a:p>
        </p:txBody>
      </p:sp>
      <p:grpSp>
        <p:nvGrpSpPr>
          <p:cNvPr id="50" name="Group 49">
            <a:extLst>
              <a:ext uri="{FF2B5EF4-FFF2-40B4-BE49-F238E27FC236}">
                <a16:creationId xmlns:a16="http://schemas.microsoft.com/office/drawing/2014/main" id="{BA6A66C4-6846-1943-B1EE-DB85329D95BB}"/>
              </a:ext>
            </a:extLst>
          </p:cNvPr>
          <p:cNvGrpSpPr/>
          <p:nvPr/>
        </p:nvGrpSpPr>
        <p:grpSpPr>
          <a:xfrm rot="5400000">
            <a:off x="3417420" y="4631463"/>
            <a:ext cx="194204" cy="1287241"/>
            <a:chOff x="5688912" y="2372505"/>
            <a:chExt cx="712725" cy="1671702"/>
          </a:xfrm>
        </p:grpSpPr>
        <p:sp>
          <p:nvSpPr>
            <p:cNvPr id="51" name="Raute 132">
              <a:extLst>
                <a:ext uri="{FF2B5EF4-FFF2-40B4-BE49-F238E27FC236}">
                  <a16:creationId xmlns:a16="http://schemas.microsoft.com/office/drawing/2014/main" id="{2217CBDB-202A-F246-8722-B06C04A84306}"/>
                </a:ext>
              </a:extLst>
            </p:cNvPr>
            <p:cNvSpPr/>
            <p:nvPr/>
          </p:nvSpPr>
          <p:spPr bwMode="gray">
            <a:xfrm flipH="1">
              <a:off x="5859016" y="2372505"/>
              <a:ext cx="542621" cy="1671702"/>
            </a:xfrm>
            <a:custGeom>
              <a:avLst/>
              <a:gdLst>
                <a:gd name="connsiteX0" fmla="*/ 0 w 520862"/>
                <a:gd name="connsiteY0" fmla="*/ 457200 h 914400"/>
                <a:gd name="connsiteX1" fmla="*/ 260431 w 520862"/>
                <a:gd name="connsiteY1" fmla="*/ 0 h 914400"/>
                <a:gd name="connsiteX2" fmla="*/ 520862 w 520862"/>
                <a:gd name="connsiteY2" fmla="*/ 457200 h 914400"/>
                <a:gd name="connsiteX3" fmla="*/ 260431 w 520862"/>
                <a:gd name="connsiteY3" fmla="*/ 914400 h 914400"/>
                <a:gd name="connsiteX4" fmla="*/ 0 w 520862"/>
                <a:gd name="connsiteY4" fmla="*/ 457200 h 914400"/>
                <a:gd name="connsiteX0" fmla="*/ 260431 w 520862"/>
                <a:gd name="connsiteY0" fmla="*/ 914400 h 1005840"/>
                <a:gd name="connsiteX1" fmla="*/ 0 w 520862"/>
                <a:gd name="connsiteY1" fmla="*/ 457200 h 1005840"/>
                <a:gd name="connsiteX2" fmla="*/ 260431 w 520862"/>
                <a:gd name="connsiteY2" fmla="*/ 0 h 1005840"/>
                <a:gd name="connsiteX3" fmla="*/ 520862 w 520862"/>
                <a:gd name="connsiteY3" fmla="*/ 457200 h 1005840"/>
                <a:gd name="connsiteX4" fmla="*/ 351871 w 520862"/>
                <a:gd name="connsiteY4" fmla="*/ 1005840 h 1005840"/>
                <a:gd name="connsiteX0" fmla="*/ 260431 w 520862"/>
                <a:gd name="connsiteY0" fmla="*/ 914400 h 914400"/>
                <a:gd name="connsiteX1" fmla="*/ 0 w 520862"/>
                <a:gd name="connsiteY1" fmla="*/ 457200 h 914400"/>
                <a:gd name="connsiteX2" fmla="*/ 260431 w 520862"/>
                <a:gd name="connsiteY2" fmla="*/ 0 h 914400"/>
                <a:gd name="connsiteX3" fmla="*/ 520862 w 520862"/>
                <a:gd name="connsiteY3" fmla="*/ 457200 h 914400"/>
                <a:gd name="connsiteX0" fmla="*/ 260431 w 260431"/>
                <a:gd name="connsiteY0" fmla="*/ 914400 h 914400"/>
                <a:gd name="connsiteX1" fmla="*/ 0 w 260431"/>
                <a:gd name="connsiteY1" fmla="*/ 457200 h 914400"/>
                <a:gd name="connsiteX2" fmla="*/ 260431 w 260431"/>
                <a:gd name="connsiteY2" fmla="*/ 0 h 914400"/>
              </a:gdLst>
              <a:ahLst/>
              <a:cxnLst>
                <a:cxn ang="0">
                  <a:pos x="connsiteX0" y="connsiteY0"/>
                </a:cxn>
                <a:cxn ang="0">
                  <a:pos x="connsiteX1" y="connsiteY1"/>
                </a:cxn>
                <a:cxn ang="0">
                  <a:pos x="connsiteX2" y="connsiteY2"/>
                </a:cxn>
              </a:cxnLst>
              <a:rect l="l" t="t" r="r" b="b"/>
              <a:pathLst>
                <a:path w="260431" h="914400">
                  <a:moveTo>
                    <a:pt x="260431" y="914400"/>
                  </a:moveTo>
                  <a:lnTo>
                    <a:pt x="0" y="457200"/>
                  </a:lnTo>
                  <a:lnTo>
                    <a:pt x="260431" y="0"/>
                  </a:lnTo>
                </a:path>
              </a:pathLst>
            </a:custGeom>
            <a:noFill/>
            <a:ln w="28575" cap="rnd" algn="ctr">
              <a:solidFill>
                <a:srgbClr val="3EFAC5">
                  <a:lumMod val="60000"/>
                  <a:lumOff val="40000"/>
                </a:srgbClr>
              </a:solidFill>
              <a:miter lim="800000"/>
              <a:headEnd/>
              <a:tailEnd/>
            </a:ln>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Chronicle Display Black"/>
                <a:ea typeface="+mn-ea"/>
                <a:cs typeface="+mn-cs"/>
              </a:endParaRPr>
            </a:p>
          </p:txBody>
        </p:sp>
        <p:sp>
          <p:nvSpPr>
            <p:cNvPr id="52" name="Raute 132">
              <a:extLst>
                <a:ext uri="{FF2B5EF4-FFF2-40B4-BE49-F238E27FC236}">
                  <a16:creationId xmlns:a16="http://schemas.microsoft.com/office/drawing/2014/main" id="{64168741-57E3-9048-82C8-7710F52BC50E}"/>
                </a:ext>
              </a:extLst>
            </p:cNvPr>
            <p:cNvSpPr/>
            <p:nvPr/>
          </p:nvSpPr>
          <p:spPr bwMode="gray">
            <a:xfrm flipH="1">
              <a:off x="5688912" y="2651118"/>
              <a:ext cx="361753" cy="1114475"/>
            </a:xfrm>
            <a:custGeom>
              <a:avLst/>
              <a:gdLst>
                <a:gd name="connsiteX0" fmla="*/ 0 w 520862"/>
                <a:gd name="connsiteY0" fmla="*/ 457200 h 914400"/>
                <a:gd name="connsiteX1" fmla="*/ 260431 w 520862"/>
                <a:gd name="connsiteY1" fmla="*/ 0 h 914400"/>
                <a:gd name="connsiteX2" fmla="*/ 520862 w 520862"/>
                <a:gd name="connsiteY2" fmla="*/ 457200 h 914400"/>
                <a:gd name="connsiteX3" fmla="*/ 260431 w 520862"/>
                <a:gd name="connsiteY3" fmla="*/ 914400 h 914400"/>
                <a:gd name="connsiteX4" fmla="*/ 0 w 520862"/>
                <a:gd name="connsiteY4" fmla="*/ 457200 h 914400"/>
                <a:gd name="connsiteX0" fmla="*/ 260431 w 520862"/>
                <a:gd name="connsiteY0" fmla="*/ 914400 h 1005840"/>
                <a:gd name="connsiteX1" fmla="*/ 0 w 520862"/>
                <a:gd name="connsiteY1" fmla="*/ 457200 h 1005840"/>
                <a:gd name="connsiteX2" fmla="*/ 260431 w 520862"/>
                <a:gd name="connsiteY2" fmla="*/ 0 h 1005840"/>
                <a:gd name="connsiteX3" fmla="*/ 520862 w 520862"/>
                <a:gd name="connsiteY3" fmla="*/ 457200 h 1005840"/>
                <a:gd name="connsiteX4" fmla="*/ 351871 w 520862"/>
                <a:gd name="connsiteY4" fmla="*/ 1005840 h 1005840"/>
                <a:gd name="connsiteX0" fmla="*/ 260431 w 520862"/>
                <a:gd name="connsiteY0" fmla="*/ 914400 h 914400"/>
                <a:gd name="connsiteX1" fmla="*/ 0 w 520862"/>
                <a:gd name="connsiteY1" fmla="*/ 457200 h 914400"/>
                <a:gd name="connsiteX2" fmla="*/ 260431 w 520862"/>
                <a:gd name="connsiteY2" fmla="*/ 0 h 914400"/>
                <a:gd name="connsiteX3" fmla="*/ 520862 w 520862"/>
                <a:gd name="connsiteY3" fmla="*/ 457200 h 914400"/>
                <a:gd name="connsiteX0" fmla="*/ 260431 w 260431"/>
                <a:gd name="connsiteY0" fmla="*/ 914400 h 914400"/>
                <a:gd name="connsiteX1" fmla="*/ 0 w 260431"/>
                <a:gd name="connsiteY1" fmla="*/ 457200 h 914400"/>
                <a:gd name="connsiteX2" fmla="*/ 260431 w 260431"/>
                <a:gd name="connsiteY2" fmla="*/ 0 h 914400"/>
              </a:gdLst>
              <a:ahLst/>
              <a:cxnLst>
                <a:cxn ang="0">
                  <a:pos x="connsiteX0" y="connsiteY0"/>
                </a:cxn>
                <a:cxn ang="0">
                  <a:pos x="connsiteX1" y="connsiteY1"/>
                </a:cxn>
                <a:cxn ang="0">
                  <a:pos x="connsiteX2" y="connsiteY2"/>
                </a:cxn>
              </a:cxnLst>
              <a:rect l="l" t="t" r="r" b="b"/>
              <a:pathLst>
                <a:path w="260431" h="914400">
                  <a:moveTo>
                    <a:pt x="260431" y="914400"/>
                  </a:moveTo>
                  <a:lnTo>
                    <a:pt x="0" y="457200"/>
                  </a:lnTo>
                  <a:lnTo>
                    <a:pt x="260431" y="0"/>
                  </a:lnTo>
                </a:path>
              </a:pathLst>
            </a:custGeom>
            <a:noFill/>
            <a:ln w="28575" cap="rnd" algn="ctr">
              <a:solidFill>
                <a:srgbClr val="3EFAC5">
                  <a:lumMod val="40000"/>
                  <a:lumOff val="60000"/>
                </a:srgbClr>
              </a:solidFill>
              <a:miter lim="800000"/>
              <a:headEnd/>
              <a:tailEnd/>
            </a:ln>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Chronicle Display Black"/>
                <a:ea typeface="+mn-ea"/>
                <a:cs typeface="+mn-cs"/>
              </a:endParaRPr>
            </a:p>
          </p:txBody>
        </p:sp>
      </p:grpSp>
    </p:spTree>
    <p:extLst>
      <p:ext uri="{BB962C8B-B14F-4D97-AF65-F5344CB8AC3E}">
        <p14:creationId xmlns:p14="http://schemas.microsoft.com/office/powerpoint/2010/main" val="24226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 name="Object 154" hidden="1"/>
          <p:cNvGraphicFramePr>
            <a:graphicFrameLocks noChangeAspect="1"/>
          </p:cNvGraphicFramePr>
          <p:nvPr>
            <p:custDataLst>
              <p:tags r:id="rId1"/>
            </p:custDataLst>
            <p:extLst>
              <p:ext uri="{D42A27DB-BD31-4B8C-83A1-F6EECF244321}">
                <p14:modId xmlns:p14="http://schemas.microsoft.com/office/powerpoint/2010/main" val="1434390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55" name="Object 15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4" name="Rectangle 15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16" name="Rectangle 15">
            <a:extLst>
              <a:ext uri="{FF2B5EF4-FFF2-40B4-BE49-F238E27FC236}">
                <a16:creationId xmlns:a16="http://schemas.microsoft.com/office/drawing/2014/main" id="{2FE41CDF-44BD-D742-B250-ACB134D777AC}"/>
              </a:ext>
            </a:extLst>
          </p:cNvPr>
          <p:cNvSpPr/>
          <p:nvPr/>
        </p:nvSpPr>
        <p:spPr bwMode="gray">
          <a:xfrm>
            <a:off x="3176" y="4641081"/>
            <a:ext cx="12187238" cy="1776272"/>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400" b="1" kern="0" dirty="0">
              <a:latin typeface="+mj-lt"/>
            </a:endParaRPr>
          </a:p>
        </p:txBody>
      </p:sp>
      <p:sp>
        <p:nvSpPr>
          <p:cNvPr id="2" name="Subtitle 1"/>
          <p:cNvSpPr>
            <a:spLocks noGrp="1"/>
          </p:cNvSpPr>
          <p:nvPr>
            <p:ph type="subTitle" idx="13"/>
          </p:nvPr>
        </p:nvSpPr>
        <p:spPr/>
        <p:txBody>
          <a:bodyPr/>
          <a:lstStyle/>
          <a:p>
            <a:r>
              <a:rPr lang="en-US" sz="1600" dirty="0"/>
              <a:t>The Medical Coding process is highly dependent on Watson, yet there are major issues coming along</a:t>
            </a:r>
          </a:p>
        </p:txBody>
      </p:sp>
      <p:sp>
        <p:nvSpPr>
          <p:cNvPr id="3" name="Title 2"/>
          <p:cNvSpPr>
            <a:spLocks noGrp="1"/>
          </p:cNvSpPr>
          <p:nvPr>
            <p:ph type="title"/>
          </p:nvPr>
        </p:nvSpPr>
        <p:spPr/>
        <p:txBody>
          <a:bodyPr/>
          <a:lstStyle/>
          <a:p>
            <a:r>
              <a:rPr lang="en-US" dirty="0"/>
              <a:t>Current Situation – Medical Coding with IBM Watson</a:t>
            </a:r>
          </a:p>
        </p:txBody>
      </p:sp>
      <p:sp>
        <p:nvSpPr>
          <p:cNvPr id="5" name="Slide Number Placeholder 4"/>
          <p:cNvSpPr>
            <a:spLocks noGrp="1"/>
          </p:cNvSpPr>
          <p:nvPr>
            <p:ph type="sldNum" sz="quarter" idx="12"/>
          </p:nvPr>
        </p:nvSpPr>
        <p:spPr/>
        <p:txBody>
          <a:bodyPr/>
          <a:lstStyle/>
          <a:p>
            <a:fld id="{EEAD9179-7A6B-4268-BEB2-F3B8EB06115B}" type="slidenum">
              <a:rPr lang="en-US" smtClean="0"/>
              <a:t>15</a:t>
            </a:fld>
            <a:endParaRPr lang="en-US" dirty="0"/>
          </a:p>
        </p:txBody>
      </p:sp>
      <p:sp>
        <p:nvSpPr>
          <p:cNvPr id="146" name="Rectangle 145"/>
          <p:cNvSpPr/>
          <p:nvPr/>
        </p:nvSpPr>
        <p:spPr>
          <a:xfrm>
            <a:off x="6303259" y="1679997"/>
            <a:ext cx="4962332" cy="136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The high-level medical coding workflow ensures regulatory conformity as well as consistency. While the rule-based </a:t>
            </a:r>
            <a:r>
              <a:rPr lang="en-US" sz="1100" dirty="0" err="1">
                <a:solidFill>
                  <a:schemeClr val="tx1"/>
                </a:solidFill>
              </a:rPr>
              <a:t>AutoCoder</a:t>
            </a:r>
            <a:r>
              <a:rPr lang="en-US" sz="1100" dirty="0">
                <a:solidFill>
                  <a:schemeClr val="tx1"/>
                </a:solidFill>
              </a:rPr>
              <a:t> is able to encode 45-50% of reported terms successfully, the omissions that are left are processed via a “Four-eyes-approach” where IBM Watson proposes solutions subject to approval through a human medical coder.</a:t>
            </a:r>
          </a:p>
        </p:txBody>
      </p:sp>
      <p:sp>
        <p:nvSpPr>
          <p:cNvPr id="157" name="Rectangle 156"/>
          <p:cNvSpPr/>
          <p:nvPr/>
        </p:nvSpPr>
        <p:spPr>
          <a:xfrm>
            <a:off x="6303259" y="2802198"/>
            <a:ext cx="4962332" cy="136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As of today, IBM Watson is used for proposing solutions to terms generated from Clinical Trials and Pharmacovigilance data based on both, the </a:t>
            </a:r>
            <a:r>
              <a:rPr lang="en-US" sz="1100" dirty="0" err="1">
                <a:solidFill>
                  <a:schemeClr val="tx1"/>
                </a:solidFill>
              </a:rPr>
              <a:t>MedDRA</a:t>
            </a:r>
            <a:r>
              <a:rPr lang="en-US" sz="1100" dirty="0">
                <a:solidFill>
                  <a:schemeClr val="tx1"/>
                </a:solidFill>
              </a:rPr>
              <a:t> and </a:t>
            </a:r>
            <a:r>
              <a:rPr lang="en-US" sz="1100" dirty="0" err="1">
                <a:solidFill>
                  <a:schemeClr val="tx1"/>
                </a:solidFill>
              </a:rPr>
              <a:t>WhoDD</a:t>
            </a:r>
            <a:r>
              <a:rPr lang="en-US" sz="1100" dirty="0">
                <a:solidFill>
                  <a:schemeClr val="tx1"/>
                </a:solidFill>
              </a:rPr>
              <a:t> dictionaries. The total volume of terms processed by Watson is about 55.000-60.000 terms per month and while the accuracy for PV data is above 90%, the CT accuracy falls well behind that with around 75%.</a:t>
            </a:r>
          </a:p>
        </p:txBody>
      </p:sp>
      <p:sp>
        <p:nvSpPr>
          <p:cNvPr id="166" name="Rectangle 165"/>
          <p:cNvSpPr/>
          <p:nvPr/>
        </p:nvSpPr>
        <p:spPr>
          <a:xfrm>
            <a:off x="889514" y="5150024"/>
            <a:ext cx="4962332" cy="98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Since its full implementation in April 2017, IBM did not improve the coding algorithm, nor are they planning to do so. At the same time, Watson struggles with rather basic issues such as spelling mistakes that lead to wrong proposals. However, Bayer has no insights or access to the algorithm which can be considered as a </a:t>
            </a:r>
            <a:r>
              <a:rPr lang="en-US" sz="1100" dirty="0" err="1">
                <a:solidFill>
                  <a:schemeClr val="tx1"/>
                </a:solidFill>
              </a:rPr>
              <a:t>Blackbox</a:t>
            </a:r>
            <a:r>
              <a:rPr lang="en-US" sz="1100" dirty="0">
                <a:solidFill>
                  <a:schemeClr val="tx1"/>
                </a:solidFill>
              </a:rPr>
              <a:t>.</a:t>
            </a:r>
          </a:p>
        </p:txBody>
      </p:sp>
      <p:sp>
        <p:nvSpPr>
          <p:cNvPr id="175" name="Rectangle 174"/>
          <p:cNvSpPr/>
          <p:nvPr/>
        </p:nvSpPr>
        <p:spPr>
          <a:xfrm>
            <a:off x="6309424" y="4776553"/>
            <a:ext cx="4962332" cy="136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With the ending of the initial 5 years contract period on 31 March 2022, the high license fees of about 530.000€ per year are expected to increase by up to 30% resulting in a not justifiable cost-benefit balance</a:t>
            </a:r>
          </a:p>
        </p:txBody>
      </p:sp>
      <p:pic>
        <p:nvPicPr>
          <p:cNvPr id="99" name="Picture 98"/>
          <p:cNvPicPr>
            <a:picLocks noChangeAspect="1"/>
          </p:cNvPicPr>
          <p:nvPr/>
        </p:nvPicPr>
        <p:blipFill>
          <a:blip r:embed="rId7"/>
          <a:stretch>
            <a:fillRect/>
          </a:stretch>
        </p:blipFill>
        <p:spPr>
          <a:xfrm>
            <a:off x="666623" y="1813828"/>
            <a:ext cx="5089855" cy="2341890"/>
          </a:xfrm>
          <a:prstGeom prst="rect">
            <a:avLst/>
          </a:prstGeom>
        </p:spPr>
      </p:pic>
      <p:grpSp>
        <p:nvGrpSpPr>
          <p:cNvPr id="48" name="Group 47">
            <a:extLst>
              <a:ext uri="{FF2B5EF4-FFF2-40B4-BE49-F238E27FC236}">
                <a16:creationId xmlns:a16="http://schemas.microsoft.com/office/drawing/2014/main" id="{BA6A66C4-6846-1943-B1EE-DB85329D95BB}"/>
              </a:ext>
            </a:extLst>
          </p:cNvPr>
          <p:cNvGrpSpPr/>
          <p:nvPr/>
        </p:nvGrpSpPr>
        <p:grpSpPr>
          <a:xfrm>
            <a:off x="5920354" y="2276471"/>
            <a:ext cx="194204" cy="1287241"/>
            <a:chOff x="5688912" y="2372505"/>
            <a:chExt cx="712725" cy="1671702"/>
          </a:xfrm>
        </p:grpSpPr>
        <p:sp>
          <p:nvSpPr>
            <p:cNvPr id="49" name="Raute 132">
              <a:extLst>
                <a:ext uri="{FF2B5EF4-FFF2-40B4-BE49-F238E27FC236}">
                  <a16:creationId xmlns:a16="http://schemas.microsoft.com/office/drawing/2014/main" id="{2217CBDB-202A-F246-8722-B06C04A84306}"/>
                </a:ext>
              </a:extLst>
            </p:cNvPr>
            <p:cNvSpPr/>
            <p:nvPr/>
          </p:nvSpPr>
          <p:spPr bwMode="gray">
            <a:xfrm flipH="1">
              <a:off x="5859016" y="2372505"/>
              <a:ext cx="542621" cy="1671702"/>
            </a:xfrm>
            <a:custGeom>
              <a:avLst/>
              <a:gdLst>
                <a:gd name="connsiteX0" fmla="*/ 0 w 520862"/>
                <a:gd name="connsiteY0" fmla="*/ 457200 h 914400"/>
                <a:gd name="connsiteX1" fmla="*/ 260431 w 520862"/>
                <a:gd name="connsiteY1" fmla="*/ 0 h 914400"/>
                <a:gd name="connsiteX2" fmla="*/ 520862 w 520862"/>
                <a:gd name="connsiteY2" fmla="*/ 457200 h 914400"/>
                <a:gd name="connsiteX3" fmla="*/ 260431 w 520862"/>
                <a:gd name="connsiteY3" fmla="*/ 914400 h 914400"/>
                <a:gd name="connsiteX4" fmla="*/ 0 w 520862"/>
                <a:gd name="connsiteY4" fmla="*/ 457200 h 914400"/>
                <a:gd name="connsiteX0" fmla="*/ 260431 w 520862"/>
                <a:gd name="connsiteY0" fmla="*/ 914400 h 1005840"/>
                <a:gd name="connsiteX1" fmla="*/ 0 w 520862"/>
                <a:gd name="connsiteY1" fmla="*/ 457200 h 1005840"/>
                <a:gd name="connsiteX2" fmla="*/ 260431 w 520862"/>
                <a:gd name="connsiteY2" fmla="*/ 0 h 1005840"/>
                <a:gd name="connsiteX3" fmla="*/ 520862 w 520862"/>
                <a:gd name="connsiteY3" fmla="*/ 457200 h 1005840"/>
                <a:gd name="connsiteX4" fmla="*/ 351871 w 520862"/>
                <a:gd name="connsiteY4" fmla="*/ 1005840 h 1005840"/>
                <a:gd name="connsiteX0" fmla="*/ 260431 w 520862"/>
                <a:gd name="connsiteY0" fmla="*/ 914400 h 914400"/>
                <a:gd name="connsiteX1" fmla="*/ 0 w 520862"/>
                <a:gd name="connsiteY1" fmla="*/ 457200 h 914400"/>
                <a:gd name="connsiteX2" fmla="*/ 260431 w 520862"/>
                <a:gd name="connsiteY2" fmla="*/ 0 h 914400"/>
                <a:gd name="connsiteX3" fmla="*/ 520862 w 520862"/>
                <a:gd name="connsiteY3" fmla="*/ 457200 h 914400"/>
                <a:gd name="connsiteX0" fmla="*/ 260431 w 260431"/>
                <a:gd name="connsiteY0" fmla="*/ 914400 h 914400"/>
                <a:gd name="connsiteX1" fmla="*/ 0 w 260431"/>
                <a:gd name="connsiteY1" fmla="*/ 457200 h 914400"/>
                <a:gd name="connsiteX2" fmla="*/ 260431 w 260431"/>
                <a:gd name="connsiteY2" fmla="*/ 0 h 914400"/>
              </a:gdLst>
              <a:ahLst/>
              <a:cxnLst>
                <a:cxn ang="0">
                  <a:pos x="connsiteX0" y="connsiteY0"/>
                </a:cxn>
                <a:cxn ang="0">
                  <a:pos x="connsiteX1" y="connsiteY1"/>
                </a:cxn>
                <a:cxn ang="0">
                  <a:pos x="connsiteX2" y="connsiteY2"/>
                </a:cxn>
              </a:cxnLst>
              <a:rect l="l" t="t" r="r" b="b"/>
              <a:pathLst>
                <a:path w="260431" h="914400">
                  <a:moveTo>
                    <a:pt x="260431" y="914400"/>
                  </a:moveTo>
                  <a:lnTo>
                    <a:pt x="0" y="457200"/>
                  </a:lnTo>
                  <a:lnTo>
                    <a:pt x="260431" y="0"/>
                  </a:lnTo>
                </a:path>
              </a:pathLst>
            </a:custGeom>
            <a:noFill/>
            <a:ln w="28575" cap="rnd" algn="ctr">
              <a:solidFill>
                <a:srgbClr val="3EFAC5">
                  <a:lumMod val="60000"/>
                  <a:lumOff val="40000"/>
                </a:srgbClr>
              </a:solidFill>
              <a:miter lim="800000"/>
              <a:headEnd/>
              <a:tailEnd/>
            </a:ln>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Chronicle Display Black"/>
                <a:ea typeface="+mn-ea"/>
                <a:cs typeface="+mn-cs"/>
              </a:endParaRPr>
            </a:p>
          </p:txBody>
        </p:sp>
        <p:sp>
          <p:nvSpPr>
            <p:cNvPr id="50" name="Raute 132">
              <a:extLst>
                <a:ext uri="{FF2B5EF4-FFF2-40B4-BE49-F238E27FC236}">
                  <a16:creationId xmlns:a16="http://schemas.microsoft.com/office/drawing/2014/main" id="{64168741-57E3-9048-82C8-7710F52BC50E}"/>
                </a:ext>
              </a:extLst>
            </p:cNvPr>
            <p:cNvSpPr/>
            <p:nvPr/>
          </p:nvSpPr>
          <p:spPr bwMode="gray">
            <a:xfrm flipH="1">
              <a:off x="5688912" y="2651118"/>
              <a:ext cx="361753" cy="1114475"/>
            </a:xfrm>
            <a:custGeom>
              <a:avLst/>
              <a:gdLst>
                <a:gd name="connsiteX0" fmla="*/ 0 w 520862"/>
                <a:gd name="connsiteY0" fmla="*/ 457200 h 914400"/>
                <a:gd name="connsiteX1" fmla="*/ 260431 w 520862"/>
                <a:gd name="connsiteY1" fmla="*/ 0 h 914400"/>
                <a:gd name="connsiteX2" fmla="*/ 520862 w 520862"/>
                <a:gd name="connsiteY2" fmla="*/ 457200 h 914400"/>
                <a:gd name="connsiteX3" fmla="*/ 260431 w 520862"/>
                <a:gd name="connsiteY3" fmla="*/ 914400 h 914400"/>
                <a:gd name="connsiteX4" fmla="*/ 0 w 520862"/>
                <a:gd name="connsiteY4" fmla="*/ 457200 h 914400"/>
                <a:gd name="connsiteX0" fmla="*/ 260431 w 520862"/>
                <a:gd name="connsiteY0" fmla="*/ 914400 h 1005840"/>
                <a:gd name="connsiteX1" fmla="*/ 0 w 520862"/>
                <a:gd name="connsiteY1" fmla="*/ 457200 h 1005840"/>
                <a:gd name="connsiteX2" fmla="*/ 260431 w 520862"/>
                <a:gd name="connsiteY2" fmla="*/ 0 h 1005840"/>
                <a:gd name="connsiteX3" fmla="*/ 520862 w 520862"/>
                <a:gd name="connsiteY3" fmla="*/ 457200 h 1005840"/>
                <a:gd name="connsiteX4" fmla="*/ 351871 w 520862"/>
                <a:gd name="connsiteY4" fmla="*/ 1005840 h 1005840"/>
                <a:gd name="connsiteX0" fmla="*/ 260431 w 520862"/>
                <a:gd name="connsiteY0" fmla="*/ 914400 h 914400"/>
                <a:gd name="connsiteX1" fmla="*/ 0 w 520862"/>
                <a:gd name="connsiteY1" fmla="*/ 457200 h 914400"/>
                <a:gd name="connsiteX2" fmla="*/ 260431 w 520862"/>
                <a:gd name="connsiteY2" fmla="*/ 0 h 914400"/>
                <a:gd name="connsiteX3" fmla="*/ 520862 w 520862"/>
                <a:gd name="connsiteY3" fmla="*/ 457200 h 914400"/>
                <a:gd name="connsiteX0" fmla="*/ 260431 w 260431"/>
                <a:gd name="connsiteY0" fmla="*/ 914400 h 914400"/>
                <a:gd name="connsiteX1" fmla="*/ 0 w 260431"/>
                <a:gd name="connsiteY1" fmla="*/ 457200 h 914400"/>
                <a:gd name="connsiteX2" fmla="*/ 260431 w 260431"/>
                <a:gd name="connsiteY2" fmla="*/ 0 h 914400"/>
              </a:gdLst>
              <a:ahLst/>
              <a:cxnLst>
                <a:cxn ang="0">
                  <a:pos x="connsiteX0" y="connsiteY0"/>
                </a:cxn>
                <a:cxn ang="0">
                  <a:pos x="connsiteX1" y="connsiteY1"/>
                </a:cxn>
                <a:cxn ang="0">
                  <a:pos x="connsiteX2" y="connsiteY2"/>
                </a:cxn>
              </a:cxnLst>
              <a:rect l="l" t="t" r="r" b="b"/>
              <a:pathLst>
                <a:path w="260431" h="914400">
                  <a:moveTo>
                    <a:pt x="260431" y="914400"/>
                  </a:moveTo>
                  <a:lnTo>
                    <a:pt x="0" y="457200"/>
                  </a:lnTo>
                  <a:lnTo>
                    <a:pt x="260431" y="0"/>
                  </a:lnTo>
                </a:path>
              </a:pathLst>
            </a:custGeom>
            <a:noFill/>
            <a:ln w="28575" cap="rnd" algn="ctr">
              <a:solidFill>
                <a:srgbClr val="3EFAC5">
                  <a:lumMod val="40000"/>
                  <a:lumOff val="60000"/>
                </a:srgbClr>
              </a:solidFill>
              <a:miter lim="800000"/>
              <a:headEnd/>
              <a:tailEnd/>
            </a:ln>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Chronicle Display Black"/>
                <a:ea typeface="+mn-ea"/>
                <a:cs typeface="+mn-cs"/>
              </a:endParaRPr>
            </a:p>
          </p:txBody>
        </p:sp>
      </p:grpSp>
      <p:sp>
        <p:nvSpPr>
          <p:cNvPr id="18" name="Rectangle 17">
            <a:extLst>
              <a:ext uri="{FF2B5EF4-FFF2-40B4-BE49-F238E27FC236}">
                <a16:creationId xmlns:a16="http://schemas.microsoft.com/office/drawing/2014/main" id="{37880218-9D5D-D349-883C-8358BDC0C535}"/>
              </a:ext>
            </a:extLst>
          </p:cNvPr>
          <p:cNvSpPr/>
          <p:nvPr/>
        </p:nvSpPr>
        <p:spPr>
          <a:xfrm>
            <a:off x="981821" y="4788836"/>
            <a:ext cx="1651093" cy="169277"/>
          </a:xfrm>
          <a:prstGeom prst="rect">
            <a:avLst/>
          </a:prstGeom>
          <a:ln>
            <a:noFill/>
          </a:ln>
        </p:spPr>
        <p:txBody>
          <a:bodyPr wrap="none" lIns="0" tIns="0" rIns="0" bIns="0">
            <a:spAutoFit/>
          </a:bodyPr>
          <a:lstStyle/>
          <a:p>
            <a:pPr defTabSz="914309">
              <a:defRPr/>
            </a:pPr>
            <a:r>
              <a:rPr lang="en-US" sz="1100" b="1" dirty="0">
                <a:solidFill>
                  <a:srgbClr val="000000"/>
                </a:solidFill>
                <a:latin typeface="Open Sans"/>
              </a:rPr>
              <a:t>IBM Watson main issues</a:t>
            </a:r>
          </a:p>
        </p:txBody>
      </p:sp>
      <p:sp>
        <p:nvSpPr>
          <p:cNvPr id="19" name="Rectangle 18">
            <a:extLst>
              <a:ext uri="{FF2B5EF4-FFF2-40B4-BE49-F238E27FC236}">
                <a16:creationId xmlns:a16="http://schemas.microsoft.com/office/drawing/2014/main" id="{71A9B912-C3A5-DA45-90B5-279E12688CB4}"/>
              </a:ext>
            </a:extLst>
          </p:cNvPr>
          <p:cNvSpPr/>
          <p:nvPr/>
        </p:nvSpPr>
        <p:spPr>
          <a:xfrm>
            <a:off x="981821" y="5033965"/>
            <a:ext cx="589905" cy="161583"/>
          </a:xfrm>
          <a:prstGeom prst="rect">
            <a:avLst/>
          </a:prstGeom>
        </p:spPr>
        <p:txBody>
          <a:bodyPr wrap="none" lIns="0" tIns="0" rIns="0" bIns="0">
            <a:spAutoFit/>
          </a:bodyPr>
          <a:lstStyle/>
          <a:p>
            <a:pPr lvl="0" fontAlgn="ctr">
              <a:defRPr/>
            </a:pPr>
            <a:r>
              <a:rPr lang="en-US" sz="1050" b="1" spc="150" dirty="0">
                <a:solidFill>
                  <a:srgbClr val="787878"/>
                </a:solidFill>
              </a:rPr>
              <a:t>Quality</a:t>
            </a:r>
          </a:p>
        </p:txBody>
      </p:sp>
      <p:sp>
        <p:nvSpPr>
          <p:cNvPr id="21" name="Rectangle 20">
            <a:extLst>
              <a:ext uri="{FF2B5EF4-FFF2-40B4-BE49-F238E27FC236}">
                <a16:creationId xmlns:a16="http://schemas.microsoft.com/office/drawing/2014/main" id="{71A9B912-C3A5-DA45-90B5-279E12688CB4}"/>
              </a:ext>
            </a:extLst>
          </p:cNvPr>
          <p:cNvSpPr/>
          <p:nvPr/>
        </p:nvSpPr>
        <p:spPr>
          <a:xfrm>
            <a:off x="6381050" y="5033965"/>
            <a:ext cx="1189428" cy="161583"/>
          </a:xfrm>
          <a:prstGeom prst="rect">
            <a:avLst/>
          </a:prstGeom>
        </p:spPr>
        <p:txBody>
          <a:bodyPr wrap="none" lIns="0" tIns="0" rIns="0" bIns="0">
            <a:spAutoFit/>
          </a:bodyPr>
          <a:lstStyle/>
          <a:p>
            <a:pPr lvl="0" fontAlgn="ctr">
              <a:defRPr/>
            </a:pPr>
            <a:r>
              <a:rPr lang="en-US" sz="1050" b="1" spc="150" dirty="0">
                <a:solidFill>
                  <a:srgbClr val="787878"/>
                </a:solidFill>
              </a:rPr>
              <a:t>(Future) Costs</a:t>
            </a:r>
          </a:p>
        </p:txBody>
      </p:sp>
    </p:spTree>
    <p:extLst>
      <p:ext uri="{BB962C8B-B14F-4D97-AF65-F5344CB8AC3E}">
        <p14:creationId xmlns:p14="http://schemas.microsoft.com/office/powerpoint/2010/main" val="168937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316239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a:xfrm>
            <a:off x="981820" y="1138299"/>
            <a:ext cx="6989101" cy="252000"/>
          </a:xfrm>
        </p:spPr>
        <p:txBody>
          <a:bodyPr/>
          <a:lstStyle/>
          <a:p>
            <a:r>
              <a:rPr lang="en-US" sz="1600" dirty="0"/>
              <a:t>Since the start of Watson‘s </a:t>
            </a:r>
            <a:r>
              <a:rPr lang="en-US" sz="1600" dirty="0" err="1"/>
              <a:t>PoC</a:t>
            </a:r>
            <a:r>
              <a:rPr lang="en-US" sz="1600" dirty="0"/>
              <a:t> phase, NLP has come a long way</a:t>
            </a:r>
          </a:p>
        </p:txBody>
      </p:sp>
      <p:sp>
        <p:nvSpPr>
          <p:cNvPr id="3" name="Title 2"/>
          <p:cNvSpPr>
            <a:spLocks noGrp="1"/>
          </p:cNvSpPr>
          <p:nvPr>
            <p:ph type="title"/>
          </p:nvPr>
        </p:nvSpPr>
        <p:spPr/>
        <p:txBody>
          <a:bodyPr/>
          <a:lstStyle/>
          <a:p>
            <a:r>
              <a:rPr lang="en-US" dirty="0"/>
              <a:t>Current Situation – Advances in NLP domain</a:t>
            </a:r>
          </a:p>
        </p:txBody>
      </p:sp>
      <p:sp>
        <p:nvSpPr>
          <p:cNvPr id="5" name="Slide Number Placeholder 4"/>
          <p:cNvSpPr>
            <a:spLocks noGrp="1"/>
          </p:cNvSpPr>
          <p:nvPr>
            <p:ph type="sldNum" sz="quarter" idx="12"/>
          </p:nvPr>
        </p:nvSpPr>
        <p:spPr/>
        <p:txBody>
          <a:bodyPr/>
          <a:lstStyle/>
          <a:p>
            <a:fld id="{EEAD9179-7A6B-4268-BEB2-F3B8EB06115B}" type="slidenum">
              <a:rPr lang="en-US" smtClean="0"/>
              <a:t>16</a:t>
            </a:fld>
            <a:endParaRPr lang="en-US" dirty="0"/>
          </a:p>
        </p:txBody>
      </p:sp>
      <p:cxnSp>
        <p:nvCxnSpPr>
          <p:cNvPr id="44" name="Straight Connector 43"/>
          <p:cNvCxnSpPr/>
          <p:nvPr/>
        </p:nvCxnSpPr>
        <p:spPr>
          <a:xfrm flipV="1">
            <a:off x="9853242" y="-4616"/>
            <a:ext cx="0" cy="6862616"/>
          </a:xfrm>
          <a:prstGeom prst="line">
            <a:avLst/>
          </a:prstGeom>
          <a:noFill/>
          <a:ln w="28575" cap="flat" cmpd="sng" algn="ctr">
            <a:solidFill>
              <a:srgbClr val="5A5A5A">
                <a:lumMod val="40000"/>
                <a:lumOff val="60000"/>
              </a:srgbClr>
            </a:solidFill>
            <a:prstDash val="solid"/>
            <a:miter lim="800000"/>
          </a:ln>
          <a:effectLst/>
        </p:spPr>
      </p:cxnSp>
      <p:cxnSp>
        <p:nvCxnSpPr>
          <p:cNvPr id="45" name="Straight Connector 44"/>
          <p:cNvCxnSpPr/>
          <p:nvPr/>
        </p:nvCxnSpPr>
        <p:spPr>
          <a:xfrm>
            <a:off x="9132628" y="1729240"/>
            <a:ext cx="720000" cy="0"/>
          </a:xfrm>
          <a:prstGeom prst="line">
            <a:avLst/>
          </a:prstGeom>
          <a:noFill/>
          <a:ln w="28575" cap="flat" cmpd="sng" algn="ctr">
            <a:solidFill>
              <a:srgbClr val="5A5A5A">
                <a:lumMod val="40000"/>
                <a:lumOff val="60000"/>
              </a:srgbClr>
            </a:solidFill>
            <a:prstDash val="solid"/>
            <a:miter lim="800000"/>
          </a:ln>
          <a:effectLst/>
        </p:spPr>
      </p:cxnSp>
      <p:cxnSp>
        <p:nvCxnSpPr>
          <p:cNvPr id="46" name="Straight Connector 45"/>
          <p:cNvCxnSpPr/>
          <p:nvPr/>
        </p:nvCxnSpPr>
        <p:spPr>
          <a:xfrm>
            <a:off x="9852628" y="2075997"/>
            <a:ext cx="720000" cy="0"/>
          </a:xfrm>
          <a:prstGeom prst="line">
            <a:avLst/>
          </a:prstGeom>
          <a:noFill/>
          <a:ln w="28575" cap="flat" cmpd="sng" algn="ctr">
            <a:solidFill>
              <a:srgbClr val="5A5A5A">
                <a:lumMod val="40000"/>
                <a:lumOff val="60000"/>
              </a:srgbClr>
            </a:solidFill>
            <a:prstDash val="solid"/>
            <a:miter lim="800000"/>
          </a:ln>
          <a:effectLst/>
        </p:spPr>
      </p:cxnSp>
      <p:cxnSp>
        <p:nvCxnSpPr>
          <p:cNvPr id="47" name="Straight Connector 46"/>
          <p:cNvCxnSpPr/>
          <p:nvPr/>
        </p:nvCxnSpPr>
        <p:spPr>
          <a:xfrm>
            <a:off x="9132628" y="3599540"/>
            <a:ext cx="720000" cy="0"/>
          </a:xfrm>
          <a:prstGeom prst="line">
            <a:avLst/>
          </a:prstGeom>
          <a:noFill/>
          <a:ln w="28575" cap="flat" cmpd="sng" algn="ctr">
            <a:solidFill>
              <a:srgbClr val="5A5A5A">
                <a:lumMod val="40000"/>
                <a:lumOff val="60000"/>
              </a:srgbClr>
            </a:solidFill>
            <a:prstDash val="solid"/>
            <a:miter lim="800000"/>
          </a:ln>
          <a:effectLst/>
        </p:spPr>
      </p:cxnSp>
      <p:sp>
        <p:nvSpPr>
          <p:cNvPr id="54" name="Oval 53"/>
          <p:cNvSpPr/>
          <p:nvPr/>
        </p:nvSpPr>
        <p:spPr>
          <a:xfrm>
            <a:off x="9794113" y="1670110"/>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55" name="Oval 54"/>
          <p:cNvSpPr/>
          <p:nvPr/>
        </p:nvSpPr>
        <p:spPr>
          <a:xfrm>
            <a:off x="9793499" y="2016867"/>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56" name="Oval 55"/>
          <p:cNvSpPr/>
          <p:nvPr/>
        </p:nvSpPr>
        <p:spPr>
          <a:xfrm>
            <a:off x="9794113" y="3549277"/>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cxnSp>
        <p:nvCxnSpPr>
          <p:cNvPr id="62" name="Straight Connector 61"/>
          <p:cNvCxnSpPr/>
          <p:nvPr/>
        </p:nvCxnSpPr>
        <p:spPr>
          <a:xfrm>
            <a:off x="9858229" y="500925"/>
            <a:ext cx="720000" cy="0"/>
          </a:xfrm>
          <a:prstGeom prst="line">
            <a:avLst/>
          </a:prstGeom>
          <a:noFill/>
          <a:ln w="28575" cap="flat" cmpd="sng" algn="ctr">
            <a:solidFill>
              <a:srgbClr val="5A5A5A">
                <a:lumMod val="40000"/>
                <a:lumOff val="60000"/>
              </a:srgbClr>
            </a:solidFill>
            <a:prstDash val="solid"/>
            <a:miter lim="800000"/>
          </a:ln>
          <a:effectLst/>
        </p:spPr>
      </p:cxnSp>
      <p:sp>
        <p:nvSpPr>
          <p:cNvPr id="63" name="Oval 62"/>
          <p:cNvSpPr/>
          <p:nvPr/>
        </p:nvSpPr>
        <p:spPr>
          <a:xfrm>
            <a:off x="9794112" y="441795"/>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64" name="Rectangle 63"/>
          <p:cNvSpPr/>
          <p:nvPr/>
        </p:nvSpPr>
        <p:spPr bwMode="gray">
          <a:xfrm>
            <a:off x="8674474" y="355311"/>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2014</a:t>
            </a:r>
          </a:p>
        </p:txBody>
      </p:sp>
      <p:sp>
        <p:nvSpPr>
          <p:cNvPr id="66" name="Rectangle 65"/>
          <p:cNvSpPr/>
          <p:nvPr/>
        </p:nvSpPr>
        <p:spPr bwMode="gray">
          <a:xfrm>
            <a:off x="10645242" y="353538"/>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50" i="0" u="none" baseline="0" dirty="0">
                <a:solidFill>
                  <a:schemeClr val="tx1"/>
                </a:solidFill>
                <a:latin typeface="Arial" panose="020B0604020202020204" pitchFamily="34" charset="0"/>
              </a:rPr>
              <a:t>Sequence-to-Sequence</a:t>
            </a:r>
            <a:r>
              <a:rPr lang="en-US" sz="1050" i="0" u="none" dirty="0">
                <a:solidFill>
                  <a:schemeClr val="tx1"/>
                </a:solidFill>
                <a:latin typeface="Arial" panose="020B0604020202020204" pitchFamily="34" charset="0"/>
              </a:rPr>
              <a:t> models</a:t>
            </a:r>
            <a:endParaRPr lang="en-US" sz="1050" i="0" u="none" baseline="0" dirty="0">
              <a:solidFill>
                <a:schemeClr val="tx1"/>
              </a:solidFill>
              <a:latin typeface="Arial" panose="020B0604020202020204" pitchFamily="34" charset="0"/>
            </a:endParaRPr>
          </a:p>
        </p:txBody>
      </p:sp>
      <p:sp>
        <p:nvSpPr>
          <p:cNvPr id="67" name="Rectangle 66"/>
          <p:cNvSpPr/>
          <p:nvPr/>
        </p:nvSpPr>
        <p:spPr bwMode="gray">
          <a:xfrm>
            <a:off x="10644627" y="1928610"/>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50" i="0" u="none" baseline="0" dirty="0">
                <a:solidFill>
                  <a:schemeClr val="tx1"/>
                </a:solidFill>
                <a:latin typeface="Arial" panose="020B0604020202020204" pitchFamily="34" charset="0"/>
              </a:rPr>
              <a:t>Attention</a:t>
            </a:r>
          </a:p>
        </p:txBody>
      </p:sp>
      <p:sp>
        <p:nvSpPr>
          <p:cNvPr id="68" name="Rectangle 67"/>
          <p:cNvSpPr/>
          <p:nvPr/>
        </p:nvSpPr>
        <p:spPr bwMode="gray">
          <a:xfrm>
            <a:off x="9912372" y="1581853"/>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2015</a:t>
            </a:r>
          </a:p>
        </p:txBody>
      </p:sp>
      <p:sp>
        <p:nvSpPr>
          <p:cNvPr id="69" name="Rectangle 68"/>
          <p:cNvSpPr/>
          <p:nvPr/>
        </p:nvSpPr>
        <p:spPr bwMode="gray">
          <a:xfrm>
            <a:off x="7868577" y="1581853"/>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latin typeface="Arial" panose="020B0604020202020204" pitchFamily="34" charset="0"/>
              </a:rPr>
              <a:t>Memory-based networks</a:t>
            </a:r>
          </a:p>
        </p:txBody>
      </p:sp>
      <p:sp>
        <p:nvSpPr>
          <p:cNvPr id="70" name="Rectangle 69"/>
          <p:cNvSpPr/>
          <p:nvPr/>
        </p:nvSpPr>
        <p:spPr bwMode="gray">
          <a:xfrm>
            <a:off x="8675815" y="1926959"/>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2015</a:t>
            </a:r>
          </a:p>
        </p:txBody>
      </p:sp>
      <p:sp>
        <p:nvSpPr>
          <p:cNvPr id="71" name="Rectangle 70"/>
          <p:cNvSpPr/>
          <p:nvPr/>
        </p:nvSpPr>
        <p:spPr bwMode="gray">
          <a:xfrm>
            <a:off x="9911757" y="3452153"/>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2017</a:t>
            </a:r>
          </a:p>
        </p:txBody>
      </p:sp>
      <p:sp>
        <p:nvSpPr>
          <p:cNvPr id="72" name="Rectangle 71"/>
          <p:cNvSpPr/>
          <p:nvPr/>
        </p:nvSpPr>
        <p:spPr bwMode="gray">
          <a:xfrm>
            <a:off x="7863591" y="3447843"/>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050" dirty="0">
                <a:solidFill>
                  <a:schemeClr val="tx1"/>
                </a:solidFill>
                <a:latin typeface="Arial" panose="020B0604020202020204" pitchFamily="34" charset="0"/>
              </a:rPr>
              <a:t>Transformer</a:t>
            </a:r>
            <a:endParaRPr lang="en-US" sz="1050" i="0" u="none" baseline="0" dirty="0">
              <a:solidFill>
                <a:schemeClr val="tx1"/>
              </a:solidFill>
              <a:latin typeface="Arial" panose="020B0604020202020204" pitchFamily="34" charset="0"/>
            </a:endParaRPr>
          </a:p>
        </p:txBody>
      </p:sp>
      <p:cxnSp>
        <p:nvCxnSpPr>
          <p:cNvPr id="76" name="Straight Connector 75"/>
          <p:cNvCxnSpPr/>
          <p:nvPr/>
        </p:nvCxnSpPr>
        <p:spPr>
          <a:xfrm>
            <a:off x="9851287" y="4459023"/>
            <a:ext cx="720000" cy="0"/>
          </a:xfrm>
          <a:prstGeom prst="line">
            <a:avLst/>
          </a:prstGeom>
          <a:noFill/>
          <a:ln w="28575" cap="flat" cmpd="sng" algn="ctr">
            <a:solidFill>
              <a:srgbClr val="5A5A5A">
                <a:lumMod val="40000"/>
                <a:lumOff val="60000"/>
              </a:srgbClr>
            </a:solidFill>
            <a:prstDash val="solid"/>
            <a:miter lim="800000"/>
          </a:ln>
          <a:effectLst/>
        </p:spPr>
      </p:cxnSp>
      <p:sp>
        <p:nvSpPr>
          <p:cNvPr id="77" name="Oval 76"/>
          <p:cNvSpPr/>
          <p:nvPr/>
        </p:nvSpPr>
        <p:spPr>
          <a:xfrm>
            <a:off x="9792158" y="4399893"/>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78" name="Rectangle 77"/>
          <p:cNvSpPr/>
          <p:nvPr/>
        </p:nvSpPr>
        <p:spPr bwMode="gray">
          <a:xfrm>
            <a:off x="10643286" y="4311636"/>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50" dirty="0">
                <a:solidFill>
                  <a:schemeClr val="tx1"/>
                </a:solidFill>
                <a:latin typeface="Arial" panose="020B0604020202020204" pitchFamily="34" charset="0"/>
              </a:rPr>
              <a:t>BERT</a:t>
            </a:r>
            <a:endParaRPr lang="en-US" sz="1050" i="0" u="none" baseline="0" dirty="0">
              <a:solidFill>
                <a:schemeClr val="tx1"/>
              </a:solidFill>
              <a:latin typeface="Arial" panose="020B0604020202020204" pitchFamily="34" charset="0"/>
            </a:endParaRPr>
          </a:p>
        </p:txBody>
      </p:sp>
      <p:sp>
        <p:nvSpPr>
          <p:cNvPr id="79" name="Rectangle 78"/>
          <p:cNvSpPr/>
          <p:nvPr/>
        </p:nvSpPr>
        <p:spPr bwMode="gray">
          <a:xfrm>
            <a:off x="8674474" y="4309985"/>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2018</a:t>
            </a:r>
          </a:p>
        </p:txBody>
      </p:sp>
      <p:cxnSp>
        <p:nvCxnSpPr>
          <p:cNvPr id="80" name="Straight Connector 79"/>
          <p:cNvCxnSpPr/>
          <p:nvPr/>
        </p:nvCxnSpPr>
        <p:spPr>
          <a:xfrm>
            <a:off x="9137614" y="5309639"/>
            <a:ext cx="720000" cy="0"/>
          </a:xfrm>
          <a:prstGeom prst="line">
            <a:avLst/>
          </a:prstGeom>
          <a:noFill/>
          <a:ln w="28575" cap="flat" cmpd="sng" algn="ctr">
            <a:solidFill>
              <a:srgbClr val="5A5A5A">
                <a:lumMod val="40000"/>
                <a:lumOff val="60000"/>
              </a:srgbClr>
            </a:solidFill>
            <a:prstDash val="solid"/>
            <a:miter lim="800000"/>
          </a:ln>
          <a:effectLst/>
        </p:spPr>
      </p:cxnSp>
      <p:sp>
        <p:nvSpPr>
          <p:cNvPr id="81" name="Oval 80"/>
          <p:cNvSpPr/>
          <p:nvPr/>
        </p:nvSpPr>
        <p:spPr>
          <a:xfrm>
            <a:off x="9799099" y="5259376"/>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82" name="Rectangle 81"/>
          <p:cNvSpPr/>
          <p:nvPr/>
        </p:nvSpPr>
        <p:spPr bwMode="gray">
          <a:xfrm>
            <a:off x="9916743" y="5162252"/>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2019</a:t>
            </a:r>
          </a:p>
        </p:txBody>
      </p:sp>
      <p:sp>
        <p:nvSpPr>
          <p:cNvPr id="83" name="Rectangle 82"/>
          <p:cNvSpPr/>
          <p:nvPr/>
        </p:nvSpPr>
        <p:spPr bwMode="gray">
          <a:xfrm>
            <a:off x="7868577" y="5157942"/>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050" dirty="0">
                <a:solidFill>
                  <a:schemeClr val="tx1"/>
                </a:solidFill>
                <a:latin typeface="Arial" panose="020B0604020202020204" pitchFamily="34" charset="0"/>
              </a:rPr>
              <a:t>GPT-2</a:t>
            </a:r>
            <a:endParaRPr lang="en-US" sz="1050" i="0" u="none" baseline="0" dirty="0">
              <a:solidFill>
                <a:schemeClr val="tx1"/>
              </a:solidFill>
              <a:latin typeface="Arial" panose="020B0604020202020204" pitchFamily="34" charset="0"/>
            </a:endParaRPr>
          </a:p>
        </p:txBody>
      </p:sp>
      <p:cxnSp>
        <p:nvCxnSpPr>
          <p:cNvPr id="87" name="Straight Connector 86"/>
          <p:cNvCxnSpPr/>
          <p:nvPr/>
        </p:nvCxnSpPr>
        <p:spPr>
          <a:xfrm>
            <a:off x="9851287" y="5629782"/>
            <a:ext cx="720000" cy="0"/>
          </a:xfrm>
          <a:prstGeom prst="line">
            <a:avLst/>
          </a:prstGeom>
          <a:noFill/>
          <a:ln w="28575" cap="flat" cmpd="sng" algn="ctr">
            <a:solidFill>
              <a:srgbClr val="5A5A5A">
                <a:lumMod val="40000"/>
                <a:lumOff val="60000"/>
              </a:srgbClr>
            </a:solidFill>
            <a:prstDash val="solid"/>
            <a:miter lim="800000"/>
          </a:ln>
          <a:effectLst/>
        </p:spPr>
      </p:cxnSp>
      <p:sp>
        <p:nvSpPr>
          <p:cNvPr id="88" name="Oval 87"/>
          <p:cNvSpPr/>
          <p:nvPr/>
        </p:nvSpPr>
        <p:spPr>
          <a:xfrm>
            <a:off x="9792158" y="5570652"/>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89" name="Rectangle 88"/>
          <p:cNvSpPr/>
          <p:nvPr/>
        </p:nvSpPr>
        <p:spPr bwMode="gray">
          <a:xfrm>
            <a:off x="10643286" y="5482395"/>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50" dirty="0" err="1">
                <a:solidFill>
                  <a:schemeClr val="tx1"/>
                </a:solidFill>
                <a:latin typeface="Arial" panose="020B0604020202020204" pitchFamily="34" charset="0"/>
              </a:rPr>
              <a:t>XLNet</a:t>
            </a:r>
            <a:endParaRPr lang="en-US" sz="1050" i="0" u="none" baseline="0" dirty="0">
              <a:solidFill>
                <a:schemeClr val="tx1"/>
              </a:solidFill>
              <a:latin typeface="Arial" panose="020B0604020202020204" pitchFamily="34" charset="0"/>
            </a:endParaRPr>
          </a:p>
        </p:txBody>
      </p:sp>
      <p:sp>
        <p:nvSpPr>
          <p:cNvPr id="90" name="Rectangle 89"/>
          <p:cNvSpPr/>
          <p:nvPr/>
        </p:nvSpPr>
        <p:spPr bwMode="gray">
          <a:xfrm>
            <a:off x="8674474" y="5480744"/>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2019</a:t>
            </a:r>
          </a:p>
        </p:txBody>
      </p:sp>
      <p:cxnSp>
        <p:nvCxnSpPr>
          <p:cNvPr id="91" name="Straight Connector 90"/>
          <p:cNvCxnSpPr/>
          <p:nvPr/>
        </p:nvCxnSpPr>
        <p:spPr>
          <a:xfrm>
            <a:off x="9132628" y="6214830"/>
            <a:ext cx="720000" cy="0"/>
          </a:xfrm>
          <a:prstGeom prst="line">
            <a:avLst/>
          </a:prstGeom>
          <a:noFill/>
          <a:ln w="28575" cap="flat" cmpd="sng" algn="ctr">
            <a:solidFill>
              <a:srgbClr val="5A5A5A">
                <a:lumMod val="40000"/>
                <a:lumOff val="60000"/>
              </a:srgbClr>
            </a:solidFill>
            <a:prstDash val="solid"/>
            <a:miter lim="800000"/>
          </a:ln>
          <a:effectLst/>
        </p:spPr>
      </p:cxnSp>
      <p:sp>
        <p:nvSpPr>
          <p:cNvPr id="92" name="Oval 91"/>
          <p:cNvSpPr/>
          <p:nvPr/>
        </p:nvSpPr>
        <p:spPr>
          <a:xfrm>
            <a:off x="9794113" y="6164567"/>
            <a:ext cx="118260" cy="118260"/>
          </a:xfrm>
          <a:prstGeom prst="ellipse">
            <a:avLst/>
          </a:prstGeom>
          <a:solidFill>
            <a:srgbClr val="FFFFFF"/>
          </a:solidFill>
          <a:ln w="19050" cap="flat" cmpd="sng" algn="ctr">
            <a:solidFill>
              <a:srgbClr val="5A5A5A">
                <a:lumMod val="40000"/>
                <a:lumOff val="60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FFFFFF"/>
              </a:solidFill>
              <a:effectLst/>
              <a:uLnTx/>
              <a:uFillTx/>
            </a:endParaRPr>
          </a:p>
        </p:txBody>
      </p:sp>
      <p:sp>
        <p:nvSpPr>
          <p:cNvPr id="93" name="Rectangle 92"/>
          <p:cNvSpPr/>
          <p:nvPr/>
        </p:nvSpPr>
        <p:spPr bwMode="gray">
          <a:xfrm>
            <a:off x="9911757" y="6067443"/>
            <a:ext cx="1089265"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200" b="1" i="0" u="none" baseline="0" dirty="0">
                <a:solidFill>
                  <a:schemeClr val="tx1"/>
                </a:solidFill>
                <a:latin typeface="Arial" panose="020B0604020202020204" pitchFamily="34" charset="0"/>
              </a:rPr>
              <a:t>2020</a:t>
            </a:r>
          </a:p>
        </p:txBody>
      </p:sp>
      <p:sp>
        <p:nvSpPr>
          <p:cNvPr id="94" name="Rectangle 93"/>
          <p:cNvSpPr/>
          <p:nvPr/>
        </p:nvSpPr>
        <p:spPr bwMode="gray">
          <a:xfrm>
            <a:off x="7863591" y="6063133"/>
            <a:ext cx="1264051" cy="294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eaLnBrk="1" fontAlgn="auto" hangingPunct="1">
              <a:lnSpc>
                <a:spcPct val="100000"/>
              </a:lnSpc>
              <a:spcBef>
                <a:spcPts val="0"/>
              </a:spcBef>
              <a:spcAft>
                <a:spcPts val="0"/>
              </a:spcAft>
            </a:pPr>
            <a:r>
              <a:rPr lang="en-US" sz="1050" dirty="0">
                <a:solidFill>
                  <a:schemeClr val="tx1"/>
                </a:solidFill>
                <a:latin typeface="Arial" panose="020B0604020202020204" pitchFamily="34" charset="0"/>
              </a:rPr>
              <a:t>GPT-3</a:t>
            </a:r>
            <a:endParaRPr lang="en-US" sz="1050" i="0" u="none" baseline="0" dirty="0">
              <a:solidFill>
                <a:schemeClr val="tx1"/>
              </a:solidFill>
              <a:latin typeface="Arial" panose="020B0604020202020204" pitchFamily="34" charset="0"/>
            </a:endParaRPr>
          </a:p>
        </p:txBody>
      </p:sp>
      <p:sp>
        <p:nvSpPr>
          <p:cNvPr id="41" name="Rectangle 40"/>
          <p:cNvSpPr/>
          <p:nvPr/>
        </p:nvSpPr>
        <p:spPr>
          <a:xfrm>
            <a:off x="890337" y="5092213"/>
            <a:ext cx="7117666" cy="136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1400" b="1" dirty="0">
                <a:solidFill>
                  <a:schemeClr val="tx1"/>
                </a:solidFill>
              </a:rPr>
              <a:t>It can be expected that developing in-house solution with state-of-the-art NLP models not only allows for better results but also enables Bayer to constantly improve model performance without being dependent on external vendors</a:t>
            </a:r>
          </a:p>
        </p:txBody>
      </p:sp>
      <p:grpSp>
        <p:nvGrpSpPr>
          <p:cNvPr id="42" name="Group 41">
            <a:extLst>
              <a:ext uri="{FF2B5EF4-FFF2-40B4-BE49-F238E27FC236}">
                <a16:creationId xmlns:a16="http://schemas.microsoft.com/office/drawing/2014/main" id="{BA6A66C4-6846-1943-B1EE-DB85329D95BB}"/>
              </a:ext>
            </a:extLst>
          </p:cNvPr>
          <p:cNvGrpSpPr/>
          <p:nvPr/>
        </p:nvGrpSpPr>
        <p:grpSpPr>
          <a:xfrm rot="5400000">
            <a:off x="4352067" y="4502770"/>
            <a:ext cx="194204" cy="1287241"/>
            <a:chOff x="5688912" y="2372505"/>
            <a:chExt cx="712725" cy="1671702"/>
          </a:xfrm>
        </p:grpSpPr>
        <p:sp>
          <p:nvSpPr>
            <p:cNvPr id="43" name="Raute 132">
              <a:extLst>
                <a:ext uri="{FF2B5EF4-FFF2-40B4-BE49-F238E27FC236}">
                  <a16:creationId xmlns:a16="http://schemas.microsoft.com/office/drawing/2014/main" id="{2217CBDB-202A-F246-8722-B06C04A84306}"/>
                </a:ext>
              </a:extLst>
            </p:cNvPr>
            <p:cNvSpPr/>
            <p:nvPr/>
          </p:nvSpPr>
          <p:spPr bwMode="gray">
            <a:xfrm flipH="1">
              <a:off x="5859016" y="2372505"/>
              <a:ext cx="542621" cy="1671702"/>
            </a:xfrm>
            <a:custGeom>
              <a:avLst/>
              <a:gdLst>
                <a:gd name="connsiteX0" fmla="*/ 0 w 520862"/>
                <a:gd name="connsiteY0" fmla="*/ 457200 h 914400"/>
                <a:gd name="connsiteX1" fmla="*/ 260431 w 520862"/>
                <a:gd name="connsiteY1" fmla="*/ 0 h 914400"/>
                <a:gd name="connsiteX2" fmla="*/ 520862 w 520862"/>
                <a:gd name="connsiteY2" fmla="*/ 457200 h 914400"/>
                <a:gd name="connsiteX3" fmla="*/ 260431 w 520862"/>
                <a:gd name="connsiteY3" fmla="*/ 914400 h 914400"/>
                <a:gd name="connsiteX4" fmla="*/ 0 w 520862"/>
                <a:gd name="connsiteY4" fmla="*/ 457200 h 914400"/>
                <a:gd name="connsiteX0" fmla="*/ 260431 w 520862"/>
                <a:gd name="connsiteY0" fmla="*/ 914400 h 1005840"/>
                <a:gd name="connsiteX1" fmla="*/ 0 w 520862"/>
                <a:gd name="connsiteY1" fmla="*/ 457200 h 1005840"/>
                <a:gd name="connsiteX2" fmla="*/ 260431 w 520862"/>
                <a:gd name="connsiteY2" fmla="*/ 0 h 1005840"/>
                <a:gd name="connsiteX3" fmla="*/ 520862 w 520862"/>
                <a:gd name="connsiteY3" fmla="*/ 457200 h 1005840"/>
                <a:gd name="connsiteX4" fmla="*/ 351871 w 520862"/>
                <a:gd name="connsiteY4" fmla="*/ 1005840 h 1005840"/>
                <a:gd name="connsiteX0" fmla="*/ 260431 w 520862"/>
                <a:gd name="connsiteY0" fmla="*/ 914400 h 914400"/>
                <a:gd name="connsiteX1" fmla="*/ 0 w 520862"/>
                <a:gd name="connsiteY1" fmla="*/ 457200 h 914400"/>
                <a:gd name="connsiteX2" fmla="*/ 260431 w 520862"/>
                <a:gd name="connsiteY2" fmla="*/ 0 h 914400"/>
                <a:gd name="connsiteX3" fmla="*/ 520862 w 520862"/>
                <a:gd name="connsiteY3" fmla="*/ 457200 h 914400"/>
                <a:gd name="connsiteX0" fmla="*/ 260431 w 260431"/>
                <a:gd name="connsiteY0" fmla="*/ 914400 h 914400"/>
                <a:gd name="connsiteX1" fmla="*/ 0 w 260431"/>
                <a:gd name="connsiteY1" fmla="*/ 457200 h 914400"/>
                <a:gd name="connsiteX2" fmla="*/ 260431 w 260431"/>
                <a:gd name="connsiteY2" fmla="*/ 0 h 914400"/>
              </a:gdLst>
              <a:ahLst/>
              <a:cxnLst>
                <a:cxn ang="0">
                  <a:pos x="connsiteX0" y="connsiteY0"/>
                </a:cxn>
                <a:cxn ang="0">
                  <a:pos x="connsiteX1" y="connsiteY1"/>
                </a:cxn>
                <a:cxn ang="0">
                  <a:pos x="connsiteX2" y="connsiteY2"/>
                </a:cxn>
              </a:cxnLst>
              <a:rect l="l" t="t" r="r" b="b"/>
              <a:pathLst>
                <a:path w="260431" h="914400">
                  <a:moveTo>
                    <a:pt x="260431" y="914400"/>
                  </a:moveTo>
                  <a:lnTo>
                    <a:pt x="0" y="457200"/>
                  </a:lnTo>
                  <a:lnTo>
                    <a:pt x="260431" y="0"/>
                  </a:lnTo>
                </a:path>
              </a:pathLst>
            </a:custGeom>
            <a:noFill/>
            <a:ln w="28575" cap="rnd" algn="ctr">
              <a:solidFill>
                <a:srgbClr val="3EFAC5">
                  <a:lumMod val="60000"/>
                  <a:lumOff val="40000"/>
                </a:srgbClr>
              </a:solidFill>
              <a:miter lim="800000"/>
              <a:headEnd/>
              <a:tailEnd/>
            </a:ln>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Chronicle Display Black"/>
                <a:ea typeface="+mn-ea"/>
                <a:cs typeface="+mn-cs"/>
              </a:endParaRPr>
            </a:p>
          </p:txBody>
        </p:sp>
        <p:sp>
          <p:nvSpPr>
            <p:cNvPr id="48" name="Raute 132">
              <a:extLst>
                <a:ext uri="{FF2B5EF4-FFF2-40B4-BE49-F238E27FC236}">
                  <a16:creationId xmlns:a16="http://schemas.microsoft.com/office/drawing/2014/main" id="{64168741-57E3-9048-82C8-7710F52BC50E}"/>
                </a:ext>
              </a:extLst>
            </p:cNvPr>
            <p:cNvSpPr/>
            <p:nvPr/>
          </p:nvSpPr>
          <p:spPr bwMode="gray">
            <a:xfrm flipH="1">
              <a:off x="5688912" y="2651118"/>
              <a:ext cx="361753" cy="1114475"/>
            </a:xfrm>
            <a:custGeom>
              <a:avLst/>
              <a:gdLst>
                <a:gd name="connsiteX0" fmla="*/ 0 w 520862"/>
                <a:gd name="connsiteY0" fmla="*/ 457200 h 914400"/>
                <a:gd name="connsiteX1" fmla="*/ 260431 w 520862"/>
                <a:gd name="connsiteY1" fmla="*/ 0 h 914400"/>
                <a:gd name="connsiteX2" fmla="*/ 520862 w 520862"/>
                <a:gd name="connsiteY2" fmla="*/ 457200 h 914400"/>
                <a:gd name="connsiteX3" fmla="*/ 260431 w 520862"/>
                <a:gd name="connsiteY3" fmla="*/ 914400 h 914400"/>
                <a:gd name="connsiteX4" fmla="*/ 0 w 520862"/>
                <a:gd name="connsiteY4" fmla="*/ 457200 h 914400"/>
                <a:gd name="connsiteX0" fmla="*/ 260431 w 520862"/>
                <a:gd name="connsiteY0" fmla="*/ 914400 h 1005840"/>
                <a:gd name="connsiteX1" fmla="*/ 0 w 520862"/>
                <a:gd name="connsiteY1" fmla="*/ 457200 h 1005840"/>
                <a:gd name="connsiteX2" fmla="*/ 260431 w 520862"/>
                <a:gd name="connsiteY2" fmla="*/ 0 h 1005840"/>
                <a:gd name="connsiteX3" fmla="*/ 520862 w 520862"/>
                <a:gd name="connsiteY3" fmla="*/ 457200 h 1005840"/>
                <a:gd name="connsiteX4" fmla="*/ 351871 w 520862"/>
                <a:gd name="connsiteY4" fmla="*/ 1005840 h 1005840"/>
                <a:gd name="connsiteX0" fmla="*/ 260431 w 520862"/>
                <a:gd name="connsiteY0" fmla="*/ 914400 h 914400"/>
                <a:gd name="connsiteX1" fmla="*/ 0 w 520862"/>
                <a:gd name="connsiteY1" fmla="*/ 457200 h 914400"/>
                <a:gd name="connsiteX2" fmla="*/ 260431 w 520862"/>
                <a:gd name="connsiteY2" fmla="*/ 0 h 914400"/>
                <a:gd name="connsiteX3" fmla="*/ 520862 w 520862"/>
                <a:gd name="connsiteY3" fmla="*/ 457200 h 914400"/>
                <a:gd name="connsiteX0" fmla="*/ 260431 w 260431"/>
                <a:gd name="connsiteY0" fmla="*/ 914400 h 914400"/>
                <a:gd name="connsiteX1" fmla="*/ 0 w 260431"/>
                <a:gd name="connsiteY1" fmla="*/ 457200 h 914400"/>
                <a:gd name="connsiteX2" fmla="*/ 260431 w 260431"/>
                <a:gd name="connsiteY2" fmla="*/ 0 h 914400"/>
              </a:gdLst>
              <a:ahLst/>
              <a:cxnLst>
                <a:cxn ang="0">
                  <a:pos x="connsiteX0" y="connsiteY0"/>
                </a:cxn>
                <a:cxn ang="0">
                  <a:pos x="connsiteX1" y="connsiteY1"/>
                </a:cxn>
                <a:cxn ang="0">
                  <a:pos x="connsiteX2" y="connsiteY2"/>
                </a:cxn>
              </a:cxnLst>
              <a:rect l="l" t="t" r="r" b="b"/>
              <a:pathLst>
                <a:path w="260431" h="914400">
                  <a:moveTo>
                    <a:pt x="260431" y="914400"/>
                  </a:moveTo>
                  <a:lnTo>
                    <a:pt x="0" y="457200"/>
                  </a:lnTo>
                  <a:lnTo>
                    <a:pt x="260431" y="0"/>
                  </a:lnTo>
                </a:path>
              </a:pathLst>
            </a:custGeom>
            <a:noFill/>
            <a:ln w="28575" cap="rnd" algn="ctr">
              <a:solidFill>
                <a:srgbClr val="3EFAC5">
                  <a:lumMod val="40000"/>
                  <a:lumOff val="60000"/>
                </a:srgbClr>
              </a:solidFill>
              <a:miter lim="800000"/>
              <a:headEnd/>
              <a:tailEnd/>
            </a:ln>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Chronicle Display Black"/>
                <a:ea typeface="+mn-ea"/>
                <a:cs typeface="+mn-cs"/>
              </a:endParaRPr>
            </a:p>
          </p:txBody>
        </p:sp>
      </p:grpSp>
      <p:sp>
        <p:nvSpPr>
          <p:cNvPr id="50" name="Rectangle 49"/>
          <p:cNvSpPr/>
          <p:nvPr/>
        </p:nvSpPr>
        <p:spPr>
          <a:xfrm>
            <a:off x="1466880" y="1709164"/>
            <a:ext cx="6269095" cy="63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Enabled by deep learning and rapid increase in computational power, the Natural Language Processing domain witnessed unprecedented leaps over the last decade, resulting in state-of-the-art models and architectures</a:t>
            </a:r>
          </a:p>
        </p:txBody>
      </p:sp>
      <p:sp>
        <p:nvSpPr>
          <p:cNvPr id="61" name="Rectangle 60"/>
          <p:cNvSpPr/>
          <p:nvPr/>
        </p:nvSpPr>
        <p:spPr>
          <a:xfrm>
            <a:off x="1466880" y="2541866"/>
            <a:ext cx="6269095" cy="63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The introduction of the attention mechanism in 2015 was key for a broad range of new model architectures such as BERT or </a:t>
            </a:r>
            <a:r>
              <a:rPr lang="en-US" sz="1100" dirty="0" err="1">
                <a:solidFill>
                  <a:schemeClr val="tx1"/>
                </a:solidFill>
              </a:rPr>
              <a:t>XLNet</a:t>
            </a:r>
            <a:r>
              <a:rPr lang="en-US" sz="1100" dirty="0">
                <a:solidFill>
                  <a:schemeClr val="tx1"/>
                </a:solidFill>
              </a:rPr>
              <a:t> that outperform previous approaches on all relevant NLP tasks</a:t>
            </a:r>
          </a:p>
        </p:txBody>
      </p:sp>
      <p:sp>
        <p:nvSpPr>
          <p:cNvPr id="95" name="Freeform 8">
            <a:extLst>
              <a:ext uri="{FF2B5EF4-FFF2-40B4-BE49-F238E27FC236}">
                <a16:creationId xmlns:a16="http://schemas.microsoft.com/office/drawing/2014/main" id="{64A57928-816B-4976-B585-A9C048606AEA}"/>
              </a:ext>
            </a:extLst>
          </p:cNvPr>
          <p:cNvSpPr>
            <a:spLocks/>
          </p:cNvSpPr>
          <p:nvPr/>
        </p:nvSpPr>
        <p:spPr bwMode="gray">
          <a:xfrm>
            <a:off x="10572628" y="1907140"/>
            <a:ext cx="904275" cy="333925"/>
          </a:xfrm>
          <a:custGeom>
            <a:avLst/>
            <a:gdLst>
              <a:gd name="T0" fmla="*/ 1580 w 1898"/>
              <a:gd name="T1" fmla="*/ 49 h 295"/>
              <a:gd name="T2" fmla="*/ 1067 w 1898"/>
              <a:gd name="T3" fmla="*/ 9 h 295"/>
              <a:gd name="T4" fmla="*/ 284 w 1898"/>
              <a:gd name="T5" fmla="*/ 41 h 295"/>
              <a:gd name="T6" fmla="*/ 60 w 1898"/>
              <a:gd name="T7" fmla="*/ 102 h 295"/>
              <a:gd name="T8" fmla="*/ 15 w 1898"/>
              <a:gd name="T9" fmla="*/ 139 h 295"/>
              <a:gd name="T10" fmla="*/ 24 w 1898"/>
              <a:gd name="T11" fmla="*/ 198 h 295"/>
              <a:gd name="T12" fmla="*/ 110 w 1898"/>
              <a:gd name="T13" fmla="*/ 238 h 295"/>
              <a:gd name="T14" fmla="*/ 295 w 1898"/>
              <a:gd name="T15" fmla="*/ 269 h 295"/>
              <a:gd name="T16" fmla="*/ 904 w 1898"/>
              <a:gd name="T17" fmla="*/ 292 h 295"/>
              <a:gd name="T18" fmla="*/ 1687 w 1898"/>
              <a:gd name="T19" fmla="*/ 256 h 295"/>
              <a:gd name="T20" fmla="*/ 1830 w 1898"/>
              <a:gd name="T21" fmla="*/ 218 h 295"/>
              <a:gd name="T22" fmla="*/ 1886 w 1898"/>
              <a:gd name="T23" fmla="*/ 179 h 295"/>
              <a:gd name="T24" fmla="*/ 1893 w 1898"/>
              <a:gd name="T25" fmla="*/ 142 h 295"/>
              <a:gd name="T26" fmla="*/ 1872 w 1898"/>
              <a:gd name="T27" fmla="*/ 115 h 295"/>
              <a:gd name="T28" fmla="*/ 1636 w 1898"/>
              <a:gd name="T29" fmla="*/ 53 h 295"/>
              <a:gd name="T30" fmla="*/ 1862 w 1898"/>
              <a:gd name="T31" fmla="*/ 127 h 295"/>
              <a:gd name="T32" fmla="*/ 1871 w 1898"/>
              <a:gd name="T33" fmla="*/ 168 h 295"/>
              <a:gd name="T34" fmla="*/ 1822 w 1898"/>
              <a:gd name="T35" fmla="*/ 200 h 295"/>
              <a:gd name="T36" fmla="*/ 1684 w 1898"/>
              <a:gd name="T37" fmla="*/ 235 h 295"/>
              <a:gd name="T38" fmla="*/ 904 w 1898"/>
              <a:gd name="T39" fmla="*/ 270 h 295"/>
              <a:gd name="T40" fmla="*/ 296 w 1898"/>
              <a:gd name="T41" fmla="*/ 247 h 295"/>
              <a:gd name="T42" fmla="*/ 116 w 1898"/>
              <a:gd name="T43" fmla="*/ 217 h 295"/>
              <a:gd name="T44" fmla="*/ 39 w 1898"/>
              <a:gd name="T45" fmla="*/ 182 h 295"/>
              <a:gd name="T46" fmla="*/ 70 w 1898"/>
              <a:gd name="T47" fmla="*/ 122 h 295"/>
              <a:gd name="T48" fmla="*/ 287 w 1898"/>
              <a:gd name="T49" fmla="*/ 63 h 295"/>
              <a:gd name="T50" fmla="*/ 1067 w 1898"/>
              <a:gd name="T51" fmla="*/ 31 h 295"/>
              <a:gd name="T52" fmla="*/ 1580 w 1898"/>
              <a:gd name="T53" fmla="*/ 4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8" h="295">
                <a:moveTo>
                  <a:pt x="1580" y="49"/>
                </a:moveTo>
                <a:cubicBezTo>
                  <a:pt x="1403" y="20"/>
                  <a:pt x="1281" y="14"/>
                  <a:pt x="1067" y="9"/>
                </a:cubicBezTo>
                <a:cubicBezTo>
                  <a:pt x="952" y="8"/>
                  <a:pt x="603" y="0"/>
                  <a:pt x="284" y="41"/>
                </a:cubicBezTo>
                <a:cubicBezTo>
                  <a:pt x="205" y="53"/>
                  <a:pt x="127" y="68"/>
                  <a:pt x="60" y="102"/>
                </a:cubicBezTo>
                <a:cubicBezTo>
                  <a:pt x="43" y="112"/>
                  <a:pt x="27" y="122"/>
                  <a:pt x="15" y="139"/>
                </a:cubicBezTo>
                <a:cubicBezTo>
                  <a:pt x="0" y="156"/>
                  <a:pt x="9" y="187"/>
                  <a:pt x="24" y="198"/>
                </a:cubicBezTo>
                <a:cubicBezTo>
                  <a:pt x="52" y="222"/>
                  <a:pt x="83" y="230"/>
                  <a:pt x="110" y="238"/>
                </a:cubicBezTo>
                <a:cubicBezTo>
                  <a:pt x="221" y="267"/>
                  <a:pt x="295" y="267"/>
                  <a:pt x="295" y="269"/>
                </a:cubicBezTo>
                <a:cubicBezTo>
                  <a:pt x="295" y="270"/>
                  <a:pt x="584" y="291"/>
                  <a:pt x="904" y="292"/>
                </a:cubicBezTo>
                <a:cubicBezTo>
                  <a:pt x="1224" y="295"/>
                  <a:pt x="1572" y="277"/>
                  <a:pt x="1687" y="256"/>
                </a:cubicBezTo>
                <a:cubicBezTo>
                  <a:pt x="1741" y="247"/>
                  <a:pt x="1788" y="236"/>
                  <a:pt x="1830" y="218"/>
                </a:cubicBezTo>
                <a:cubicBezTo>
                  <a:pt x="1851" y="209"/>
                  <a:pt x="1871" y="198"/>
                  <a:pt x="1886" y="179"/>
                </a:cubicBezTo>
                <a:cubicBezTo>
                  <a:pt x="1893" y="170"/>
                  <a:pt x="1898" y="155"/>
                  <a:pt x="1893" y="142"/>
                </a:cubicBezTo>
                <a:cubicBezTo>
                  <a:pt x="1889" y="130"/>
                  <a:pt x="1881" y="122"/>
                  <a:pt x="1872" y="115"/>
                </a:cubicBezTo>
                <a:cubicBezTo>
                  <a:pt x="1801" y="69"/>
                  <a:pt x="1724" y="63"/>
                  <a:pt x="1636" y="53"/>
                </a:cubicBezTo>
                <a:cubicBezTo>
                  <a:pt x="1722" y="70"/>
                  <a:pt x="1801" y="83"/>
                  <a:pt x="1862" y="127"/>
                </a:cubicBezTo>
                <a:cubicBezTo>
                  <a:pt x="1876" y="140"/>
                  <a:pt x="1883" y="155"/>
                  <a:pt x="1871" y="168"/>
                </a:cubicBezTo>
                <a:cubicBezTo>
                  <a:pt x="1860" y="182"/>
                  <a:pt x="1842" y="192"/>
                  <a:pt x="1822" y="200"/>
                </a:cubicBezTo>
                <a:cubicBezTo>
                  <a:pt x="1782" y="216"/>
                  <a:pt x="1736" y="226"/>
                  <a:pt x="1684" y="235"/>
                </a:cubicBezTo>
                <a:cubicBezTo>
                  <a:pt x="1571" y="255"/>
                  <a:pt x="1223" y="273"/>
                  <a:pt x="904" y="270"/>
                </a:cubicBezTo>
                <a:cubicBezTo>
                  <a:pt x="585" y="269"/>
                  <a:pt x="296" y="248"/>
                  <a:pt x="296" y="247"/>
                </a:cubicBezTo>
                <a:cubicBezTo>
                  <a:pt x="297" y="245"/>
                  <a:pt x="223" y="245"/>
                  <a:pt x="116" y="217"/>
                </a:cubicBezTo>
                <a:cubicBezTo>
                  <a:pt x="90" y="210"/>
                  <a:pt x="60" y="200"/>
                  <a:pt x="39" y="182"/>
                </a:cubicBezTo>
                <a:cubicBezTo>
                  <a:pt x="14" y="163"/>
                  <a:pt x="39" y="137"/>
                  <a:pt x="70" y="122"/>
                </a:cubicBezTo>
                <a:cubicBezTo>
                  <a:pt x="132" y="90"/>
                  <a:pt x="209" y="75"/>
                  <a:pt x="287" y="63"/>
                </a:cubicBezTo>
                <a:cubicBezTo>
                  <a:pt x="602" y="23"/>
                  <a:pt x="952" y="30"/>
                  <a:pt x="1067" y="31"/>
                </a:cubicBezTo>
                <a:cubicBezTo>
                  <a:pt x="1281" y="36"/>
                  <a:pt x="1402" y="34"/>
                  <a:pt x="1580" y="4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6" name="Group 95">
            <a:extLst>
              <a:ext uri="{FF2B5EF4-FFF2-40B4-BE49-F238E27FC236}">
                <a16:creationId xmlns:a16="http://schemas.microsoft.com/office/drawing/2014/main" id="{6E5138F8-40E5-48BC-8323-50F070BA6406}"/>
              </a:ext>
            </a:extLst>
          </p:cNvPr>
          <p:cNvGrpSpPr/>
          <p:nvPr/>
        </p:nvGrpSpPr>
        <p:grpSpPr bwMode="gray">
          <a:xfrm>
            <a:off x="11546379" y="1892390"/>
            <a:ext cx="113993" cy="353956"/>
            <a:chOff x="10134601" y="354013"/>
            <a:chExt cx="182563" cy="977900"/>
          </a:xfrm>
          <a:solidFill>
            <a:schemeClr val="tx2"/>
          </a:solidFill>
        </p:grpSpPr>
        <p:sp>
          <p:nvSpPr>
            <p:cNvPr id="97" name="Freeform 59">
              <a:extLst>
                <a:ext uri="{FF2B5EF4-FFF2-40B4-BE49-F238E27FC236}">
                  <a16:creationId xmlns:a16="http://schemas.microsoft.com/office/drawing/2014/main" id="{67A43D92-D721-4FE5-8427-1B4B72E35287}"/>
                </a:ext>
              </a:extLst>
            </p:cNvPr>
            <p:cNvSpPr>
              <a:spLocks/>
            </p:cNvSpPr>
            <p:nvPr/>
          </p:nvSpPr>
          <p:spPr bwMode="gray">
            <a:xfrm>
              <a:off x="10196513" y="354013"/>
              <a:ext cx="92075" cy="658813"/>
            </a:xfrm>
            <a:custGeom>
              <a:avLst/>
              <a:gdLst>
                <a:gd name="T0" fmla="*/ 23 w 28"/>
                <a:gd name="T1" fmla="*/ 176 h 201"/>
                <a:gd name="T2" fmla="*/ 27 w 28"/>
                <a:gd name="T3" fmla="*/ 101 h 201"/>
                <a:gd name="T4" fmla="*/ 27 w 28"/>
                <a:gd name="T5" fmla="*/ 26 h 201"/>
                <a:gd name="T6" fmla="*/ 12 w 28"/>
                <a:gd name="T7" fmla="*/ 0 h 201"/>
                <a:gd name="T8" fmla="*/ 5 w 28"/>
                <a:gd name="T9" fmla="*/ 27 h 201"/>
                <a:gd name="T10" fmla="*/ 5 w 28"/>
                <a:gd name="T11" fmla="*/ 100 h 201"/>
                <a:gd name="T12" fmla="*/ 1 w 28"/>
                <a:gd name="T13" fmla="*/ 173 h 201"/>
                <a:gd name="T14" fmla="*/ 7 w 28"/>
                <a:gd name="T15" fmla="*/ 201 h 201"/>
                <a:gd name="T16" fmla="*/ 23 w 28"/>
                <a:gd name="T17" fmla="*/ 1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1">
                  <a:moveTo>
                    <a:pt x="23" y="176"/>
                  </a:moveTo>
                  <a:cubicBezTo>
                    <a:pt x="25" y="163"/>
                    <a:pt x="28" y="101"/>
                    <a:pt x="27" y="101"/>
                  </a:cubicBezTo>
                  <a:cubicBezTo>
                    <a:pt x="28" y="101"/>
                    <a:pt x="28" y="39"/>
                    <a:pt x="27" y="26"/>
                  </a:cubicBezTo>
                  <a:cubicBezTo>
                    <a:pt x="25" y="14"/>
                    <a:pt x="21" y="7"/>
                    <a:pt x="12" y="0"/>
                  </a:cubicBezTo>
                  <a:cubicBezTo>
                    <a:pt x="8" y="10"/>
                    <a:pt x="4" y="16"/>
                    <a:pt x="5" y="27"/>
                  </a:cubicBezTo>
                  <a:cubicBezTo>
                    <a:pt x="6" y="39"/>
                    <a:pt x="6" y="100"/>
                    <a:pt x="5" y="100"/>
                  </a:cubicBezTo>
                  <a:cubicBezTo>
                    <a:pt x="6" y="100"/>
                    <a:pt x="3" y="161"/>
                    <a:pt x="1" y="173"/>
                  </a:cubicBezTo>
                  <a:cubicBezTo>
                    <a:pt x="0" y="184"/>
                    <a:pt x="3" y="190"/>
                    <a:pt x="7" y="201"/>
                  </a:cubicBezTo>
                  <a:cubicBezTo>
                    <a:pt x="17" y="194"/>
                    <a:pt x="21" y="187"/>
                    <a:pt x="2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60">
              <a:extLst>
                <a:ext uri="{FF2B5EF4-FFF2-40B4-BE49-F238E27FC236}">
                  <a16:creationId xmlns:a16="http://schemas.microsoft.com/office/drawing/2014/main" id="{BD7E0152-7414-435D-941E-B1FC641FFA4F}"/>
                </a:ext>
              </a:extLst>
            </p:cNvPr>
            <p:cNvSpPr>
              <a:spLocks/>
            </p:cNvSpPr>
            <p:nvPr/>
          </p:nvSpPr>
          <p:spPr bwMode="gray">
            <a:xfrm>
              <a:off x="10134601" y="1154113"/>
              <a:ext cx="182563" cy="177800"/>
            </a:xfrm>
            <a:custGeom>
              <a:avLst/>
              <a:gdLst>
                <a:gd name="T0" fmla="*/ 55 w 56"/>
                <a:gd name="T1" fmla="*/ 28 h 54"/>
                <a:gd name="T2" fmla="*/ 40 w 56"/>
                <a:gd name="T3" fmla="*/ 18 h 54"/>
                <a:gd name="T4" fmla="*/ 34 w 56"/>
                <a:gd name="T5" fmla="*/ 30 h 54"/>
                <a:gd name="T6" fmla="*/ 32 w 56"/>
                <a:gd name="T7" fmla="*/ 30 h 54"/>
                <a:gd name="T8" fmla="*/ 25 w 56"/>
                <a:gd name="T9" fmla="*/ 30 h 54"/>
                <a:gd name="T10" fmla="*/ 29 w 56"/>
                <a:gd name="T11" fmla="*/ 24 h 54"/>
                <a:gd name="T12" fmla="*/ 34 w 56"/>
                <a:gd name="T13" fmla="*/ 14 h 54"/>
                <a:gd name="T14" fmla="*/ 17 w 56"/>
                <a:gd name="T15" fmla="*/ 5 h 54"/>
                <a:gd name="T16" fmla="*/ 3 w 56"/>
                <a:gd name="T17" fmla="*/ 28 h 54"/>
                <a:gd name="T18" fmla="*/ 16 w 56"/>
                <a:gd name="T19" fmla="*/ 50 h 54"/>
                <a:gd name="T20" fmla="*/ 36 w 56"/>
                <a:gd name="T21" fmla="*/ 52 h 54"/>
                <a:gd name="T22" fmla="*/ 52 w 56"/>
                <a:gd name="T23" fmla="*/ 42 h 54"/>
                <a:gd name="T24" fmla="*/ 55 w 56"/>
                <a:gd name="T25"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4">
                  <a:moveTo>
                    <a:pt x="55" y="28"/>
                  </a:moveTo>
                  <a:cubicBezTo>
                    <a:pt x="54" y="20"/>
                    <a:pt x="48" y="18"/>
                    <a:pt x="40" y="18"/>
                  </a:cubicBezTo>
                  <a:cubicBezTo>
                    <a:pt x="37" y="25"/>
                    <a:pt x="34" y="28"/>
                    <a:pt x="34" y="30"/>
                  </a:cubicBezTo>
                  <a:cubicBezTo>
                    <a:pt x="33" y="30"/>
                    <a:pt x="33" y="30"/>
                    <a:pt x="32" y="30"/>
                  </a:cubicBezTo>
                  <a:cubicBezTo>
                    <a:pt x="29" y="31"/>
                    <a:pt x="26" y="31"/>
                    <a:pt x="25" y="30"/>
                  </a:cubicBezTo>
                  <a:cubicBezTo>
                    <a:pt x="25" y="28"/>
                    <a:pt x="29" y="23"/>
                    <a:pt x="29" y="24"/>
                  </a:cubicBezTo>
                  <a:cubicBezTo>
                    <a:pt x="31" y="23"/>
                    <a:pt x="25" y="17"/>
                    <a:pt x="34" y="14"/>
                  </a:cubicBezTo>
                  <a:cubicBezTo>
                    <a:pt x="37" y="5"/>
                    <a:pt x="23" y="0"/>
                    <a:pt x="17" y="5"/>
                  </a:cubicBezTo>
                  <a:cubicBezTo>
                    <a:pt x="13" y="8"/>
                    <a:pt x="5" y="16"/>
                    <a:pt x="3" y="28"/>
                  </a:cubicBezTo>
                  <a:cubicBezTo>
                    <a:pt x="0" y="43"/>
                    <a:pt x="18" y="52"/>
                    <a:pt x="16" y="50"/>
                  </a:cubicBezTo>
                  <a:cubicBezTo>
                    <a:pt x="17" y="51"/>
                    <a:pt x="26" y="54"/>
                    <a:pt x="36" y="52"/>
                  </a:cubicBezTo>
                  <a:cubicBezTo>
                    <a:pt x="41" y="51"/>
                    <a:pt x="48" y="49"/>
                    <a:pt x="52" y="42"/>
                  </a:cubicBezTo>
                  <a:cubicBezTo>
                    <a:pt x="56" y="35"/>
                    <a:pt x="55" y="30"/>
                    <a:pt x="5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9" name="Rectangle 98"/>
          <p:cNvSpPr/>
          <p:nvPr/>
        </p:nvSpPr>
        <p:spPr>
          <a:xfrm>
            <a:off x="1466880" y="3374568"/>
            <a:ext cx="6269095" cy="63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Main advantage of recent language models is sensitivity to context and semantics, which allows to differentiate between two or more meanings of the same word (e.g. </a:t>
            </a:r>
            <a:r>
              <a:rPr lang="en-US" sz="1100" i="1" dirty="0">
                <a:solidFill>
                  <a:schemeClr val="tx1"/>
                </a:solidFill>
              </a:rPr>
              <a:t>Apple</a:t>
            </a:r>
            <a:r>
              <a:rPr lang="en-US" sz="1100" dirty="0">
                <a:solidFill>
                  <a:schemeClr val="tx1"/>
                </a:solidFill>
              </a:rPr>
              <a:t>, the fruit and </a:t>
            </a:r>
            <a:r>
              <a:rPr lang="en-US" sz="1100" i="1" dirty="0">
                <a:solidFill>
                  <a:schemeClr val="tx1"/>
                </a:solidFill>
              </a:rPr>
              <a:t>Apple</a:t>
            </a:r>
            <a:r>
              <a:rPr lang="en-US" sz="1100" dirty="0">
                <a:solidFill>
                  <a:schemeClr val="tx1"/>
                </a:solidFill>
              </a:rPr>
              <a:t>, the Company) </a:t>
            </a:r>
          </a:p>
        </p:txBody>
      </p:sp>
      <p:sp>
        <p:nvSpPr>
          <p:cNvPr id="107" name="Rectangle 106"/>
          <p:cNvSpPr/>
          <p:nvPr/>
        </p:nvSpPr>
        <p:spPr>
          <a:xfrm>
            <a:off x="1466880" y="4207271"/>
            <a:ext cx="6269095" cy="63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Most importantly in the context of this project, latest language models can and have been fine-tuned for usage in domains that are sensitive to specific vocabularies, such as medicine, biology or law. This results in highly accurate and domain-specific word representations which are likely to increase performance of downstream tasks such as Medical Coding.</a:t>
            </a:r>
          </a:p>
        </p:txBody>
      </p:sp>
      <p:grpSp>
        <p:nvGrpSpPr>
          <p:cNvPr id="117" name="myP_CPU">
            <a:extLst>
              <a:ext uri="{FF2B5EF4-FFF2-40B4-BE49-F238E27FC236}">
                <a16:creationId xmlns:a16="http://schemas.microsoft.com/office/drawing/2014/main" id="{59F79B75-B6F4-4421-A9D7-553087D1C1C9}"/>
              </a:ext>
            </a:extLst>
          </p:cNvPr>
          <p:cNvGrpSpPr/>
          <p:nvPr/>
        </p:nvGrpSpPr>
        <p:grpSpPr>
          <a:xfrm>
            <a:off x="906172" y="1822653"/>
            <a:ext cx="429158" cy="388428"/>
            <a:chOff x="3670300" y="1719262"/>
            <a:chExt cx="1622425" cy="1468438"/>
          </a:xfrm>
          <a:solidFill>
            <a:schemeClr val="tx1"/>
          </a:solidFill>
        </p:grpSpPr>
        <p:sp>
          <p:nvSpPr>
            <p:cNvPr id="118" name="Freeform 20">
              <a:extLst>
                <a:ext uri="{FF2B5EF4-FFF2-40B4-BE49-F238E27FC236}">
                  <a16:creationId xmlns:a16="http://schemas.microsoft.com/office/drawing/2014/main" id="{B016E642-619C-4EEC-8C09-BF214EA79C8F}"/>
                </a:ext>
              </a:extLst>
            </p:cNvPr>
            <p:cNvSpPr>
              <a:spLocks noEditPoints="1"/>
            </p:cNvSpPr>
            <p:nvPr/>
          </p:nvSpPr>
          <p:spPr bwMode="auto">
            <a:xfrm>
              <a:off x="3670300" y="1719262"/>
              <a:ext cx="1449388" cy="1468438"/>
            </a:xfrm>
            <a:custGeom>
              <a:avLst/>
              <a:gdLst>
                <a:gd name="T0" fmla="*/ 175 w 750"/>
                <a:gd name="T1" fmla="*/ 283 h 756"/>
                <a:gd name="T2" fmla="*/ 224 w 750"/>
                <a:gd name="T3" fmla="*/ 244 h 756"/>
                <a:gd name="T4" fmla="*/ 283 w 750"/>
                <a:gd name="T5" fmla="*/ 203 h 756"/>
                <a:gd name="T6" fmla="*/ 283 w 750"/>
                <a:gd name="T7" fmla="*/ 117 h 756"/>
                <a:gd name="T8" fmla="*/ 326 w 750"/>
                <a:gd name="T9" fmla="*/ 90 h 756"/>
                <a:gd name="T10" fmla="*/ 324 w 750"/>
                <a:gd name="T11" fmla="*/ 179 h 756"/>
                <a:gd name="T12" fmla="*/ 408 w 750"/>
                <a:gd name="T13" fmla="*/ 234 h 756"/>
                <a:gd name="T14" fmla="*/ 411 w 750"/>
                <a:gd name="T15" fmla="*/ 141 h 756"/>
                <a:gd name="T16" fmla="*/ 450 w 750"/>
                <a:gd name="T17" fmla="*/ 225 h 756"/>
                <a:gd name="T18" fmla="*/ 548 w 750"/>
                <a:gd name="T19" fmla="*/ 192 h 756"/>
                <a:gd name="T20" fmla="*/ 598 w 750"/>
                <a:gd name="T21" fmla="*/ 145 h 756"/>
                <a:gd name="T22" fmla="*/ 746 w 750"/>
                <a:gd name="T23" fmla="*/ 159 h 756"/>
                <a:gd name="T24" fmla="*/ 597 w 750"/>
                <a:gd name="T25" fmla="*/ 180 h 756"/>
                <a:gd name="T26" fmla="*/ 622 w 750"/>
                <a:gd name="T27" fmla="*/ 234 h 756"/>
                <a:gd name="T28" fmla="*/ 669 w 750"/>
                <a:gd name="T29" fmla="*/ 288 h 756"/>
                <a:gd name="T30" fmla="*/ 681 w 750"/>
                <a:gd name="T31" fmla="*/ 327 h 756"/>
                <a:gd name="T32" fmla="*/ 632 w 750"/>
                <a:gd name="T33" fmla="*/ 412 h 756"/>
                <a:gd name="T34" fmla="*/ 726 w 750"/>
                <a:gd name="T35" fmla="*/ 422 h 756"/>
                <a:gd name="T36" fmla="*/ 640 w 750"/>
                <a:gd name="T37" fmla="*/ 456 h 756"/>
                <a:gd name="T38" fmla="*/ 661 w 750"/>
                <a:gd name="T39" fmla="*/ 553 h 756"/>
                <a:gd name="T40" fmla="*/ 719 w 750"/>
                <a:gd name="T41" fmla="*/ 606 h 756"/>
                <a:gd name="T42" fmla="*/ 705 w 750"/>
                <a:gd name="T43" fmla="*/ 753 h 756"/>
                <a:gd name="T44" fmla="*/ 684 w 750"/>
                <a:gd name="T45" fmla="*/ 602 h 756"/>
                <a:gd name="T46" fmla="*/ 592 w 750"/>
                <a:gd name="T47" fmla="*/ 638 h 756"/>
                <a:gd name="T48" fmla="*/ 586 w 750"/>
                <a:gd name="T49" fmla="*/ 734 h 756"/>
                <a:gd name="T50" fmla="*/ 549 w 750"/>
                <a:gd name="T51" fmla="*/ 647 h 756"/>
                <a:gd name="T52" fmla="*/ 451 w 750"/>
                <a:gd name="T53" fmla="*/ 681 h 756"/>
                <a:gd name="T54" fmla="*/ 411 w 750"/>
                <a:gd name="T55" fmla="*/ 693 h 756"/>
                <a:gd name="T56" fmla="*/ 326 w 750"/>
                <a:gd name="T57" fmla="*/ 639 h 756"/>
                <a:gd name="T58" fmla="*/ 319 w 750"/>
                <a:gd name="T59" fmla="*/ 735 h 756"/>
                <a:gd name="T60" fmla="*/ 196 w 750"/>
                <a:gd name="T61" fmla="*/ 731 h 756"/>
                <a:gd name="T62" fmla="*/ 195 w 750"/>
                <a:gd name="T63" fmla="*/ 681 h 756"/>
                <a:gd name="T64" fmla="*/ 283 w 750"/>
                <a:gd name="T65" fmla="*/ 646 h 756"/>
                <a:gd name="T66" fmla="*/ 225 w 750"/>
                <a:gd name="T67" fmla="*/ 595 h 756"/>
                <a:gd name="T68" fmla="*/ 138 w 750"/>
                <a:gd name="T69" fmla="*/ 592 h 756"/>
                <a:gd name="T70" fmla="*/ 37 w 750"/>
                <a:gd name="T71" fmla="*/ 613 h 756"/>
                <a:gd name="T72" fmla="*/ 109 w 750"/>
                <a:gd name="T73" fmla="*/ 553 h 756"/>
                <a:gd name="T74" fmla="*/ 217 w 750"/>
                <a:gd name="T75" fmla="*/ 553 h 756"/>
                <a:gd name="T76" fmla="*/ 187 w 750"/>
                <a:gd name="T77" fmla="*/ 456 h 756"/>
                <a:gd name="T78" fmla="*/ 152 w 750"/>
                <a:gd name="T79" fmla="*/ 408 h 756"/>
                <a:gd name="T80" fmla="*/ 225 w 750"/>
                <a:gd name="T81" fmla="*/ 413 h 756"/>
                <a:gd name="T82" fmla="*/ 177 w 750"/>
                <a:gd name="T83" fmla="*/ 327 h 756"/>
                <a:gd name="T84" fmla="*/ 68 w 750"/>
                <a:gd name="T85" fmla="*/ 328 h 756"/>
                <a:gd name="T86" fmla="*/ 9 w 750"/>
                <a:gd name="T87" fmla="*/ 404 h 756"/>
                <a:gd name="T88" fmla="*/ 45 w 750"/>
                <a:gd name="T89" fmla="*/ 288 h 756"/>
                <a:gd name="T90" fmla="*/ 428 w 750"/>
                <a:gd name="T91" fmla="*/ 269 h 756"/>
                <a:gd name="T92" fmla="*/ 260 w 750"/>
                <a:gd name="T93" fmla="*/ 594 h 756"/>
                <a:gd name="T94" fmla="*/ 480 w 750"/>
                <a:gd name="T95" fmla="*/ 603 h 756"/>
                <a:gd name="T96" fmla="*/ 597 w 750"/>
                <a:gd name="T97" fmla="*/ 279 h 756"/>
                <a:gd name="T98" fmla="*/ 63 w 750"/>
                <a:gd name="T99" fmla="*/ 384 h 756"/>
                <a:gd name="T100" fmla="*/ 51 w 750"/>
                <a:gd name="T101" fmla="*/ 580 h 756"/>
                <a:gd name="T102" fmla="*/ 51 w 750"/>
                <a:gd name="T103" fmla="*/ 580 h 756"/>
                <a:gd name="T104" fmla="*/ 700 w 750"/>
                <a:gd name="T105" fmla="*/ 150 h 756"/>
                <a:gd name="T106" fmla="*/ 688 w 750"/>
                <a:gd name="T107" fmla="*/ 706 h 756"/>
                <a:gd name="T108" fmla="*/ 157 w 750"/>
                <a:gd name="T109" fmla="*/ 694 h 756"/>
                <a:gd name="T110" fmla="*/ 302 w 750"/>
                <a:gd name="T111" fmla="*/ 60 h 756"/>
                <a:gd name="T112" fmla="*/ 302 w 750"/>
                <a:gd name="T113" fmla="*/ 6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0" h="756">
                  <a:moveTo>
                    <a:pt x="84" y="288"/>
                  </a:moveTo>
                  <a:cubicBezTo>
                    <a:pt x="94" y="288"/>
                    <a:pt x="104" y="288"/>
                    <a:pt x="113" y="288"/>
                  </a:cubicBezTo>
                  <a:cubicBezTo>
                    <a:pt x="123" y="288"/>
                    <a:pt x="132" y="288"/>
                    <a:pt x="141" y="280"/>
                  </a:cubicBezTo>
                  <a:cubicBezTo>
                    <a:pt x="150" y="272"/>
                    <a:pt x="165" y="274"/>
                    <a:pt x="175" y="283"/>
                  </a:cubicBezTo>
                  <a:cubicBezTo>
                    <a:pt x="180" y="287"/>
                    <a:pt x="184" y="288"/>
                    <a:pt x="190" y="288"/>
                  </a:cubicBezTo>
                  <a:cubicBezTo>
                    <a:pt x="199" y="288"/>
                    <a:pt x="208" y="288"/>
                    <a:pt x="217" y="288"/>
                  </a:cubicBezTo>
                  <a:cubicBezTo>
                    <a:pt x="223" y="288"/>
                    <a:pt x="225" y="286"/>
                    <a:pt x="225" y="280"/>
                  </a:cubicBezTo>
                  <a:cubicBezTo>
                    <a:pt x="224" y="268"/>
                    <a:pt x="225" y="256"/>
                    <a:pt x="224" y="244"/>
                  </a:cubicBezTo>
                  <a:cubicBezTo>
                    <a:pt x="224" y="236"/>
                    <a:pt x="227" y="234"/>
                    <a:pt x="234" y="234"/>
                  </a:cubicBezTo>
                  <a:cubicBezTo>
                    <a:pt x="247" y="234"/>
                    <a:pt x="261" y="234"/>
                    <a:pt x="274" y="234"/>
                  </a:cubicBezTo>
                  <a:cubicBezTo>
                    <a:pt x="281" y="234"/>
                    <a:pt x="283" y="232"/>
                    <a:pt x="283" y="225"/>
                  </a:cubicBezTo>
                  <a:cubicBezTo>
                    <a:pt x="282" y="218"/>
                    <a:pt x="282" y="210"/>
                    <a:pt x="283" y="203"/>
                  </a:cubicBezTo>
                  <a:cubicBezTo>
                    <a:pt x="283" y="194"/>
                    <a:pt x="282" y="186"/>
                    <a:pt x="275" y="178"/>
                  </a:cubicBezTo>
                  <a:cubicBezTo>
                    <a:pt x="267" y="168"/>
                    <a:pt x="268" y="154"/>
                    <a:pt x="277" y="144"/>
                  </a:cubicBezTo>
                  <a:cubicBezTo>
                    <a:pt x="282" y="138"/>
                    <a:pt x="283" y="133"/>
                    <a:pt x="283" y="126"/>
                  </a:cubicBezTo>
                  <a:cubicBezTo>
                    <a:pt x="282" y="123"/>
                    <a:pt x="282" y="120"/>
                    <a:pt x="283" y="117"/>
                  </a:cubicBezTo>
                  <a:cubicBezTo>
                    <a:pt x="284" y="104"/>
                    <a:pt x="282" y="95"/>
                    <a:pt x="269" y="86"/>
                  </a:cubicBezTo>
                  <a:cubicBezTo>
                    <a:pt x="247" y="69"/>
                    <a:pt x="249" y="37"/>
                    <a:pt x="269" y="18"/>
                  </a:cubicBezTo>
                  <a:cubicBezTo>
                    <a:pt x="288" y="0"/>
                    <a:pt x="319" y="3"/>
                    <a:pt x="336" y="24"/>
                  </a:cubicBezTo>
                  <a:cubicBezTo>
                    <a:pt x="352" y="44"/>
                    <a:pt x="348" y="75"/>
                    <a:pt x="326" y="90"/>
                  </a:cubicBezTo>
                  <a:cubicBezTo>
                    <a:pt x="320" y="94"/>
                    <a:pt x="317" y="98"/>
                    <a:pt x="318" y="105"/>
                  </a:cubicBezTo>
                  <a:cubicBezTo>
                    <a:pt x="318" y="111"/>
                    <a:pt x="318" y="117"/>
                    <a:pt x="318" y="123"/>
                  </a:cubicBezTo>
                  <a:cubicBezTo>
                    <a:pt x="317" y="132"/>
                    <a:pt x="318" y="139"/>
                    <a:pt x="324" y="146"/>
                  </a:cubicBezTo>
                  <a:cubicBezTo>
                    <a:pt x="332" y="155"/>
                    <a:pt x="332" y="170"/>
                    <a:pt x="324" y="179"/>
                  </a:cubicBezTo>
                  <a:cubicBezTo>
                    <a:pt x="319" y="186"/>
                    <a:pt x="318" y="192"/>
                    <a:pt x="318" y="200"/>
                  </a:cubicBezTo>
                  <a:cubicBezTo>
                    <a:pt x="318" y="209"/>
                    <a:pt x="318" y="217"/>
                    <a:pt x="318" y="226"/>
                  </a:cubicBezTo>
                  <a:cubicBezTo>
                    <a:pt x="318" y="231"/>
                    <a:pt x="320" y="234"/>
                    <a:pt x="325" y="234"/>
                  </a:cubicBezTo>
                  <a:cubicBezTo>
                    <a:pt x="353" y="234"/>
                    <a:pt x="380" y="234"/>
                    <a:pt x="408" y="234"/>
                  </a:cubicBezTo>
                  <a:cubicBezTo>
                    <a:pt x="413" y="234"/>
                    <a:pt x="415" y="232"/>
                    <a:pt x="415" y="226"/>
                  </a:cubicBezTo>
                  <a:cubicBezTo>
                    <a:pt x="415" y="215"/>
                    <a:pt x="415" y="203"/>
                    <a:pt x="415" y="192"/>
                  </a:cubicBezTo>
                  <a:cubicBezTo>
                    <a:pt x="415" y="187"/>
                    <a:pt x="413" y="185"/>
                    <a:pt x="410" y="182"/>
                  </a:cubicBezTo>
                  <a:cubicBezTo>
                    <a:pt x="400" y="169"/>
                    <a:pt x="400" y="153"/>
                    <a:pt x="411" y="141"/>
                  </a:cubicBezTo>
                  <a:cubicBezTo>
                    <a:pt x="422" y="131"/>
                    <a:pt x="440" y="130"/>
                    <a:pt x="451" y="139"/>
                  </a:cubicBezTo>
                  <a:cubicBezTo>
                    <a:pt x="463" y="150"/>
                    <a:pt x="466" y="167"/>
                    <a:pt x="456" y="180"/>
                  </a:cubicBezTo>
                  <a:cubicBezTo>
                    <a:pt x="452" y="185"/>
                    <a:pt x="450" y="191"/>
                    <a:pt x="450" y="198"/>
                  </a:cubicBezTo>
                  <a:cubicBezTo>
                    <a:pt x="451" y="207"/>
                    <a:pt x="451" y="216"/>
                    <a:pt x="450" y="225"/>
                  </a:cubicBezTo>
                  <a:cubicBezTo>
                    <a:pt x="450" y="231"/>
                    <a:pt x="452" y="234"/>
                    <a:pt x="459" y="234"/>
                  </a:cubicBezTo>
                  <a:cubicBezTo>
                    <a:pt x="486" y="234"/>
                    <a:pt x="513" y="234"/>
                    <a:pt x="540" y="234"/>
                  </a:cubicBezTo>
                  <a:cubicBezTo>
                    <a:pt x="546" y="234"/>
                    <a:pt x="548" y="232"/>
                    <a:pt x="548" y="226"/>
                  </a:cubicBezTo>
                  <a:cubicBezTo>
                    <a:pt x="547" y="215"/>
                    <a:pt x="547" y="203"/>
                    <a:pt x="548" y="192"/>
                  </a:cubicBezTo>
                  <a:cubicBezTo>
                    <a:pt x="548" y="188"/>
                    <a:pt x="546" y="185"/>
                    <a:pt x="544" y="182"/>
                  </a:cubicBezTo>
                  <a:cubicBezTo>
                    <a:pt x="533" y="169"/>
                    <a:pt x="533" y="153"/>
                    <a:pt x="544" y="141"/>
                  </a:cubicBezTo>
                  <a:cubicBezTo>
                    <a:pt x="555" y="130"/>
                    <a:pt x="572" y="129"/>
                    <a:pt x="585" y="140"/>
                  </a:cubicBezTo>
                  <a:cubicBezTo>
                    <a:pt x="589" y="144"/>
                    <a:pt x="593" y="145"/>
                    <a:pt x="598" y="145"/>
                  </a:cubicBezTo>
                  <a:cubicBezTo>
                    <a:pt x="615" y="145"/>
                    <a:pt x="631" y="145"/>
                    <a:pt x="648" y="145"/>
                  </a:cubicBezTo>
                  <a:cubicBezTo>
                    <a:pt x="653" y="145"/>
                    <a:pt x="657" y="143"/>
                    <a:pt x="661" y="138"/>
                  </a:cubicBezTo>
                  <a:cubicBezTo>
                    <a:pt x="672" y="120"/>
                    <a:pt x="691" y="113"/>
                    <a:pt x="711" y="118"/>
                  </a:cubicBezTo>
                  <a:cubicBezTo>
                    <a:pt x="729" y="122"/>
                    <a:pt x="744" y="139"/>
                    <a:pt x="746" y="159"/>
                  </a:cubicBezTo>
                  <a:cubicBezTo>
                    <a:pt x="748" y="178"/>
                    <a:pt x="735" y="198"/>
                    <a:pt x="715" y="205"/>
                  </a:cubicBezTo>
                  <a:cubicBezTo>
                    <a:pt x="696" y="213"/>
                    <a:pt x="673" y="206"/>
                    <a:pt x="662" y="189"/>
                  </a:cubicBezTo>
                  <a:cubicBezTo>
                    <a:pt x="658" y="182"/>
                    <a:pt x="653" y="180"/>
                    <a:pt x="646" y="180"/>
                  </a:cubicBezTo>
                  <a:cubicBezTo>
                    <a:pt x="629" y="180"/>
                    <a:pt x="613" y="180"/>
                    <a:pt x="597" y="180"/>
                  </a:cubicBezTo>
                  <a:cubicBezTo>
                    <a:pt x="586" y="180"/>
                    <a:pt x="583" y="183"/>
                    <a:pt x="583" y="194"/>
                  </a:cubicBezTo>
                  <a:cubicBezTo>
                    <a:pt x="583" y="204"/>
                    <a:pt x="584" y="214"/>
                    <a:pt x="583" y="225"/>
                  </a:cubicBezTo>
                  <a:cubicBezTo>
                    <a:pt x="583" y="232"/>
                    <a:pt x="586" y="234"/>
                    <a:pt x="593" y="234"/>
                  </a:cubicBezTo>
                  <a:cubicBezTo>
                    <a:pt x="603" y="234"/>
                    <a:pt x="613" y="234"/>
                    <a:pt x="622" y="234"/>
                  </a:cubicBezTo>
                  <a:cubicBezTo>
                    <a:pt x="630" y="234"/>
                    <a:pt x="633" y="236"/>
                    <a:pt x="632" y="244"/>
                  </a:cubicBezTo>
                  <a:cubicBezTo>
                    <a:pt x="632" y="255"/>
                    <a:pt x="633" y="267"/>
                    <a:pt x="632" y="278"/>
                  </a:cubicBezTo>
                  <a:cubicBezTo>
                    <a:pt x="632" y="285"/>
                    <a:pt x="634" y="289"/>
                    <a:pt x="641" y="288"/>
                  </a:cubicBezTo>
                  <a:cubicBezTo>
                    <a:pt x="650" y="288"/>
                    <a:pt x="660" y="288"/>
                    <a:pt x="669" y="288"/>
                  </a:cubicBezTo>
                  <a:cubicBezTo>
                    <a:pt x="674" y="288"/>
                    <a:pt x="677" y="287"/>
                    <a:pt x="681" y="284"/>
                  </a:cubicBezTo>
                  <a:cubicBezTo>
                    <a:pt x="694" y="272"/>
                    <a:pt x="711" y="273"/>
                    <a:pt x="723" y="285"/>
                  </a:cubicBezTo>
                  <a:cubicBezTo>
                    <a:pt x="733" y="295"/>
                    <a:pt x="733" y="314"/>
                    <a:pt x="723" y="325"/>
                  </a:cubicBezTo>
                  <a:cubicBezTo>
                    <a:pt x="713" y="337"/>
                    <a:pt x="695" y="338"/>
                    <a:pt x="681" y="327"/>
                  </a:cubicBezTo>
                  <a:cubicBezTo>
                    <a:pt x="678" y="325"/>
                    <a:pt x="676" y="323"/>
                    <a:pt x="672" y="323"/>
                  </a:cubicBezTo>
                  <a:cubicBezTo>
                    <a:pt x="661" y="323"/>
                    <a:pt x="650" y="323"/>
                    <a:pt x="639" y="323"/>
                  </a:cubicBezTo>
                  <a:cubicBezTo>
                    <a:pt x="634" y="323"/>
                    <a:pt x="632" y="326"/>
                    <a:pt x="632" y="331"/>
                  </a:cubicBezTo>
                  <a:cubicBezTo>
                    <a:pt x="632" y="358"/>
                    <a:pt x="632" y="385"/>
                    <a:pt x="632" y="412"/>
                  </a:cubicBezTo>
                  <a:cubicBezTo>
                    <a:pt x="632" y="418"/>
                    <a:pt x="634" y="421"/>
                    <a:pt x="640" y="420"/>
                  </a:cubicBezTo>
                  <a:cubicBezTo>
                    <a:pt x="650" y="420"/>
                    <a:pt x="661" y="420"/>
                    <a:pt x="671" y="420"/>
                  </a:cubicBezTo>
                  <a:cubicBezTo>
                    <a:pt x="676" y="421"/>
                    <a:pt x="679" y="417"/>
                    <a:pt x="683" y="415"/>
                  </a:cubicBezTo>
                  <a:cubicBezTo>
                    <a:pt x="697" y="404"/>
                    <a:pt x="717" y="407"/>
                    <a:pt x="726" y="422"/>
                  </a:cubicBezTo>
                  <a:cubicBezTo>
                    <a:pt x="735" y="436"/>
                    <a:pt x="730" y="456"/>
                    <a:pt x="715" y="464"/>
                  </a:cubicBezTo>
                  <a:cubicBezTo>
                    <a:pt x="705" y="469"/>
                    <a:pt x="693" y="469"/>
                    <a:pt x="684" y="461"/>
                  </a:cubicBezTo>
                  <a:cubicBezTo>
                    <a:pt x="678" y="457"/>
                    <a:pt x="672" y="455"/>
                    <a:pt x="666" y="456"/>
                  </a:cubicBezTo>
                  <a:cubicBezTo>
                    <a:pt x="657" y="456"/>
                    <a:pt x="649" y="456"/>
                    <a:pt x="640" y="456"/>
                  </a:cubicBezTo>
                  <a:cubicBezTo>
                    <a:pt x="635" y="456"/>
                    <a:pt x="632" y="458"/>
                    <a:pt x="632" y="464"/>
                  </a:cubicBezTo>
                  <a:cubicBezTo>
                    <a:pt x="632" y="491"/>
                    <a:pt x="632" y="518"/>
                    <a:pt x="632" y="545"/>
                  </a:cubicBezTo>
                  <a:cubicBezTo>
                    <a:pt x="632" y="551"/>
                    <a:pt x="635" y="553"/>
                    <a:pt x="640" y="553"/>
                  </a:cubicBezTo>
                  <a:cubicBezTo>
                    <a:pt x="647" y="553"/>
                    <a:pt x="654" y="553"/>
                    <a:pt x="661" y="553"/>
                  </a:cubicBezTo>
                  <a:cubicBezTo>
                    <a:pt x="670" y="553"/>
                    <a:pt x="677" y="552"/>
                    <a:pt x="685" y="546"/>
                  </a:cubicBezTo>
                  <a:cubicBezTo>
                    <a:pt x="696" y="537"/>
                    <a:pt x="713" y="539"/>
                    <a:pt x="722" y="550"/>
                  </a:cubicBezTo>
                  <a:cubicBezTo>
                    <a:pt x="732" y="561"/>
                    <a:pt x="733" y="577"/>
                    <a:pt x="724" y="588"/>
                  </a:cubicBezTo>
                  <a:cubicBezTo>
                    <a:pt x="720" y="594"/>
                    <a:pt x="719" y="599"/>
                    <a:pt x="719" y="606"/>
                  </a:cubicBezTo>
                  <a:cubicBezTo>
                    <a:pt x="719" y="623"/>
                    <a:pt x="719" y="640"/>
                    <a:pt x="719" y="656"/>
                  </a:cubicBezTo>
                  <a:cubicBezTo>
                    <a:pt x="719" y="662"/>
                    <a:pt x="720" y="665"/>
                    <a:pt x="725" y="668"/>
                  </a:cubicBezTo>
                  <a:cubicBezTo>
                    <a:pt x="742" y="679"/>
                    <a:pt x="750" y="698"/>
                    <a:pt x="746" y="718"/>
                  </a:cubicBezTo>
                  <a:cubicBezTo>
                    <a:pt x="741" y="736"/>
                    <a:pt x="725" y="750"/>
                    <a:pt x="705" y="753"/>
                  </a:cubicBezTo>
                  <a:cubicBezTo>
                    <a:pt x="686" y="756"/>
                    <a:pt x="665" y="742"/>
                    <a:pt x="658" y="723"/>
                  </a:cubicBezTo>
                  <a:cubicBezTo>
                    <a:pt x="650" y="703"/>
                    <a:pt x="657" y="679"/>
                    <a:pt x="676" y="669"/>
                  </a:cubicBezTo>
                  <a:cubicBezTo>
                    <a:pt x="682" y="665"/>
                    <a:pt x="684" y="660"/>
                    <a:pt x="684" y="653"/>
                  </a:cubicBezTo>
                  <a:cubicBezTo>
                    <a:pt x="683" y="636"/>
                    <a:pt x="684" y="619"/>
                    <a:pt x="684" y="602"/>
                  </a:cubicBezTo>
                  <a:cubicBezTo>
                    <a:pt x="683" y="593"/>
                    <a:pt x="679" y="589"/>
                    <a:pt x="670" y="588"/>
                  </a:cubicBezTo>
                  <a:cubicBezTo>
                    <a:pt x="660" y="588"/>
                    <a:pt x="650" y="588"/>
                    <a:pt x="639" y="588"/>
                  </a:cubicBezTo>
                  <a:cubicBezTo>
                    <a:pt x="635" y="588"/>
                    <a:pt x="633" y="590"/>
                    <a:pt x="632" y="595"/>
                  </a:cubicBezTo>
                  <a:cubicBezTo>
                    <a:pt x="629" y="617"/>
                    <a:pt x="614" y="633"/>
                    <a:pt x="592" y="638"/>
                  </a:cubicBezTo>
                  <a:cubicBezTo>
                    <a:pt x="586" y="639"/>
                    <a:pt x="582" y="642"/>
                    <a:pt x="583" y="649"/>
                  </a:cubicBezTo>
                  <a:cubicBezTo>
                    <a:pt x="584" y="656"/>
                    <a:pt x="583" y="662"/>
                    <a:pt x="583" y="669"/>
                  </a:cubicBezTo>
                  <a:cubicBezTo>
                    <a:pt x="583" y="679"/>
                    <a:pt x="584" y="687"/>
                    <a:pt x="591" y="696"/>
                  </a:cubicBezTo>
                  <a:cubicBezTo>
                    <a:pt x="600" y="707"/>
                    <a:pt x="597" y="725"/>
                    <a:pt x="586" y="734"/>
                  </a:cubicBezTo>
                  <a:cubicBezTo>
                    <a:pt x="574" y="744"/>
                    <a:pt x="558" y="743"/>
                    <a:pt x="547" y="733"/>
                  </a:cubicBezTo>
                  <a:cubicBezTo>
                    <a:pt x="535" y="723"/>
                    <a:pt x="532" y="706"/>
                    <a:pt x="542" y="695"/>
                  </a:cubicBezTo>
                  <a:cubicBezTo>
                    <a:pt x="549" y="687"/>
                    <a:pt x="549" y="680"/>
                    <a:pt x="549" y="671"/>
                  </a:cubicBezTo>
                  <a:cubicBezTo>
                    <a:pt x="549" y="663"/>
                    <a:pt x="549" y="655"/>
                    <a:pt x="549" y="647"/>
                  </a:cubicBezTo>
                  <a:cubicBezTo>
                    <a:pt x="549" y="642"/>
                    <a:pt x="548" y="639"/>
                    <a:pt x="542" y="639"/>
                  </a:cubicBezTo>
                  <a:cubicBezTo>
                    <a:pt x="514" y="639"/>
                    <a:pt x="486" y="639"/>
                    <a:pt x="458" y="639"/>
                  </a:cubicBezTo>
                  <a:cubicBezTo>
                    <a:pt x="453" y="639"/>
                    <a:pt x="451" y="641"/>
                    <a:pt x="451" y="647"/>
                  </a:cubicBezTo>
                  <a:cubicBezTo>
                    <a:pt x="451" y="658"/>
                    <a:pt x="451" y="670"/>
                    <a:pt x="451" y="681"/>
                  </a:cubicBezTo>
                  <a:cubicBezTo>
                    <a:pt x="451" y="686"/>
                    <a:pt x="453" y="688"/>
                    <a:pt x="455" y="691"/>
                  </a:cubicBezTo>
                  <a:cubicBezTo>
                    <a:pt x="466" y="704"/>
                    <a:pt x="466" y="721"/>
                    <a:pt x="455" y="732"/>
                  </a:cubicBezTo>
                  <a:cubicBezTo>
                    <a:pt x="444" y="743"/>
                    <a:pt x="426" y="744"/>
                    <a:pt x="414" y="734"/>
                  </a:cubicBezTo>
                  <a:cubicBezTo>
                    <a:pt x="402" y="723"/>
                    <a:pt x="400" y="706"/>
                    <a:pt x="411" y="693"/>
                  </a:cubicBezTo>
                  <a:cubicBezTo>
                    <a:pt x="414" y="688"/>
                    <a:pt x="416" y="684"/>
                    <a:pt x="416" y="678"/>
                  </a:cubicBezTo>
                  <a:cubicBezTo>
                    <a:pt x="415" y="668"/>
                    <a:pt x="415" y="657"/>
                    <a:pt x="416" y="647"/>
                  </a:cubicBezTo>
                  <a:cubicBezTo>
                    <a:pt x="416" y="641"/>
                    <a:pt x="413" y="639"/>
                    <a:pt x="407" y="639"/>
                  </a:cubicBezTo>
                  <a:cubicBezTo>
                    <a:pt x="380" y="639"/>
                    <a:pt x="353" y="639"/>
                    <a:pt x="326" y="639"/>
                  </a:cubicBezTo>
                  <a:cubicBezTo>
                    <a:pt x="320" y="639"/>
                    <a:pt x="318" y="642"/>
                    <a:pt x="318" y="647"/>
                  </a:cubicBezTo>
                  <a:cubicBezTo>
                    <a:pt x="318" y="655"/>
                    <a:pt x="318" y="662"/>
                    <a:pt x="318" y="670"/>
                  </a:cubicBezTo>
                  <a:cubicBezTo>
                    <a:pt x="318" y="679"/>
                    <a:pt x="319" y="687"/>
                    <a:pt x="325" y="695"/>
                  </a:cubicBezTo>
                  <a:cubicBezTo>
                    <a:pt x="336" y="707"/>
                    <a:pt x="331" y="726"/>
                    <a:pt x="319" y="735"/>
                  </a:cubicBezTo>
                  <a:cubicBezTo>
                    <a:pt x="306" y="744"/>
                    <a:pt x="288" y="742"/>
                    <a:pt x="279" y="730"/>
                  </a:cubicBezTo>
                  <a:cubicBezTo>
                    <a:pt x="275" y="727"/>
                    <a:pt x="273" y="724"/>
                    <a:pt x="267" y="724"/>
                  </a:cubicBezTo>
                  <a:cubicBezTo>
                    <a:pt x="248" y="725"/>
                    <a:pt x="228" y="725"/>
                    <a:pt x="208" y="724"/>
                  </a:cubicBezTo>
                  <a:cubicBezTo>
                    <a:pt x="203" y="724"/>
                    <a:pt x="199" y="726"/>
                    <a:pt x="196" y="731"/>
                  </a:cubicBezTo>
                  <a:cubicBezTo>
                    <a:pt x="186" y="747"/>
                    <a:pt x="167" y="756"/>
                    <a:pt x="150" y="753"/>
                  </a:cubicBezTo>
                  <a:cubicBezTo>
                    <a:pt x="130" y="749"/>
                    <a:pt x="116" y="735"/>
                    <a:pt x="112" y="715"/>
                  </a:cubicBezTo>
                  <a:cubicBezTo>
                    <a:pt x="108" y="694"/>
                    <a:pt x="119" y="673"/>
                    <a:pt x="139" y="665"/>
                  </a:cubicBezTo>
                  <a:cubicBezTo>
                    <a:pt x="160" y="657"/>
                    <a:pt x="184" y="663"/>
                    <a:pt x="195" y="681"/>
                  </a:cubicBezTo>
                  <a:cubicBezTo>
                    <a:pt x="199" y="687"/>
                    <a:pt x="203" y="690"/>
                    <a:pt x="211" y="689"/>
                  </a:cubicBezTo>
                  <a:cubicBezTo>
                    <a:pt x="231" y="689"/>
                    <a:pt x="252" y="689"/>
                    <a:pt x="272" y="689"/>
                  </a:cubicBezTo>
                  <a:cubicBezTo>
                    <a:pt x="280" y="689"/>
                    <a:pt x="283" y="687"/>
                    <a:pt x="283" y="679"/>
                  </a:cubicBezTo>
                  <a:cubicBezTo>
                    <a:pt x="283" y="668"/>
                    <a:pt x="283" y="657"/>
                    <a:pt x="283" y="646"/>
                  </a:cubicBezTo>
                  <a:cubicBezTo>
                    <a:pt x="283" y="639"/>
                    <a:pt x="280" y="637"/>
                    <a:pt x="274" y="637"/>
                  </a:cubicBezTo>
                  <a:cubicBezTo>
                    <a:pt x="261" y="638"/>
                    <a:pt x="247" y="637"/>
                    <a:pt x="234" y="638"/>
                  </a:cubicBezTo>
                  <a:cubicBezTo>
                    <a:pt x="227" y="638"/>
                    <a:pt x="225" y="635"/>
                    <a:pt x="225" y="629"/>
                  </a:cubicBezTo>
                  <a:cubicBezTo>
                    <a:pt x="225" y="617"/>
                    <a:pt x="225" y="606"/>
                    <a:pt x="225" y="595"/>
                  </a:cubicBezTo>
                  <a:cubicBezTo>
                    <a:pt x="225" y="589"/>
                    <a:pt x="223" y="586"/>
                    <a:pt x="217" y="587"/>
                  </a:cubicBezTo>
                  <a:cubicBezTo>
                    <a:pt x="207" y="587"/>
                    <a:pt x="198" y="587"/>
                    <a:pt x="188" y="587"/>
                  </a:cubicBezTo>
                  <a:cubicBezTo>
                    <a:pt x="184" y="586"/>
                    <a:pt x="181" y="588"/>
                    <a:pt x="177" y="591"/>
                  </a:cubicBezTo>
                  <a:cubicBezTo>
                    <a:pt x="165" y="602"/>
                    <a:pt x="151" y="602"/>
                    <a:pt x="138" y="592"/>
                  </a:cubicBezTo>
                  <a:cubicBezTo>
                    <a:pt x="133" y="588"/>
                    <a:pt x="128" y="586"/>
                    <a:pt x="121" y="587"/>
                  </a:cubicBezTo>
                  <a:cubicBezTo>
                    <a:pt x="117" y="587"/>
                    <a:pt x="113" y="587"/>
                    <a:pt x="108" y="587"/>
                  </a:cubicBezTo>
                  <a:cubicBezTo>
                    <a:pt x="99" y="585"/>
                    <a:pt x="93" y="589"/>
                    <a:pt x="87" y="597"/>
                  </a:cubicBezTo>
                  <a:cubicBezTo>
                    <a:pt x="77" y="613"/>
                    <a:pt x="55" y="619"/>
                    <a:pt x="37" y="613"/>
                  </a:cubicBezTo>
                  <a:cubicBezTo>
                    <a:pt x="18" y="607"/>
                    <a:pt x="5" y="590"/>
                    <a:pt x="5" y="571"/>
                  </a:cubicBezTo>
                  <a:cubicBezTo>
                    <a:pt x="5" y="550"/>
                    <a:pt x="16" y="533"/>
                    <a:pt x="35" y="527"/>
                  </a:cubicBezTo>
                  <a:cubicBezTo>
                    <a:pt x="54" y="520"/>
                    <a:pt x="77" y="526"/>
                    <a:pt x="87" y="542"/>
                  </a:cubicBezTo>
                  <a:cubicBezTo>
                    <a:pt x="93" y="551"/>
                    <a:pt x="99" y="553"/>
                    <a:pt x="109" y="553"/>
                  </a:cubicBezTo>
                  <a:cubicBezTo>
                    <a:pt x="121" y="553"/>
                    <a:pt x="132" y="553"/>
                    <a:pt x="143" y="545"/>
                  </a:cubicBezTo>
                  <a:cubicBezTo>
                    <a:pt x="153" y="537"/>
                    <a:pt x="165" y="539"/>
                    <a:pt x="175" y="547"/>
                  </a:cubicBezTo>
                  <a:cubicBezTo>
                    <a:pt x="180" y="552"/>
                    <a:pt x="186" y="553"/>
                    <a:pt x="192" y="553"/>
                  </a:cubicBezTo>
                  <a:cubicBezTo>
                    <a:pt x="200" y="553"/>
                    <a:pt x="209" y="553"/>
                    <a:pt x="217" y="553"/>
                  </a:cubicBezTo>
                  <a:cubicBezTo>
                    <a:pt x="222" y="553"/>
                    <a:pt x="225" y="551"/>
                    <a:pt x="225" y="545"/>
                  </a:cubicBezTo>
                  <a:cubicBezTo>
                    <a:pt x="225" y="518"/>
                    <a:pt x="225" y="491"/>
                    <a:pt x="225" y="464"/>
                  </a:cubicBezTo>
                  <a:cubicBezTo>
                    <a:pt x="225" y="458"/>
                    <a:pt x="222" y="456"/>
                    <a:pt x="217" y="456"/>
                  </a:cubicBezTo>
                  <a:cubicBezTo>
                    <a:pt x="207" y="456"/>
                    <a:pt x="197" y="456"/>
                    <a:pt x="187" y="456"/>
                  </a:cubicBezTo>
                  <a:cubicBezTo>
                    <a:pt x="183" y="456"/>
                    <a:pt x="180" y="458"/>
                    <a:pt x="176" y="460"/>
                  </a:cubicBezTo>
                  <a:cubicBezTo>
                    <a:pt x="166" y="468"/>
                    <a:pt x="152" y="470"/>
                    <a:pt x="142" y="463"/>
                  </a:cubicBezTo>
                  <a:cubicBezTo>
                    <a:pt x="132" y="457"/>
                    <a:pt x="126" y="445"/>
                    <a:pt x="127" y="434"/>
                  </a:cubicBezTo>
                  <a:cubicBezTo>
                    <a:pt x="130" y="420"/>
                    <a:pt x="139" y="411"/>
                    <a:pt x="152" y="408"/>
                  </a:cubicBezTo>
                  <a:cubicBezTo>
                    <a:pt x="161" y="407"/>
                    <a:pt x="169" y="409"/>
                    <a:pt x="176" y="415"/>
                  </a:cubicBezTo>
                  <a:cubicBezTo>
                    <a:pt x="181" y="420"/>
                    <a:pt x="185" y="421"/>
                    <a:pt x="191" y="420"/>
                  </a:cubicBezTo>
                  <a:cubicBezTo>
                    <a:pt x="200" y="420"/>
                    <a:pt x="209" y="420"/>
                    <a:pt x="218" y="420"/>
                  </a:cubicBezTo>
                  <a:cubicBezTo>
                    <a:pt x="223" y="421"/>
                    <a:pt x="225" y="419"/>
                    <a:pt x="225" y="413"/>
                  </a:cubicBezTo>
                  <a:cubicBezTo>
                    <a:pt x="225" y="386"/>
                    <a:pt x="225" y="358"/>
                    <a:pt x="225" y="331"/>
                  </a:cubicBezTo>
                  <a:cubicBezTo>
                    <a:pt x="225" y="326"/>
                    <a:pt x="223" y="323"/>
                    <a:pt x="217" y="323"/>
                  </a:cubicBezTo>
                  <a:cubicBezTo>
                    <a:pt x="207" y="323"/>
                    <a:pt x="196" y="323"/>
                    <a:pt x="186" y="323"/>
                  </a:cubicBezTo>
                  <a:cubicBezTo>
                    <a:pt x="182" y="323"/>
                    <a:pt x="180" y="325"/>
                    <a:pt x="177" y="327"/>
                  </a:cubicBezTo>
                  <a:cubicBezTo>
                    <a:pt x="164" y="337"/>
                    <a:pt x="150" y="337"/>
                    <a:pt x="137" y="327"/>
                  </a:cubicBezTo>
                  <a:cubicBezTo>
                    <a:pt x="134" y="324"/>
                    <a:pt x="130" y="323"/>
                    <a:pt x="126" y="323"/>
                  </a:cubicBezTo>
                  <a:cubicBezTo>
                    <a:pt x="110" y="323"/>
                    <a:pt x="94" y="323"/>
                    <a:pt x="78" y="323"/>
                  </a:cubicBezTo>
                  <a:cubicBezTo>
                    <a:pt x="75" y="323"/>
                    <a:pt x="69" y="321"/>
                    <a:pt x="68" y="328"/>
                  </a:cubicBezTo>
                  <a:cubicBezTo>
                    <a:pt x="68" y="334"/>
                    <a:pt x="65" y="341"/>
                    <a:pt x="73" y="346"/>
                  </a:cubicBezTo>
                  <a:cubicBezTo>
                    <a:pt x="89" y="354"/>
                    <a:pt x="97" y="368"/>
                    <a:pt x="97" y="386"/>
                  </a:cubicBezTo>
                  <a:cubicBezTo>
                    <a:pt x="97" y="407"/>
                    <a:pt x="81" y="426"/>
                    <a:pt x="60" y="431"/>
                  </a:cubicBezTo>
                  <a:cubicBezTo>
                    <a:pt x="38" y="435"/>
                    <a:pt x="17" y="424"/>
                    <a:pt x="9" y="404"/>
                  </a:cubicBezTo>
                  <a:cubicBezTo>
                    <a:pt x="0" y="384"/>
                    <a:pt x="6" y="360"/>
                    <a:pt x="25" y="348"/>
                  </a:cubicBezTo>
                  <a:cubicBezTo>
                    <a:pt x="32" y="344"/>
                    <a:pt x="35" y="339"/>
                    <a:pt x="34" y="330"/>
                  </a:cubicBezTo>
                  <a:cubicBezTo>
                    <a:pt x="34" y="320"/>
                    <a:pt x="35" y="310"/>
                    <a:pt x="34" y="299"/>
                  </a:cubicBezTo>
                  <a:cubicBezTo>
                    <a:pt x="34" y="291"/>
                    <a:pt x="36" y="287"/>
                    <a:pt x="45" y="288"/>
                  </a:cubicBezTo>
                  <a:cubicBezTo>
                    <a:pt x="58" y="288"/>
                    <a:pt x="71" y="288"/>
                    <a:pt x="84" y="288"/>
                  </a:cubicBezTo>
                  <a:cubicBezTo>
                    <a:pt x="84" y="288"/>
                    <a:pt x="84" y="288"/>
                    <a:pt x="84" y="288"/>
                  </a:cubicBezTo>
                  <a:close/>
                  <a:moveTo>
                    <a:pt x="428" y="269"/>
                  </a:moveTo>
                  <a:cubicBezTo>
                    <a:pt x="428" y="269"/>
                    <a:pt x="428" y="269"/>
                    <a:pt x="428" y="269"/>
                  </a:cubicBezTo>
                  <a:cubicBezTo>
                    <a:pt x="376" y="269"/>
                    <a:pt x="323" y="269"/>
                    <a:pt x="271" y="269"/>
                  </a:cubicBezTo>
                  <a:cubicBezTo>
                    <a:pt x="263" y="269"/>
                    <a:pt x="260" y="271"/>
                    <a:pt x="260" y="279"/>
                  </a:cubicBezTo>
                  <a:cubicBezTo>
                    <a:pt x="261" y="294"/>
                    <a:pt x="260" y="310"/>
                    <a:pt x="260" y="325"/>
                  </a:cubicBezTo>
                  <a:cubicBezTo>
                    <a:pt x="260" y="415"/>
                    <a:pt x="260" y="504"/>
                    <a:pt x="260" y="594"/>
                  </a:cubicBezTo>
                  <a:cubicBezTo>
                    <a:pt x="260" y="600"/>
                    <a:pt x="261" y="603"/>
                    <a:pt x="269" y="603"/>
                  </a:cubicBezTo>
                  <a:cubicBezTo>
                    <a:pt x="304" y="603"/>
                    <a:pt x="340" y="603"/>
                    <a:pt x="375" y="603"/>
                  </a:cubicBezTo>
                  <a:cubicBezTo>
                    <a:pt x="390" y="603"/>
                    <a:pt x="404" y="603"/>
                    <a:pt x="419" y="603"/>
                  </a:cubicBezTo>
                  <a:cubicBezTo>
                    <a:pt x="439" y="604"/>
                    <a:pt x="460" y="603"/>
                    <a:pt x="480" y="603"/>
                  </a:cubicBezTo>
                  <a:cubicBezTo>
                    <a:pt x="496" y="603"/>
                    <a:pt x="512" y="603"/>
                    <a:pt x="528" y="603"/>
                  </a:cubicBezTo>
                  <a:cubicBezTo>
                    <a:pt x="544" y="603"/>
                    <a:pt x="561" y="604"/>
                    <a:pt x="578" y="603"/>
                  </a:cubicBezTo>
                  <a:cubicBezTo>
                    <a:pt x="590" y="603"/>
                    <a:pt x="597" y="596"/>
                    <a:pt x="597" y="584"/>
                  </a:cubicBezTo>
                  <a:cubicBezTo>
                    <a:pt x="597" y="482"/>
                    <a:pt x="596" y="381"/>
                    <a:pt x="597" y="279"/>
                  </a:cubicBezTo>
                  <a:cubicBezTo>
                    <a:pt x="597" y="271"/>
                    <a:pt x="594" y="269"/>
                    <a:pt x="586" y="269"/>
                  </a:cubicBezTo>
                  <a:cubicBezTo>
                    <a:pt x="534" y="269"/>
                    <a:pt x="481" y="269"/>
                    <a:pt x="428" y="269"/>
                  </a:cubicBezTo>
                  <a:close/>
                  <a:moveTo>
                    <a:pt x="52" y="397"/>
                  </a:moveTo>
                  <a:cubicBezTo>
                    <a:pt x="58" y="396"/>
                    <a:pt x="64" y="390"/>
                    <a:pt x="63" y="384"/>
                  </a:cubicBezTo>
                  <a:cubicBezTo>
                    <a:pt x="62" y="377"/>
                    <a:pt x="58" y="373"/>
                    <a:pt x="51" y="373"/>
                  </a:cubicBezTo>
                  <a:cubicBezTo>
                    <a:pt x="45" y="373"/>
                    <a:pt x="39" y="379"/>
                    <a:pt x="39" y="385"/>
                  </a:cubicBezTo>
                  <a:cubicBezTo>
                    <a:pt x="39" y="391"/>
                    <a:pt x="45" y="397"/>
                    <a:pt x="52" y="397"/>
                  </a:cubicBezTo>
                  <a:close/>
                  <a:moveTo>
                    <a:pt x="51" y="580"/>
                  </a:moveTo>
                  <a:cubicBezTo>
                    <a:pt x="57" y="580"/>
                    <a:pt x="63" y="574"/>
                    <a:pt x="63" y="568"/>
                  </a:cubicBezTo>
                  <a:cubicBezTo>
                    <a:pt x="63" y="562"/>
                    <a:pt x="56" y="556"/>
                    <a:pt x="51" y="556"/>
                  </a:cubicBezTo>
                  <a:cubicBezTo>
                    <a:pt x="44" y="557"/>
                    <a:pt x="40" y="561"/>
                    <a:pt x="39" y="568"/>
                  </a:cubicBezTo>
                  <a:cubicBezTo>
                    <a:pt x="39" y="574"/>
                    <a:pt x="44" y="580"/>
                    <a:pt x="51" y="580"/>
                  </a:cubicBezTo>
                  <a:close/>
                  <a:moveTo>
                    <a:pt x="688" y="159"/>
                  </a:moveTo>
                  <a:cubicBezTo>
                    <a:pt x="688" y="169"/>
                    <a:pt x="693" y="174"/>
                    <a:pt x="700" y="174"/>
                  </a:cubicBezTo>
                  <a:cubicBezTo>
                    <a:pt x="708" y="174"/>
                    <a:pt x="711" y="169"/>
                    <a:pt x="712" y="162"/>
                  </a:cubicBezTo>
                  <a:cubicBezTo>
                    <a:pt x="712" y="156"/>
                    <a:pt x="706" y="149"/>
                    <a:pt x="700" y="150"/>
                  </a:cubicBezTo>
                  <a:cubicBezTo>
                    <a:pt x="693" y="151"/>
                    <a:pt x="688" y="154"/>
                    <a:pt x="688" y="159"/>
                  </a:cubicBezTo>
                  <a:close/>
                  <a:moveTo>
                    <a:pt x="712" y="705"/>
                  </a:moveTo>
                  <a:cubicBezTo>
                    <a:pt x="711" y="698"/>
                    <a:pt x="706" y="693"/>
                    <a:pt x="700" y="694"/>
                  </a:cubicBezTo>
                  <a:cubicBezTo>
                    <a:pt x="693" y="694"/>
                    <a:pt x="688" y="699"/>
                    <a:pt x="688" y="706"/>
                  </a:cubicBezTo>
                  <a:cubicBezTo>
                    <a:pt x="689" y="713"/>
                    <a:pt x="693" y="717"/>
                    <a:pt x="701" y="716"/>
                  </a:cubicBezTo>
                  <a:cubicBezTo>
                    <a:pt x="708" y="716"/>
                    <a:pt x="711" y="711"/>
                    <a:pt x="712" y="705"/>
                  </a:cubicBezTo>
                  <a:close/>
                  <a:moveTo>
                    <a:pt x="168" y="707"/>
                  </a:moveTo>
                  <a:cubicBezTo>
                    <a:pt x="168" y="698"/>
                    <a:pt x="164" y="693"/>
                    <a:pt x="157" y="694"/>
                  </a:cubicBezTo>
                  <a:cubicBezTo>
                    <a:pt x="149" y="694"/>
                    <a:pt x="146" y="698"/>
                    <a:pt x="146" y="705"/>
                  </a:cubicBezTo>
                  <a:cubicBezTo>
                    <a:pt x="146" y="713"/>
                    <a:pt x="150" y="716"/>
                    <a:pt x="157" y="716"/>
                  </a:cubicBezTo>
                  <a:cubicBezTo>
                    <a:pt x="164" y="716"/>
                    <a:pt x="168" y="713"/>
                    <a:pt x="168" y="707"/>
                  </a:cubicBezTo>
                  <a:close/>
                  <a:moveTo>
                    <a:pt x="302" y="60"/>
                  </a:moveTo>
                  <a:cubicBezTo>
                    <a:pt x="308" y="62"/>
                    <a:pt x="313" y="60"/>
                    <a:pt x="313" y="53"/>
                  </a:cubicBezTo>
                  <a:cubicBezTo>
                    <a:pt x="313" y="46"/>
                    <a:pt x="309" y="41"/>
                    <a:pt x="302" y="41"/>
                  </a:cubicBezTo>
                  <a:cubicBezTo>
                    <a:pt x="295" y="41"/>
                    <a:pt x="291" y="45"/>
                    <a:pt x="291" y="52"/>
                  </a:cubicBezTo>
                  <a:cubicBezTo>
                    <a:pt x="291" y="59"/>
                    <a:pt x="294" y="62"/>
                    <a:pt x="30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1">
              <a:extLst>
                <a:ext uri="{FF2B5EF4-FFF2-40B4-BE49-F238E27FC236}">
                  <a16:creationId xmlns:a16="http://schemas.microsoft.com/office/drawing/2014/main" id="{7186DE28-D727-4E05-8940-C2764BC09D13}"/>
                </a:ext>
              </a:extLst>
            </p:cNvPr>
            <p:cNvSpPr>
              <a:spLocks noEditPoints="1"/>
            </p:cNvSpPr>
            <p:nvPr/>
          </p:nvSpPr>
          <p:spPr bwMode="auto">
            <a:xfrm>
              <a:off x="5114925" y="2479675"/>
              <a:ext cx="177800" cy="177800"/>
            </a:xfrm>
            <a:custGeom>
              <a:avLst/>
              <a:gdLst>
                <a:gd name="T0" fmla="*/ 46 w 92"/>
                <a:gd name="T1" fmla="*/ 0 h 92"/>
                <a:gd name="T2" fmla="*/ 92 w 92"/>
                <a:gd name="T3" fmla="*/ 46 h 92"/>
                <a:gd name="T4" fmla="*/ 45 w 92"/>
                <a:gd name="T5" fmla="*/ 92 h 92"/>
                <a:gd name="T6" fmla="*/ 0 w 92"/>
                <a:gd name="T7" fmla="*/ 45 h 92"/>
                <a:gd name="T8" fmla="*/ 46 w 92"/>
                <a:gd name="T9" fmla="*/ 0 h 92"/>
                <a:gd name="T10" fmla="*/ 34 w 92"/>
                <a:gd name="T11" fmla="*/ 45 h 92"/>
                <a:gd name="T12" fmla="*/ 46 w 92"/>
                <a:gd name="T13" fmla="*/ 58 h 92"/>
                <a:gd name="T14" fmla="*/ 58 w 92"/>
                <a:gd name="T15" fmla="*/ 46 h 92"/>
                <a:gd name="T16" fmla="*/ 45 w 92"/>
                <a:gd name="T17" fmla="*/ 34 h 92"/>
                <a:gd name="T18" fmla="*/ 34 w 92"/>
                <a:gd name="T19"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71" y="0"/>
                    <a:pt x="92" y="21"/>
                    <a:pt x="92" y="46"/>
                  </a:cubicBezTo>
                  <a:cubicBezTo>
                    <a:pt x="92" y="71"/>
                    <a:pt x="70" y="92"/>
                    <a:pt x="45" y="92"/>
                  </a:cubicBezTo>
                  <a:cubicBezTo>
                    <a:pt x="20" y="92"/>
                    <a:pt x="0" y="71"/>
                    <a:pt x="0" y="45"/>
                  </a:cubicBezTo>
                  <a:cubicBezTo>
                    <a:pt x="0" y="20"/>
                    <a:pt x="20" y="0"/>
                    <a:pt x="46" y="0"/>
                  </a:cubicBezTo>
                  <a:close/>
                  <a:moveTo>
                    <a:pt x="34" y="45"/>
                  </a:moveTo>
                  <a:cubicBezTo>
                    <a:pt x="34" y="52"/>
                    <a:pt x="41" y="59"/>
                    <a:pt x="46" y="58"/>
                  </a:cubicBezTo>
                  <a:cubicBezTo>
                    <a:pt x="53" y="57"/>
                    <a:pt x="58" y="53"/>
                    <a:pt x="58" y="46"/>
                  </a:cubicBezTo>
                  <a:cubicBezTo>
                    <a:pt x="58" y="39"/>
                    <a:pt x="51" y="34"/>
                    <a:pt x="45" y="34"/>
                  </a:cubicBezTo>
                  <a:cubicBezTo>
                    <a:pt x="38" y="35"/>
                    <a:pt x="35" y="39"/>
                    <a:pt x="3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2">
              <a:extLst>
                <a:ext uri="{FF2B5EF4-FFF2-40B4-BE49-F238E27FC236}">
                  <a16:creationId xmlns:a16="http://schemas.microsoft.com/office/drawing/2014/main" id="{40897EED-F75B-4679-BA5C-A88EE2E28D1C}"/>
                </a:ext>
              </a:extLst>
            </p:cNvPr>
            <p:cNvSpPr>
              <a:spLocks noEditPoints="1"/>
            </p:cNvSpPr>
            <p:nvPr/>
          </p:nvSpPr>
          <p:spPr bwMode="auto">
            <a:xfrm>
              <a:off x="4343400" y="2408238"/>
              <a:ext cx="311150" cy="317500"/>
            </a:xfrm>
            <a:custGeom>
              <a:avLst/>
              <a:gdLst>
                <a:gd name="T0" fmla="*/ 0 w 161"/>
                <a:gd name="T1" fmla="*/ 82 h 163"/>
                <a:gd name="T2" fmla="*/ 0 w 161"/>
                <a:gd name="T3" fmla="*/ 10 h 163"/>
                <a:gd name="T4" fmla="*/ 9 w 161"/>
                <a:gd name="T5" fmla="*/ 1 h 163"/>
                <a:gd name="T6" fmla="*/ 152 w 161"/>
                <a:gd name="T7" fmla="*/ 1 h 163"/>
                <a:gd name="T8" fmla="*/ 161 w 161"/>
                <a:gd name="T9" fmla="*/ 10 h 163"/>
                <a:gd name="T10" fmla="*/ 161 w 161"/>
                <a:gd name="T11" fmla="*/ 153 h 163"/>
                <a:gd name="T12" fmla="*/ 151 w 161"/>
                <a:gd name="T13" fmla="*/ 163 h 163"/>
                <a:gd name="T14" fmla="*/ 9 w 161"/>
                <a:gd name="T15" fmla="*/ 163 h 163"/>
                <a:gd name="T16" fmla="*/ 0 w 161"/>
                <a:gd name="T17" fmla="*/ 154 h 163"/>
                <a:gd name="T18" fmla="*/ 0 w 161"/>
                <a:gd name="T19" fmla="*/ 82 h 163"/>
                <a:gd name="T20" fmla="*/ 127 w 161"/>
                <a:gd name="T21" fmla="*/ 83 h 163"/>
                <a:gd name="T22" fmla="*/ 127 w 161"/>
                <a:gd name="T23" fmla="*/ 83 h 163"/>
                <a:gd name="T24" fmla="*/ 127 w 161"/>
                <a:gd name="T25" fmla="*/ 45 h 163"/>
                <a:gd name="T26" fmla="*/ 117 w 161"/>
                <a:gd name="T27" fmla="*/ 35 h 163"/>
                <a:gd name="T28" fmla="*/ 44 w 161"/>
                <a:gd name="T29" fmla="*/ 35 h 163"/>
                <a:gd name="T30" fmla="*/ 34 w 161"/>
                <a:gd name="T31" fmla="*/ 45 h 163"/>
                <a:gd name="T32" fmla="*/ 34 w 161"/>
                <a:gd name="T33" fmla="*/ 119 h 163"/>
                <a:gd name="T34" fmla="*/ 43 w 161"/>
                <a:gd name="T35" fmla="*/ 129 h 163"/>
                <a:gd name="T36" fmla="*/ 119 w 161"/>
                <a:gd name="T37" fmla="*/ 129 h 163"/>
                <a:gd name="T38" fmla="*/ 127 w 161"/>
                <a:gd name="T39" fmla="*/ 120 h 163"/>
                <a:gd name="T40" fmla="*/ 127 w 161"/>
                <a:gd name="T41" fmla="*/ 8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63">
                  <a:moveTo>
                    <a:pt x="0" y="82"/>
                  </a:moveTo>
                  <a:cubicBezTo>
                    <a:pt x="0" y="58"/>
                    <a:pt x="0" y="34"/>
                    <a:pt x="0" y="10"/>
                  </a:cubicBezTo>
                  <a:cubicBezTo>
                    <a:pt x="0" y="3"/>
                    <a:pt x="2" y="0"/>
                    <a:pt x="9" y="1"/>
                  </a:cubicBezTo>
                  <a:cubicBezTo>
                    <a:pt x="57" y="1"/>
                    <a:pt x="104" y="1"/>
                    <a:pt x="152" y="1"/>
                  </a:cubicBezTo>
                  <a:cubicBezTo>
                    <a:pt x="159" y="0"/>
                    <a:pt x="161" y="3"/>
                    <a:pt x="161" y="10"/>
                  </a:cubicBezTo>
                  <a:cubicBezTo>
                    <a:pt x="161" y="58"/>
                    <a:pt x="161" y="105"/>
                    <a:pt x="161" y="153"/>
                  </a:cubicBezTo>
                  <a:cubicBezTo>
                    <a:pt x="161" y="160"/>
                    <a:pt x="159" y="163"/>
                    <a:pt x="151" y="163"/>
                  </a:cubicBezTo>
                  <a:cubicBezTo>
                    <a:pt x="104" y="163"/>
                    <a:pt x="56" y="163"/>
                    <a:pt x="9" y="163"/>
                  </a:cubicBezTo>
                  <a:cubicBezTo>
                    <a:pt x="2" y="163"/>
                    <a:pt x="0" y="160"/>
                    <a:pt x="0" y="154"/>
                  </a:cubicBezTo>
                  <a:cubicBezTo>
                    <a:pt x="0" y="130"/>
                    <a:pt x="0" y="106"/>
                    <a:pt x="0" y="82"/>
                  </a:cubicBezTo>
                  <a:close/>
                  <a:moveTo>
                    <a:pt x="127" y="83"/>
                  </a:moveTo>
                  <a:cubicBezTo>
                    <a:pt x="127" y="83"/>
                    <a:pt x="127" y="83"/>
                    <a:pt x="127" y="83"/>
                  </a:cubicBezTo>
                  <a:cubicBezTo>
                    <a:pt x="127" y="70"/>
                    <a:pt x="127" y="58"/>
                    <a:pt x="127" y="45"/>
                  </a:cubicBezTo>
                  <a:cubicBezTo>
                    <a:pt x="127" y="38"/>
                    <a:pt x="125" y="35"/>
                    <a:pt x="117" y="35"/>
                  </a:cubicBezTo>
                  <a:cubicBezTo>
                    <a:pt x="93" y="36"/>
                    <a:pt x="68" y="36"/>
                    <a:pt x="44" y="35"/>
                  </a:cubicBezTo>
                  <a:cubicBezTo>
                    <a:pt x="36" y="35"/>
                    <a:pt x="33" y="37"/>
                    <a:pt x="34" y="45"/>
                  </a:cubicBezTo>
                  <a:cubicBezTo>
                    <a:pt x="34" y="70"/>
                    <a:pt x="34" y="95"/>
                    <a:pt x="34" y="119"/>
                  </a:cubicBezTo>
                  <a:cubicBezTo>
                    <a:pt x="34" y="126"/>
                    <a:pt x="35" y="129"/>
                    <a:pt x="43" y="129"/>
                  </a:cubicBezTo>
                  <a:cubicBezTo>
                    <a:pt x="68" y="129"/>
                    <a:pt x="93" y="129"/>
                    <a:pt x="119" y="129"/>
                  </a:cubicBezTo>
                  <a:cubicBezTo>
                    <a:pt x="125" y="129"/>
                    <a:pt x="127" y="126"/>
                    <a:pt x="127" y="120"/>
                  </a:cubicBezTo>
                  <a:cubicBezTo>
                    <a:pt x="127" y="108"/>
                    <a:pt x="127" y="96"/>
                    <a:pt x="12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myP_bulb">
            <a:extLst>
              <a:ext uri="{FF2B5EF4-FFF2-40B4-BE49-F238E27FC236}">
                <a16:creationId xmlns:a16="http://schemas.microsoft.com/office/drawing/2014/main" id="{CC8FFD84-BDB8-413A-8371-4D328F3E3CF1}"/>
              </a:ext>
            </a:extLst>
          </p:cNvPr>
          <p:cNvGrpSpPr/>
          <p:nvPr/>
        </p:nvGrpSpPr>
        <p:grpSpPr>
          <a:xfrm>
            <a:off x="931230" y="3500925"/>
            <a:ext cx="379042" cy="398526"/>
            <a:chOff x="6327776" y="3825876"/>
            <a:chExt cx="679450" cy="714375"/>
          </a:xfrm>
          <a:solidFill>
            <a:schemeClr val="tx1"/>
          </a:solidFill>
        </p:grpSpPr>
        <p:sp>
          <p:nvSpPr>
            <p:cNvPr id="122" name="Freeform 6">
              <a:extLst>
                <a:ext uri="{FF2B5EF4-FFF2-40B4-BE49-F238E27FC236}">
                  <a16:creationId xmlns:a16="http://schemas.microsoft.com/office/drawing/2014/main" id="{2A03897B-9109-4462-91E4-4A456CB1C6F3}"/>
                </a:ext>
              </a:extLst>
            </p:cNvPr>
            <p:cNvSpPr>
              <a:spLocks/>
            </p:cNvSpPr>
            <p:nvPr/>
          </p:nvSpPr>
          <p:spPr bwMode="auto">
            <a:xfrm>
              <a:off x="6475413" y="3971926"/>
              <a:ext cx="381000" cy="420688"/>
            </a:xfrm>
            <a:custGeom>
              <a:avLst/>
              <a:gdLst>
                <a:gd name="T0" fmla="*/ 203 w 203"/>
                <a:gd name="T1" fmla="*/ 105 h 224"/>
                <a:gd name="T2" fmla="*/ 95 w 203"/>
                <a:gd name="T3" fmla="*/ 4 h 224"/>
                <a:gd name="T4" fmla="*/ 1 w 203"/>
                <a:gd name="T5" fmla="*/ 100 h 224"/>
                <a:gd name="T6" fmla="*/ 29 w 203"/>
                <a:gd name="T7" fmla="*/ 175 h 224"/>
                <a:gd name="T8" fmla="*/ 50 w 203"/>
                <a:gd name="T9" fmla="*/ 221 h 224"/>
                <a:gd name="T10" fmla="*/ 50 w 203"/>
                <a:gd name="T11" fmla="*/ 224 h 224"/>
                <a:gd name="T12" fmla="*/ 151 w 203"/>
                <a:gd name="T13" fmla="*/ 224 h 224"/>
                <a:gd name="T14" fmla="*/ 151 w 203"/>
                <a:gd name="T15" fmla="*/ 224 h 224"/>
                <a:gd name="T16" fmla="*/ 174 w 203"/>
                <a:gd name="T17" fmla="*/ 176 h 224"/>
                <a:gd name="T18" fmla="*/ 203 w 203"/>
                <a:gd name="T19" fmla="*/ 10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24">
                  <a:moveTo>
                    <a:pt x="203" y="105"/>
                  </a:moveTo>
                  <a:cubicBezTo>
                    <a:pt x="203" y="47"/>
                    <a:pt x="154" y="0"/>
                    <a:pt x="95" y="4"/>
                  </a:cubicBezTo>
                  <a:cubicBezTo>
                    <a:pt x="44" y="8"/>
                    <a:pt x="4" y="50"/>
                    <a:pt x="1" y="100"/>
                  </a:cubicBezTo>
                  <a:cubicBezTo>
                    <a:pt x="0" y="129"/>
                    <a:pt x="11" y="156"/>
                    <a:pt x="29" y="175"/>
                  </a:cubicBezTo>
                  <a:cubicBezTo>
                    <a:pt x="41" y="187"/>
                    <a:pt x="48" y="204"/>
                    <a:pt x="50" y="221"/>
                  </a:cubicBezTo>
                  <a:cubicBezTo>
                    <a:pt x="50" y="224"/>
                    <a:pt x="50" y="224"/>
                    <a:pt x="50" y="224"/>
                  </a:cubicBezTo>
                  <a:cubicBezTo>
                    <a:pt x="151" y="224"/>
                    <a:pt x="151" y="224"/>
                    <a:pt x="151" y="224"/>
                  </a:cubicBezTo>
                  <a:cubicBezTo>
                    <a:pt x="151" y="224"/>
                    <a:pt x="151" y="224"/>
                    <a:pt x="151" y="224"/>
                  </a:cubicBezTo>
                  <a:cubicBezTo>
                    <a:pt x="153" y="206"/>
                    <a:pt x="161" y="189"/>
                    <a:pt x="174" y="176"/>
                  </a:cubicBezTo>
                  <a:cubicBezTo>
                    <a:pt x="192" y="158"/>
                    <a:pt x="203" y="133"/>
                    <a:pt x="203"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7">
              <a:extLst>
                <a:ext uri="{FF2B5EF4-FFF2-40B4-BE49-F238E27FC236}">
                  <a16:creationId xmlns:a16="http://schemas.microsoft.com/office/drawing/2014/main" id="{060C1F63-7B62-48A3-A2D4-C89BCA648E7B}"/>
                </a:ext>
              </a:extLst>
            </p:cNvPr>
            <p:cNvSpPr>
              <a:spLocks/>
            </p:cNvSpPr>
            <p:nvPr/>
          </p:nvSpPr>
          <p:spPr bwMode="auto">
            <a:xfrm>
              <a:off x="6572251" y="4405313"/>
              <a:ext cx="185738" cy="41275"/>
            </a:xfrm>
            <a:custGeom>
              <a:avLst/>
              <a:gdLst>
                <a:gd name="T0" fmla="*/ 113 w 117"/>
                <a:gd name="T1" fmla="*/ 26 h 26"/>
                <a:gd name="T2" fmla="*/ 3 w 117"/>
                <a:gd name="T3" fmla="*/ 26 h 26"/>
                <a:gd name="T4" fmla="*/ 0 w 117"/>
                <a:gd name="T5" fmla="*/ 0 h 26"/>
                <a:gd name="T6" fmla="*/ 117 w 117"/>
                <a:gd name="T7" fmla="*/ 0 h 26"/>
                <a:gd name="T8" fmla="*/ 113 w 117"/>
                <a:gd name="T9" fmla="*/ 26 h 26"/>
              </a:gdLst>
              <a:ahLst/>
              <a:cxnLst>
                <a:cxn ang="0">
                  <a:pos x="T0" y="T1"/>
                </a:cxn>
                <a:cxn ang="0">
                  <a:pos x="T2" y="T3"/>
                </a:cxn>
                <a:cxn ang="0">
                  <a:pos x="T4" y="T5"/>
                </a:cxn>
                <a:cxn ang="0">
                  <a:pos x="T6" y="T7"/>
                </a:cxn>
                <a:cxn ang="0">
                  <a:pos x="T8" y="T9"/>
                </a:cxn>
              </a:cxnLst>
              <a:rect l="0" t="0" r="r" b="b"/>
              <a:pathLst>
                <a:path w="117" h="26">
                  <a:moveTo>
                    <a:pt x="113" y="26"/>
                  </a:moveTo>
                  <a:lnTo>
                    <a:pt x="3" y="26"/>
                  </a:lnTo>
                  <a:lnTo>
                    <a:pt x="0" y="0"/>
                  </a:lnTo>
                  <a:lnTo>
                    <a:pt x="117" y="0"/>
                  </a:lnTo>
                  <a:lnTo>
                    <a:pt x="1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8">
              <a:extLst>
                <a:ext uri="{FF2B5EF4-FFF2-40B4-BE49-F238E27FC236}">
                  <a16:creationId xmlns:a16="http://schemas.microsoft.com/office/drawing/2014/main" id="{80D072C9-4A73-46DF-8AE0-9CC24AE91D69}"/>
                </a:ext>
              </a:extLst>
            </p:cNvPr>
            <p:cNvSpPr>
              <a:spLocks/>
            </p:cNvSpPr>
            <p:nvPr/>
          </p:nvSpPr>
          <p:spPr bwMode="auto">
            <a:xfrm>
              <a:off x="6602413" y="4459288"/>
              <a:ext cx="125413" cy="36513"/>
            </a:xfrm>
            <a:custGeom>
              <a:avLst/>
              <a:gdLst>
                <a:gd name="T0" fmla="*/ 76 w 79"/>
                <a:gd name="T1" fmla="*/ 23 h 23"/>
                <a:gd name="T2" fmla="*/ 1 w 79"/>
                <a:gd name="T3" fmla="*/ 23 h 23"/>
                <a:gd name="T4" fmla="*/ 0 w 79"/>
                <a:gd name="T5" fmla="*/ 0 h 23"/>
                <a:gd name="T6" fmla="*/ 79 w 79"/>
                <a:gd name="T7" fmla="*/ 0 h 23"/>
                <a:gd name="T8" fmla="*/ 76 w 79"/>
                <a:gd name="T9" fmla="*/ 23 h 23"/>
              </a:gdLst>
              <a:ahLst/>
              <a:cxnLst>
                <a:cxn ang="0">
                  <a:pos x="T0" y="T1"/>
                </a:cxn>
                <a:cxn ang="0">
                  <a:pos x="T2" y="T3"/>
                </a:cxn>
                <a:cxn ang="0">
                  <a:pos x="T4" y="T5"/>
                </a:cxn>
                <a:cxn ang="0">
                  <a:pos x="T6" y="T7"/>
                </a:cxn>
                <a:cxn ang="0">
                  <a:pos x="T8" y="T9"/>
                </a:cxn>
              </a:cxnLst>
              <a:rect l="0" t="0" r="r" b="b"/>
              <a:pathLst>
                <a:path w="79" h="23">
                  <a:moveTo>
                    <a:pt x="76" y="23"/>
                  </a:moveTo>
                  <a:lnTo>
                    <a:pt x="1" y="23"/>
                  </a:lnTo>
                  <a:lnTo>
                    <a:pt x="0" y="0"/>
                  </a:lnTo>
                  <a:lnTo>
                    <a:pt x="79" y="0"/>
                  </a:lnTo>
                  <a:lnTo>
                    <a:pt x="7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9">
              <a:extLst>
                <a:ext uri="{FF2B5EF4-FFF2-40B4-BE49-F238E27FC236}">
                  <a16:creationId xmlns:a16="http://schemas.microsoft.com/office/drawing/2014/main" id="{15978BF9-1670-4F90-B6F1-154C48833CF1}"/>
                </a:ext>
              </a:extLst>
            </p:cNvPr>
            <p:cNvSpPr>
              <a:spLocks/>
            </p:cNvSpPr>
            <p:nvPr/>
          </p:nvSpPr>
          <p:spPr bwMode="auto">
            <a:xfrm>
              <a:off x="6629401" y="4508501"/>
              <a:ext cx="69850" cy="31750"/>
            </a:xfrm>
            <a:custGeom>
              <a:avLst/>
              <a:gdLst>
                <a:gd name="T0" fmla="*/ 43 w 44"/>
                <a:gd name="T1" fmla="*/ 20 h 20"/>
                <a:gd name="T2" fmla="*/ 2 w 44"/>
                <a:gd name="T3" fmla="*/ 20 h 20"/>
                <a:gd name="T4" fmla="*/ 0 w 44"/>
                <a:gd name="T5" fmla="*/ 0 h 20"/>
                <a:gd name="T6" fmla="*/ 44 w 44"/>
                <a:gd name="T7" fmla="*/ 0 h 20"/>
                <a:gd name="T8" fmla="*/ 43 w 44"/>
                <a:gd name="T9" fmla="*/ 20 h 20"/>
              </a:gdLst>
              <a:ahLst/>
              <a:cxnLst>
                <a:cxn ang="0">
                  <a:pos x="T0" y="T1"/>
                </a:cxn>
                <a:cxn ang="0">
                  <a:pos x="T2" y="T3"/>
                </a:cxn>
                <a:cxn ang="0">
                  <a:pos x="T4" y="T5"/>
                </a:cxn>
                <a:cxn ang="0">
                  <a:pos x="T6" y="T7"/>
                </a:cxn>
                <a:cxn ang="0">
                  <a:pos x="T8" y="T9"/>
                </a:cxn>
              </a:cxnLst>
              <a:rect l="0" t="0" r="r" b="b"/>
              <a:pathLst>
                <a:path w="44" h="20">
                  <a:moveTo>
                    <a:pt x="43" y="20"/>
                  </a:moveTo>
                  <a:lnTo>
                    <a:pt x="2" y="20"/>
                  </a:lnTo>
                  <a:lnTo>
                    <a:pt x="0" y="0"/>
                  </a:lnTo>
                  <a:lnTo>
                    <a:pt x="44" y="0"/>
                  </a:lnTo>
                  <a:lnTo>
                    <a:pt x="4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0">
              <a:extLst>
                <a:ext uri="{FF2B5EF4-FFF2-40B4-BE49-F238E27FC236}">
                  <a16:creationId xmlns:a16="http://schemas.microsoft.com/office/drawing/2014/main" id="{8E0E9198-EE4C-4386-905F-62640685700D}"/>
                </a:ext>
              </a:extLst>
            </p:cNvPr>
            <p:cNvSpPr>
              <a:spLocks/>
            </p:cNvSpPr>
            <p:nvPr/>
          </p:nvSpPr>
          <p:spPr bwMode="auto">
            <a:xfrm>
              <a:off x="6650038" y="3825876"/>
              <a:ext cx="34925" cy="103188"/>
            </a:xfrm>
            <a:custGeom>
              <a:avLst/>
              <a:gdLst>
                <a:gd name="T0" fmla="*/ 18 w 18"/>
                <a:gd name="T1" fmla="*/ 55 h 55"/>
                <a:gd name="T2" fmla="*/ 18 w 18"/>
                <a:gd name="T3" fmla="*/ 0 h 55"/>
                <a:gd name="T4" fmla="*/ 0 w 18"/>
                <a:gd name="T5" fmla="*/ 0 h 55"/>
                <a:gd name="T6" fmla="*/ 0 w 18"/>
                <a:gd name="T7" fmla="*/ 55 h 55"/>
                <a:gd name="T8" fmla="*/ 9 w 18"/>
                <a:gd name="T9" fmla="*/ 55 h 55"/>
                <a:gd name="T10" fmla="*/ 18 w 18"/>
                <a:gd name="T11" fmla="*/ 55 h 55"/>
              </a:gdLst>
              <a:ahLst/>
              <a:cxnLst>
                <a:cxn ang="0">
                  <a:pos x="T0" y="T1"/>
                </a:cxn>
                <a:cxn ang="0">
                  <a:pos x="T2" y="T3"/>
                </a:cxn>
                <a:cxn ang="0">
                  <a:pos x="T4" y="T5"/>
                </a:cxn>
                <a:cxn ang="0">
                  <a:pos x="T6" y="T7"/>
                </a:cxn>
                <a:cxn ang="0">
                  <a:pos x="T8" y="T9"/>
                </a:cxn>
                <a:cxn ang="0">
                  <a:pos x="T10" y="T11"/>
                </a:cxn>
              </a:cxnLst>
              <a:rect l="0" t="0" r="r" b="b"/>
              <a:pathLst>
                <a:path w="18" h="55">
                  <a:moveTo>
                    <a:pt x="18" y="55"/>
                  </a:moveTo>
                  <a:cubicBezTo>
                    <a:pt x="18" y="0"/>
                    <a:pt x="18" y="0"/>
                    <a:pt x="18" y="0"/>
                  </a:cubicBezTo>
                  <a:cubicBezTo>
                    <a:pt x="0" y="0"/>
                    <a:pt x="0" y="0"/>
                    <a:pt x="0" y="0"/>
                  </a:cubicBezTo>
                  <a:cubicBezTo>
                    <a:pt x="0" y="55"/>
                    <a:pt x="0" y="55"/>
                    <a:pt x="0" y="55"/>
                  </a:cubicBezTo>
                  <a:cubicBezTo>
                    <a:pt x="3" y="55"/>
                    <a:pt x="6" y="55"/>
                    <a:pt x="9" y="55"/>
                  </a:cubicBezTo>
                  <a:cubicBezTo>
                    <a:pt x="12" y="55"/>
                    <a:pt x="15" y="55"/>
                    <a:pt x="1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1">
              <a:extLst>
                <a:ext uri="{FF2B5EF4-FFF2-40B4-BE49-F238E27FC236}">
                  <a16:creationId xmlns:a16="http://schemas.microsoft.com/office/drawing/2014/main" id="{57DAD8B6-7E67-4E9A-BF8F-4E5D3F77232D}"/>
                </a:ext>
              </a:extLst>
            </p:cNvPr>
            <p:cNvSpPr>
              <a:spLocks/>
            </p:cNvSpPr>
            <p:nvPr/>
          </p:nvSpPr>
          <p:spPr bwMode="auto">
            <a:xfrm>
              <a:off x="6823076" y="3913188"/>
              <a:ext cx="95250" cy="98425"/>
            </a:xfrm>
            <a:custGeom>
              <a:avLst/>
              <a:gdLst>
                <a:gd name="T0" fmla="*/ 12 w 51"/>
                <a:gd name="T1" fmla="*/ 52 h 52"/>
                <a:gd name="T2" fmla="*/ 51 w 51"/>
                <a:gd name="T3" fmla="*/ 13 h 52"/>
                <a:gd name="T4" fmla="*/ 39 w 51"/>
                <a:gd name="T5" fmla="*/ 0 h 52"/>
                <a:gd name="T6" fmla="*/ 0 w 51"/>
                <a:gd name="T7" fmla="*/ 40 h 52"/>
                <a:gd name="T8" fmla="*/ 12 w 51"/>
                <a:gd name="T9" fmla="*/ 52 h 52"/>
              </a:gdLst>
              <a:ahLst/>
              <a:cxnLst>
                <a:cxn ang="0">
                  <a:pos x="T0" y="T1"/>
                </a:cxn>
                <a:cxn ang="0">
                  <a:pos x="T2" y="T3"/>
                </a:cxn>
                <a:cxn ang="0">
                  <a:pos x="T4" y="T5"/>
                </a:cxn>
                <a:cxn ang="0">
                  <a:pos x="T6" y="T7"/>
                </a:cxn>
                <a:cxn ang="0">
                  <a:pos x="T8" y="T9"/>
                </a:cxn>
              </a:cxnLst>
              <a:rect l="0" t="0" r="r" b="b"/>
              <a:pathLst>
                <a:path w="51" h="52">
                  <a:moveTo>
                    <a:pt x="12" y="52"/>
                  </a:moveTo>
                  <a:cubicBezTo>
                    <a:pt x="51" y="13"/>
                    <a:pt x="51" y="13"/>
                    <a:pt x="51" y="13"/>
                  </a:cubicBezTo>
                  <a:cubicBezTo>
                    <a:pt x="39" y="0"/>
                    <a:pt x="39" y="0"/>
                    <a:pt x="39" y="0"/>
                  </a:cubicBezTo>
                  <a:cubicBezTo>
                    <a:pt x="0" y="40"/>
                    <a:pt x="0" y="40"/>
                    <a:pt x="0" y="40"/>
                  </a:cubicBezTo>
                  <a:cubicBezTo>
                    <a:pt x="4" y="44"/>
                    <a:pt x="8" y="48"/>
                    <a:pt x="1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2">
              <a:extLst>
                <a:ext uri="{FF2B5EF4-FFF2-40B4-BE49-F238E27FC236}">
                  <a16:creationId xmlns:a16="http://schemas.microsoft.com/office/drawing/2014/main" id="{26F305EF-0787-4739-A3C3-F431B7FD3049}"/>
                </a:ext>
              </a:extLst>
            </p:cNvPr>
            <p:cNvSpPr>
              <a:spLocks/>
            </p:cNvSpPr>
            <p:nvPr/>
          </p:nvSpPr>
          <p:spPr bwMode="auto">
            <a:xfrm>
              <a:off x="6416676" y="3913188"/>
              <a:ext cx="95250" cy="98425"/>
            </a:xfrm>
            <a:custGeom>
              <a:avLst/>
              <a:gdLst>
                <a:gd name="T0" fmla="*/ 51 w 51"/>
                <a:gd name="T1" fmla="*/ 40 h 52"/>
                <a:gd name="T2" fmla="*/ 12 w 51"/>
                <a:gd name="T3" fmla="*/ 0 h 52"/>
                <a:gd name="T4" fmla="*/ 0 w 51"/>
                <a:gd name="T5" fmla="*/ 13 h 52"/>
                <a:gd name="T6" fmla="*/ 39 w 51"/>
                <a:gd name="T7" fmla="*/ 52 h 52"/>
                <a:gd name="T8" fmla="*/ 51 w 51"/>
                <a:gd name="T9" fmla="*/ 40 h 52"/>
              </a:gdLst>
              <a:ahLst/>
              <a:cxnLst>
                <a:cxn ang="0">
                  <a:pos x="T0" y="T1"/>
                </a:cxn>
                <a:cxn ang="0">
                  <a:pos x="T2" y="T3"/>
                </a:cxn>
                <a:cxn ang="0">
                  <a:pos x="T4" y="T5"/>
                </a:cxn>
                <a:cxn ang="0">
                  <a:pos x="T6" y="T7"/>
                </a:cxn>
                <a:cxn ang="0">
                  <a:pos x="T8" y="T9"/>
                </a:cxn>
              </a:cxnLst>
              <a:rect l="0" t="0" r="r" b="b"/>
              <a:pathLst>
                <a:path w="51" h="52">
                  <a:moveTo>
                    <a:pt x="51" y="40"/>
                  </a:moveTo>
                  <a:cubicBezTo>
                    <a:pt x="12" y="0"/>
                    <a:pt x="12" y="0"/>
                    <a:pt x="12" y="0"/>
                  </a:cubicBezTo>
                  <a:cubicBezTo>
                    <a:pt x="0" y="13"/>
                    <a:pt x="0" y="13"/>
                    <a:pt x="0" y="13"/>
                  </a:cubicBezTo>
                  <a:cubicBezTo>
                    <a:pt x="39" y="52"/>
                    <a:pt x="39" y="52"/>
                    <a:pt x="39" y="52"/>
                  </a:cubicBezTo>
                  <a:cubicBezTo>
                    <a:pt x="43" y="48"/>
                    <a:pt x="47" y="43"/>
                    <a:pt x="5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3">
              <a:extLst>
                <a:ext uri="{FF2B5EF4-FFF2-40B4-BE49-F238E27FC236}">
                  <a16:creationId xmlns:a16="http://schemas.microsoft.com/office/drawing/2014/main" id="{0BEAE834-D643-43E1-AF10-4E4242F71021}"/>
                </a:ext>
              </a:extLst>
            </p:cNvPr>
            <p:cNvSpPr>
              <a:spLocks/>
            </p:cNvSpPr>
            <p:nvPr/>
          </p:nvSpPr>
          <p:spPr bwMode="auto">
            <a:xfrm>
              <a:off x="6735763" y="3887788"/>
              <a:ext cx="44450" cy="58738"/>
            </a:xfrm>
            <a:custGeom>
              <a:avLst/>
              <a:gdLst>
                <a:gd name="T0" fmla="*/ 24 w 24"/>
                <a:gd name="T1" fmla="*/ 5 h 32"/>
                <a:gd name="T2" fmla="*/ 10 w 24"/>
                <a:gd name="T3" fmla="*/ 0 h 32"/>
                <a:gd name="T4" fmla="*/ 0 w 24"/>
                <a:gd name="T5" fmla="*/ 27 h 32"/>
                <a:gd name="T6" fmla="*/ 14 w 24"/>
                <a:gd name="T7" fmla="*/ 32 h 32"/>
                <a:gd name="T8" fmla="*/ 24 w 24"/>
                <a:gd name="T9" fmla="*/ 5 h 32"/>
              </a:gdLst>
              <a:ahLst/>
              <a:cxnLst>
                <a:cxn ang="0">
                  <a:pos x="T0" y="T1"/>
                </a:cxn>
                <a:cxn ang="0">
                  <a:pos x="T2" y="T3"/>
                </a:cxn>
                <a:cxn ang="0">
                  <a:pos x="T4" y="T5"/>
                </a:cxn>
                <a:cxn ang="0">
                  <a:pos x="T6" y="T7"/>
                </a:cxn>
                <a:cxn ang="0">
                  <a:pos x="T8" y="T9"/>
                </a:cxn>
              </a:cxnLst>
              <a:rect l="0" t="0" r="r" b="b"/>
              <a:pathLst>
                <a:path w="24" h="32">
                  <a:moveTo>
                    <a:pt x="24" y="5"/>
                  </a:moveTo>
                  <a:cubicBezTo>
                    <a:pt x="10" y="0"/>
                    <a:pt x="10" y="0"/>
                    <a:pt x="10" y="0"/>
                  </a:cubicBezTo>
                  <a:cubicBezTo>
                    <a:pt x="0" y="27"/>
                    <a:pt x="0" y="27"/>
                    <a:pt x="0" y="27"/>
                  </a:cubicBezTo>
                  <a:cubicBezTo>
                    <a:pt x="5" y="29"/>
                    <a:pt x="10" y="30"/>
                    <a:pt x="14" y="32"/>
                  </a:cubicBezTo>
                  <a:lnTo>
                    <a:pt x="2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4">
              <a:extLst>
                <a:ext uri="{FF2B5EF4-FFF2-40B4-BE49-F238E27FC236}">
                  <a16:creationId xmlns:a16="http://schemas.microsoft.com/office/drawing/2014/main" id="{3454C412-42BD-4407-8ECD-91DE62E3DA5D}"/>
                </a:ext>
              </a:extLst>
            </p:cNvPr>
            <p:cNvSpPr>
              <a:spLocks/>
            </p:cNvSpPr>
            <p:nvPr/>
          </p:nvSpPr>
          <p:spPr bwMode="auto">
            <a:xfrm>
              <a:off x="6532563" y="3897313"/>
              <a:ext cx="46038" cy="58738"/>
            </a:xfrm>
            <a:custGeom>
              <a:avLst/>
              <a:gdLst>
                <a:gd name="T0" fmla="*/ 13 w 25"/>
                <a:gd name="T1" fmla="*/ 0 h 32"/>
                <a:gd name="T2" fmla="*/ 0 w 25"/>
                <a:gd name="T3" fmla="*/ 6 h 32"/>
                <a:gd name="T4" fmla="*/ 12 w 25"/>
                <a:gd name="T5" fmla="*/ 32 h 32"/>
                <a:gd name="T6" fmla="*/ 25 w 25"/>
                <a:gd name="T7" fmla="*/ 26 h 32"/>
                <a:gd name="T8" fmla="*/ 13 w 25"/>
                <a:gd name="T9" fmla="*/ 0 h 32"/>
              </a:gdLst>
              <a:ahLst/>
              <a:cxnLst>
                <a:cxn ang="0">
                  <a:pos x="T0" y="T1"/>
                </a:cxn>
                <a:cxn ang="0">
                  <a:pos x="T2" y="T3"/>
                </a:cxn>
                <a:cxn ang="0">
                  <a:pos x="T4" y="T5"/>
                </a:cxn>
                <a:cxn ang="0">
                  <a:pos x="T6" y="T7"/>
                </a:cxn>
                <a:cxn ang="0">
                  <a:pos x="T8" y="T9"/>
                </a:cxn>
              </a:cxnLst>
              <a:rect l="0" t="0" r="r" b="b"/>
              <a:pathLst>
                <a:path w="25" h="32">
                  <a:moveTo>
                    <a:pt x="13" y="0"/>
                  </a:moveTo>
                  <a:cubicBezTo>
                    <a:pt x="0" y="6"/>
                    <a:pt x="0" y="6"/>
                    <a:pt x="0" y="6"/>
                  </a:cubicBezTo>
                  <a:cubicBezTo>
                    <a:pt x="12" y="32"/>
                    <a:pt x="12" y="32"/>
                    <a:pt x="12" y="32"/>
                  </a:cubicBezTo>
                  <a:cubicBezTo>
                    <a:pt x="16" y="30"/>
                    <a:pt x="21" y="28"/>
                    <a:pt x="25" y="26"/>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5">
              <a:extLst>
                <a:ext uri="{FF2B5EF4-FFF2-40B4-BE49-F238E27FC236}">
                  <a16:creationId xmlns:a16="http://schemas.microsoft.com/office/drawing/2014/main" id="{9D3515B6-40E3-4245-B1F9-C9AC82626129}"/>
                </a:ext>
              </a:extLst>
            </p:cNvPr>
            <p:cNvSpPr>
              <a:spLocks/>
            </p:cNvSpPr>
            <p:nvPr/>
          </p:nvSpPr>
          <p:spPr bwMode="auto">
            <a:xfrm>
              <a:off x="6897688" y="4149726"/>
              <a:ext cx="109538" cy="31750"/>
            </a:xfrm>
            <a:custGeom>
              <a:avLst/>
              <a:gdLst>
                <a:gd name="T0" fmla="*/ 0 w 58"/>
                <a:gd name="T1" fmla="*/ 17 h 17"/>
                <a:gd name="T2" fmla="*/ 58 w 58"/>
                <a:gd name="T3" fmla="*/ 17 h 17"/>
                <a:gd name="T4" fmla="*/ 58 w 58"/>
                <a:gd name="T5" fmla="*/ 0 h 17"/>
                <a:gd name="T6" fmla="*/ 0 w 58"/>
                <a:gd name="T7" fmla="*/ 0 h 17"/>
                <a:gd name="T8" fmla="*/ 0 w 58"/>
                <a:gd name="T9" fmla="*/ 5 h 17"/>
                <a:gd name="T10" fmla="*/ 0 w 58"/>
                <a:gd name="T11" fmla="*/ 17 h 17"/>
              </a:gdLst>
              <a:ahLst/>
              <a:cxnLst>
                <a:cxn ang="0">
                  <a:pos x="T0" y="T1"/>
                </a:cxn>
                <a:cxn ang="0">
                  <a:pos x="T2" y="T3"/>
                </a:cxn>
                <a:cxn ang="0">
                  <a:pos x="T4" y="T5"/>
                </a:cxn>
                <a:cxn ang="0">
                  <a:pos x="T6" y="T7"/>
                </a:cxn>
                <a:cxn ang="0">
                  <a:pos x="T8" y="T9"/>
                </a:cxn>
                <a:cxn ang="0">
                  <a:pos x="T10" y="T11"/>
                </a:cxn>
              </a:cxnLst>
              <a:rect l="0" t="0" r="r" b="b"/>
              <a:pathLst>
                <a:path w="58" h="17">
                  <a:moveTo>
                    <a:pt x="0" y="17"/>
                  </a:moveTo>
                  <a:cubicBezTo>
                    <a:pt x="58" y="17"/>
                    <a:pt x="58" y="17"/>
                    <a:pt x="58" y="17"/>
                  </a:cubicBezTo>
                  <a:cubicBezTo>
                    <a:pt x="58" y="0"/>
                    <a:pt x="58" y="0"/>
                    <a:pt x="58" y="0"/>
                  </a:cubicBezTo>
                  <a:cubicBezTo>
                    <a:pt x="0" y="0"/>
                    <a:pt x="0" y="0"/>
                    <a:pt x="0" y="0"/>
                  </a:cubicBezTo>
                  <a:cubicBezTo>
                    <a:pt x="0" y="2"/>
                    <a:pt x="0" y="3"/>
                    <a:pt x="0" y="5"/>
                  </a:cubicBezTo>
                  <a:cubicBezTo>
                    <a:pt x="0" y="9"/>
                    <a:pt x="0" y="1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6">
              <a:extLst>
                <a:ext uri="{FF2B5EF4-FFF2-40B4-BE49-F238E27FC236}">
                  <a16:creationId xmlns:a16="http://schemas.microsoft.com/office/drawing/2014/main" id="{CAC3CDB6-50D5-4039-A506-B93589461213}"/>
                </a:ext>
              </a:extLst>
            </p:cNvPr>
            <p:cNvSpPr>
              <a:spLocks/>
            </p:cNvSpPr>
            <p:nvPr/>
          </p:nvSpPr>
          <p:spPr bwMode="auto">
            <a:xfrm>
              <a:off x="6327776" y="4149726"/>
              <a:ext cx="109538" cy="31750"/>
            </a:xfrm>
            <a:custGeom>
              <a:avLst/>
              <a:gdLst>
                <a:gd name="T0" fmla="*/ 58 w 58"/>
                <a:gd name="T1" fmla="*/ 0 h 17"/>
                <a:gd name="T2" fmla="*/ 0 w 58"/>
                <a:gd name="T3" fmla="*/ 0 h 17"/>
                <a:gd name="T4" fmla="*/ 0 w 58"/>
                <a:gd name="T5" fmla="*/ 17 h 17"/>
                <a:gd name="T6" fmla="*/ 58 w 58"/>
                <a:gd name="T7" fmla="*/ 17 h 17"/>
                <a:gd name="T8" fmla="*/ 58 w 58"/>
                <a:gd name="T9" fmla="*/ 0 h 17"/>
              </a:gdLst>
              <a:ahLst/>
              <a:cxnLst>
                <a:cxn ang="0">
                  <a:pos x="T0" y="T1"/>
                </a:cxn>
                <a:cxn ang="0">
                  <a:pos x="T2" y="T3"/>
                </a:cxn>
                <a:cxn ang="0">
                  <a:pos x="T4" y="T5"/>
                </a:cxn>
                <a:cxn ang="0">
                  <a:pos x="T6" y="T7"/>
                </a:cxn>
                <a:cxn ang="0">
                  <a:pos x="T8" y="T9"/>
                </a:cxn>
              </a:cxnLst>
              <a:rect l="0" t="0" r="r" b="b"/>
              <a:pathLst>
                <a:path w="58" h="17">
                  <a:moveTo>
                    <a:pt x="58" y="0"/>
                  </a:moveTo>
                  <a:cubicBezTo>
                    <a:pt x="0" y="0"/>
                    <a:pt x="0" y="0"/>
                    <a:pt x="0" y="0"/>
                  </a:cubicBezTo>
                  <a:cubicBezTo>
                    <a:pt x="0" y="17"/>
                    <a:pt x="0" y="17"/>
                    <a:pt x="0" y="17"/>
                  </a:cubicBezTo>
                  <a:cubicBezTo>
                    <a:pt x="58" y="17"/>
                    <a:pt x="58" y="17"/>
                    <a:pt x="58" y="17"/>
                  </a:cubicBezTo>
                  <a:cubicBezTo>
                    <a:pt x="58" y="11"/>
                    <a:pt x="57" y="6"/>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7">
              <a:extLst>
                <a:ext uri="{FF2B5EF4-FFF2-40B4-BE49-F238E27FC236}">
                  <a16:creationId xmlns:a16="http://schemas.microsoft.com/office/drawing/2014/main" id="{25A1375D-24E2-4510-AAD1-A81FAF7DF26E}"/>
                </a:ext>
              </a:extLst>
            </p:cNvPr>
            <p:cNvSpPr>
              <a:spLocks/>
            </p:cNvSpPr>
            <p:nvPr/>
          </p:nvSpPr>
          <p:spPr bwMode="auto">
            <a:xfrm>
              <a:off x="6416676" y="4314826"/>
              <a:ext cx="98425" cy="103188"/>
            </a:xfrm>
            <a:custGeom>
              <a:avLst/>
              <a:gdLst>
                <a:gd name="T0" fmla="*/ 42 w 53"/>
                <a:gd name="T1" fmla="*/ 0 h 55"/>
                <a:gd name="T2" fmla="*/ 0 w 53"/>
                <a:gd name="T3" fmla="*/ 43 h 55"/>
                <a:gd name="T4" fmla="*/ 12 w 53"/>
                <a:gd name="T5" fmla="*/ 55 h 55"/>
                <a:gd name="T6" fmla="*/ 53 w 53"/>
                <a:gd name="T7" fmla="*/ 14 h 55"/>
                <a:gd name="T8" fmla="*/ 45 w 53"/>
                <a:gd name="T9" fmla="*/ 2 h 55"/>
                <a:gd name="T10" fmla="*/ 42 w 53"/>
                <a:gd name="T11" fmla="*/ 0 h 55"/>
              </a:gdLst>
              <a:ahLst/>
              <a:cxnLst>
                <a:cxn ang="0">
                  <a:pos x="T0" y="T1"/>
                </a:cxn>
                <a:cxn ang="0">
                  <a:pos x="T2" y="T3"/>
                </a:cxn>
                <a:cxn ang="0">
                  <a:pos x="T4" y="T5"/>
                </a:cxn>
                <a:cxn ang="0">
                  <a:pos x="T6" y="T7"/>
                </a:cxn>
                <a:cxn ang="0">
                  <a:pos x="T8" y="T9"/>
                </a:cxn>
                <a:cxn ang="0">
                  <a:pos x="T10" y="T11"/>
                </a:cxn>
              </a:cxnLst>
              <a:rect l="0" t="0" r="r" b="b"/>
              <a:pathLst>
                <a:path w="53" h="55">
                  <a:moveTo>
                    <a:pt x="42" y="0"/>
                  </a:moveTo>
                  <a:cubicBezTo>
                    <a:pt x="0" y="43"/>
                    <a:pt x="0" y="43"/>
                    <a:pt x="0" y="43"/>
                  </a:cubicBezTo>
                  <a:cubicBezTo>
                    <a:pt x="12" y="55"/>
                    <a:pt x="12" y="55"/>
                    <a:pt x="12" y="55"/>
                  </a:cubicBezTo>
                  <a:cubicBezTo>
                    <a:pt x="53" y="14"/>
                    <a:pt x="53" y="14"/>
                    <a:pt x="53" y="14"/>
                  </a:cubicBezTo>
                  <a:cubicBezTo>
                    <a:pt x="51" y="9"/>
                    <a:pt x="48" y="6"/>
                    <a:pt x="45" y="2"/>
                  </a:cubicBezTo>
                  <a:cubicBezTo>
                    <a:pt x="44" y="2"/>
                    <a:pt x="43" y="1"/>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8">
              <a:extLst>
                <a:ext uri="{FF2B5EF4-FFF2-40B4-BE49-F238E27FC236}">
                  <a16:creationId xmlns:a16="http://schemas.microsoft.com/office/drawing/2014/main" id="{77DA42A7-171C-4C0D-B868-B0239C8D3A3E}"/>
                </a:ext>
              </a:extLst>
            </p:cNvPr>
            <p:cNvSpPr>
              <a:spLocks/>
            </p:cNvSpPr>
            <p:nvPr/>
          </p:nvSpPr>
          <p:spPr bwMode="auto">
            <a:xfrm>
              <a:off x="6818313" y="4314826"/>
              <a:ext cx="100013" cy="103188"/>
            </a:xfrm>
            <a:custGeom>
              <a:avLst/>
              <a:gdLst>
                <a:gd name="T0" fmla="*/ 0 w 54"/>
                <a:gd name="T1" fmla="*/ 13 h 55"/>
                <a:gd name="T2" fmla="*/ 42 w 54"/>
                <a:gd name="T3" fmla="*/ 55 h 55"/>
                <a:gd name="T4" fmla="*/ 54 w 54"/>
                <a:gd name="T5" fmla="*/ 43 h 55"/>
                <a:gd name="T6" fmla="*/ 12 w 54"/>
                <a:gd name="T7" fmla="*/ 0 h 55"/>
                <a:gd name="T8" fmla="*/ 8 w 54"/>
                <a:gd name="T9" fmla="*/ 4 h 55"/>
                <a:gd name="T10" fmla="*/ 0 w 54"/>
                <a:gd name="T11" fmla="*/ 13 h 55"/>
              </a:gdLst>
              <a:ahLst/>
              <a:cxnLst>
                <a:cxn ang="0">
                  <a:pos x="T0" y="T1"/>
                </a:cxn>
                <a:cxn ang="0">
                  <a:pos x="T2" y="T3"/>
                </a:cxn>
                <a:cxn ang="0">
                  <a:pos x="T4" y="T5"/>
                </a:cxn>
                <a:cxn ang="0">
                  <a:pos x="T6" y="T7"/>
                </a:cxn>
                <a:cxn ang="0">
                  <a:pos x="T8" y="T9"/>
                </a:cxn>
                <a:cxn ang="0">
                  <a:pos x="T10" y="T11"/>
                </a:cxn>
              </a:cxnLst>
              <a:rect l="0" t="0" r="r" b="b"/>
              <a:pathLst>
                <a:path w="54" h="55">
                  <a:moveTo>
                    <a:pt x="0" y="13"/>
                  </a:moveTo>
                  <a:cubicBezTo>
                    <a:pt x="42" y="55"/>
                    <a:pt x="42" y="55"/>
                    <a:pt x="42" y="55"/>
                  </a:cubicBezTo>
                  <a:cubicBezTo>
                    <a:pt x="54" y="43"/>
                    <a:pt x="54" y="43"/>
                    <a:pt x="54" y="43"/>
                  </a:cubicBezTo>
                  <a:cubicBezTo>
                    <a:pt x="12" y="0"/>
                    <a:pt x="12" y="0"/>
                    <a:pt x="12" y="0"/>
                  </a:cubicBezTo>
                  <a:cubicBezTo>
                    <a:pt x="10" y="1"/>
                    <a:pt x="9" y="3"/>
                    <a:pt x="8" y="4"/>
                  </a:cubicBezTo>
                  <a:cubicBezTo>
                    <a:pt x="5" y="7"/>
                    <a:pt x="3" y="10"/>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9">
              <a:extLst>
                <a:ext uri="{FF2B5EF4-FFF2-40B4-BE49-F238E27FC236}">
                  <a16:creationId xmlns:a16="http://schemas.microsoft.com/office/drawing/2014/main" id="{7E5AB30F-40DB-49BC-84CD-6A5DDA774D04}"/>
                </a:ext>
              </a:extLst>
            </p:cNvPr>
            <p:cNvSpPr>
              <a:spLocks/>
            </p:cNvSpPr>
            <p:nvPr/>
          </p:nvSpPr>
          <p:spPr bwMode="auto">
            <a:xfrm>
              <a:off x="6877051" y="4230688"/>
              <a:ext cx="69850" cy="49213"/>
            </a:xfrm>
            <a:custGeom>
              <a:avLst/>
              <a:gdLst>
                <a:gd name="T0" fmla="*/ 32 w 37"/>
                <a:gd name="T1" fmla="*/ 26 h 26"/>
                <a:gd name="T2" fmla="*/ 37 w 37"/>
                <a:gd name="T3" fmla="*/ 12 h 26"/>
                <a:gd name="T4" fmla="*/ 5 w 37"/>
                <a:gd name="T5" fmla="*/ 0 h 26"/>
                <a:gd name="T6" fmla="*/ 0 w 37"/>
                <a:gd name="T7" fmla="*/ 14 h 26"/>
                <a:gd name="T8" fmla="*/ 32 w 37"/>
                <a:gd name="T9" fmla="*/ 26 h 26"/>
              </a:gdLst>
              <a:ahLst/>
              <a:cxnLst>
                <a:cxn ang="0">
                  <a:pos x="T0" y="T1"/>
                </a:cxn>
                <a:cxn ang="0">
                  <a:pos x="T2" y="T3"/>
                </a:cxn>
                <a:cxn ang="0">
                  <a:pos x="T4" y="T5"/>
                </a:cxn>
                <a:cxn ang="0">
                  <a:pos x="T6" y="T7"/>
                </a:cxn>
                <a:cxn ang="0">
                  <a:pos x="T8" y="T9"/>
                </a:cxn>
              </a:cxnLst>
              <a:rect l="0" t="0" r="r" b="b"/>
              <a:pathLst>
                <a:path w="37" h="26">
                  <a:moveTo>
                    <a:pt x="32" y="26"/>
                  </a:moveTo>
                  <a:cubicBezTo>
                    <a:pt x="37" y="12"/>
                    <a:pt x="37" y="12"/>
                    <a:pt x="37" y="12"/>
                  </a:cubicBezTo>
                  <a:cubicBezTo>
                    <a:pt x="5" y="0"/>
                    <a:pt x="5" y="0"/>
                    <a:pt x="5" y="0"/>
                  </a:cubicBezTo>
                  <a:cubicBezTo>
                    <a:pt x="4" y="5"/>
                    <a:pt x="2" y="10"/>
                    <a:pt x="0" y="14"/>
                  </a:cubicBezTo>
                  <a:lnTo>
                    <a:pt x="3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0">
              <a:extLst>
                <a:ext uri="{FF2B5EF4-FFF2-40B4-BE49-F238E27FC236}">
                  <a16:creationId xmlns:a16="http://schemas.microsoft.com/office/drawing/2014/main" id="{47B6507A-E575-46FE-B2E4-3E388F325689}"/>
                </a:ext>
              </a:extLst>
            </p:cNvPr>
            <p:cNvSpPr>
              <a:spLocks/>
            </p:cNvSpPr>
            <p:nvPr/>
          </p:nvSpPr>
          <p:spPr bwMode="auto">
            <a:xfrm>
              <a:off x="6388101" y="4054476"/>
              <a:ext cx="63500" cy="44450"/>
            </a:xfrm>
            <a:custGeom>
              <a:avLst/>
              <a:gdLst>
                <a:gd name="T0" fmla="*/ 5 w 34"/>
                <a:gd name="T1" fmla="*/ 0 h 24"/>
                <a:gd name="T2" fmla="*/ 0 w 34"/>
                <a:gd name="T3" fmla="*/ 13 h 24"/>
                <a:gd name="T4" fmla="*/ 30 w 34"/>
                <a:gd name="T5" fmla="*/ 24 h 24"/>
                <a:gd name="T6" fmla="*/ 34 w 34"/>
                <a:gd name="T7" fmla="*/ 10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cubicBezTo>
                    <a:pt x="0" y="13"/>
                    <a:pt x="0" y="13"/>
                    <a:pt x="0" y="13"/>
                  </a:cubicBezTo>
                  <a:cubicBezTo>
                    <a:pt x="30" y="24"/>
                    <a:pt x="30" y="24"/>
                    <a:pt x="30" y="24"/>
                  </a:cubicBezTo>
                  <a:cubicBezTo>
                    <a:pt x="31" y="19"/>
                    <a:pt x="33" y="15"/>
                    <a:pt x="34" y="1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1">
              <a:extLst>
                <a:ext uri="{FF2B5EF4-FFF2-40B4-BE49-F238E27FC236}">
                  <a16:creationId xmlns:a16="http://schemas.microsoft.com/office/drawing/2014/main" id="{7FF3CAC2-9F3C-46C9-9420-399141EB57F8}"/>
                </a:ext>
              </a:extLst>
            </p:cNvPr>
            <p:cNvSpPr>
              <a:spLocks/>
            </p:cNvSpPr>
            <p:nvPr/>
          </p:nvSpPr>
          <p:spPr bwMode="auto">
            <a:xfrm>
              <a:off x="6873876" y="4029076"/>
              <a:ext cx="63500" cy="50800"/>
            </a:xfrm>
            <a:custGeom>
              <a:avLst/>
              <a:gdLst>
                <a:gd name="T0" fmla="*/ 34 w 34"/>
                <a:gd name="T1" fmla="*/ 13 h 27"/>
                <a:gd name="T2" fmla="*/ 28 w 34"/>
                <a:gd name="T3" fmla="*/ 0 h 27"/>
                <a:gd name="T4" fmla="*/ 0 w 34"/>
                <a:gd name="T5" fmla="*/ 13 h 27"/>
                <a:gd name="T6" fmla="*/ 6 w 34"/>
                <a:gd name="T7" fmla="*/ 27 h 27"/>
                <a:gd name="T8" fmla="*/ 34 w 34"/>
                <a:gd name="T9" fmla="*/ 13 h 27"/>
              </a:gdLst>
              <a:ahLst/>
              <a:cxnLst>
                <a:cxn ang="0">
                  <a:pos x="T0" y="T1"/>
                </a:cxn>
                <a:cxn ang="0">
                  <a:pos x="T2" y="T3"/>
                </a:cxn>
                <a:cxn ang="0">
                  <a:pos x="T4" y="T5"/>
                </a:cxn>
                <a:cxn ang="0">
                  <a:pos x="T6" y="T7"/>
                </a:cxn>
                <a:cxn ang="0">
                  <a:pos x="T8" y="T9"/>
                </a:cxn>
              </a:cxnLst>
              <a:rect l="0" t="0" r="r" b="b"/>
              <a:pathLst>
                <a:path w="34" h="27">
                  <a:moveTo>
                    <a:pt x="34" y="13"/>
                  </a:moveTo>
                  <a:cubicBezTo>
                    <a:pt x="28" y="0"/>
                    <a:pt x="28" y="0"/>
                    <a:pt x="28" y="0"/>
                  </a:cubicBezTo>
                  <a:cubicBezTo>
                    <a:pt x="0" y="13"/>
                    <a:pt x="0" y="13"/>
                    <a:pt x="0" y="13"/>
                  </a:cubicBezTo>
                  <a:cubicBezTo>
                    <a:pt x="2" y="17"/>
                    <a:pt x="4" y="22"/>
                    <a:pt x="6" y="27"/>
                  </a:cubicBezTo>
                  <a:lnTo>
                    <a:pt x="3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2">
              <a:extLst>
                <a:ext uri="{FF2B5EF4-FFF2-40B4-BE49-F238E27FC236}">
                  <a16:creationId xmlns:a16="http://schemas.microsoft.com/office/drawing/2014/main" id="{F2E97BE6-088D-4954-8B3B-7B51C8AE6318}"/>
                </a:ext>
              </a:extLst>
            </p:cNvPr>
            <p:cNvSpPr>
              <a:spLocks/>
            </p:cNvSpPr>
            <p:nvPr/>
          </p:nvSpPr>
          <p:spPr bwMode="auto">
            <a:xfrm>
              <a:off x="6397626" y="4251326"/>
              <a:ext cx="68263" cy="50800"/>
            </a:xfrm>
            <a:custGeom>
              <a:avLst/>
              <a:gdLst>
                <a:gd name="T0" fmla="*/ 0 w 37"/>
                <a:gd name="T1" fmla="*/ 14 h 27"/>
                <a:gd name="T2" fmla="*/ 6 w 37"/>
                <a:gd name="T3" fmla="*/ 27 h 27"/>
                <a:gd name="T4" fmla="*/ 37 w 37"/>
                <a:gd name="T5" fmla="*/ 13 h 27"/>
                <a:gd name="T6" fmla="*/ 30 w 37"/>
                <a:gd name="T7" fmla="*/ 0 h 27"/>
                <a:gd name="T8" fmla="*/ 0 w 37"/>
                <a:gd name="T9" fmla="*/ 14 h 27"/>
              </a:gdLst>
              <a:ahLst/>
              <a:cxnLst>
                <a:cxn ang="0">
                  <a:pos x="T0" y="T1"/>
                </a:cxn>
                <a:cxn ang="0">
                  <a:pos x="T2" y="T3"/>
                </a:cxn>
                <a:cxn ang="0">
                  <a:pos x="T4" y="T5"/>
                </a:cxn>
                <a:cxn ang="0">
                  <a:pos x="T6" y="T7"/>
                </a:cxn>
                <a:cxn ang="0">
                  <a:pos x="T8" y="T9"/>
                </a:cxn>
              </a:cxnLst>
              <a:rect l="0" t="0" r="r" b="b"/>
              <a:pathLst>
                <a:path w="37" h="27">
                  <a:moveTo>
                    <a:pt x="0" y="14"/>
                  </a:moveTo>
                  <a:cubicBezTo>
                    <a:pt x="6" y="27"/>
                    <a:pt x="6" y="27"/>
                    <a:pt x="6" y="27"/>
                  </a:cubicBezTo>
                  <a:cubicBezTo>
                    <a:pt x="37" y="13"/>
                    <a:pt x="37" y="13"/>
                    <a:pt x="37" y="13"/>
                  </a:cubicBezTo>
                  <a:cubicBezTo>
                    <a:pt x="34" y="8"/>
                    <a:pt x="32" y="4"/>
                    <a:pt x="30" y="0"/>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myP_Gear">
            <a:extLst>
              <a:ext uri="{FF2B5EF4-FFF2-40B4-BE49-F238E27FC236}">
                <a16:creationId xmlns:a16="http://schemas.microsoft.com/office/drawing/2014/main" id="{1567AC39-A3FF-4FA7-B344-19A43902C7CD}"/>
              </a:ext>
            </a:extLst>
          </p:cNvPr>
          <p:cNvGrpSpPr>
            <a:grpSpLocks/>
          </p:cNvGrpSpPr>
          <p:nvPr/>
        </p:nvGrpSpPr>
        <p:grpSpPr>
          <a:xfrm>
            <a:off x="920997" y="4373163"/>
            <a:ext cx="399508" cy="343380"/>
            <a:chOff x="6365875" y="3395663"/>
            <a:chExt cx="768350" cy="660399"/>
          </a:xfrm>
          <a:solidFill>
            <a:schemeClr val="tx1"/>
          </a:solidFill>
        </p:grpSpPr>
        <p:sp>
          <p:nvSpPr>
            <p:cNvPr id="140" name="Freeform 19">
              <a:extLst>
                <a:ext uri="{FF2B5EF4-FFF2-40B4-BE49-F238E27FC236}">
                  <a16:creationId xmlns:a16="http://schemas.microsoft.com/office/drawing/2014/main" id="{0EF450AB-619E-4516-A0F2-D61FE7E1B0C6}"/>
                </a:ext>
              </a:extLst>
            </p:cNvPr>
            <p:cNvSpPr>
              <a:spLocks noEditPoints="1"/>
            </p:cNvSpPr>
            <p:nvPr/>
          </p:nvSpPr>
          <p:spPr bwMode="auto">
            <a:xfrm>
              <a:off x="6473825" y="3454400"/>
              <a:ext cx="596900" cy="601662"/>
            </a:xfrm>
            <a:custGeom>
              <a:avLst/>
              <a:gdLst>
                <a:gd name="T0" fmla="*/ 671 w 671"/>
                <a:gd name="T1" fmla="*/ 131 h 675"/>
                <a:gd name="T2" fmla="*/ 552 w 671"/>
                <a:gd name="T3" fmla="*/ 249 h 675"/>
                <a:gd name="T4" fmla="*/ 510 w 671"/>
                <a:gd name="T5" fmla="*/ 266 h 675"/>
                <a:gd name="T6" fmla="*/ 248 w 671"/>
                <a:gd name="T7" fmla="*/ 525 h 675"/>
                <a:gd name="T8" fmla="*/ 229 w 671"/>
                <a:gd name="T9" fmla="*/ 562 h 675"/>
                <a:gd name="T10" fmla="*/ 132 w 671"/>
                <a:gd name="T11" fmla="*/ 667 h 675"/>
                <a:gd name="T12" fmla="*/ 13 w 671"/>
                <a:gd name="T13" fmla="*/ 585 h 675"/>
                <a:gd name="T14" fmla="*/ 77 w 671"/>
                <a:gd name="T15" fmla="*/ 460 h 675"/>
                <a:gd name="T16" fmla="*/ 112 w 671"/>
                <a:gd name="T17" fmla="*/ 451 h 675"/>
                <a:gd name="T18" fmla="*/ 164 w 671"/>
                <a:gd name="T19" fmla="*/ 425 h 675"/>
                <a:gd name="T20" fmla="*/ 405 w 671"/>
                <a:gd name="T21" fmla="*/ 185 h 675"/>
                <a:gd name="T22" fmla="*/ 433 w 671"/>
                <a:gd name="T23" fmla="*/ 130 h 675"/>
                <a:gd name="T24" fmla="*/ 581 w 671"/>
                <a:gd name="T25" fmla="*/ 17 h 675"/>
                <a:gd name="T26" fmla="*/ 598 w 671"/>
                <a:gd name="T27" fmla="*/ 26 h 675"/>
                <a:gd name="T28" fmla="*/ 588 w 671"/>
                <a:gd name="T29" fmla="*/ 41 h 675"/>
                <a:gd name="T30" fmla="*/ 532 w 671"/>
                <a:gd name="T31" fmla="*/ 97 h 675"/>
                <a:gd name="T32" fmla="*/ 530 w 671"/>
                <a:gd name="T33" fmla="*/ 143 h 675"/>
                <a:gd name="T34" fmla="*/ 583 w 671"/>
                <a:gd name="T35" fmla="*/ 155 h 675"/>
                <a:gd name="T36" fmla="*/ 645 w 671"/>
                <a:gd name="T37" fmla="*/ 96 h 675"/>
                <a:gd name="T38" fmla="*/ 660 w 671"/>
                <a:gd name="T39" fmla="*/ 86 h 675"/>
                <a:gd name="T40" fmla="*/ 668 w 671"/>
                <a:gd name="T41" fmla="*/ 103 h 675"/>
                <a:gd name="T42" fmla="*/ 671 w 671"/>
                <a:gd name="T43" fmla="*/ 131 h 675"/>
                <a:gd name="T44" fmla="*/ 119 w 671"/>
                <a:gd name="T45" fmla="*/ 605 h 675"/>
                <a:gd name="T46" fmla="*/ 166 w 671"/>
                <a:gd name="T47" fmla="*/ 559 h 675"/>
                <a:gd name="T48" fmla="*/ 119 w 671"/>
                <a:gd name="T49" fmla="*/ 513 h 675"/>
                <a:gd name="T50" fmla="*/ 71 w 671"/>
                <a:gd name="T51" fmla="*/ 558 h 675"/>
                <a:gd name="T52" fmla="*/ 119 w 671"/>
                <a:gd name="T53" fmla="*/ 60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1" h="675">
                  <a:moveTo>
                    <a:pt x="671" y="131"/>
                  </a:moveTo>
                  <a:cubicBezTo>
                    <a:pt x="671" y="199"/>
                    <a:pt x="621" y="249"/>
                    <a:pt x="552" y="249"/>
                  </a:cubicBezTo>
                  <a:cubicBezTo>
                    <a:pt x="535" y="249"/>
                    <a:pt x="522" y="254"/>
                    <a:pt x="510" y="266"/>
                  </a:cubicBezTo>
                  <a:cubicBezTo>
                    <a:pt x="423" y="353"/>
                    <a:pt x="336" y="439"/>
                    <a:pt x="248" y="525"/>
                  </a:cubicBezTo>
                  <a:cubicBezTo>
                    <a:pt x="237" y="535"/>
                    <a:pt x="231" y="547"/>
                    <a:pt x="229" y="562"/>
                  </a:cubicBezTo>
                  <a:cubicBezTo>
                    <a:pt x="222" y="625"/>
                    <a:pt x="191" y="657"/>
                    <a:pt x="132" y="667"/>
                  </a:cubicBezTo>
                  <a:cubicBezTo>
                    <a:pt x="80" y="675"/>
                    <a:pt x="26" y="638"/>
                    <a:pt x="13" y="585"/>
                  </a:cubicBezTo>
                  <a:cubicBezTo>
                    <a:pt x="0" y="534"/>
                    <a:pt x="28" y="478"/>
                    <a:pt x="77" y="460"/>
                  </a:cubicBezTo>
                  <a:cubicBezTo>
                    <a:pt x="88" y="456"/>
                    <a:pt x="100" y="451"/>
                    <a:pt x="112" y="451"/>
                  </a:cubicBezTo>
                  <a:cubicBezTo>
                    <a:pt x="136" y="453"/>
                    <a:pt x="150" y="439"/>
                    <a:pt x="164" y="425"/>
                  </a:cubicBezTo>
                  <a:cubicBezTo>
                    <a:pt x="245" y="345"/>
                    <a:pt x="325" y="264"/>
                    <a:pt x="405" y="185"/>
                  </a:cubicBezTo>
                  <a:cubicBezTo>
                    <a:pt x="421" y="169"/>
                    <a:pt x="432" y="155"/>
                    <a:pt x="433" y="130"/>
                  </a:cubicBezTo>
                  <a:cubicBezTo>
                    <a:pt x="437" y="50"/>
                    <a:pt x="506" y="0"/>
                    <a:pt x="581" y="17"/>
                  </a:cubicBezTo>
                  <a:cubicBezTo>
                    <a:pt x="588" y="19"/>
                    <a:pt x="596" y="19"/>
                    <a:pt x="598" y="26"/>
                  </a:cubicBezTo>
                  <a:cubicBezTo>
                    <a:pt x="599" y="33"/>
                    <a:pt x="592" y="36"/>
                    <a:pt x="588" y="41"/>
                  </a:cubicBezTo>
                  <a:cubicBezTo>
                    <a:pt x="569" y="60"/>
                    <a:pt x="550" y="78"/>
                    <a:pt x="532" y="97"/>
                  </a:cubicBezTo>
                  <a:cubicBezTo>
                    <a:pt x="516" y="114"/>
                    <a:pt x="515" y="126"/>
                    <a:pt x="530" y="143"/>
                  </a:cubicBezTo>
                  <a:cubicBezTo>
                    <a:pt x="551" y="167"/>
                    <a:pt x="564" y="170"/>
                    <a:pt x="583" y="155"/>
                  </a:cubicBezTo>
                  <a:cubicBezTo>
                    <a:pt x="606" y="138"/>
                    <a:pt x="624" y="115"/>
                    <a:pt x="645" y="96"/>
                  </a:cubicBezTo>
                  <a:cubicBezTo>
                    <a:pt x="650" y="92"/>
                    <a:pt x="653" y="85"/>
                    <a:pt x="660" y="86"/>
                  </a:cubicBezTo>
                  <a:cubicBezTo>
                    <a:pt x="667" y="88"/>
                    <a:pt x="667" y="97"/>
                    <a:pt x="668" y="103"/>
                  </a:cubicBezTo>
                  <a:cubicBezTo>
                    <a:pt x="670" y="112"/>
                    <a:pt x="670" y="121"/>
                    <a:pt x="671" y="131"/>
                  </a:cubicBezTo>
                  <a:close/>
                  <a:moveTo>
                    <a:pt x="119" y="605"/>
                  </a:moveTo>
                  <a:cubicBezTo>
                    <a:pt x="147" y="605"/>
                    <a:pt x="166" y="585"/>
                    <a:pt x="166" y="559"/>
                  </a:cubicBezTo>
                  <a:cubicBezTo>
                    <a:pt x="166" y="533"/>
                    <a:pt x="146" y="513"/>
                    <a:pt x="119" y="513"/>
                  </a:cubicBezTo>
                  <a:cubicBezTo>
                    <a:pt x="95" y="513"/>
                    <a:pt x="71" y="537"/>
                    <a:pt x="71" y="558"/>
                  </a:cubicBezTo>
                  <a:cubicBezTo>
                    <a:pt x="72" y="583"/>
                    <a:pt x="95" y="605"/>
                    <a:pt x="119"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0">
              <a:extLst>
                <a:ext uri="{FF2B5EF4-FFF2-40B4-BE49-F238E27FC236}">
                  <a16:creationId xmlns:a16="http://schemas.microsoft.com/office/drawing/2014/main" id="{90AC4C54-810F-42FE-A5E7-06AB231CEA96}"/>
                </a:ext>
              </a:extLst>
            </p:cNvPr>
            <p:cNvSpPr>
              <a:spLocks/>
            </p:cNvSpPr>
            <p:nvPr/>
          </p:nvSpPr>
          <p:spPr bwMode="auto">
            <a:xfrm>
              <a:off x="6365875" y="3395663"/>
              <a:ext cx="469900" cy="465137"/>
            </a:xfrm>
            <a:custGeom>
              <a:avLst/>
              <a:gdLst>
                <a:gd name="T0" fmla="*/ 27 w 529"/>
                <a:gd name="T1" fmla="*/ 291 h 523"/>
                <a:gd name="T2" fmla="*/ 74 w 529"/>
                <a:gd name="T3" fmla="*/ 338 h 523"/>
                <a:gd name="T4" fmla="*/ 91 w 529"/>
                <a:gd name="T5" fmla="*/ 423 h 523"/>
                <a:gd name="T6" fmla="*/ 107 w 529"/>
                <a:gd name="T7" fmla="*/ 468 h 523"/>
                <a:gd name="T8" fmla="*/ 170 w 529"/>
                <a:gd name="T9" fmla="*/ 471 h 523"/>
                <a:gd name="T10" fmla="*/ 260 w 529"/>
                <a:gd name="T11" fmla="*/ 476 h 523"/>
                <a:gd name="T12" fmla="*/ 244 w 529"/>
                <a:gd name="T13" fmla="*/ 500 h 523"/>
                <a:gd name="T14" fmla="*/ 133 w 529"/>
                <a:gd name="T15" fmla="*/ 518 h 523"/>
                <a:gd name="T16" fmla="*/ 59 w 529"/>
                <a:gd name="T17" fmla="*/ 460 h 523"/>
                <a:gd name="T18" fmla="*/ 61 w 529"/>
                <a:gd name="T19" fmla="*/ 385 h 523"/>
                <a:gd name="T20" fmla="*/ 0 w 529"/>
                <a:gd name="T21" fmla="*/ 318 h 523"/>
                <a:gd name="T22" fmla="*/ 30 w 529"/>
                <a:gd name="T23" fmla="*/ 218 h 523"/>
                <a:gd name="T24" fmla="*/ 58 w 529"/>
                <a:gd name="T25" fmla="*/ 151 h 523"/>
                <a:gd name="T26" fmla="*/ 108 w 529"/>
                <a:gd name="T27" fmla="*/ 59 h 523"/>
                <a:gd name="T28" fmla="*/ 185 w 529"/>
                <a:gd name="T29" fmla="*/ 65 h 523"/>
                <a:gd name="T30" fmla="*/ 254 w 529"/>
                <a:gd name="T31" fmla="*/ 0 h 523"/>
                <a:gd name="T32" fmla="*/ 352 w 529"/>
                <a:gd name="T33" fmla="*/ 30 h 523"/>
                <a:gd name="T34" fmla="*/ 426 w 529"/>
                <a:gd name="T35" fmla="*/ 54 h 523"/>
                <a:gd name="T36" fmla="*/ 514 w 529"/>
                <a:gd name="T37" fmla="*/ 109 h 523"/>
                <a:gd name="T38" fmla="*/ 511 w 529"/>
                <a:gd name="T39" fmla="*/ 183 h 523"/>
                <a:gd name="T40" fmla="*/ 512 w 529"/>
                <a:gd name="T41" fmla="*/ 242 h 523"/>
                <a:gd name="T42" fmla="*/ 476 w 529"/>
                <a:gd name="T43" fmla="*/ 178 h 523"/>
                <a:gd name="T44" fmla="*/ 479 w 529"/>
                <a:gd name="T45" fmla="*/ 112 h 523"/>
                <a:gd name="T46" fmla="*/ 430 w 529"/>
                <a:gd name="T47" fmla="*/ 89 h 523"/>
                <a:gd name="T48" fmla="*/ 362 w 529"/>
                <a:gd name="T49" fmla="*/ 85 h 523"/>
                <a:gd name="T50" fmla="*/ 311 w 529"/>
                <a:gd name="T51" fmla="*/ 28 h 523"/>
                <a:gd name="T52" fmla="*/ 248 w 529"/>
                <a:gd name="T53" fmla="*/ 59 h 523"/>
                <a:gd name="T54" fmla="*/ 174 w 529"/>
                <a:gd name="T55" fmla="*/ 102 h 523"/>
                <a:gd name="T56" fmla="*/ 112 w 529"/>
                <a:gd name="T57" fmla="*/ 95 h 523"/>
                <a:gd name="T58" fmla="*/ 100 w 529"/>
                <a:gd name="T59" fmla="*/ 154 h 523"/>
                <a:gd name="T60" fmla="*/ 75 w 529"/>
                <a:gd name="T61" fmla="*/ 230 h 523"/>
                <a:gd name="T62" fmla="*/ 28 w 529"/>
                <a:gd name="T63" fmla="*/ 27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523">
                  <a:moveTo>
                    <a:pt x="28" y="278"/>
                  </a:moveTo>
                  <a:cubicBezTo>
                    <a:pt x="28" y="280"/>
                    <a:pt x="27" y="285"/>
                    <a:pt x="27" y="291"/>
                  </a:cubicBezTo>
                  <a:cubicBezTo>
                    <a:pt x="25" y="314"/>
                    <a:pt x="29" y="319"/>
                    <a:pt x="52" y="320"/>
                  </a:cubicBezTo>
                  <a:cubicBezTo>
                    <a:pt x="65" y="321"/>
                    <a:pt x="71" y="326"/>
                    <a:pt x="74" y="338"/>
                  </a:cubicBezTo>
                  <a:cubicBezTo>
                    <a:pt x="79" y="358"/>
                    <a:pt x="85" y="377"/>
                    <a:pt x="96" y="394"/>
                  </a:cubicBezTo>
                  <a:cubicBezTo>
                    <a:pt x="104" y="406"/>
                    <a:pt x="102" y="415"/>
                    <a:pt x="91" y="423"/>
                  </a:cubicBezTo>
                  <a:cubicBezTo>
                    <a:pt x="79" y="433"/>
                    <a:pt x="79" y="443"/>
                    <a:pt x="91" y="453"/>
                  </a:cubicBezTo>
                  <a:cubicBezTo>
                    <a:pt x="97" y="457"/>
                    <a:pt x="101" y="463"/>
                    <a:pt x="107" y="468"/>
                  </a:cubicBezTo>
                  <a:cubicBezTo>
                    <a:pt x="128" y="489"/>
                    <a:pt x="128" y="490"/>
                    <a:pt x="151" y="471"/>
                  </a:cubicBezTo>
                  <a:cubicBezTo>
                    <a:pt x="158" y="466"/>
                    <a:pt x="164" y="466"/>
                    <a:pt x="170" y="471"/>
                  </a:cubicBezTo>
                  <a:cubicBezTo>
                    <a:pt x="183" y="480"/>
                    <a:pt x="196" y="480"/>
                    <a:pt x="210" y="476"/>
                  </a:cubicBezTo>
                  <a:cubicBezTo>
                    <a:pt x="227" y="472"/>
                    <a:pt x="243" y="471"/>
                    <a:pt x="260" y="476"/>
                  </a:cubicBezTo>
                  <a:cubicBezTo>
                    <a:pt x="271" y="479"/>
                    <a:pt x="270" y="484"/>
                    <a:pt x="263" y="491"/>
                  </a:cubicBezTo>
                  <a:cubicBezTo>
                    <a:pt x="258" y="496"/>
                    <a:pt x="252" y="500"/>
                    <a:pt x="244" y="500"/>
                  </a:cubicBezTo>
                  <a:cubicBezTo>
                    <a:pt x="228" y="500"/>
                    <a:pt x="212" y="508"/>
                    <a:pt x="197" y="507"/>
                  </a:cubicBezTo>
                  <a:cubicBezTo>
                    <a:pt x="174" y="506"/>
                    <a:pt x="154" y="506"/>
                    <a:pt x="133" y="518"/>
                  </a:cubicBezTo>
                  <a:cubicBezTo>
                    <a:pt x="125" y="523"/>
                    <a:pt x="115" y="516"/>
                    <a:pt x="108" y="509"/>
                  </a:cubicBezTo>
                  <a:cubicBezTo>
                    <a:pt x="92" y="493"/>
                    <a:pt x="75" y="477"/>
                    <a:pt x="59" y="460"/>
                  </a:cubicBezTo>
                  <a:cubicBezTo>
                    <a:pt x="46" y="446"/>
                    <a:pt x="45" y="431"/>
                    <a:pt x="58" y="417"/>
                  </a:cubicBezTo>
                  <a:cubicBezTo>
                    <a:pt x="68" y="406"/>
                    <a:pt x="66" y="398"/>
                    <a:pt x="61" y="385"/>
                  </a:cubicBezTo>
                  <a:cubicBezTo>
                    <a:pt x="53" y="366"/>
                    <a:pt x="46" y="350"/>
                    <a:pt x="21" y="348"/>
                  </a:cubicBezTo>
                  <a:cubicBezTo>
                    <a:pt x="7" y="347"/>
                    <a:pt x="0" y="334"/>
                    <a:pt x="0" y="318"/>
                  </a:cubicBezTo>
                  <a:cubicBezTo>
                    <a:pt x="1" y="295"/>
                    <a:pt x="0" y="273"/>
                    <a:pt x="1" y="250"/>
                  </a:cubicBezTo>
                  <a:cubicBezTo>
                    <a:pt x="1" y="229"/>
                    <a:pt x="9" y="218"/>
                    <a:pt x="30" y="218"/>
                  </a:cubicBezTo>
                  <a:cubicBezTo>
                    <a:pt x="55" y="218"/>
                    <a:pt x="56" y="199"/>
                    <a:pt x="64" y="184"/>
                  </a:cubicBezTo>
                  <a:cubicBezTo>
                    <a:pt x="71" y="172"/>
                    <a:pt x="69" y="162"/>
                    <a:pt x="58" y="151"/>
                  </a:cubicBezTo>
                  <a:cubicBezTo>
                    <a:pt x="44" y="136"/>
                    <a:pt x="45" y="122"/>
                    <a:pt x="60" y="107"/>
                  </a:cubicBezTo>
                  <a:cubicBezTo>
                    <a:pt x="75" y="91"/>
                    <a:pt x="91" y="75"/>
                    <a:pt x="108" y="59"/>
                  </a:cubicBezTo>
                  <a:cubicBezTo>
                    <a:pt x="123" y="44"/>
                    <a:pt x="137" y="44"/>
                    <a:pt x="153" y="59"/>
                  </a:cubicBezTo>
                  <a:cubicBezTo>
                    <a:pt x="163" y="69"/>
                    <a:pt x="172" y="73"/>
                    <a:pt x="185" y="65"/>
                  </a:cubicBezTo>
                  <a:cubicBezTo>
                    <a:pt x="198" y="57"/>
                    <a:pt x="221" y="59"/>
                    <a:pt x="221" y="32"/>
                  </a:cubicBezTo>
                  <a:cubicBezTo>
                    <a:pt x="220" y="9"/>
                    <a:pt x="230" y="1"/>
                    <a:pt x="254" y="0"/>
                  </a:cubicBezTo>
                  <a:cubicBezTo>
                    <a:pt x="276" y="0"/>
                    <a:pt x="298" y="0"/>
                    <a:pt x="320" y="0"/>
                  </a:cubicBezTo>
                  <a:cubicBezTo>
                    <a:pt x="342" y="1"/>
                    <a:pt x="352" y="9"/>
                    <a:pt x="352" y="30"/>
                  </a:cubicBezTo>
                  <a:cubicBezTo>
                    <a:pt x="352" y="48"/>
                    <a:pt x="361" y="54"/>
                    <a:pt x="375" y="60"/>
                  </a:cubicBezTo>
                  <a:cubicBezTo>
                    <a:pt x="394" y="67"/>
                    <a:pt x="409" y="74"/>
                    <a:pt x="426" y="54"/>
                  </a:cubicBezTo>
                  <a:cubicBezTo>
                    <a:pt x="436" y="43"/>
                    <a:pt x="451" y="46"/>
                    <a:pt x="462" y="56"/>
                  </a:cubicBezTo>
                  <a:cubicBezTo>
                    <a:pt x="480" y="73"/>
                    <a:pt x="498" y="90"/>
                    <a:pt x="514" y="109"/>
                  </a:cubicBezTo>
                  <a:cubicBezTo>
                    <a:pt x="527" y="122"/>
                    <a:pt x="529" y="137"/>
                    <a:pt x="515" y="151"/>
                  </a:cubicBezTo>
                  <a:cubicBezTo>
                    <a:pt x="504" y="161"/>
                    <a:pt x="505" y="171"/>
                    <a:pt x="511" y="183"/>
                  </a:cubicBezTo>
                  <a:cubicBezTo>
                    <a:pt x="517" y="195"/>
                    <a:pt x="521" y="208"/>
                    <a:pt x="525" y="220"/>
                  </a:cubicBezTo>
                  <a:cubicBezTo>
                    <a:pt x="529" y="232"/>
                    <a:pt x="521" y="239"/>
                    <a:pt x="512" y="242"/>
                  </a:cubicBezTo>
                  <a:cubicBezTo>
                    <a:pt x="501" y="246"/>
                    <a:pt x="501" y="234"/>
                    <a:pt x="499" y="229"/>
                  </a:cubicBezTo>
                  <a:cubicBezTo>
                    <a:pt x="493" y="211"/>
                    <a:pt x="485" y="194"/>
                    <a:pt x="476" y="178"/>
                  </a:cubicBezTo>
                  <a:cubicBezTo>
                    <a:pt x="469" y="166"/>
                    <a:pt x="467" y="156"/>
                    <a:pt x="480" y="147"/>
                  </a:cubicBezTo>
                  <a:cubicBezTo>
                    <a:pt x="496" y="135"/>
                    <a:pt x="494" y="124"/>
                    <a:pt x="479" y="112"/>
                  </a:cubicBezTo>
                  <a:cubicBezTo>
                    <a:pt x="470" y="106"/>
                    <a:pt x="462" y="97"/>
                    <a:pt x="455" y="89"/>
                  </a:cubicBezTo>
                  <a:cubicBezTo>
                    <a:pt x="446" y="77"/>
                    <a:pt x="438" y="77"/>
                    <a:pt x="430" y="89"/>
                  </a:cubicBezTo>
                  <a:cubicBezTo>
                    <a:pt x="418" y="105"/>
                    <a:pt x="404" y="107"/>
                    <a:pt x="387" y="96"/>
                  </a:cubicBezTo>
                  <a:cubicBezTo>
                    <a:pt x="380" y="91"/>
                    <a:pt x="371" y="87"/>
                    <a:pt x="362" y="85"/>
                  </a:cubicBezTo>
                  <a:cubicBezTo>
                    <a:pt x="339" y="78"/>
                    <a:pt x="318" y="71"/>
                    <a:pt x="324" y="40"/>
                  </a:cubicBezTo>
                  <a:cubicBezTo>
                    <a:pt x="325" y="33"/>
                    <a:pt x="318" y="29"/>
                    <a:pt x="311" y="28"/>
                  </a:cubicBezTo>
                  <a:cubicBezTo>
                    <a:pt x="301" y="28"/>
                    <a:pt x="292" y="28"/>
                    <a:pt x="283" y="28"/>
                  </a:cubicBezTo>
                  <a:cubicBezTo>
                    <a:pt x="252" y="28"/>
                    <a:pt x="251" y="28"/>
                    <a:pt x="248" y="59"/>
                  </a:cubicBezTo>
                  <a:cubicBezTo>
                    <a:pt x="247" y="70"/>
                    <a:pt x="242" y="75"/>
                    <a:pt x="233" y="78"/>
                  </a:cubicBezTo>
                  <a:cubicBezTo>
                    <a:pt x="212" y="83"/>
                    <a:pt x="192" y="90"/>
                    <a:pt x="174" y="102"/>
                  </a:cubicBezTo>
                  <a:cubicBezTo>
                    <a:pt x="162" y="110"/>
                    <a:pt x="156" y="101"/>
                    <a:pt x="149" y="94"/>
                  </a:cubicBezTo>
                  <a:cubicBezTo>
                    <a:pt x="130" y="76"/>
                    <a:pt x="130" y="76"/>
                    <a:pt x="112" y="95"/>
                  </a:cubicBezTo>
                  <a:cubicBezTo>
                    <a:pt x="109" y="97"/>
                    <a:pt x="106" y="100"/>
                    <a:pt x="103" y="103"/>
                  </a:cubicBezTo>
                  <a:cubicBezTo>
                    <a:pt x="79" y="127"/>
                    <a:pt x="79" y="127"/>
                    <a:pt x="100" y="154"/>
                  </a:cubicBezTo>
                  <a:cubicBezTo>
                    <a:pt x="105" y="160"/>
                    <a:pt x="106" y="165"/>
                    <a:pt x="102" y="172"/>
                  </a:cubicBezTo>
                  <a:cubicBezTo>
                    <a:pt x="90" y="190"/>
                    <a:pt x="82" y="210"/>
                    <a:pt x="75" y="230"/>
                  </a:cubicBezTo>
                  <a:cubicBezTo>
                    <a:pt x="72" y="239"/>
                    <a:pt x="66" y="243"/>
                    <a:pt x="56" y="244"/>
                  </a:cubicBezTo>
                  <a:cubicBezTo>
                    <a:pt x="27" y="246"/>
                    <a:pt x="27" y="247"/>
                    <a:pt x="28"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1">
              <a:extLst>
                <a:ext uri="{FF2B5EF4-FFF2-40B4-BE49-F238E27FC236}">
                  <a16:creationId xmlns:a16="http://schemas.microsoft.com/office/drawing/2014/main" id="{35891AC5-2330-4A11-83E3-1479E9F87608}"/>
                </a:ext>
              </a:extLst>
            </p:cNvPr>
            <p:cNvSpPr>
              <a:spLocks/>
            </p:cNvSpPr>
            <p:nvPr/>
          </p:nvSpPr>
          <p:spPr bwMode="auto">
            <a:xfrm>
              <a:off x="6826250" y="3679825"/>
              <a:ext cx="307975" cy="296862"/>
            </a:xfrm>
            <a:custGeom>
              <a:avLst/>
              <a:gdLst>
                <a:gd name="T0" fmla="*/ 61 w 348"/>
                <a:gd name="T1" fmla="*/ 101 h 334"/>
                <a:gd name="T2" fmla="*/ 50 w 348"/>
                <a:gd name="T3" fmla="*/ 160 h 334"/>
                <a:gd name="T4" fmla="*/ 38 w 348"/>
                <a:gd name="T5" fmla="*/ 174 h 334"/>
                <a:gd name="T6" fmla="*/ 41 w 348"/>
                <a:gd name="T7" fmla="*/ 195 h 334"/>
                <a:gd name="T8" fmla="*/ 65 w 348"/>
                <a:gd name="T9" fmla="*/ 214 h 334"/>
                <a:gd name="T10" fmla="*/ 83 w 348"/>
                <a:gd name="T11" fmla="*/ 240 h 334"/>
                <a:gd name="T12" fmla="*/ 89 w 348"/>
                <a:gd name="T13" fmla="*/ 262 h 334"/>
                <a:gd name="T14" fmla="*/ 94 w 348"/>
                <a:gd name="T15" fmla="*/ 277 h 334"/>
                <a:gd name="T16" fmla="*/ 110 w 348"/>
                <a:gd name="T17" fmla="*/ 274 h 334"/>
                <a:gd name="T18" fmla="*/ 114 w 348"/>
                <a:gd name="T19" fmla="*/ 270 h 334"/>
                <a:gd name="T20" fmla="*/ 185 w 348"/>
                <a:gd name="T21" fmla="*/ 289 h 334"/>
                <a:gd name="T22" fmla="*/ 201 w 348"/>
                <a:gd name="T23" fmla="*/ 297 h 334"/>
                <a:gd name="T24" fmla="*/ 210 w 348"/>
                <a:gd name="T25" fmla="*/ 284 h 334"/>
                <a:gd name="T26" fmla="*/ 223 w 348"/>
                <a:gd name="T27" fmla="*/ 268 h 334"/>
                <a:gd name="T28" fmla="*/ 258 w 348"/>
                <a:gd name="T29" fmla="*/ 245 h 334"/>
                <a:gd name="T30" fmla="*/ 276 w 348"/>
                <a:gd name="T31" fmla="*/ 242 h 334"/>
                <a:gd name="T32" fmla="*/ 290 w 348"/>
                <a:gd name="T33" fmla="*/ 239 h 334"/>
                <a:gd name="T34" fmla="*/ 289 w 348"/>
                <a:gd name="T35" fmla="*/ 223 h 334"/>
                <a:gd name="T36" fmla="*/ 286 w 348"/>
                <a:gd name="T37" fmla="*/ 198 h 334"/>
                <a:gd name="T38" fmla="*/ 291 w 348"/>
                <a:gd name="T39" fmla="*/ 170 h 334"/>
                <a:gd name="T40" fmla="*/ 306 w 348"/>
                <a:gd name="T41" fmla="*/ 144 h 334"/>
                <a:gd name="T42" fmla="*/ 313 w 348"/>
                <a:gd name="T43" fmla="*/ 130 h 334"/>
                <a:gd name="T44" fmla="*/ 301 w 348"/>
                <a:gd name="T45" fmla="*/ 123 h 334"/>
                <a:gd name="T46" fmla="*/ 279 w 348"/>
                <a:gd name="T47" fmla="*/ 110 h 334"/>
                <a:gd name="T48" fmla="*/ 258 w 348"/>
                <a:gd name="T49" fmla="*/ 79 h 334"/>
                <a:gd name="T50" fmla="*/ 257 w 348"/>
                <a:gd name="T51" fmla="*/ 57 h 334"/>
                <a:gd name="T52" fmla="*/ 252 w 348"/>
                <a:gd name="T53" fmla="*/ 42 h 334"/>
                <a:gd name="T54" fmla="*/ 237 w 348"/>
                <a:gd name="T55" fmla="*/ 45 h 334"/>
                <a:gd name="T56" fmla="*/ 220 w 348"/>
                <a:gd name="T57" fmla="*/ 53 h 334"/>
                <a:gd name="T58" fmla="*/ 134 w 348"/>
                <a:gd name="T59" fmla="*/ 37 h 334"/>
                <a:gd name="T60" fmla="*/ 124 w 348"/>
                <a:gd name="T61" fmla="*/ 33 h 334"/>
                <a:gd name="T62" fmla="*/ 130 w 348"/>
                <a:gd name="T63" fmla="*/ 23 h 334"/>
                <a:gd name="T64" fmla="*/ 163 w 348"/>
                <a:gd name="T65" fmla="*/ 13 h 334"/>
                <a:gd name="T66" fmla="*/ 200 w 348"/>
                <a:gd name="T67" fmla="*/ 18 h 334"/>
                <a:gd name="T68" fmla="*/ 225 w 348"/>
                <a:gd name="T69" fmla="*/ 10 h 334"/>
                <a:gd name="T70" fmla="*/ 253 w 348"/>
                <a:gd name="T71" fmla="*/ 8 h 334"/>
                <a:gd name="T72" fmla="*/ 280 w 348"/>
                <a:gd name="T73" fmla="*/ 26 h 334"/>
                <a:gd name="T74" fmla="*/ 291 w 348"/>
                <a:gd name="T75" fmla="*/ 58 h 334"/>
                <a:gd name="T76" fmla="*/ 313 w 348"/>
                <a:gd name="T77" fmla="*/ 91 h 334"/>
                <a:gd name="T78" fmla="*/ 323 w 348"/>
                <a:gd name="T79" fmla="*/ 92 h 334"/>
                <a:gd name="T80" fmla="*/ 344 w 348"/>
                <a:gd name="T81" fmla="*/ 145 h 334"/>
                <a:gd name="T82" fmla="*/ 331 w 348"/>
                <a:gd name="T83" fmla="*/ 169 h 334"/>
                <a:gd name="T84" fmla="*/ 323 w 348"/>
                <a:gd name="T85" fmla="*/ 211 h 334"/>
                <a:gd name="T86" fmla="*/ 323 w 348"/>
                <a:gd name="T87" fmla="*/ 242 h 334"/>
                <a:gd name="T88" fmla="*/ 302 w 348"/>
                <a:gd name="T89" fmla="*/ 271 h 334"/>
                <a:gd name="T90" fmla="*/ 279 w 348"/>
                <a:gd name="T91" fmla="*/ 279 h 334"/>
                <a:gd name="T92" fmla="*/ 241 w 348"/>
                <a:gd name="T93" fmla="*/ 303 h 334"/>
                <a:gd name="T94" fmla="*/ 240 w 348"/>
                <a:gd name="T95" fmla="*/ 311 h 334"/>
                <a:gd name="T96" fmla="*/ 164 w 348"/>
                <a:gd name="T97" fmla="*/ 319 h 334"/>
                <a:gd name="T98" fmla="*/ 117 w 348"/>
                <a:gd name="T99" fmla="*/ 311 h 334"/>
                <a:gd name="T100" fmla="*/ 96 w 348"/>
                <a:gd name="T101" fmla="*/ 312 h 334"/>
                <a:gd name="T102" fmla="*/ 58 w 348"/>
                <a:gd name="T103" fmla="*/ 287 h 334"/>
                <a:gd name="T104" fmla="*/ 52 w 348"/>
                <a:gd name="T105" fmla="*/ 267 h 334"/>
                <a:gd name="T106" fmla="*/ 24 w 348"/>
                <a:gd name="T107" fmla="*/ 228 h 334"/>
                <a:gd name="T108" fmla="*/ 9 w 348"/>
                <a:gd name="T109" fmla="*/ 211 h 334"/>
                <a:gd name="T110" fmla="*/ 1 w 348"/>
                <a:gd name="T111" fmla="*/ 168 h 334"/>
                <a:gd name="T112" fmla="*/ 3 w 348"/>
                <a:gd name="T113" fmla="*/ 159 h 334"/>
                <a:gd name="T114" fmla="*/ 53 w 348"/>
                <a:gd name="T115" fmla="*/ 103 h 334"/>
                <a:gd name="T116" fmla="*/ 61 w 348"/>
                <a:gd name="T117" fmla="*/ 10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 h="334">
                  <a:moveTo>
                    <a:pt x="61" y="101"/>
                  </a:moveTo>
                  <a:cubicBezTo>
                    <a:pt x="57" y="122"/>
                    <a:pt x="54" y="141"/>
                    <a:pt x="50" y="160"/>
                  </a:cubicBezTo>
                  <a:cubicBezTo>
                    <a:pt x="49" y="167"/>
                    <a:pt x="44" y="170"/>
                    <a:pt x="38" y="174"/>
                  </a:cubicBezTo>
                  <a:cubicBezTo>
                    <a:pt x="29" y="180"/>
                    <a:pt x="31" y="195"/>
                    <a:pt x="41" y="195"/>
                  </a:cubicBezTo>
                  <a:cubicBezTo>
                    <a:pt x="56" y="194"/>
                    <a:pt x="59" y="205"/>
                    <a:pt x="65" y="214"/>
                  </a:cubicBezTo>
                  <a:cubicBezTo>
                    <a:pt x="71" y="223"/>
                    <a:pt x="77" y="232"/>
                    <a:pt x="83" y="240"/>
                  </a:cubicBezTo>
                  <a:cubicBezTo>
                    <a:pt x="89" y="247"/>
                    <a:pt x="93" y="253"/>
                    <a:pt x="89" y="262"/>
                  </a:cubicBezTo>
                  <a:cubicBezTo>
                    <a:pt x="86" y="268"/>
                    <a:pt x="88" y="274"/>
                    <a:pt x="94" y="277"/>
                  </a:cubicBezTo>
                  <a:cubicBezTo>
                    <a:pt x="100" y="281"/>
                    <a:pt x="105" y="279"/>
                    <a:pt x="110" y="274"/>
                  </a:cubicBezTo>
                  <a:cubicBezTo>
                    <a:pt x="111" y="272"/>
                    <a:pt x="112" y="271"/>
                    <a:pt x="114" y="270"/>
                  </a:cubicBezTo>
                  <a:cubicBezTo>
                    <a:pt x="120" y="267"/>
                    <a:pt x="181" y="283"/>
                    <a:pt x="185" y="289"/>
                  </a:cubicBezTo>
                  <a:cubicBezTo>
                    <a:pt x="189" y="295"/>
                    <a:pt x="193" y="299"/>
                    <a:pt x="201" y="297"/>
                  </a:cubicBezTo>
                  <a:cubicBezTo>
                    <a:pt x="208" y="295"/>
                    <a:pt x="210" y="291"/>
                    <a:pt x="210" y="284"/>
                  </a:cubicBezTo>
                  <a:cubicBezTo>
                    <a:pt x="209" y="274"/>
                    <a:pt x="216" y="271"/>
                    <a:pt x="223" y="268"/>
                  </a:cubicBezTo>
                  <a:cubicBezTo>
                    <a:pt x="235" y="261"/>
                    <a:pt x="247" y="255"/>
                    <a:pt x="258" y="245"/>
                  </a:cubicBezTo>
                  <a:cubicBezTo>
                    <a:pt x="263" y="240"/>
                    <a:pt x="269" y="239"/>
                    <a:pt x="276" y="242"/>
                  </a:cubicBezTo>
                  <a:cubicBezTo>
                    <a:pt x="281" y="244"/>
                    <a:pt x="287" y="244"/>
                    <a:pt x="290" y="239"/>
                  </a:cubicBezTo>
                  <a:cubicBezTo>
                    <a:pt x="294" y="233"/>
                    <a:pt x="294" y="227"/>
                    <a:pt x="289" y="223"/>
                  </a:cubicBezTo>
                  <a:cubicBezTo>
                    <a:pt x="280" y="215"/>
                    <a:pt x="282" y="207"/>
                    <a:pt x="286" y="198"/>
                  </a:cubicBezTo>
                  <a:cubicBezTo>
                    <a:pt x="289" y="189"/>
                    <a:pt x="291" y="180"/>
                    <a:pt x="291" y="170"/>
                  </a:cubicBezTo>
                  <a:cubicBezTo>
                    <a:pt x="290" y="158"/>
                    <a:pt x="291" y="147"/>
                    <a:pt x="306" y="144"/>
                  </a:cubicBezTo>
                  <a:cubicBezTo>
                    <a:pt x="313" y="143"/>
                    <a:pt x="314" y="136"/>
                    <a:pt x="313" y="130"/>
                  </a:cubicBezTo>
                  <a:cubicBezTo>
                    <a:pt x="312" y="123"/>
                    <a:pt x="307" y="121"/>
                    <a:pt x="301" y="123"/>
                  </a:cubicBezTo>
                  <a:cubicBezTo>
                    <a:pt x="289" y="126"/>
                    <a:pt x="284" y="118"/>
                    <a:pt x="279" y="110"/>
                  </a:cubicBezTo>
                  <a:cubicBezTo>
                    <a:pt x="273" y="99"/>
                    <a:pt x="267" y="87"/>
                    <a:pt x="258" y="79"/>
                  </a:cubicBezTo>
                  <a:cubicBezTo>
                    <a:pt x="251" y="72"/>
                    <a:pt x="252" y="65"/>
                    <a:pt x="257" y="57"/>
                  </a:cubicBezTo>
                  <a:cubicBezTo>
                    <a:pt x="261" y="50"/>
                    <a:pt x="258" y="46"/>
                    <a:pt x="252" y="42"/>
                  </a:cubicBezTo>
                  <a:cubicBezTo>
                    <a:pt x="246" y="38"/>
                    <a:pt x="241" y="38"/>
                    <a:pt x="237" y="45"/>
                  </a:cubicBezTo>
                  <a:cubicBezTo>
                    <a:pt x="233" y="51"/>
                    <a:pt x="228" y="56"/>
                    <a:pt x="220" y="53"/>
                  </a:cubicBezTo>
                  <a:cubicBezTo>
                    <a:pt x="193" y="42"/>
                    <a:pt x="163" y="43"/>
                    <a:pt x="134" y="37"/>
                  </a:cubicBezTo>
                  <a:cubicBezTo>
                    <a:pt x="130" y="37"/>
                    <a:pt x="125" y="38"/>
                    <a:pt x="124" y="33"/>
                  </a:cubicBezTo>
                  <a:cubicBezTo>
                    <a:pt x="123" y="29"/>
                    <a:pt x="127" y="26"/>
                    <a:pt x="130" y="23"/>
                  </a:cubicBezTo>
                  <a:cubicBezTo>
                    <a:pt x="139" y="13"/>
                    <a:pt x="151" y="12"/>
                    <a:pt x="163" y="13"/>
                  </a:cubicBezTo>
                  <a:cubicBezTo>
                    <a:pt x="175" y="14"/>
                    <a:pt x="188" y="16"/>
                    <a:pt x="200" y="18"/>
                  </a:cubicBezTo>
                  <a:cubicBezTo>
                    <a:pt x="211" y="20"/>
                    <a:pt x="218" y="19"/>
                    <a:pt x="225" y="10"/>
                  </a:cubicBezTo>
                  <a:cubicBezTo>
                    <a:pt x="233" y="0"/>
                    <a:pt x="243" y="1"/>
                    <a:pt x="253" y="8"/>
                  </a:cubicBezTo>
                  <a:cubicBezTo>
                    <a:pt x="262" y="15"/>
                    <a:pt x="271" y="20"/>
                    <a:pt x="280" y="26"/>
                  </a:cubicBezTo>
                  <a:cubicBezTo>
                    <a:pt x="292" y="34"/>
                    <a:pt x="297" y="43"/>
                    <a:pt x="291" y="58"/>
                  </a:cubicBezTo>
                  <a:cubicBezTo>
                    <a:pt x="285" y="74"/>
                    <a:pt x="297" y="90"/>
                    <a:pt x="313" y="91"/>
                  </a:cubicBezTo>
                  <a:cubicBezTo>
                    <a:pt x="317" y="91"/>
                    <a:pt x="321" y="90"/>
                    <a:pt x="323" y="92"/>
                  </a:cubicBezTo>
                  <a:cubicBezTo>
                    <a:pt x="344" y="104"/>
                    <a:pt x="339" y="127"/>
                    <a:pt x="344" y="145"/>
                  </a:cubicBezTo>
                  <a:cubicBezTo>
                    <a:pt x="348" y="156"/>
                    <a:pt x="342" y="163"/>
                    <a:pt x="331" y="169"/>
                  </a:cubicBezTo>
                  <a:cubicBezTo>
                    <a:pt x="314" y="178"/>
                    <a:pt x="310" y="195"/>
                    <a:pt x="323" y="211"/>
                  </a:cubicBezTo>
                  <a:cubicBezTo>
                    <a:pt x="331" y="222"/>
                    <a:pt x="332" y="231"/>
                    <a:pt x="323" y="242"/>
                  </a:cubicBezTo>
                  <a:cubicBezTo>
                    <a:pt x="316" y="251"/>
                    <a:pt x="310" y="262"/>
                    <a:pt x="302" y="271"/>
                  </a:cubicBezTo>
                  <a:cubicBezTo>
                    <a:pt x="296" y="278"/>
                    <a:pt x="289" y="281"/>
                    <a:pt x="279" y="279"/>
                  </a:cubicBezTo>
                  <a:cubicBezTo>
                    <a:pt x="260" y="273"/>
                    <a:pt x="245" y="283"/>
                    <a:pt x="241" y="303"/>
                  </a:cubicBezTo>
                  <a:cubicBezTo>
                    <a:pt x="241" y="306"/>
                    <a:pt x="241" y="309"/>
                    <a:pt x="240" y="311"/>
                  </a:cubicBezTo>
                  <a:cubicBezTo>
                    <a:pt x="232" y="328"/>
                    <a:pt x="176" y="334"/>
                    <a:pt x="164" y="319"/>
                  </a:cubicBezTo>
                  <a:cubicBezTo>
                    <a:pt x="150" y="301"/>
                    <a:pt x="136" y="299"/>
                    <a:pt x="117" y="311"/>
                  </a:cubicBezTo>
                  <a:cubicBezTo>
                    <a:pt x="110" y="315"/>
                    <a:pt x="104" y="316"/>
                    <a:pt x="96" y="312"/>
                  </a:cubicBezTo>
                  <a:cubicBezTo>
                    <a:pt x="82" y="306"/>
                    <a:pt x="70" y="296"/>
                    <a:pt x="58" y="287"/>
                  </a:cubicBezTo>
                  <a:cubicBezTo>
                    <a:pt x="52" y="282"/>
                    <a:pt x="51" y="275"/>
                    <a:pt x="52" y="267"/>
                  </a:cubicBezTo>
                  <a:cubicBezTo>
                    <a:pt x="56" y="244"/>
                    <a:pt x="48" y="232"/>
                    <a:pt x="24" y="228"/>
                  </a:cubicBezTo>
                  <a:cubicBezTo>
                    <a:pt x="15" y="226"/>
                    <a:pt x="10" y="219"/>
                    <a:pt x="9" y="211"/>
                  </a:cubicBezTo>
                  <a:cubicBezTo>
                    <a:pt x="5" y="197"/>
                    <a:pt x="3" y="183"/>
                    <a:pt x="1" y="168"/>
                  </a:cubicBezTo>
                  <a:cubicBezTo>
                    <a:pt x="0" y="165"/>
                    <a:pt x="1" y="160"/>
                    <a:pt x="3" y="159"/>
                  </a:cubicBezTo>
                  <a:cubicBezTo>
                    <a:pt x="27" y="147"/>
                    <a:pt x="29" y="115"/>
                    <a:pt x="53" y="103"/>
                  </a:cubicBezTo>
                  <a:cubicBezTo>
                    <a:pt x="54" y="102"/>
                    <a:pt x="56" y="102"/>
                    <a:pt x="6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2">
              <a:extLst>
                <a:ext uri="{FF2B5EF4-FFF2-40B4-BE49-F238E27FC236}">
                  <a16:creationId xmlns:a16="http://schemas.microsoft.com/office/drawing/2014/main" id="{4575970B-0994-4DA5-AA38-268A26ED500C}"/>
                </a:ext>
              </a:extLst>
            </p:cNvPr>
            <p:cNvSpPr>
              <a:spLocks noEditPoints="1"/>
            </p:cNvSpPr>
            <p:nvPr/>
          </p:nvSpPr>
          <p:spPr bwMode="auto">
            <a:xfrm>
              <a:off x="6503988" y="3533775"/>
              <a:ext cx="203200" cy="203200"/>
            </a:xfrm>
            <a:custGeom>
              <a:avLst/>
              <a:gdLst>
                <a:gd name="T0" fmla="*/ 228 w 228"/>
                <a:gd name="T1" fmla="*/ 114 h 228"/>
                <a:gd name="T2" fmla="*/ 117 w 228"/>
                <a:gd name="T3" fmla="*/ 228 h 228"/>
                <a:gd name="T4" fmla="*/ 0 w 228"/>
                <a:gd name="T5" fmla="*/ 114 h 228"/>
                <a:gd name="T6" fmla="*/ 117 w 228"/>
                <a:gd name="T7" fmla="*/ 0 h 228"/>
                <a:gd name="T8" fmla="*/ 228 w 228"/>
                <a:gd name="T9" fmla="*/ 114 h 228"/>
                <a:gd name="T10" fmla="*/ 200 w 228"/>
                <a:gd name="T11" fmla="*/ 113 h 228"/>
                <a:gd name="T12" fmla="*/ 115 w 228"/>
                <a:gd name="T13" fmla="*/ 28 h 228"/>
                <a:gd name="T14" fmla="*/ 28 w 228"/>
                <a:gd name="T15" fmla="*/ 114 h 228"/>
                <a:gd name="T16" fmla="*/ 113 w 228"/>
                <a:gd name="T17" fmla="*/ 200 h 228"/>
                <a:gd name="T18" fmla="*/ 200 w 228"/>
                <a:gd name="T19" fmla="*/ 1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28">
                  <a:moveTo>
                    <a:pt x="228" y="114"/>
                  </a:moveTo>
                  <a:cubicBezTo>
                    <a:pt x="228" y="177"/>
                    <a:pt x="179" y="228"/>
                    <a:pt x="117" y="228"/>
                  </a:cubicBezTo>
                  <a:cubicBezTo>
                    <a:pt x="51" y="228"/>
                    <a:pt x="1" y="179"/>
                    <a:pt x="0" y="114"/>
                  </a:cubicBezTo>
                  <a:cubicBezTo>
                    <a:pt x="0" y="49"/>
                    <a:pt x="50" y="0"/>
                    <a:pt x="117" y="0"/>
                  </a:cubicBezTo>
                  <a:cubicBezTo>
                    <a:pt x="179" y="0"/>
                    <a:pt x="228" y="51"/>
                    <a:pt x="228" y="114"/>
                  </a:cubicBezTo>
                  <a:close/>
                  <a:moveTo>
                    <a:pt x="200" y="113"/>
                  </a:moveTo>
                  <a:cubicBezTo>
                    <a:pt x="200" y="66"/>
                    <a:pt x="161" y="27"/>
                    <a:pt x="115" y="28"/>
                  </a:cubicBezTo>
                  <a:cubicBezTo>
                    <a:pt x="66" y="28"/>
                    <a:pt x="28" y="66"/>
                    <a:pt x="28" y="114"/>
                  </a:cubicBezTo>
                  <a:cubicBezTo>
                    <a:pt x="28" y="160"/>
                    <a:pt x="67" y="200"/>
                    <a:pt x="113" y="200"/>
                  </a:cubicBezTo>
                  <a:cubicBezTo>
                    <a:pt x="163" y="200"/>
                    <a:pt x="200" y="162"/>
                    <a:pt x="20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3">
              <a:extLst>
                <a:ext uri="{FF2B5EF4-FFF2-40B4-BE49-F238E27FC236}">
                  <a16:creationId xmlns:a16="http://schemas.microsoft.com/office/drawing/2014/main" id="{A8E064F0-F725-451A-8110-7AFC0ADD4AF5}"/>
                </a:ext>
              </a:extLst>
            </p:cNvPr>
            <p:cNvSpPr>
              <a:spLocks noEditPoints="1"/>
            </p:cNvSpPr>
            <p:nvPr/>
          </p:nvSpPr>
          <p:spPr bwMode="auto">
            <a:xfrm>
              <a:off x="6907213" y="3751263"/>
              <a:ext cx="141288" cy="141287"/>
            </a:xfrm>
            <a:custGeom>
              <a:avLst/>
              <a:gdLst>
                <a:gd name="T0" fmla="*/ 159 w 160"/>
                <a:gd name="T1" fmla="*/ 81 h 159"/>
                <a:gd name="T2" fmla="*/ 83 w 160"/>
                <a:gd name="T3" fmla="*/ 159 h 159"/>
                <a:gd name="T4" fmla="*/ 0 w 160"/>
                <a:gd name="T5" fmla="*/ 80 h 159"/>
                <a:gd name="T6" fmla="*/ 80 w 160"/>
                <a:gd name="T7" fmla="*/ 1 h 159"/>
                <a:gd name="T8" fmla="*/ 159 w 160"/>
                <a:gd name="T9" fmla="*/ 81 h 159"/>
                <a:gd name="T10" fmla="*/ 131 w 160"/>
                <a:gd name="T11" fmla="*/ 80 h 159"/>
                <a:gd name="T12" fmla="*/ 82 w 160"/>
                <a:gd name="T13" fmla="*/ 29 h 159"/>
                <a:gd name="T14" fmla="*/ 28 w 160"/>
                <a:gd name="T15" fmla="*/ 82 h 159"/>
                <a:gd name="T16" fmla="*/ 82 w 160"/>
                <a:gd name="T17" fmla="*/ 131 h 159"/>
                <a:gd name="T18" fmla="*/ 131 w 160"/>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9">
                  <a:moveTo>
                    <a:pt x="159" y="81"/>
                  </a:moveTo>
                  <a:cubicBezTo>
                    <a:pt x="159" y="124"/>
                    <a:pt x="125" y="159"/>
                    <a:pt x="83" y="159"/>
                  </a:cubicBezTo>
                  <a:cubicBezTo>
                    <a:pt x="38" y="159"/>
                    <a:pt x="0" y="122"/>
                    <a:pt x="0" y="80"/>
                  </a:cubicBezTo>
                  <a:cubicBezTo>
                    <a:pt x="0" y="39"/>
                    <a:pt x="41" y="0"/>
                    <a:pt x="80" y="1"/>
                  </a:cubicBezTo>
                  <a:cubicBezTo>
                    <a:pt x="126" y="2"/>
                    <a:pt x="160" y="36"/>
                    <a:pt x="159" y="81"/>
                  </a:cubicBezTo>
                  <a:close/>
                  <a:moveTo>
                    <a:pt x="131" y="80"/>
                  </a:moveTo>
                  <a:cubicBezTo>
                    <a:pt x="131" y="52"/>
                    <a:pt x="109" y="29"/>
                    <a:pt x="82" y="29"/>
                  </a:cubicBezTo>
                  <a:cubicBezTo>
                    <a:pt x="53" y="29"/>
                    <a:pt x="28" y="54"/>
                    <a:pt x="28" y="82"/>
                  </a:cubicBezTo>
                  <a:cubicBezTo>
                    <a:pt x="28" y="107"/>
                    <a:pt x="56" y="132"/>
                    <a:pt x="82" y="131"/>
                  </a:cubicBezTo>
                  <a:cubicBezTo>
                    <a:pt x="110" y="131"/>
                    <a:pt x="132" y="108"/>
                    <a:pt x="131"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uppieren 215">
            <a:extLst>
              <a:ext uri="{FF2B5EF4-FFF2-40B4-BE49-F238E27FC236}">
                <a16:creationId xmlns:a16="http://schemas.microsoft.com/office/drawing/2014/main" id="{ADE48AF4-011F-443A-98FA-EA89C99B7C38}"/>
              </a:ext>
            </a:extLst>
          </p:cNvPr>
          <p:cNvGrpSpPr/>
          <p:nvPr/>
        </p:nvGrpSpPr>
        <p:grpSpPr bwMode="gray">
          <a:xfrm>
            <a:off x="939574" y="2694333"/>
            <a:ext cx="362354" cy="372190"/>
            <a:chOff x="-16246475" y="1563688"/>
            <a:chExt cx="701675" cy="720725"/>
          </a:xfrm>
          <a:solidFill>
            <a:schemeClr val="tx1"/>
          </a:solidFill>
        </p:grpSpPr>
        <p:sp>
          <p:nvSpPr>
            <p:cNvPr id="146" name="Freeform 81">
              <a:extLst>
                <a:ext uri="{FF2B5EF4-FFF2-40B4-BE49-F238E27FC236}">
                  <a16:creationId xmlns:a16="http://schemas.microsoft.com/office/drawing/2014/main" id="{85CD5A3B-92DC-43A6-820C-DD58960DE512}"/>
                </a:ext>
              </a:extLst>
            </p:cNvPr>
            <p:cNvSpPr>
              <a:spLocks/>
            </p:cNvSpPr>
            <p:nvPr/>
          </p:nvSpPr>
          <p:spPr bwMode="gray">
            <a:xfrm>
              <a:off x="-16246475" y="2030413"/>
              <a:ext cx="242888" cy="254000"/>
            </a:xfrm>
            <a:custGeom>
              <a:avLst/>
              <a:gdLst>
                <a:gd name="T0" fmla="*/ 0 w 132"/>
                <a:gd name="T1" fmla="*/ 139 h 139"/>
                <a:gd name="T2" fmla="*/ 61 w 132"/>
                <a:gd name="T3" fmla="*/ 98 h 139"/>
                <a:gd name="T4" fmla="*/ 51 w 132"/>
                <a:gd name="T5" fmla="*/ 117 h 139"/>
                <a:gd name="T6" fmla="*/ 132 w 132"/>
                <a:gd name="T7" fmla="*/ 44 h 139"/>
                <a:gd name="T8" fmla="*/ 85 w 132"/>
                <a:gd name="T9" fmla="*/ 0 h 139"/>
                <a:gd name="T10" fmla="*/ 25 w 132"/>
                <a:gd name="T11" fmla="*/ 77 h 139"/>
                <a:gd name="T12" fmla="*/ 52 w 132"/>
                <a:gd name="T13" fmla="*/ 55 h 139"/>
                <a:gd name="T14" fmla="*/ 0 w 132"/>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0" y="139"/>
                  </a:moveTo>
                  <a:cubicBezTo>
                    <a:pt x="27" y="123"/>
                    <a:pt x="37" y="115"/>
                    <a:pt x="61" y="98"/>
                  </a:cubicBezTo>
                  <a:cubicBezTo>
                    <a:pt x="60" y="103"/>
                    <a:pt x="53" y="112"/>
                    <a:pt x="51" y="117"/>
                  </a:cubicBezTo>
                  <a:cubicBezTo>
                    <a:pt x="97" y="95"/>
                    <a:pt x="121" y="77"/>
                    <a:pt x="132" y="44"/>
                  </a:cubicBezTo>
                  <a:cubicBezTo>
                    <a:pt x="119" y="44"/>
                    <a:pt x="89" y="15"/>
                    <a:pt x="85" y="0"/>
                  </a:cubicBezTo>
                  <a:cubicBezTo>
                    <a:pt x="61" y="9"/>
                    <a:pt x="42" y="30"/>
                    <a:pt x="25" y="77"/>
                  </a:cubicBezTo>
                  <a:cubicBezTo>
                    <a:pt x="32" y="73"/>
                    <a:pt x="47" y="56"/>
                    <a:pt x="52" y="55"/>
                  </a:cubicBezTo>
                  <a:cubicBezTo>
                    <a:pt x="34" y="84"/>
                    <a:pt x="17" y="111"/>
                    <a:pt x="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82">
              <a:extLst>
                <a:ext uri="{FF2B5EF4-FFF2-40B4-BE49-F238E27FC236}">
                  <a16:creationId xmlns:a16="http://schemas.microsoft.com/office/drawing/2014/main" id="{1809EB3E-18D1-4AC6-BD2E-EFA29FCFBA0C}"/>
                </a:ext>
              </a:extLst>
            </p:cNvPr>
            <p:cNvSpPr>
              <a:spLocks noEditPoints="1"/>
            </p:cNvSpPr>
            <p:nvPr/>
          </p:nvSpPr>
          <p:spPr bwMode="gray">
            <a:xfrm>
              <a:off x="-16194088" y="1563688"/>
              <a:ext cx="649288" cy="647700"/>
            </a:xfrm>
            <a:custGeom>
              <a:avLst/>
              <a:gdLst>
                <a:gd name="T0" fmla="*/ 354 w 354"/>
                <a:gd name="T1" fmla="*/ 0 h 353"/>
                <a:gd name="T2" fmla="*/ 192 w 354"/>
                <a:gd name="T3" fmla="*/ 74 h 353"/>
                <a:gd name="T4" fmla="*/ 71 w 354"/>
                <a:gd name="T5" fmla="*/ 219 h 353"/>
                <a:gd name="T6" fmla="*/ 94 w 354"/>
                <a:gd name="T7" fmla="*/ 260 h 353"/>
                <a:gd name="T8" fmla="*/ 135 w 354"/>
                <a:gd name="T9" fmla="*/ 283 h 353"/>
                <a:gd name="T10" fmla="*/ 279 w 354"/>
                <a:gd name="T11" fmla="*/ 162 h 353"/>
                <a:gd name="T12" fmla="*/ 354 w 354"/>
                <a:gd name="T13" fmla="*/ 0 h 353"/>
                <a:gd name="T14" fmla="*/ 219 w 354"/>
                <a:gd name="T15" fmla="*/ 135 h 353"/>
                <a:gd name="T16" fmla="*/ 219 w 354"/>
                <a:gd name="T17" fmla="*/ 84 h 353"/>
                <a:gd name="T18" fmla="*/ 270 w 354"/>
                <a:gd name="T19" fmla="*/ 84 h 353"/>
                <a:gd name="T20" fmla="*/ 270 w 354"/>
                <a:gd name="T21" fmla="*/ 135 h 353"/>
                <a:gd name="T22" fmla="*/ 219 w 354"/>
                <a:gd name="T23" fmla="*/ 135 h 353"/>
                <a:gd name="T24" fmla="*/ 216 w 354"/>
                <a:gd name="T25" fmla="*/ 241 h 353"/>
                <a:gd name="T26" fmla="*/ 147 w 354"/>
                <a:gd name="T27" fmla="*/ 294 h 353"/>
                <a:gd name="T28" fmla="*/ 155 w 354"/>
                <a:gd name="T29" fmla="*/ 353 h 353"/>
                <a:gd name="T30" fmla="*/ 186 w 354"/>
                <a:gd name="T31" fmla="*/ 331 h 353"/>
                <a:gd name="T32" fmla="*/ 216 w 354"/>
                <a:gd name="T33" fmla="*/ 241 h 353"/>
                <a:gd name="T34" fmla="*/ 22 w 354"/>
                <a:gd name="T35" fmla="*/ 168 h 353"/>
                <a:gd name="T36" fmla="*/ 0 w 354"/>
                <a:gd name="T37" fmla="*/ 199 h 353"/>
                <a:gd name="T38" fmla="*/ 59 w 354"/>
                <a:gd name="T39" fmla="*/ 207 h 353"/>
                <a:gd name="T40" fmla="*/ 113 w 354"/>
                <a:gd name="T41" fmla="*/ 138 h 353"/>
                <a:gd name="T42" fmla="*/ 22 w 354"/>
                <a:gd name="T4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53">
                  <a:moveTo>
                    <a:pt x="354" y="0"/>
                  </a:moveTo>
                  <a:cubicBezTo>
                    <a:pt x="306" y="11"/>
                    <a:pt x="241" y="26"/>
                    <a:pt x="192" y="74"/>
                  </a:cubicBezTo>
                  <a:cubicBezTo>
                    <a:pt x="144" y="123"/>
                    <a:pt x="117" y="156"/>
                    <a:pt x="71" y="219"/>
                  </a:cubicBezTo>
                  <a:cubicBezTo>
                    <a:pt x="71" y="228"/>
                    <a:pt x="80" y="246"/>
                    <a:pt x="94" y="260"/>
                  </a:cubicBezTo>
                  <a:cubicBezTo>
                    <a:pt x="108" y="274"/>
                    <a:pt x="126" y="283"/>
                    <a:pt x="135" y="283"/>
                  </a:cubicBezTo>
                  <a:cubicBezTo>
                    <a:pt x="197" y="237"/>
                    <a:pt x="231" y="210"/>
                    <a:pt x="279" y="162"/>
                  </a:cubicBezTo>
                  <a:cubicBezTo>
                    <a:pt x="328" y="113"/>
                    <a:pt x="343" y="48"/>
                    <a:pt x="354" y="0"/>
                  </a:cubicBezTo>
                  <a:close/>
                  <a:moveTo>
                    <a:pt x="219" y="135"/>
                  </a:moveTo>
                  <a:cubicBezTo>
                    <a:pt x="205" y="121"/>
                    <a:pt x="205" y="98"/>
                    <a:pt x="219" y="84"/>
                  </a:cubicBezTo>
                  <a:cubicBezTo>
                    <a:pt x="233" y="70"/>
                    <a:pt x="256" y="70"/>
                    <a:pt x="270" y="84"/>
                  </a:cubicBezTo>
                  <a:cubicBezTo>
                    <a:pt x="284" y="98"/>
                    <a:pt x="284" y="121"/>
                    <a:pt x="270" y="135"/>
                  </a:cubicBezTo>
                  <a:cubicBezTo>
                    <a:pt x="256" y="149"/>
                    <a:pt x="233" y="149"/>
                    <a:pt x="219" y="135"/>
                  </a:cubicBezTo>
                  <a:close/>
                  <a:moveTo>
                    <a:pt x="216" y="241"/>
                  </a:moveTo>
                  <a:cubicBezTo>
                    <a:pt x="189" y="264"/>
                    <a:pt x="173" y="276"/>
                    <a:pt x="147" y="294"/>
                  </a:cubicBezTo>
                  <a:cubicBezTo>
                    <a:pt x="153" y="325"/>
                    <a:pt x="155" y="353"/>
                    <a:pt x="155" y="353"/>
                  </a:cubicBezTo>
                  <a:cubicBezTo>
                    <a:pt x="155" y="353"/>
                    <a:pt x="166" y="347"/>
                    <a:pt x="186" y="331"/>
                  </a:cubicBezTo>
                  <a:cubicBezTo>
                    <a:pt x="203" y="298"/>
                    <a:pt x="209" y="272"/>
                    <a:pt x="216" y="241"/>
                  </a:cubicBezTo>
                  <a:close/>
                  <a:moveTo>
                    <a:pt x="22" y="168"/>
                  </a:moveTo>
                  <a:cubicBezTo>
                    <a:pt x="7" y="188"/>
                    <a:pt x="0" y="199"/>
                    <a:pt x="0" y="199"/>
                  </a:cubicBezTo>
                  <a:cubicBezTo>
                    <a:pt x="0" y="199"/>
                    <a:pt x="29" y="201"/>
                    <a:pt x="59" y="207"/>
                  </a:cubicBezTo>
                  <a:cubicBezTo>
                    <a:pt x="78" y="181"/>
                    <a:pt x="90" y="165"/>
                    <a:pt x="113" y="138"/>
                  </a:cubicBezTo>
                  <a:cubicBezTo>
                    <a:pt x="81" y="145"/>
                    <a:pt x="56" y="151"/>
                    <a:pt x="2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2866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6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2" name="Object 6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Rectangle 62"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Watson’s replacement offers great opportunities which are also in line with Bayer’s superior strategy</a:t>
            </a:r>
          </a:p>
        </p:txBody>
      </p:sp>
      <p:sp>
        <p:nvSpPr>
          <p:cNvPr id="3" name="Title 2"/>
          <p:cNvSpPr>
            <a:spLocks noGrp="1"/>
          </p:cNvSpPr>
          <p:nvPr>
            <p:ph type="title"/>
          </p:nvPr>
        </p:nvSpPr>
        <p:spPr/>
        <p:txBody>
          <a:bodyPr/>
          <a:lstStyle/>
          <a:p>
            <a:r>
              <a:rPr lang="en-US" dirty="0"/>
              <a:t>Goals &amp; Benefits</a:t>
            </a:r>
          </a:p>
        </p:txBody>
      </p:sp>
      <p:sp>
        <p:nvSpPr>
          <p:cNvPr id="5" name="Slide Number Placeholder 4"/>
          <p:cNvSpPr>
            <a:spLocks noGrp="1"/>
          </p:cNvSpPr>
          <p:nvPr>
            <p:ph type="sldNum" sz="quarter" idx="12"/>
          </p:nvPr>
        </p:nvSpPr>
        <p:spPr/>
        <p:txBody>
          <a:bodyPr/>
          <a:lstStyle/>
          <a:p>
            <a:fld id="{EEAD9179-7A6B-4268-BEB2-F3B8EB06115B}" type="slidenum">
              <a:rPr lang="en-US" smtClean="0"/>
              <a:t>17</a:t>
            </a:fld>
            <a:endParaRPr lang="en-US" dirty="0"/>
          </a:p>
        </p:txBody>
      </p:sp>
      <p:sp>
        <p:nvSpPr>
          <p:cNvPr id="9" name="Text Placeholder 3"/>
          <p:cNvSpPr txBox="1">
            <a:spLocks/>
          </p:cNvSpPr>
          <p:nvPr/>
        </p:nvSpPr>
        <p:spPr bwMode="gray">
          <a:xfrm>
            <a:off x="2998446" y="3096062"/>
            <a:ext cx="1912361" cy="1326609"/>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The time to make informed decisions </a:t>
            </a:r>
          </a:p>
        </p:txBody>
      </p:sp>
      <p:sp>
        <p:nvSpPr>
          <p:cNvPr id="14" name="Text Placeholder 3"/>
          <p:cNvSpPr txBox="1">
            <a:spLocks/>
          </p:cNvSpPr>
          <p:nvPr/>
        </p:nvSpPr>
        <p:spPr bwMode="gray">
          <a:xfrm>
            <a:off x="923803" y="3113304"/>
            <a:ext cx="1799766" cy="1309368"/>
          </a:xfrm>
          <a:prstGeom prst="rect">
            <a:avLst/>
          </a:prstGeom>
          <a:ln>
            <a:noFill/>
          </a:ln>
        </p:spPr>
        <p:txBody>
          <a:bodyPr vert="horz" lIns="35995" tIns="0" rIns="35995" bIns="0" rtlCol="0" anchor="t">
            <a:noAutofit/>
          </a:bodyPr>
          <a:lstStyle/>
          <a:p>
            <a:pPr algn="ctr" defTabSz="914309"/>
            <a:r>
              <a:rPr lang="en-US" sz="1200" b="1" dirty="0">
                <a:solidFill>
                  <a:srgbClr val="000000"/>
                </a:solidFill>
                <a:latin typeface="Arial" panose="020B0604020202020204" pitchFamily="34" charset="0"/>
                <a:cs typeface="Arial" panose="020B0604020202020204" pitchFamily="34" charset="0"/>
              </a:rPr>
              <a:t>Avoid low performance sites </a:t>
            </a:r>
            <a:endParaRPr lang="en-US" sz="1200" dirty="0">
              <a:solidFill>
                <a:srgbClr val="000000"/>
              </a:solidFill>
              <a:latin typeface="Arial" panose="020B0604020202020204" pitchFamily="34" charset="0"/>
              <a:cs typeface="Arial" panose="020B0604020202020204" pitchFamily="34" charset="0"/>
            </a:endParaRPr>
          </a:p>
          <a:p>
            <a:pPr algn="ctr" defTabSz="914309"/>
            <a:endParaRPr lang="en-US" sz="1200" dirty="0">
              <a:solidFill>
                <a:srgbClr val="000000"/>
              </a:solidFill>
              <a:latin typeface="Arial" panose="020B0604020202020204" pitchFamily="34" charset="0"/>
              <a:cs typeface="Arial" panose="020B0604020202020204" pitchFamily="34" charset="0"/>
            </a:endParaRPr>
          </a:p>
        </p:txBody>
      </p:sp>
      <p:sp>
        <p:nvSpPr>
          <p:cNvPr id="16" name="Text Placeholder 3"/>
          <p:cNvSpPr txBox="1">
            <a:spLocks/>
          </p:cNvSpPr>
          <p:nvPr/>
        </p:nvSpPr>
        <p:spPr bwMode="gray">
          <a:xfrm>
            <a:off x="5199972" y="3113303"/>
            <a:ext cx="1799766" cy="1313384"/>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The internal and external cost saving </a:t>
            </a:r>
          </a:p>
        </p:txBody>
      </p:sp>
      <p:sp>
        <p:nvSpPr>
          <p:cNvPr id="18" name="Text Placeholder 3"/>
          <p:cNvSpPr txBox="1">
            <a:spLocks/>
          </p:cNvSpPr>
          <p:nvPr/>
        </p:nvSpPr>
        <p:spPr bwMode="gray">
          <a:xfrm>
            <a:off x="7338057" y="3113303"/>
            <a:ext cx="1799766" cy="1313384"/>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The adoption of </a:t>
            </a:r>
            <a:r>
              <a:rPr lang="en-US" sz="1200" dirty="0" err="1">
                <a:solidFill>
                  <a:srgbClr val="000000"/>
                </a:solidFill>
                <a:latin typeface="Arial" panose="020B0604020202020204" pitchFamily="34" charset="0"/>
                <a:cs typeface="Arial" panose="020B0604020202020204" pitchFamily="34" charset="0"/>
              </a:rPr>
              <a:t>PoC</a:t>
            </a:r>
            <a:r>
              <a:rPr lang="en-US" sz="1200" dirty="0">
                <a:solidFill>
                  <a:srgbClr val="000000"/>
                </a:solidFill>
                <a:latin typeface="Arial" panose="020B0604020202020204" pitchFamily="34" charset="0"/>
                <a:cs typeface="Arial" panose="020B0604020202020204" pitchFamily="34" charset="0"/>
              </a:rPr>
              <a:t> for the </a:t>
            </a:r>
            <a:r>
              <a:rPr lang="en-US" sz="1200">
                <a:solidFill>
                  <a:srgbClr val="000000"/>
                </a:solidFill>
                <a:latin typeface="Arial" panose="020B0604020202020204" pitchFamily="34" charset="0"/>
                <a:cs typeface="Arial" panose="020B0604020202020204" pitchFamily="34" charset="0"/>
              </a:rPr>
              <a:t>new studies </a:t>
            </a:r>
            <a:endParaRPr lang="en-US" sz="1200" b="0" dirty="0">
              <a:solidFill>
                <a:srgbClr val="000000"/>
              </a:solidFill>
              <a:latin typeface="Arial" panose="020B0604020202020204" pitchFamily="34" charset="0"/>
              <a:cs typeface="Arial" panose="020B0604020202020204" pitchFamily="34" charset="0"/>
            </a:endParaRPr>
          </a:p>
        </p:txBody>
      </p:sp>
      <p:sp>
        <p:nvSpPr>
          <p:cNvPr id="20" name="Text Placeholder 3"/>
          <p:cNvSpPr txBox="1">
            <a:spLocks/>
          </p:cNvSpPr>
          <p:nvPr/>
        </p:nvSpPr>
        <p:spPr bwMode="gray">
          <a:xfrm>
            <a:off x="9476142" y="3113303"/>
            <a:ext cx="1799766" cy="1319092"/>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Ensure</a:t>
            </a:r>
            <a:r>
              <a:rPr lang="en-US" sz="1200" b="0" dirty="0">
                <a:solidFill>
                  <a:srgbClr val="000000"/>
                </a:solidFill>
                <a:latin typeface="Arial" panose="020B0604020202020204" pitchFamily="34" charset="0"/>
                <a:cs typeface="Arial" panose="020B0604020202020204" pitchFamily="34" charset="0"/>
              </a:rPr>
              <a:t> available Business IP stays within Bayer and </a:t>
            </a:r>
            <a:r>
              <a:rPr lang="en-US" sz="1200" dirty="0">
                <a:solidFill>
                  <a:srgbClr val="000000"/>
                </a:solidFill>
                <a:latin typeface="Arial" panose="020B0604020202020204" pitchFamily="34" charset="0"/>
                <a:cs typeface="Arial" panose="020B0604020202020204" pitchFamily="34" charset="0"/>
              </a:rPr>
              <a:t>develop</a:t>
            </a:r>
            <a:r>
              <a:rPr lang="en-US" sz="1200" b="0" dirty="0">
                <a:solidFill>
                  <a:srgbClr val="000000"/>
                </a:solidFill>
                <a:latin typeface="Arial" panose="020B0604020202020204" pitchFamily="34" charset="0"/>
                <a:cs typeface="Arial" panose="020B0604020202020204" pitchFamily="34" charset="0"/>
              </a:rPr>
              <a:t> new IP, i.e. capitalization of algorithms and/or patents</a:t>
            </a:r>
            <a:endParaRPr lang="en-US" sz="1200" dirty="0">
              <a:solidFill>
                <a:srgbClr val="000000"/>
              </a:solidFill>
              <a:latin typeface="Arial" panose="020B0604020202020204" pitchFamily="34" charset="0"/>
              <a:cs typeface="Arial" panose="020B0604020202020204" pitchFamily="34" charset="0"/>
            </a:endParaRPr>
          </a:p>
        </p:txBody>
      </p:sp>
      <p:grpSp>
        <p:nvGrpSpPr>
          <p:cNvPr id="67" name="myP_Money">
            <a:extLst>
              <a:ext uri="{FF2B5EF4-FFF2-40B4-BE49-F238E27FC236}">
                <a16:creationId xmlns:a16="http://schemas.microsoft.com/office/drawing/2014/main" id="{D0D40451-B4D6-4DB8-BF00-CBAA8AC7D6DE}"/>
              </a:ext>
            </a:extLst>
          </p:cNvPr>
          <p:cNvGrpSpPr>
            <a:grpSpLocks noChangeAspect="1"/>
          </p:cNvGrpSpPr>
          <p:nvPr/>
        </p:nvGrpSpPr>
        <p:grpSpPr>
          <a:xfrm>
            <a:off x="1526282" y="2303775"/>
            <a:ext cx="594809" cy="468000"/>
            <a:chOff x="7975454" y="2785688"/>
            <a:chExt cx="2062209" cy="1622562"/>
          </a:xfrm>
          <a:solidFill>
            <a:schemeClr val="tx1"/>
          </a:solidFill>
        </p:grpSpPr>
        <p:grpSp>
          <p:nvGrpSpPr>
            <p:cNvPr id="68" name="Group 67">
              <a:extLst>
                <a:ext uri="{FF2B5EF4-FFF2-40B4-BE49-F238E27FC236}">
                  <a16:creationId xmlns:a16="http://schemas.microsoft.com/office/drawing/2014/main" id="{35CFF724-DEDB-48A8-9B76-11C4DC72B909}"/>
                </a:ext>
              </a:extLst>
            </p:cNvPr>
            <p:cNvGrpSpPr/>
            <p:nvPr/>
          </p:nvGrpSpPr>
          <p:grpSpPr>
            <a:xfrm>
              <a:off x="8452010" y="3894290"/>
              <a:ext cx="424180" cy="513960"/>
              <a:chOff x="8423117" y="3929718"/>
              <a:chExt cx="424180" cy="513960"/>
            </a:xfrm>
            <a:grpFill/>
          </p:grpSpPr>
          <p:grpSp>
            <p:nvGrpSpPr>
              <p:cNvPr id="82" name="Group 81">
                <a:extLst>
                  <a:ext uri="{FF2B5EF4-FFF2-40B4-BE49-F238E27FC236}">
                    <a16:creationId xmlns:a16="http://schemas.microsoft.com/office/drawing/2014/main" id="{CDD1CD8B-B813-43A7-90EC-5B1B18520F96}"/>
                  </a:ext>
                </a:extLst>
              </p:cNvPr>
              <p:cNvGrpSpPr/>
              <p:nvPr/>
            </p:nvGrpSpPr>
            <p:grpSpPr>
              <a:xfrm>
                <a:off x="8423117" y="4060599"/>
                <a:ext cx="424180" cy="383079"/>
                <a:chOff x="8608695" y="3608812"/>
                <a:chExt cx="306705" cy="218182"/>
              </a:xfrm>
              <a:grpFill/>
            </p:grpSpPr>
            <p:sp>
              <p:nvSpPr>
                <p:cNvPr id="84" name="Oval 11346">
                  <a:extLst>
                    <a:ext uri="{FF2B5EF4-FFF2-40B4-BE49-F238E27FC236}">
                      <a16:creationId xmlns:a16="http://schemas.microsoft.com/office/drawing/2014/main" id="{021A5322-17D9-4133-9E7D-F26AB3496ADF}"/>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11346">
                  <a:extLst>
                    <a:ext uri="{FF2B5EF4-FFF2-40B4-BE49-F238E27FC236}">
                      <a16:creationId xmlns:a16="http://schemas.microsoft.com/office/drawing/2014/main" id="{14E2A5FF-B1CF-4157-8B91-9B1901D85453}"/>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11346">
                  <a:extLst>
                    <a:ext uri="{FF2B5EF4-FFF2-40B4-BE49-F238E27FC236}">
                      <a16:creationId xmlns:a16="http://schemas.microsoft.com/office/drawing/2014/main" id="{BB92225B-EB29-4472-93CE-86407505707C}"/>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Oval 82">
                <a:extLst>
                  <a:ext uri="{FF2B5EF4-FFF2-40B4-BE49-F238E27FC236}">
                    <a16:creationId xmlns:a16="http://schemas.microsoft.com/office/drawing/2014/main" id="{EA34E98E-C5DE-4EDB-AE5F-C10E5E6B1F4F}"/>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26E918EB-1ED8-4239-AF48-5357BBA81D93}"/>
                </a:ext>
              </a:extLst>
            </p:cNvPr>
            <p:cNvGrpSpPr/>
            <p:nvPr/>
          </p:nvGrpSpPr>
          <p:grpSpPr>
            <a:xfrm>
              <a:off x="7975454" y="3584576"/>
              <a:ext cx="424180" cy="627337"/>
              <a:chOff x="8608696" y="3477937"/>
              <a:chExt cx="424180" cy="627337"/>
            </a:xfrm>
            <a:grpFill/>
          </p:grpSpPr>
          <p:grpSp>
            <p:nvGrpSpPr>
              <p:cNvPr id="76" name="Group 75">
                <a:extLst>
                  <a:ext uri="{FF2B5EF4-FFF2-40B4-BE49-F238E27FC236}">
                    <a16:creationId xmlns:a16="http://schemas.microsoft.com/office/drawing/2014/main" id="{31045145-AF41-47AB-8CDB-ADBD64AE4B71}"/>
                  </a:ext>
                </a:extLst>
              </p:cNvPr>
              <p:cNvGrpSpPr/>
              <p:nvPr/>
            </p:nvGrpSpPr>
            <p:grpSpPr>
              <a:xfrm>
                <a:off x="8608696" y="3608811"/>
                <a:ext cx="424180" cy="496463"/>
                <a:chOff x="8608695" y="3608812"/>
                <a:chExt cx="306705" cy="282760"/>
              </a:xfrm>
              <a:grpFill/>
            </p:grpSpPr>
            <p:sp>
              <p:nvSpPr>
                <p:cNvPr id="78" name="Oval 11346">
                  <a:extLst>
                    <a:ext uri="{FF2B5EF4-FFF2-40B4-BE49-F238E27FC236}">
                      <a16:creationId xmlns:a16="http://schemas.microsoft.com/office/drawing/2014/main" id="{2AECB956-591A-4DC7-A2AF-25E06B59C9BC}"/>
                    </a:ext>
                  </a:extLst>
                </p:cNvPr>
                <p:cNvSpPr/>
                <p:nvPr/>
              </p:nvSpPr>
              <p:spPr bwMode="gray">
                <a:xfrm>
                  <a:off x="8608695" y="3802548"/>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11346">
                  <a:extLst>
                    <a:ext uri="{FF2B5EF4-FFF2-40B4-BE49-F238E27FC236}">
                      <a16:creationId xmlns:a16="http://schemas.microsoft.com/office/drawing/2014/main" id="{96D3FE05-A400-40FF-A61C-2470D8367B19}"/>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11346">
                  <a:extLst>
                    <a:ext uri="{FF2B5EF4-FFF2-40B4-BE49-F238E27FC236}">
                      <a16:creationId xmlns:a16="http://schemas.microsoft.com/office/drawing/2014/main" id="{E5BC366B-A86E-43C5-9204-C8F528458C81}"/>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11346">
                  <a:extLst>
                    <a:ext uri="{FF2B5EF4-FFF2-40B4-BE49-F238E27FC236}">
                      <a16:creationId xmlns:a16="http://schemas.microsoft.com/office/drawing/2014/main" id="{7DCD61B8-B423-41D8-A9F9-BFF8B4612E55}"/>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Oval 76">
                <a:extLst>
                  <a:ext uri="{FF2B5EF4-FFF2-40B4-BE49-F238E27FC236}">
                    <a16:creationId xmlns:a16="http://schemas.microsoft.com/office/drawing/2014/main" id="{98B2878C-121E-4156-9BD5-74F560305A47}"/>
                  </a:ext>
                </a:extLst>
              </p:cNvPr>
              <p:cNvSpPr/>
              <p:nvPr/>
            </p:nvSpPr>
            <p:spPr bwMode="gray">
              <a:xfrm>
                <a:off x="8608697" y="3477937"/>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68E984C-59E3-4F99-8159-330BACFA1B6D}"/>
                </a:ext>
              </a:extLst>
            </p:cNvPr>
            <p:cNvGrpSpPr/>
            <p:nvPr/>
          </p:nvGrpSpPr>
          <p:grpSpPr>
            <a:xfrm>
              <a:off x="8940800" y="3926202"/>
              <a:ext cx="424180" cy="400582"/>
              <a:chOff x="8423117" y="3929718"/>
              <a:chExt cx="424180" cy="400582"/>
            </a:xfrm>
            <a:grpFill/>
          </p:grpSpPr>
          <p:grpSp>
            <p:nvGrpSpPr>
              <p:cNvPr id="72" name="Group 71">
                <a:extLst>
                  <a:ext uri="{FF2B5EF4-FFF2-40B4-BE49-F238E27FC236}">
                    <a16:creationId xmlns:a16="http://schemas.microsoft.com/office/drawing/2014/main" id="{745AA522-98F1-40CA-A2D7-F5F49CDF1E61}"/>
                  </a:ext>
                </a:extLst>
              </p:cNvPr>
              <p:cNvGrpSpPr/>
              <p:nvPr/>
            </p:nvGrpSpPr>
            <p:grpSpPr>
              <a:xfrm>
                <a:off x="8423117" y="4060607"/>
                <a:ext cx="424180" cy="269693"/>
                <a:chOff x="8608695" y="3608812"/>
                <a:chExt cx="306705" cy="153603"/>
              </a:xfrm>
              <a:grpFill/>
            </p:grpSpPr>
            <p:sp>
              <p:nvSpPr>
                <p:cNvPr id="74" name="Oval 11346">
                  <a:extLst>
                    <a:ext uri="{FF2B5EF4-FFF2-40B4-BE49-F238E27FC236}">
                      <a16:creationId xmlns:a16="http://schemas.microsoft.com/office/drawing/2014/main" id="{506A49A0-B6FC-4144-9622-A5226BF51EA6}"/>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11346">
                  <a:extLst>
                    <a:ext uri="{FF2B5EF4-FFF2-40B4-BE49-F238E27FC236}">
                      <a16:creationId xmlns:a16="http://schemas.microsoft.com/office/drawing/2014/main" id="{B90A0662-C5C5-447A-94EA-6D66F7A20590}"/>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a:extLst>
                  <a:ext uri="{FF2B5EF4-FFF2-40B4-BE49-F238E27FC236}">
                    <a16:creationId xmlns:a16="http://schemas.microsoft.com/office/drawing/2014/main" id="{E42CAAE9-DB97-41C2-9A72-05254894BE05}"/>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Oval 461">
              <a:extLst>
                <a:ext uri="{FF2B5EF4-FFF2-40B4-BE49-F238E27FC236}">
                  <a16:creationId xmlns:a16="http://schemas.microsoft.com/office/drawing/2014/main" id="{C349922A-5EC3-4D03-998E-EEB6CE533E52}"/>
                </a:ext>
              </a:extLst>
            </p:cNvPr>
            <p:cNvSpPr/>
            <p:nvPr/>
          </p:nvSpPr>
          <p:spPr bwMode="gray">
            <a:xfrm rot="21194813">
              <a:off x="8399011" y="2785688"/>
              <a:ext cx="1638652" cy="1155542"/>
            </a:xfrm>
            <a:custGeom>
              <a:avLst/>
              <a:gdLst/>
              <a:ahLst/>
              <a:cxnLst/>
              <a:rect l="l" t="t" r="r" b="b"/>
              <a:pathLst>
                <a:path w="1638652" h="1155542">
                  <a:moveTo>
                    <a:pt x="1112148" y="647019"/>
                  </a:moveTo>
                  <a:cubicBezTo>
                    <a:pt x="1143541" y="650736"/>
                    <a:pt x="1165978" y="679200"/>
                    <a:pt x="1162260" y="710594"/>
                  </a:cubicBezTo>
                  <a:cubicBezTo>
                    <a:pt x="1158543" y="741988"/>
                    <a:pt x="1130079" y="764424"/>
                    <a:pt x="1098686" y="760707"/>
                  </a:cubicBezTo>
                  <a:cubicBezTo>
                    <a:pt x="1067292" y="756989"/>
                    <a:pt x="1044855" y="728525"/>
                    <a:pt x="1048573" y="697132"/>
                  </a:cubicBezTo>
                  <a:cubicBezTo>
                    <a:pt x="1052290" y="665738"/>
                    <a:pt x="1080754" y="643302"/>
                    <a:pt x="1112148" y="647019"/>
                  </a:cubicBezTo>
                  <a:close/>
                  <a:moveTo>
                    <a:pt x="423673" y="551025"/>
                  </a:moveTo>
                  <a:cubicBezTo>
                    <a:pt x="455067" y="554743"/>
                    <a:pt x="477503" y="583206"/>
                    <a:pt x="473786" y="614600"/>
                  </a:cubicBezTo>
                  <a:cubicBezTo>
                    <a:pt x="470068" y="645994"/>
                    <a:pt x="441605" y="668430"/>
                    <a:pt x="410211" y="664713"/>
                  </a:cubicBezTo>
                  <a:cubicBezTo>
                    <a:pt x="378817" y="660996"/>
                    <a:pt x="356381" y="632532"/>
                    <a:pt x="360098" y="601138"/>
                  </a:cubicBezTo>
                  <a:cubicBezTo>
                    <a:pt x="363816" y="569744"/>
                    <a:pt x="392279" y="547308"/>
                    <a:pt x="423673" y="551025"/>
                  </a:cubicBezTo>
                  <a:close/>
                  <a:moveTo>
                    <a:pt x="781808" y="491951"/>
                  </a:moveTo>
                  <a:cubicBezTo>
                    <a:pt x="695142" y="481689"/>
                    <a:pt x="616565" y="543626"/>
                    <a:pt x="606303" y="630293"/>
                  </a:cubicBezTo>
                  <a:cubicBezTo>
                    <a:pt x="596041" y="716959"/>
                    <a:pt x="657978" y="795536"/>
                    <a:pt x="744645" y="805798"/>
                  </a:cubicBezTo>
                  <a:cubicBezTo>
                    <a:pt x="831311" y="816061"/>
                    <a:pt x="909888" y="754123"/>
                    <a:pt x="920150" y="667456"/>
                  </a:cubicBezTo>
                  <a:cubicBezTo>
                    <a:pt x="930413" y="580790"/>
                    <a:pt x="868475" y="502213"/>
                    <a:pt x="781808" y="491951"/>
                  </a:cubicBezTo>
                  <a:close/>
                  <a:moveTo>
                    <a:pt x="788457" y="435792"/>
                  </a:moveTo>
                  <a:cubicBezTo>
                    <a:pt x="906139" y="449727"/>
                    <a:pt x="990242" y="556423"/>
                    <a:pt x="976307" y="674105"/>
                  </a:cubicBezTo>
                  <a:cubicBezTo>
                    <a:pt x="962372" y="791787"/>
                    <a:pt x="855676" y="875890"/>
                    <a:pt x="737994" y="861955"/>
                  </a:cubicBezTo>
                  <a:cubicBezTo>
                    <a:pt x="620312" y="848020"/>
                    <a:pt x="536209" y="741324"/>
                    <a:pt x="550144" y="623642"/>
                  </a:cubicBezTo>
                  <a:cubicBezTo>
                    <a:pt x="564079" y="505960"/>
                    <a:pt x="670776" y="421857"/>
                    <a:pt x="788457" y="435792"/>
                  </a:cubicBezTo>
                  <a:close/>
                  <a:moveTo>
                    <a:pt x="352848" y="273563"/>
                  </a:moveTo>
                  <a:cubicBezTo>
                    <a:pt x="357070" y="285228"/>
                    <a:pt x="357353" y="297709"/>
                    <a:pt x="355851" y="310390"/>
                  </a:cubicBezTo>
                  <a:cubicBezTo>
                    <a:pt x="346958" y="385491"/>
                    <a:pt x="278869" y="439162"/>
                    <a:pt x="203768" y="430270"/>
                  </a:cubicBezTo>
                  <a:lnTo>
                    <a:pt x="157792" y="415182"/>
                  </a:lnTo>
                  <a:lnTo>
                    <a:pt x="119957" y="734702"/>
                  </a:lnTo>
                  <a:cubicBezTo>
                    <a:pt x="135135" y="729909"/>
                    <a:pt x="151487" y="728793"/>
                    <a:pt x="168185" y="730770"/>
                  </a:cubicBezTo>
                  <a:cubicBezTo>
                    <a:pt x="243285" y="739663"/>
                    <a:pt x="296957" y="807753"/>
                    <a:pt x="288064" y="882853"/>
                  </a:cubicBezTo>
                  <a:cubicBezTo>
                    <a:pt x="285343" y="905835"/>
                    <a:pt x="277078" y="926810"/>
                    <a:pt x="263300" y="943585"/>
                  </a:cubicBezTo>
                  <a:lnTo>
                    <a:pt x="1180497" y="1052193"/>
                  </a:lnTo>
                  <a:cubicBezTo>
                    <a:pt x="1171018" y="1032664"/>
                    <a:pt x="1167880" y="1010339"/>
                    <a:pt x="1170601" y="987357"/>
                  </a:cubicBezTo>
                  <a:cubicBezTo>
                    <a:pt x="1179494" y="912257"/>
                    <a:pt x="1247584" y="858585"/>
                    <a:pt x="1322684" y="867478"/>
                  </a:cubicBezTo>
                  <a:lnTo>
                    <a:pt x="1368659" y="882565"/>
                  </a:lnTo>
                  <a:lnTo>
                    <a:pt x="1406494" y="563045"/>
                  </a:lnTo>
                  <a:cubicBezTo>
                    <a:pt x="1391316" y="567839"/>
                    <a:pt x="1374965" y="568954"/>
                    <a:pt x="1358267" y="566977"/>
                  </a:cubicBezTo>
                  <a:cubicBezTo>
                    <a:pt x="1283167" y="558084"/>
                    <a:pt x="1229496" y="489995"/>
                    <a:pt x="1238388" y="414894"/>
                  </a:cubicBezTo>
                  <a:lnTo>
                    <a:pt x="1249910" y="379787"/>
                  </a:lnTo>
                  <a:close/>
                  <a:moveTo>
                    <a:pt x="1372101" y="100712"/>
                  </a:moveTo>
                  <a:lnTo>
                    <a:pt x="468774" y="100712"/>
                  </a:lnTo>
                  <a:cubicBezTo>
                    <a:pt x="474339" y="111800"/>
                    <a:pt x="476085" y="124161"/>
                    <a:pt x="476087" y="136931"/>
                  </a:cubicBezTo>
                  <a:cubicBezTo>
                    <a:pt x="476087" y="154181"/>
                    <a:pt x="472897" y="170686"/>
                    <a:pt x="466610" y="185618"/>
                  </a:cubicBezTo>
                  <a:lnTo>
                    <a:pt x="837265" y="229508"/>
                  </a:lnTo>
                  <a:cubicBezTo>
                    <a:pt x="862149" y="216690"/>
                    <a:pt x="890580" y="210592"/>
                    <a:pt x="920438" y="210592"/>
                  </a:cubicBezTo>
                  <a:cubicBezTo>
                    <a:pt x="935249" y="210592"/>
                    <a:pt x="949712" y="212093"/>
                    <a:pt x="963680" y="214951"/>
                  </a:cubicBezTo>
                  <a:cubicBezTo>
                    <a:pt x="994385" y="221235"/>
                    <a:pt x="1022702" y="234076"/>
                    <a:pt x="1045167" y="254127"/>
                  </a:cubicBezTo>
                  <a:lnTo>
                    <a:pt x="1390471" y="295015"/>
                  </a:lnTo>
                  <a:lnTo>
                    <a:pt x="1526452" y="311117"/>
                  </a:lnTo>
                  <a:lnTo>
                    <a:pt x="1510350" y="447098"/>
                  </a:lnTo>
                  <a:lnTo>
                    <a:pt x="1494868" y="577845"/>
                  </a:lnTo>
                  <a:cubicBezTo>
                    <a:pt x="1497098" y="576520"/>
                    <a:pt x="1499401" y="576462"/>
                    <a:pt x="1501719" y="576462"/>
                  </a:cubicBezTo>
                  <a:lnTo>
                    <a:pt x="1549149" y="586038"/>
                  </a:lnTo>
                  <a:lnTo>
                    <a:pt x="1549151" y="264286"/>
                  </a:lnTo>
                  <a:cubicBezTo>
                    <a:pt x="1534640" y="270832"/>
                    <a:pt x="1518533" y="273862"/>
                    <a:pt x="1501721" y="273862"/>
                  </a:cubicBezTo>
                  <a:cubicBezTo>
                    <a:pt x="1426096" y="273862"/>
                    <a:pt x="1364790" y="212556"/>
                    <a:pt x="1364788" y="136931"/>
                  </a:cubicBezTo>
                  <a:close/>
                  <a:moveTo>
                    <a:pt x="1638650" y="0"/>
                  </a:moveTo>
                  <a:lnTo>
                    <a:pt x="1638650" y="136931"/>
                  </a:lnTo>
                  <a:lnTo>
                    <a:pt x="1638652" y="713393"/>
                  </a:lnTo>
                  <a:lnTo>
                    <a:pt x="1638652" y="850324"/>
                  </a:lnTo>
                  <a:lnTo>
                    <a:pt x="1501721" y="850324"/>
                  </a:lnTo>
                  <a:lnTo>
                    <a:pt x="1462603" y="850324"/>
                  </a:lnTo>
                  <a:lnTo>
                    <a:pt x="1442563" y="1019561"/>
                  </a:lnTo>
                  <a:lnTo>
                    <a:pt x="1426461" y="1155542"/>
                  </a:lnTo>
                  <a:lnTo>
                    <a:pt x="1290481" y="1139440"/>
                  </a:lnTo>
                  <a:lnTo>
                    <a:pt x="135981" y="1002732"/>
                  </a:lnTo>
                  <a:lnTo>
                    <a:pt x="0" y="986630"/>
                  </a:lnTo>
                  <a:lnTo>
                    <a:pt x="16102" y="850649"/>
                  </a:lnTo>
                  <a:lnTo>
                    <a:pt x="83889" y="278187"/>
                  </a:lnTo>
                  <a:lnTo>
                    <a:pt x="99991" y="142206"/>
                  </a:lnTo>
                  <a:lnTo>
                    <a:pt x="202225" y="154311"/>
                  </a:lnTo>
                  <a:lnTo>
                    <a:pt x="202225" y="136931"/>
                  </a:lnTo>
                  <a:lnTo>
                    <a:pt x="202223" y="0"/>
                  </a:lnTo>
                  <a:lnTo>
                    <a:pt x="339156" y="0"/>
                  </a:lnTo>
                  <a:lnTo>
                    <a:pt x="15017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myP_Communication">
            <a:extLst>
              <a:ext uri="{FF2B5EF4-FFF2-40B4-BE49-F238E27FC236}">
                <a16:creationId xmlns:a16="http://schemas.microsoft.com/office/drawing/2014/main" id="{D19E8030-BEB1-41C8-90F8-E4F59D9D25A9}"/>
              </a:ext>
            </a:extLst>
          </p:cNvPr>
          <p:cNvGrpSpPr>
            <a:grpSpLocks noChangeAspect="1"/>
          </p:cNvGrpSpPr>
          <p:nvPr/>
        </p:nvGrpSpPr>
        <p:grpSpPr>
          <a:xfrm>
            <a:off x="5823490" y="2285775"/>
            <a:ext cx="552731" cy="504000"/>
            <a:chOff x="212787" y="2386417"/>
            <a:chExt cx="2342844" cy="2136292"/>
          </a:xfrm>
          <a:solidFill>
            <a:schemeClr val="tx1"/>
          </a:solidFill>
        </p:grpSpPr>
        <p:sp>
          <p:nvSpPr>
            <p:cNvPr id="88" name="Freeform 26">
              <a:extLst>
                <a:ext uri="{FF2B5EF4-FFF2-40B4-BE49-F238E27FC236}">
                  <a16:creationId xmlns:a16="http://schemas.microsoft.com/office/drawing/2014/main" id="{5D5E5544-8864-4BFF-93BE-696653927F02}"/>
                </a:ext>
              </a:extLst>
            </p:cNvPr>
            <p:cNvSpPr>
              <a:spLocks noEditPoints="1"/>
            </p:cNvSpPr>
            <p:nvPr/>
          </p:nvSpPr>
          <p:spPr bwMode="auto">
            <a:xfrm rot="21363997">
              <a:off x="1830995" y="2386417"/>
              <a:ext cx="724636" cy="726585"/>
            </a:xfrm>
            <a:custGeom>
              <a:avLst/>
              <a:gdLst>
                <a:gd name="T0" fmla="*/ 184 w 367"/>
                <a:gd name="T1" fmla="*/ 367 h 367"/>
                <a:gd name="T2" fmla="*/ 1 w 367"/>
                <a:gd name="T3" fmla="*/ 184 h 367"/>
                <a:gd name="T4" fmla="*/ 184 w 367"/>
                <a:gd name="T5" fmla="*/ 0 h 367"/>
                <a:gd name="T6" fmla="*/ 367 w 367"/>
                <a:gd name="T7" fmla="*/ 184 h 367"/>
                <a:gd name="T8" fmla="*/ 184 w 367"/>
                <a:gd name="T9" fmla="*/ 367 h 367"/>
                <a:gd name="T10" fmla="*/ 308 w 367"/>
                <a:gd name="T11" fmla="*/ 269 h 367"/>
                <a:gd name="T12" fmla="*/ 286 w 367"/>
                <a:gd name="T13" fmla="*/ 72 h 367"/>
                <a:gd name="T14" fmla="*/ 76 w 367"/>
                <a:gd name="T15" fmla="*/ 78 h 367"/>
                <a:gd name="T16" fmla="*/ 61 w 367"/>
                <a:gd name="T17" fmla="*/ 269 h 367"/>
                <a:gd name="T18" fmla="*/ 104 w 367"/>
                <a:gd name="T19" fmla="*/ 247 h 367"/>
                <a:gd name="T20" fmla="*/ 138 w 367"/>
                <a:gd name="T21" fmla="*/ 231 h 367"/>
                <a:gd name="T22" fmla="*/ 145 w 367"/>
                <a:gd name="T23" fmla="*/ 199 h 367"/>
                <a:gd name="T24" fmla="*/ 119 w 367"/>
                <a:gd name="T25" fmla="*/ 123 h 367"/>
                <a:gd name="T26" fmla="*/ 174 w 367"/>
                <a:gd name="T27" fmla="*/ 63 h 367"/>
                <a:gd name="T28" fmla="*/ 245 w 367"/>
                <a:gd name="T29" fmla="*/ 107 h 367"/>
                <a:gd name="T30" fmla="*/ 226 w 367"/>
                <a:gd name="T31" fmla="*/ 196 h 367"/>
                <a:gd name="T32" fmla="*/ 233 w 367"/>
                <a:gd name="T33" fmla="*/ 232 h 367"/>
                <a:gd name="T34" fmla="*/ 308 w 367"/>
                <a:gd name="T35" fmla="*/ 2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67">
                  <a:moveTo>
                    <a:pt x="184" y="367"/>
                  </a:moveTo>
                  <a:cubicBezTo>
                    <a:pt x="82" y="367"/>
                    <a:pt x="1" y="285"/>
                    <a:pt x="1" y="184"/>
                  </a:cubicBezTo>
                  <a:cubicBezTo>
                    <a:pt x="0" y="81"/>
                    <a:pt x="82" y="0"/>
                    <a:pt x="184" y="0"/>
                  </a:cubicBezTo>
                  <a:cubicBezTo>
                    <a:pt x="286" y="0"/>
                    <a:pt x="367" y="82"/>
                    <a:pt x="367" y="184"/>
                  </a:cubicBezTo>
                  <a:cubicBezTo>
                    <a:pt x="367" y="285"/>
                    <a:pt x="285" y="366"/>
                    <a:pt x="184" y="367"/>
                  </a:cubicBezTo>
                  <a:close/>
                  <a:moveTo>
                    <a:pt x="308" y="269"/>
                  </a:moveTo>
                  <a:cubicBezTo>
                    <a:pt x="345" y="222"/>
                    <a:pt x="350" y="131"/>
                    <a:pt x="286" y="72"/>
                  </a:cubicBezTo>
                  <a:cubicBezTo>
                    <a:pt x="226" y="16"/>
                    <a:pt x="133" y="19"/>
                    <a:pt x="76" y="78"/>
                  </a:cubicBezTo>
                  <a:cubicBezTo>
                    <a:pt x="17" y="138"/>
                    <a:pt x="24" y="225"/>
                    <a:pt x="61" y="269"/>
                  </a:cubicBezTo>
                  <a:cubicBezTo>
                    <a:pt x="76" y="261"/>
                    <a:pt x="90" y="254"/>
                    <a:pt x="104" y="247"/>
                  </a:cubicBezTo>
                  <a:cubicBezTo>
                    <a:pt x="116" y="241"/>
                    <a:pt x="127" y="236"/>
                    <a:pt x="138" y="231"/>
                  </a:cubicBezTo>
                  <a:cubicBezTo>
                    <a:pt x="151" y="224"/>
                    <a:pt x="154" y="210"/>
                    <a:pt x="145" y="199"/>
                  </a:cubicBezTo>
                  <a:cubicBezTo>
                    <a:pt x="125" y="178"/>
                    <a:pt x="118" y="152"/>
                    <a:pt x="119" y="123"/>
                  </a:cubicBezTo>
                  <a:cubicBezTo>
                    <a:pt x="121" y="91"/>
                    <a:pt x="143" y="67"/>
                    <a:pt x="174" y="63"/>
                  </a:cubicBezTo>
                  <a:cubicBezTo>
                    <a:pt x="208" y="58"/>
                    <a:pt x="236" y="75"/>
                    <a:pt x="245" y="107"/>
                  </a:cubicBezTo>
                  <a:cubicBezTo>
                    <a:pt x="255" y="140"/>
                    <a:pt x="247" y="170"/>
                    <a:pt x="226" y="196"/>
                  </a:cubicBezTo>
                  <a:cubicBezTo>
                    <a:pt x="214" y="211"/>
                    <a:pt x="216" y="224"/>
                    <a:pt x="233" y="232"/>
                  </a:cubicBezTo>
                  <a:cubicBezTo>
                    <a:pt x="257" y="244"/>
                    <a:pt x="282" y="256"/>
                    <a:pt x="30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7">
              <a:extLst>
                <a:ext uri="{FF2B5EF4-FFF2-40B4-BE49-F238E27FC236}">
                  <a16:creationId xmlns:a16="http://schemas.microsoft.com/office/drawing/2014/main" id="{CD52C4FE-5C12-40CF-BB3B-E814C25BEE06}"/>
                </a:ext>
              </a:extLst>
            </p:cNvPr>
            <p:cNvSpPr>
              <a:spLocks noEditPoints="1"/>
            </p:cNvSpPr>
            <p:nvPr/>
          </p:nvSpPr>
          <p:spPr bwMode="auto">
            <a:xfrm rot="21363997">
              <a:off x="212787" y="2790564"/>
              <a:ext cx="724636" cy="726585"/>
            </a:xfrm>
            <a:custGeom>
              <a:avLst/>
              <a:gdLst>
                <a:gd name="T0" fmla="*/ 367 w 367"/>
                <a:gd name="T1" fmla="*/ 182 h 367"/>
                <a:gd name="T2" fmla="*/ 184 w 367"/>
                <a:gd name="T3" fmla="*/ 367 h 367"/>
                <a:gd name="T4" fmla="*/ 0 w 367"/>
                <a:gd name="T5" fmla="*/ 183 h 367"/>
                <a:gd name="T6" fmla="*/ 184 w 367"/>
                <a:gd name="T7" fmla="*/ 0 h 367"/>
                <a:gd name="T8" fmla="*/ 367 w 367"/>
                <a:gd name="T9" fmla="*/ 182 h 367"/>
                <a:gd name="T10" fmla="*/ 61 w 367"/>
                <a:gd name="T11" fmla="*/ 269 h 367"/>
                <a:gd name="T12" fmla="*/ 93 w 367"/>
                <a:gd name="T13" fmla="*/ 251 h 367"/>
                <a:gd name="T14" fmla="*/ 136 w 367"/>
                <a:gd name="T15" fmla="*/ 232 h 367"/>
                <a:gd name="T16" fmla="*/ 143 w 367"/>
                <a:gd name="T17" fmla="*/ 197 h 367"/>
                <a:gd name="T18" fmla="*/ 120 w 367"/>
                <a:gd name="T19" fmla="*/ 117 h 367"/>
                <a:gd name="T20" fmla="*/ 177 w 367"/>
                <a:gd name="T21" fmla="*/ 62 h 367"/>
                <a:gd name="T22" fmla="*/ 246 w 367"/>
                <a:gd name="T23" fmla="*/ 110 h 367"/>
                <a:gd name="T24" fmla="*/ 225 w 367"/>
                <a:gd name="T25" fmla="*/ 197 h 367"/>
                <a:gd name="T26" fmla="*/ 232 w 367"/>
                <a:gd name="T27" fmla="*/ 232 h 367"/>
                <a:gd name="T28" fmla="*/ 308 w 367"/>
                <a:gd name="T29" fmla="*/ 268 h 367"/>
                <a:gd name="T30" fmla="*/ 290 w 367"/>
                <a:gd name="T31" fmla="*/ 75 h 367"/>
                <a:gd name="T32" fmla="*/ 80 w 367"/>
                <a:gd name="T33" fmla="*/ 73 h 367"/>
                <a:gd name="T34" fmla="*/ 61 w 367"/>
                <a:gd name="T35" fmla="*/ 2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67">
                  <a:moveTo>
                    <a:pt x="367" y="182"/>
                  </a:moveTo>
                  <a:cubicBezTo>
                    <a:pt x="367" y="285"/>
                    <a:pt x="286" y="367"/>
                    <a:pt x="184" y="367"/>
                  </a:cubicBezTo>
                  <a:cubicBezTo>
                    <a:pt x="83" y="367"/>
                    <a:pt x="0" y="284"/>
                    <a:pt x="0" y="183"/>
                  </a:cubicBezTo>
                  <a:cubicBezTo>
                    <a:pt x="0" y="81"/>
                    <a:pt x="82" y="0"/>
                    <a:pt x="184" y="0"/>
                  </a:cubicBezTo>
                  <a:cubicBezTo>
                    <a:pt x="286" y="0"/>
                    <a:pt x="367" y="81"/>
                    <a:pt x="367" y="182"/>
                  </a:cubicBezTo>
                  <a:close/>
                  <a:moveTo>
                    <a:pt x="61" y="269"/>
                  </a:moveTo>
                  <a:cubicBezTo>
                    <a:pt x="72" y="263"/>
                    <a:pt x="83" y="257"/>
                    <a:pt x="93" y="251"/>
                  </a:cubicBezTo>
                  <a:cubicBezTo>
                    <a:pt x="108" y="244"/>
                    <a:pt x="122" y="238"/>
                    <a:pt x="136" y="232"/>
                  </a:cubicBezTo>
                  <a:cubicBezTo>
                    <a:pt x="152" y="224"/>
                    <a:pt x="154" y="211"/>
                    <a:pt x="143" y="197"/>
                  </a:cubicBezTo>
                  <a:cubicBezTo>
                    <a:pt x="123" y="174"/>
                    <a:pt x="116" y="147"/>
                    <a:pt x="120" y="117"/>
                  </a:cubicBezTo>
                  <a:cubicBezTo>
                    <a:pt x="125" y="86"/>
                    <a:pt x="148" y="64"/>
                    <a:pt x="177" y="62"/>
                  </a:cubicBezTo>
                  <a:cubicBezTo>
                    <a:pt x="213" y="60"/>
                    <a:pt x="238" y="77"/>
                    <a:pt x="246" y="110"/>
                  </a:cubicBezTo>
                  <a:cubicBezTo>
                    <a:pt x="254" y="142"/>
                    <a:pt x="247" y="172"/>
                    <a:pt x="225" y="197"/>
                  </a:cubicBezTo>
                  <a:cubicBezTo>
                    <a:pt x="213" y="211"/>
                    <a:pt x="216" y="224"/>
                    <a:pt x="232" y="232"/>
                  </a:cubicBezTo>
                  <a:cubicBezTo>
                    <a:pt x="257" y="244"/>
                    <a:pt x="282" y="256"/>
                    <a:pt x="308" y="268"/>
                  </a:cubicBezTo>
                  <a:cubicBezTo>
                    <a:pt x="346" y="222"/>
                    <a:pt x="349" y="134"/>
                    <a:pt x="290" y="75"/>
                  </a:cubicBezTo>
                  <a:cubicBezTo>
                    <a:pt x="232" y="18"/>
                    <a:pt x="139" y="17"/>
                    <a:pt x="80" y="73"/>
                  </a:cubicBezTo>
                  <a:cubicBezTo>
                    <a:pt x="17" y="133"/>
                    <a:pt x="23" y="224"/>
                    <a:pt x="61"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8">
              <a:extLst>
                <a:ext uri="{FF2B5EF4-FFF2-40B4-BE49-F238E27FC236}">
                  <a16:creationId xmlns:a16="http://schemas.microsoft.com/office/drawing/2014/main" id="{343CE648-33C3-4FE9-8604-EC8D26FAD7C9}"/>
                </a:ext>
              </a:extLst>
            </p:cNvPr>
            <p:cNvSpPr>
              <a:spLocks noEditPoints="1"/>
            </p:cNvSpPr>
            <p:nvPr/>
          </p:nvSpPr>
          <p:spPr bwMode="auto">
            <a:xfrm rot="21363997">
              <a:off x="1461336" y="3798073"/>
              <a:ext cx="726585" cy="724636"/>
            </a:xfrm>
            <a:custGeom>
              <a:avLst/>
              <a:gdLst>
                <a:gd name="T0" fmla="*/ 367 w 367"/>
                <a:gd name="T1" fmla="*/ 184 h 367"/>
                <a:gd name="T2" fmla="*/ 183 w 367"/>
                <a:gd name="T3" fmla="*/ 367 h 367"/>
                <a:gd name="T4" fmla="*/ 0 w 367"/>
                <a:gd name="T5" fmla="*/ 183 h 367"/>
                <a:gd name="T6" fmla="*/ 185 w 367"/>
                <a:gd name="T7" fmla="*/ 0 h 367"/>
                <a:gd name="T8" fmla="*/ 367 w 367"/>
                <a:gd name="T9" fmla="*/ 184 h 367"/>
                <a:gd name="T10" fmla="*/ 307 w 367"/>
                <a:gd name="T11" fmla="*/ 269 h 367"/>
                <a:gd name="T12" fmla="*/ 283 w 367"/>
                <a:gd name="T13" fmla="*/ 70 h 367"/>
                <a:gd name="T14" fmla="*/ 65 w 367"/>
                <a:gd name="T15" fmla="*/ 90 h 367"/>
                <a:gd name="T16" fmla="*/ 62 w 367"/>
                <a:gd name="T17" fmla="*/ 270 h 367"/>
                <a:gd name="T18" fmla="*/ 90 w 367"/>
                <a:gd name="T19" fmla="*/ 253 h 367"/>
                <a:gd name="T20" fmla="*/ 137 w 367"/>
                <a:gd name="T21" fmla="*/ 231 h 367"/>
                <a:gd name="T22" fmla="*/ 144 w 367"/>
                <a:gd name="T23" fmla="*/ 199 h 367"/>
                <a:gd name="T24" fmla="*/ 120 w 367"/>
                <a:gd name="T25" fmla="*/ 117 h 367"/>
                <a:gd name="T26" fmla="*/ 176 w 367"/>
                <a:gd name="T27" fmla="*/ 62 h 367"/>
                <a:gd name="T28" fmla="*/ 243 w 367"/>
                <a:gd name="T29" fmla="*/ 103 h 367"/>
                <a:gd name="T30" fmla="*/ 225 w 367"/>
                <a:gd name="T31" fmla="*/ 196 h 367"/>
                <a:gd name="T32" fmla="*/ 233 w 367"/>
                <a:gd name="T33" fmla="*/ 233 h 367"/>
                <a:gd name="T34" fmla="*/ 307 w 367"/>
                <a:gd name="T35" fmla="*/ 2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67">
                  <a:moveTo>
                    <a:pt x="367" y="184"/>
                  </a:moveTo>
                  <a:cubicBezTo>
                    <a:pt x="367" y="286"/>
                    <a:pt x="285" y="367"/>
                    <a:pt x="183" y="367"/>
                  </a:cubicBezTo>
                  <a:cubicBezTo>
                    <a:pt x="82" y="366"/>
                    <a:pt x="0" y="284"/>
                    <a:pt x="0" y="183"/>
                  </a:cubicBezTo>
                  <a:cubicBezTo>
                    <a:pt x="0" y="81"/>
                    <a:pt x="82" y="0"/>
                    <a:pt x="185" y="0"/>
                  </a:cubicBezTo>
                  <a:cubicBezTo>
                    <a:pt x="286" y="0"/>
                    <a:pt x="367" y="82"/>
                    <a:pt x="367" y="184"/>
                  </a:cubicBezTo>
                  <a:close/>
                  <a:moveTo>
                    <a:pt x="307" y="269"/>
                  </a:moveTo>
                  <a:cubicBezTo>
                    <a:pt x="347" y="220"/>
                    <a:pt x="349" y="127"/>
                    <a:pt x="283" y="70"/>
                  </a:cubicBezTo>
                  <a:cubicBezTo>
                    <a:pt x="217" y="12"/>
                    <a:pt x="119" y="21"/>
                    <a:pt x="65" y="90"/>
                  </a:cubicBezTo>
                  <a:cubicBezTo>
                    <a:pt x="13" y="154"/>
                    <a:pt x="31" y="240"/>
                    <a:pt x="62" y="270"/>
                  </a:cubicBezTo>
                  <a:cubicBezTo>
                    <a:pt x="71" y="264"/>
                    <a:pt x="81" y="258"/>
                    <a:pt x="90" y="253"/>
                  </a:cubicBezTo>
                  <a:cubicBezTo>
                    <a:pt x="106" y="245"/>
                    <a:pt x="122" y="239"/>
                    <a:pt x="137" y="231"/>
                  </a:cubicBezTo>
                  <a:cubicBezTo>
                    <a:pt x="151" y="224"/>
                    <a:pt x="154" y="210"/>
                    <a:pt x="144" y="199"/>
                  </a:cubicBezTo>
                  <a:cubicBezTo>
                    <a:pt x="123" y="175"/>
                    <a:pt x="116" y="147"/>
                    <a:pt x="120" y="117"/>
                  </a:cubicBezTo>
                  <a:cubicBezTo>
                    <a:pt x="124" y="87"/>
                    <a:pt x="146" y="66"/>
                    <a:pt x="176" y="62"/>
                  </a:cubicBezTo>
                  <a:cubicBezTo>
                    <a:pt x="207" y="59"/>
                    <a:pt x="233" y="74"/>
                    <a:pt x="243" y="103"/>
                  </a:cubicBezTo>
                  <a:cubicBezTo>
                    <a:pt x="255" y="137"/>
                    <a:pt x="248" y="168"/>
                    <a:pt x="225" y="196"/>
                  </a:cubicBezTo>
                  <a:cubicBezTo>
                    <a:pt x="213" y="212"/>
                    <a:pt x="215" y="224"/>
                    <a:pt x="233" y="233"/>
                  </a:cubicBezTo>
                  <a:cubicBezTo>
                    <a:pt x="258" y="245"/>
                    <a:pt x="282" y="256"/>
                    <a:pt x="307"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9">
              <a:extLst>
                <a:ext uri="{FF2B5EF4-FFF2-40B4-BE49-F238E27FC236}">
                  <a16:creationId xmlns:a16="http://schemas.microsoft.com/office/drawing/2014/main" id="{F4F5EE68-2B1E-49A2-B24C-852BF2AA70BD}"/>
                </a:ext>
              </a:extLst>
            </p:cNvPr>
            <p:cNvSpPr>
              <a:spLocks noEditPoints="1"/>
            </p:cNvSpPr>
            <p:nvPr/>
          </p:nvSpPr>
          <p:spPr bwMode="auto">
            <a:xfrm rot="21363997">
              <a:off x="1318185" y="3119009"/>
              <a:ext cx="481144" cy="483091"/>
            </a:xfrm>
            <a:custGeom>
              <a:avLst/>
              <a:gdLst>
                <a:gd name="T0" fmla="*/ 192 w 244"/>
                <a:gd name="T1" fmla="*/ 223 h 244"/>
                <a:gd name="T2" fmla="*/ 185 w 244"/>
                <a:gd name="T3" fmla="*/ 217 h 244"/>
                <a:gd name="T4" fmla="*/ 151 w 244"/>
                <a:gd name="T5" fmla="*/ 215 h 244"/>
                <a:gd name="T6" fmla="*/ 147 w 244"/>
                <a:gd name="T7" fmla="*/ 226 h 244"/>
                <a:gd name="T8" fmla="*/ 126 w 244"/>
                <a:gd name="T9" fmla="*/ 244 h 244"/>
                <a:gd name="T10" fmla="*/ 122 w 244"/>
                <a:gd name="T11" fmla="*/ 244 h 244"/>
                <a:gd name="T12" fmla="*/ 98 w 244"/>
                <a:gd name="T13" fmla="*/ 224 h 244"/>
                <a:gd name="T14" fmla="*/ 68 w 244"/>
                <a:gd name="T15" fmla="*/ 211 h 244"/>
                <a:gd name="T16" fmla="*/ 51 w 244"/>
                <a:gd name="T17" fmla="*/ 223 h 244"/>
                <a:gd name="T18" fmla="*/ 25 w 244"/>
                <a:gd name="T19" fmla="*/ 197 h 244"/>
                <a:gd name="T20" fmla="*/ 28 w 244"/>
                <a:gd name="T21" fmla="*/ 183 h 244"/>
                <a:gd name="T22" fmla="*/ 32 w 244"/>
                <a:gd name="T23" fmla="*/ 157 h 244"/>
                <a:gd name="T24" fmla="*/ 13 w 244"/>
                <a:gd name="T25" fmla="*/ 146 h 244"/>
                <a:gd name="T26" fmla="*/ 1 w 244"/>
                <a:gd name="T27" fmla="*/ 133 h 244"/>
                <a:gd name="T28" fmla="*/ 0 w 244"/>
                <a:gd name="T29" fmla="*/ 123 h 244"/>
                <a:gd name="T30" fmla="*/ 20 w 244"/>
                <a:gd name="T31" fmla="*/ 98 h 244"/>
                <a:gd name="T32" fmla="*/ 32 w 244"/>
                <a:gd name="T33" fmla="*/ 67 h 244"/>
                <a:gd name="T34" fmla="*/ 34 w 244"/>
                <a:gd name="T35" fmla="*/ 37 h 244"/>
                <a:gd name="T36" fmla="*/ 39 w 244"/>
                <a:gd name="T37" fmla="*/ 33 h 244"/>
                <a:gd name="T38" fmla="*/ 65 w 244"/>
                <a:gd name="T39" fmla="*/ 31 h 244"/>
                <a:gd name="T40" fmla="*/ 98 w 244"/>
                <a:gd name="T41" fmla="*/ 16 h 244"/>
                <a:gd name="T42" fmla="*/ 116 w 244"/>
                <a:gd name="T43" fmla="*/ 0 h 244"/>
                <a:gd name="T44" fmla="*/ 123 w 244"/>
                <a:gd name="T45" fmla="*/ 0 h 244"/>
                <a:gd name="T46" fmla="*/ 147 w 244"/>
                <a:gd name="T47" fmla="*/ 20 h 244"/>
                <a:gd name="T48" fmla="*/ 177 w 244"/>
                <a:gd name="T49" fmla="*/ 33 h 244"/>
                <a:gd name="T50" fmla="*/ 209 w 244"/>
                <a:gd name="T51" fmla="*/ 36 h 244"/>
                <a:gd name="T52" fmla="*/ 211 w 244"/>
                <a:gd name="T53" fmla="*/ 38 h 244"/>
                <a:gd name="T54" fmla="*/ 213 w 244"/>
                <a:gd name="T55" fmla="*/ 66 h 244"/>
                <a:gd name="T56" fmla="*/ 226 w 244"/>
                <a:gd name="T57" fmla="*/ 99 h 244"/>
                <a:gd name="T58" fmla="*/ 244 w 244"/>
                <a:gd name="T59" fmla="*/ 118 h 244"/>
                <a:gd name="T60" fmla="*/ 244 w 244"/>
                <a:gd name="T61" fmla="*/ 122 h 244"/>
                <a:gd name="T62" fmla="*/ 224 w 244"/>
                <a:gd name="T63" fmla="*/ 147 h 244"/>
                <a:gd name="T64" fmla="*/ 212 w 244"/>
                <a:gd name="T65" fmla="*/ 177 h 244"/>
                <a:gd name="T66" fmla="*/ 209 w 244"/>
                <a:gd name="T67" fmla="*/ 208 h 244"/>
                <a:gd name="T68" fmla="*/ 192 w 244"/>
                <a:gd name="T69" fmla="*/ 223 h 244"/>
                <a:gd name="T70" fmla="*/ 122 w 244"/>
                <a:gd name="T71" fmla="*/ 179 h 244"/>
                <a:gd name="T72" fmla="*/ 179 w 244"/>
                <a:gd name="T73" fmla="*/ 122 h 244"/>
                <a:gd name="T74" fmla="*/ 122 w 244"/>
                <a:gd name="T75" fmla="*/ 66 h 244"/>
                <a:gd name="T76" fmla="*/ 65 w 244"/>
                <a:gd name="T77" fmla="*/ 122 h 244"/>
                <a:gd name="T78" fmla="*/ 122 w 244"/>
                <a:gd name="T79" fmla="*/ 17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4" h="244">
                  <a:moveTo>
                    <a:pt x="192" y="223"/>
                  </a:moveTo>
                  <a:cubicBezTo>
                    <a:pt x="189" y="220"/>
                    <a:pt x="186" y="219"/>
                    <a:pt x="185" y="217"/>
                  </a:cubicBezTo>
                  <a:cubicBezTo>
                    <a:pt x="174" y="204"/>
                    <a:pt x="163" y="209"/>
                    <a:pt x="151" y="215"/>
                  </a:cubicBezTo>
                  <a:cubicBezTo>
                    <a:pt x="149" y="217"/>
                    <a:pt x="147" y="222"/>
                    <a:pt x="147" y="226"/>
                  </a:cubicBezTo>
                  <a:cubicBezTo>
                    <a:pt x="144" y="244"/>
                    <a:pt x="144" y="244"/>
                    <a:pt x="126" y="244"/>
                  </a:cubicBezTo>
                  <a:cubicBezTo>
                    <a:pt x="124" y="244"/>
                    <a:pt x="123" y="244"/>
                    <a:pt x="122" y="244"/>
                  </a:cubicBezTo>
                  <a:cubicBezTo>
                    <a:pt x="101" y="244"/>
                    <a:pt x="101" y="244"/>
                    <a:pt x="98" y="224"/>
                  </a:cubicBezTo>
                  <a:cubicBezTo>
                    <a:pt x="96" y="213"/>
                    <a:pt x="77" y="205"/>
                    <a:pt x="68" y="211"/>
                  </a:cubicBezTo>
                  <a:cubicBezTo>
                    <a:pt x="63" y="215"/>
                    <a:pt x="58" y="219"/>
                    <a:pt x="51" y="223"/>
                  </a:cubicBezTo>
                  <a:cubicBezTo>
                    <a:pt x="43" y="215"/>
                    <a:pt x="34" y="206"/>
                    <a:pt x="25" y="197"/>
                  </a:cubicBezTo>
                  <a:cubicBezTo>
                    <a:pt x="20" y="191"/>
                    <a:pt x="25" y="187"/>
                    <a:pt x="28" y="183"/>
                  </a:cubicBezTo>
                  <a:cubicBezTo>
                    <a:pt x="37" y="175"/>
                    <a:pt x="37" y="168"/>
                    <a:pt x="32" y="157"/>
                  </a:cubicBezTo>
                  <a:cubicBezTo>
                    <a:pt x="28" y="146"/>
                    <a:pt x="21" y="146"/>
                    <a:pt x="13" y="146"/>
                  </a:cubicBezTo>
                  <a:cubicBezTo>
                    <a:pt x="4" y="145"/>
                    <a:pt x="0" y="142"/>
                    <a:pt x="1" y="133"/>
                  </a:cubicBezTo>
                  <a:cubicBezTo>
                    <a:pt x="1" y="129"/>
                    <a:pt x="0" y="126"/>
                    <a:pt x="0" y="123"/>
                  </a:cubicBezTo>
                  <a:cubicBezTo>
                    <a:pt x="0" y="102"/>
                    <a:pt x="0" y="102"/>
                    <a:pt x="20" y="98"/>
                  </a:cubicBezTo>
                  <a:cubicBezTo>
                    <a:pt x="32" y="96"/>
                    <a:pt x="40" y="77"/>
                    <a:pt x="32" y="67"/>
                  </a:cubicBezTo>
                  <a:cubicBezTo>
                    <a:pt x="21" y="51"/>
                    <a:pt x="21" y="51"/>
                    <a:pt x="34" y="37"/>
                  </a:cubicBezTo>
                  <a:cubicBezTo>
                    <a:pt x="36" y="36"/>
                    <a:pt x="37" y="34"/>
                    <a:pt x="39" y="33"/>
                  </a:cubicBezTo>
                  <a:cubicBezTo>
                    <a:pt x="52" y="21"/>
                    <a:pt x="52" y="21"/>
                    <a:pt x="65" y="31"/>
                  </a:cubicBezTo>
                  <a:cubicBezTo>
                    <a:pt x="78" y="41"/>
                    <a:pt x="96" y="33"/>
                    <a:pt x="98" y="16"/>
                  </a:cubicBezTo>
                  <a:cubicBezTo>
                    <a:pt x="100" y="2"/>
                    <a:pt x="101" y="1"/>
                    <a:pt x="116" y="0"/>
                  </a:cubicBezTo>
                  <a:cubicBezTo>
                    <a:pt x="118" y="0"/>
                    <a:pt x="121" y="0"/>
                    <a:pt x="123" y="0"/>
                  </a:cubicBezTo>
                  <a:cubicBezTo>
                    <a:pt x="144" y="0"/>
                    <a:pt x="144" y="0"/>
                    <a:pt x="147" y="20"/>
                  </a:cubicBezTo>
                  <a:cubicBezTo>
                    <a:pt x="148" y="32"/>
                    <a:pt x="167" y="40"/>
                    <a:pt x="177" y="33"/>
                  </a:cubicBezTo>
                  <a:cubicBezTo>
                    <a:pt x="194" y="21"/>
                    <a:pt x="194" y="21"/>
                    <a:pt x="209" y="36"/>
                  </a:cubicBezTo>
                  <a:cubicBezTo>
                    <a:pt x="210" y="37"/>
                    <a:pt x="210" y="37"/>
                    <a:pt x="211" y="38"/>
                  </a:cubicBezTo>
                  <a:cubicBezTo>
                    <a:pt x="223" y="51"/>
                    <a:pt x="223" y="51"/>
                    <a:pt x="213" y="66"/>
                  </a:cubicBezTo>
                  <a:cubicBezTo>
                    <a:pt x="204" y="78"/>
                    <a:pt x="212" y="97"/>
                    <a:pt x="226" y="99"/>
                  </a:cubicBezTo>
                  <a:cubicBezTo>
                    <a:pt x="244" y="101"/>
                    <a:pt x="244" y="101"/>
                    <a:pt x="244" y="118"/>
                  </a:cubicBezTo>
                  <a:cubicBezTo>
                    <a:pt x="244" y="119"/>
                    <a:pt x="244" y="121"/>
                    <a:pt x="244" y="122"/>
                  </a:cubicBezTo>
                  <a:cubicBezTo>
                    <a:pt x="244" y="143"/>
                    <a:pt x="244" y="143"/>
                    <a:pt x="224" y="147"/>
                  </a:cubicBezTo>
                  <a:cubicBezTo>
                    <a:pt x="212" y="149"/>
                    <a:pt x="205" y="168"/>
                    <a:pt x="212" y="177"/>
                  </a:cubicBezTo>
                  <a:cubicBezTo>
                    <a:pt x="224" y="194"/>
                    <a:pt x="224" y="194"/>
                    <a:pt x="209" y="208"/>
                  </a:cubicBezTo>
                  <a:cubicBezTo>
                    <a:pt x="204" y="213"/>
                    <a:pt x="198" y="218"/>
                    <a:pt x="192" y="223"/>
                  </a:cubicBezTo>
                  <a:close/>
                  <a:moveTo>
                    <a:pt x="122" y="179"/>
                  </a:moveTo>
                  <a:cubicBezTo>
                    <a:pt x="153" y="179"/>
                    <a:pt x="179" y="153"/>
                    <a:pt x="179" y="122"/>
                  </a:cubicBezTo>
                  <a:cubicBezTo>
                    <a:pt x="179" y="91"/>
                    <a:pt x="153" y="66"/>
                    <a:pt x="122" y="66"/>
                  </a:cubicBezTo>
                  <a:cubicBezTo>
                    <a:pt x="91" y="65"/>
                    <a:pt x="65" y="91"/>
                    <a:pt x="65" y="122"/>
                  </a:cubicBezTo>
                  <a:cubicBezTo>
                    <a:pt x="65" y="153"/>
                    <a:pt x="91" y="179"/>
                    <a:pt x="122"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0">
              <a:extLst>
                <a:ext uri="{FF2B5EF4-FFF2-40B4-BE49-F238E27FC236}">
                  <a16:creationId xmlns:a16="http://schemas.microsoft.com/office/drawing/2014/main" id="{79B2F337-778B-4DD0-B4F9-A5C65B72E341}"/>
                </a:ext>
              </a:extLst>
            </p:cNvPr>
            <p:cNvSpPr>
              <a:spLocks/>
            </p:cNvSpPr>
            <p:nvPr/>
          </p:nvSpPr>
          <p:spPr bwMode="auto">
            <a:xfrm rot="21363997">
              <a:off x="1610268" y="2835179"/>
              <a:ext cx="74022" cy="75970"/>
            </a:xfrm>
            <a:custGeom>
              <a:avLst/>
              <a:gdLst>
                <a:gd name="T0" fmla="*/ 37 w 37"/>
                <a:gd name="T1" fmla="*/ 20 h 38"/>
                <a:gd name="T2" fmla="*/ 18 w 37"/>
                <a:gd name="T3" fmla="*/ 38 h 38"/>
                <a:gd name="T4" fmla="*/ 0 w 37"/>
                <a:gd name="T5" fmla="*/ 19 h 38"/>
                <a:gd name="T6" fmla="*/ 18 w 37"/>
                <a:gd name="T7" fmla="*/ 0 h 38"/>
                <a:gd name="T8" fmla="*/ 37 w 37"/>
                <a:gd name="T9" fmla="*/ 20 h 38"/>
              </a:gdLst>
              <a:ahLst/>
              <a:cxnLst>
                <a:cxn ang="0">
                  <a:pos x="T0" y="T1"/>
                </a:cxn>
                <a:cxn ang="0">
                  <a:pos x="T2" y="T3"/>
                </a:cxn>
                <a:cxn ang="0">
                  <a:pos x="T4" y="T5"/>
                </a:cxn>
                <a:cxn ang="0">
                  <a:pos x="T6" y="T7"/>
                </a:cxn>
                <a:cxn ang="0">
                  <a:pos x="T8" y="T9"/>
                </a:cxn>
              </a:cxnLst>
              <a:rect l="0" t="0" r="r" b="b"/>
              <a:pathLst>
                <a:path w="37" h="38">
                  <a:moveTo>
                    <a:pt x="37" y="20"/>
                  </a:moveTo>
                  <a:cubicBezTo>
                    <a:pt x="37" y="29"/>
                    <a:pt x="28" y="38"/>
                    <a:pt x="18" y="38"/>
                  </a:cubicBezTo>
                  <a:cubicBezTo>
                    <a:pt x="8" y="38"/>
                    <a:pt x="0" y="29"/>
                    <a:pt x="0" y="19"/>
                  </a:cubicBezTo>
                  <a:cubicBezTo>
                    <a:pt x="0" y="8"/>
                    <a:pt x="8" y="0"/>
                    <a:pt x="18" y="0"/>
                  </a:cubicBezTo>
                  <a:cubicBezTo>
                    <a:pt x="28" y="0"/>
                    <a:pt x="37" y="9"/>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1">
              <a:extLst>
                <a:ext uri="{FF2B5EF4-FFF2-40B4-BE49-F238E27FC236}">
                  <a16:creationId xmlns:a16="http://schemas.microsoft.com/office/drawing/2014/main" id="{C11806E0-10DC-4BF7-8F28-704864BD2F07}"/>
                </a:ext>
              </a:extLst>
            </p:cNvPr>
            <p:cNvSpPr>
              <a:spLocks/>
            </p:cNvSpPr>
            <p:nvPr/>
          </p:nvSpPr>
          <p:spPr bwMode="auto">
            <a:xfrm rot="21363997">
              <a:off x="2054254" y="3300532"/>
              <a:ext cx="75970" cy="75970"/>
            </a:xfrm>
            <a:custGeom>
              <a:avLst/>
              <a:gdLst>
                <a:gd name="T0" fmla="*/ 38 w 38"/>
                <a:gd name="T1" fmla="*/ 18 h 38"/>
                <a:gd name="T2" fmla="*/ 20 w 38"/>
                <a:gd name="T3" fmla="*/ 37 h 38"/>
                <a:gd name="T4" fmla="*/ 0 w 38"/>
                <a:gd name="T5" fmla="*/ 18 h 38"/>
                <a:gd name="T6" fmla="*/ 19 w 38"/>
                <a:gd name="T7" fmla="*/ 0 h 38"/>
                <a:gd name="T8" fmla="*/ 38 w 38"/>
                <a:gd name="T9" fmla="*/ 18 h 38"/>
              </a:gdLst>
              <a:ahLst/>
              <a:cxnLst>
                <a:cxn ang="0">
                  <a:pos x="T0" y="T1"/>
                </a:cxn>
                <a:cxn ang="0">
                  <a:pos x="T2" y="T3"/>
                </a:cxn>
                <a:cxn ang="0">
                  <a:pos x="T4" y="T5"/>
                </a:cxn>
                <a:cxn ang="0">
                  <a:pos x="T6" y="T7"/>
                </a:cxn>
                <a:cxn ang="0">
                  <a:pos x="T8" y="T9"/>
                </a:cxn>
              </a:cxnLst>
              <a:rect l="0" t="0" r="r" b="b"/>
              <a:pathLst>
                <a:path w="38" h="38">
                  <a:moveTo>
                    <a:pt x="38" y="18"/>
                  </a:moveTo>
                  <a:cubicBezTo>
                    <a:pt x="38" y="28"/>
                    <a:pt x="30" y="37"/>
                    <a:pt x="20" y="37"/>
                  </a:cubicBezTo>
                  <a:cubicBezTo>
                    <a:pt x="9" y="38"/>
                    <a:pt x="0" y="29"/>
                    <a:pt x="0" y="18"/>
                  </a:cubicBezTo>
                  <a:cubicBezTo>
                    <a:pt x="1" y="8"/>
                    <a:pt x="9" y="0"/>
                    <a:pt x="19" y="0"/>
                  </a:cubicBezTo>
                  <a:cubicBezTo>
                    <a:pt x="29" y="0"/>
                    <a:pt x="38" y="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
              <a:extLst>
                <a:ext uri="{FF2B5EF4-FFF2-40B4-BE49-F238E27FC236}">
                  <a16:creationId xmlns:a16="http://schemas.microsoft.com/office/drawing/2014/main" id="{2DB07CA2-2777-47C0-8978-6EEDD1E6EC1A}"/>
                </a:ext>
              </a:extLst>
            </p:cNvPr>
            <p:cNvSpPr>
              <a:spLocks/>
            </p:cNvSpPr>
            <p:nvPr/>
          </p:nvSpPr>
          <p:spPr bwMode="auto">
            <a:xfrm rot="21363997">
              <a:off x="1347234" y="2902075"/>
              <a:ext cx="74022" cy="72075"/>
            </a:xfrm>
            <a:custGeom>
              <a:avLst/>
              <a:gdLst>
                <a:gd name="T0" fmla="*/ 37 w 37"/>
                <a:gd name="T1" fmla="*/ 18 h 37"/>
                <a:gd name="T2" fmla="*/ 19 w 37"/>
                <a:gd name="T3" fmla="*/ 37 h 37"/>
                <a:gd name="T4" fmla="*/ 0 w 37"/>
                <a:gd name="T5" fmla="*/ 18 h 37"/>
                <a:gd name="T6" fmla="*/ 19 w 37"/>
                <a:gd name="T7" fmla="*/ 0 h 37"/>
                <a:gd name="T8" fmla="*/ 37 w 37"/>
                <a:gd name="T9" fmla="*/ 18 h 37"/>
              </a:gdLst>
              <a:ahLst/>
              <a:cxnLst>
                <a:cxn ang="0">
                  <a:pos x="T0" y="T1"/>
                </a:cxn>
                <a:cxn ang="0">
                  <a:pos x="T2" y="T3"/>
                </a:cxn>
                <a:cxn ang="0">
                  <a:pos x="T4" y="T5"/>
                </a:cxn>
                <a:cxn ang="0">
                  <a:pos x="T6" y="T7"/>
                </a:cxn>
                <a:cxn ang="0">
                  <a:pos x="T8" y="T9"/>
                </a:cxn>
              </a:cxnLst>
              <a:rect l="0" t="0" r="r" b="b"/>
              <a:pathLst>
                <a:path w="37" h="37">
                  <a:moveTo>
                    <a:pt x="37" y="18"/>
                  </a:moveTo>
                  <a:cubicBezTo>
                    <a:pt x="37" y="28"/>
                    <a:pt x="29" y="37"/>
                    <a:pt x="19" y="37"/>
                  </a:cubicBezTo>
                  <a:cubicBezTo>
                    <a:pt x="9" y="37"/>
                    <a:pt x="0" y="28"/>
                    <a:pt x="0" y="18"/>
                  </a:cubicBezTo>
                  <a:cubicBezTo>
                    <a:pt x="0" y="8"/>
                    <a:pt x="8"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3">
              <a:extLst>
                <a:ext uri="{FF2B5EF4-FFF2-40B4-BE49-F238E27FC236}">
                  <a16:creationId xmlns:a16="http://schemas.microsoft.com/office/drawing/2014/main" id="{8F3CF8CB-1E15-4DA3-A06B-7BCEA1D74D13}"/>
                </a:ext>
              </a:extLst>
            </p:cNvPr>
            <p:cNvSpPr>
              <a:spLocks/>
            </p:cNvSpPr>
            <p:nvPr/>
          </p:nvSpPr>
          <p:spPr bwMode="auto">
            <a:xfrm rot="21363997">
              <a:off x="1214677" y="2932602"/>
              <a:ext cx="75970" cy="74022"/>
            </a:xfrm>
            <a:custGeom>
              <a:avLst/>
              <a:gdLst>
                <a:gd name="T0" fmla="*/ 38 w 38"/>
                <a:gd name="T1" fmla="*/ 19 h 38"/>
                <a:gd name="T2" fmla="*/ 20 w 38"/>
                <a:gd name="T3" fmla="*/ 37 h 38"/>
                <a:gd name="T4" fmla="*/ 1 w 38"/>
                <a:gd name="T5" fmla="*/ 19 h 38"/>
                <a:gd name="T6" fmla="*/ 18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7"/>
                    <a:pt x="20" y="37"/>
                  </a:cubicBezTo>
                  <a:cubicBezTo>
                    <a:pt x="9" y="38"/>
                    <a:pt x="0" y="29"/>
                    <a:pt x="1" y="19"/>
                  </a:cubicBezTo>
                  <a:cubicBezTo>
                    <a:pt x="1" y="9"/>
                    <a:pt x="9" y="1"/>
                    <a:pt x="18" y="0"/>
                  </a:cubicBezTo>
                  <a:cubicBezTo>
                    <a:pt x="29"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4">
              <a:extLst>
                <a:ext uri="{FF2B5EF4-FFF2-40B4-BE49-F238E27FC236}">
                  <a16:creationId xmlns:a16="http://schemas.microsoft.com/office/drawing/2014/main" id="{B66CF79F-4914-4926-8A7E-8DB4221AECD5}"/>
                </a:ext>
              </a:extLst>
            </p:cNvPr>
            <p:cNvSpPr>
              <a:spLocks/>
            </p:cNvSpPr>
            <p:nvPr/>
          </p:nvSpPr>
          <p:spPr bwMode="auto">
            <a:xfrm rot="21363997">
              <a:off x="2022199" y="3431669"/>
              <a:ext cx="74022" cy="74022"/>
            </a:xfrm>
            <a:custGeom>
              <a:avLst/>
              <a:gdLst>
                <a:gd name="T0" fmla="*/ 19 w 38"/>
                <a:gd name="T1" fmla="*/ 37 h 37"/>
                <a:gd name="T2" fmla="*/ 0 w 38"/>
                <a:gd name="T3" fmla="*/ 19 h 37"/>
                <a:gd name="T4" fmla="*/ 19 w 38"/>
                <a:gd name="T5" fmla="*/ 0 h 37"/>
                <a:gd name="T6" fmla="*/ 38 w 38"/>
                <a:gd name="T7" fmla="*/ 18 h 37"/>
                <a:gd name="T8" fmla="*/ 19 w 38"/>
                <a:gd name="T9" fmla="*/ 37 h 37"/>
              </a:gdLst>
              <a:ahLst/>
              <a:cxnLst>
                <a:cxn ang="0">
                  <a:pos x="T0" y="T1"/>
                </a:cxn>
                <a:cxn ang="0">
                  <a:pos x="T2" y="T3"/>
                </a:cxn>
                <a:cxn ang="0">
                  <a:pos x="T4" y="T5"/>
                </a:cxn>
                <a:cxn ang="0">
                  <a:pos x="T6" y="T7"/>
                </a:cxn>
                <a:cxn ang="0">
                  <a:pos x="T8" y="T9"/>
                </a:cxn>
              </a:cxnLst>
              <a:rect l="0" t="0" r="r" b="b"/>
              <a:pathLst>
                <a:path w="38" h="37">
                  <a:moveTo>
                    <a:pt x="19" y="37"/>
                  </a:moveTo>
                  <a:cubicBezTo>
                    <a:pt x="9" y="37"/>
                    <a:pt x="1" y="29"/>
                    <a:pt x="0" y="19"/>
                  </a:cubicBezTo>
                  <a:cubicBezTo>
                    <a:pt x="0" y="9"/>
                    <a:pt x="9" y="0"/>
                    <a:pt x="19" y="0"/>
                  </a:cubicBezTo>
                  <a:cubicBezTo>
                    <a:pt x="29" y="0"/>
                    <a:pt x="38" y="8"/>
                    <a:pt x="38" y="18"/>
                  </a:cubicBezTo>
                  <a:cubicBezTo>
                    <a:pt x="38" y="29"/>
                    <a:pt x="30"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5">
              <a:extLst>
                <a:ext uri="{FF2B5EF4-FFF2-40B4-BE49-F238E27FC236}">
                  <a16:creationId xmlns:a16="http://schemas.microsoft.com/office/drawing/2014/main" id="{9EEE3F08-8CC6-4D34-9EF7-1F33517CD3B1}"/>
                </a:ext>
              </a:extLst>
            </p:cNvPr>
            <p:cNvSpPr>
              <a:spLocks/>
            </p:cNvSpPr>
            <p:nvPr/>
          </p:nvSpPr>
          <p:spPr bwMode="auto">
            <a:xfrm rot="21363997">
              <a:off x="1083535" y="3609525"/>
              <a:ext cx="72075" cy="74022"/>
            </a:xfrm>
            <a:custGeom>
              <a:avLst/>
              <a:gdLst>
                <a:gd name="T0" fmla="*/ 18 w 36"/>
                <a:gd name="T1" fmla="*/ 0 h 38"/>
                <a:gd name="T2" fmla="*/ 36 w 36"/>
                <a:gd name="T3" fmla="*/ 19 h 38"/>
                <a:gd name="T4" fmla="*/ 18 w 36"/>
                <a:gd name="T5" fmla="*/ 38 h 38"/>
                <a:gd name="T6" fmla="*/ 0 w 36"/>
                <a:gd name="T7" fmla="*/ 19 h 38"/>
                <a:gd name="T8" fmla="*/ 18 w 36"/>
                <a:gd name="T9" fmla="*/ 0 h 38"/>
              </a:gdLst>
              <a:ahLst/>
              <a:cxnLst>
                <a:cxn ang="0">
                  <a:pos x="T0" y="T1"/>
                </a:cxn>
                <a:cxn ang="0">
                  <a:pos x="T2" y="T3"/>
                </a:cxn>
                <a:cxn ang="0">
                  <a:pos x="T4" y="T5"/>
                </a:cxn>
                <a:cxn ang="0">
                  <a:pos x="T6" y="T7"/>
                </a:cxn>
                <a:cxn ang="0">
                  <a:pos x="T8" y="T9"/>
                </a:cxn>
              </a:cxnLst>
              <a:rect l="0" t="0" r="r" b="b"/>
              <a:pathLst>
                <a:path w="36" h="38">
                  <a:moveTo>
                    <a:pt x="18" y="0"/>
                  </a:moveTo>
                  <a:cubicBezTo>
                    <a:pt x="28" y="0"/>
                    <a:pt x="36" y="9"/>
                    <a:pt x="36" y="19"/>
                  </a:cubicBezTo>
                  <a:cubicBezTo>
                    <a:pt x="36" y="29"/>
                    <a:pt x="29" y="37"/>
                    <a:pt x="18" y="38"/>
                  </a:cubicBezTo>
                  <a:cubicBezTo>
                    <a:pt x="8" y="38"/>
                    <a:pt x="0" y="30"/>
                    <a:pt x="0" y="19"/>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6">
              <a:extLst>
                <a:ext uri="{FF2B5EF4-FFF2-40B4-BE49-F238E27FC236}">
                  <a16:creationId xmlns:a16="http://schemas.microsoft.com/office/drawing/2014/main" id="{7B4B54CF-64C8-4836-9913-0147E1CFB989}"/>
                </a:ext>
              </a:extLst>
            </p:cNvPr>
            <p:cNvSpPr>
              <a:spLocks/>
            </p:cNvSpPr>
            <p:nvPr/>
          </p:nvSpPr>
          <p:spPr bwMode="auto">
            <a:xfrm rot="21363997">
              <a:off x="1396088" y="3867182"/>
              <a:ext cx="74022" cy="74022"/>
            </a:xfrm>
            <a:custGeom>
              <a:avLst/>
              <a:gdLst>
                <a:gd name="T0" fmla="*/ 18 w 37"/>
                <a:gd name="T1" fmla="*/ 37 h 37"/>
                <a:gd name="T2" fmla="*/ 0 w 37"/>
                <a:gd name="T3" fmla="*/ 19 h 37"/>
                <a:gd name="T4" fmla="*/ 17 w 37"/>
                <a:gd name="T5" fmla="*/ 1 h 37"/>
                <a:gd name="T6" fmla="*/ 37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7" y="37"/>
                    <a:pt x="0" y="30"/>
                    <a:pt x="0" y="19"/>
                  </a:cubicBezTo>
                  <a:cubicBezTo>
                    <a:pt x="0" y="8"/>
                    <a:pt x="7" y="1"/>
                    <a:pt x="17" y="1"/>
                  </a:cubicBezTo>
                  <a:cubicBezTo>
                    <a:pt x="28" y="0"/>
                    <a:pt x="37" y="8"/>
                    <a:pt x="37" y="19"/>
                  </a:cubicBezTo>
                  <a:cubicBezTo>
                    <a:pt x="37"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7">
              <a:extLst>
                <a:ext uri="{FF2B5EF4-FFF2-40B4-BE49-F238E27FC236}">
                  <a16:creationId xmlns:a16="http://schemas.microsoft.com/office/drawing/2014/main" id="{AC20FFFF-94CA-48F3-B1D1-F8CD6EB3D24C}"/>
                </a:ext>
              </a:extLst>
            </p:cNvPr>
            <p:cNvSpPr>
              <a:spLocks/>
            </p:cNvSpPr>
            <p:nvPr/>
          </p:nvSpPr>
          <p:spPr bwMode="auto">
            <a:xfrm rot="21363997">
              <a:off x="874561" y="3438403"/>
              <a:ext cx="72075" cy="74022"/>
            </a:xfrm>
            <a:custGeom>
              <a:avLst/>
              <a:gdLst>
                <a:gd name="T0" fmla="*/ 37 w 37"/>
                <a:gd name="T1" fmla="*/ 19 h 37"/>
                <a:gd name="T2" fmla="*/ 19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9" y="37"/>
                    <a:pt x="19" y="37"/>
                  </a:cubicBezTo>
                  <a:cubicBezTo>
                    <a:pt x="8" y="37"/>
                    <a:pt x="0" y="29"/>
                    <a:pt x="0" y="18"/>
                  </a:cubicBezTo>
                  <a:cubicBezTo>
                    <a:pt x="0" y="8"/>
                    <a:pt x="9" y="0"/>
                    <a:pt x="19" y="0"/>
                  </a:cubicBezTo>
                  <a:cubicBezTo>
                    <a:pt x="30" y="0"/>
                    <a:pt x="37" y="8"/>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8">
              <a:extLst>
                <a:ext uri="{FF2B5EF4-FFF2-40B4-BE49-F238E27FC236}">
                  <a16:creationId xmlns:a16="http://schemas.microsoft.com/office/drawing/2014/main" id="{917829CA-1126-4BE6-A0C6-7B9ABD12E48B}"/>
                </a:ext>
              </a:extLst>
            </p:cNvPr>
            <p:cNvSpPr>
              <a:spLocks/>
            </p:cNvSpPr>
            <p:nvPr/>
          </p:nvSpPr>
          <p:spPr bwMode="auto">
            <a:xfrm rot="21363997">
              <a:off x="1187116" y="3696124"/>
              <a:ext cx="72075" cy="74022"/>
            </a:xfrm>
            <a:custGeom>
              <a:avLst/>
              <a:gdLst>
                <a:gd name="T0" fmla="*/ 37 w 37"/>
                <a:gd name="T1" fmla="*/ 19 h 38"/>
                <a:gd name="T2" fmla="*/ 19 w 37"/>
                <a:gd name="T3" fmla="*/ 38 h 38"/>
                <a:gd name="T4" fmla="*/ 0 w 37"/>
                <a:gd name="T5" fmla="*/ 19 h 38"/>
                <a:gd name="T6" fmla="*/ 19 w 37"/>
                <a:gd name="T7" fmla="*/ 0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cubicBezTo>
                    <a:pt x="37" y="29"/>
                    <a:pt x="29" y="38"/>
                    <a:pt x="19" y="38"/>
                  </a:cubicBezTo>
                  <a:cubicBezTo>
                    <a:pt x="9" y="38"/>
                    <a:pt x="0" y="29"/>
                    <a:pt x="0" y="19"/>
                  </a:cubicBezTo>
                  <a:cubicBezTo>
                    <a:pt x="1" y="8"/>
                    <a:pt x="8" y="0"/>
                    <a:pt x="19" y="0"/>
                  </a:cubicBezTo>
                  <a:cubicBezTo>
                    <a:pt x="29" y="0"/>
                    <a:pt x="37" y="8"/>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9">
              <a:extLst>
                <a:ext uri="{FF2B5EF4-FFF2-40B4-BE49-F238E27FC236}">
                  <a16:creationId xmlns:a16="http://schemas.microsoft.com/office/drawing/2014/main" id="{29329DD7-4995-4072-8183-51F5106FFBF4}"/>
                </a:ext>
              </a:extLst>
            </p:cNvPr>
            <p:cNvSpPr>
              <a:spLocks/>
            </p:cNvSpPr>
            <p:nvPr/>
          </p:nvSpPr>
          <p:spPr bwMode="auto">
            <a:xfrm rot="21363997">
              <a:off x="1740879" y="2804719"/>
              <a:ext cx="74022" cy="74022"/>
            </a:xfrm>
            <a:custGeom>
              <a:avLst/>
              <a:gdLst>
                <a:gd name="T0" fmla="*/ 37 w 37"/>
                <a:gd name="T1" fmla="*/ 18 h 37"/>
                <a:gd name="T2" fmla="*/ 19 w 37"/>
                <a:gd name="T3" fmla="*/ 37 h 37"/>
                <a:gd name="T4" fmla="*/ 0 w 37"/>
                <a:gd name="T5" fmla="*/ 19 h 37"/>
                <a:gd name="T6" fmla="*/ 19 w 37"/>
                <a:gd name="T7" fmla="*/ 0 h 37"/>
                <a:gd name="T8" fmla="*/ 37 w 37"/>
                <a:gd name="T9" fmla="*/ 18 h 37"/>
              </a:gdLst>
              <a:ahLst/>
              <a:cxnLst>
                <a:cxn ang="0">
                  <a:pos x="T0" y="T1"/>
                </a:cxn>
                <a:cxn ang="0">
                  <a:pos x="T2" y="T3"/>
                </a:cxn>
                <a:cxn ang="0">
                  <a:pos x="T4" y="T5"/>
                </a:cxn>
                <a:cxn ang="0">
                  <a:pos x="T6" y="T7"/>
                </a:cxn>
                <a:cxn ang="0">
                  <a:pos x="T8" y="T9"/>
                </a:cxn>
              </a:cxnLst>
              <a:rect l="0" t="0" r="r" b="b"/>
              <a:pathLst>
                <a:path w="37" h="37">
                  <a:moveTo>
                    <a:pt x="37" y="18"/>
                  </a:moveTo>
                  <a:cubicBezTo>
                    <a:pt x="37" y="29"/>
                    <a:pt x="29" y="37"/>
                    <a:pt x="19" y="37"/>
                  </a:cubicBezTo>
                  <a:cubicBezTo>
                    <a:pt x="9" y="37"/>
                    <a:pt x="0" y="29"/>
                    <a:pt x="0" y="19"/>
                  </a:cubicBezTo>
                  <a:cubicBezTo>
                    <a:pt x="0" y="8"/>
                    <a:pt x="8"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40">
              <a:extLst>
                <a:ext uri="{FF2B5EF4-FFF2-40B4-BE49-F238E27FC236}">
                  <a16:creationId xmlns:a16="http://schemas.microsoft.com/office/drawing/2014/main" id="{BC2F4365-8043-40B0-B259-5CAC9D351E3D}"/>
                </a:ext>
              </a:extLst>
            </p:cNvPr>
            <p:cNvSpPr>
              <a:spLocks/>
            </p:cNvSpPr>
            <p:nvPr/>
          </p:nvSpPr>
          <p:spPr bwMode="auto">
            <a:xfrm rot="21363997">
              <a:off x="2088125" y="3169399"/>
              <a:ext cx="74022" cy="74022"/>
            </a:xfrm>
            <a:custGeom>
              <a:avLst/>
              <a:gdLst>
                <a:gd name="T0" fmla="*/ 36 w 37"/>
                <a:gd name="T1" fmla="*/ 18 h 37"/>
                <a:gd name="T2" fmla="*/ 18 w 37"/>
                <a:gd name="T3" fmla="*/ 37 h 37"/>
                <a:gd name="T4" fmla="*/ 0 w 37"/>
                <a:gd name="T5" fmla="*/ 18 h 37"/>
                <a:gd name="T6" fmla="*/ 18 w 37"/>
                <a:gd name="T7" fmla="*/ 0 h 37"/>
                <a:gd name="T8" fmla="*/ 36 w 37"/>
                <a:gd name="T9" fmla="*/ 18 h 37"/>
              </a:gdLst>
              <a:ahLst/>
              <a:cxnLst>
                <a:cxn ang="0">
                  <a:pos x="T0" y="T1"/>
                </a:cxn>
                <a:cxn ang="0">
                  <a:pos x="T2" y="T3"/>
                </a:cxn>
                <a:cxn ang="0">
                  <a:pos x="T4" y="T5"/>
                </a:cxn>
                <a:cxn ang="0">
                  <a:pos x="T6" y="T7"/>
                </a:cxn>
                <a:cxn ang="0">
                  <a:pos x="T8" y="T9"/>
                </a:cxn>
              </a:cxnLst>
              <a:rect l="0" t="0" r="r" b="b"/>
              <a:pathLst>
                <a:path w="37" h="37">
                  <a:moveTo>
                    <a:pt x="36" y="18"/>
                  </a:moveTo>
                  <a:cubicBezTo>
                    <a:pt x="37" y="29"/>
                    <a:pt x="28" y="37"/>
                    <a:pt x="18" y="37"/>
                  </a:cubicBezTo>
                  <a:cubicBezTo>
                    <a:pt x="8" y="37"/>
                    <a:pt x="0" y="29"/>
                    <a:pt x="0" y="18"/>
                  </a:cubicBezTo>
                  <a:cubicBezTo>
                    <a:pt x="0" y="8"/>
                    <a:pt x="7"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41">
              <a:extLst>
                <a:ext uri="{FF2B5EF4-FFF2-40B4-BE49-F238E27FC236}">
                  <a16:creationId xmlns:a16="http://schemas.microsoft.com/office/drawing/2014/main" id="{79757B76-C948-4759-A5E6-F25DE077AC38}"/>
                </a:ext>
              </a:extLst>
            </p:cNvPr>
            <p:cNvSpPr>
              <a:spLocks/>
            </p:cNvSpPr>
            <p:nvPr/>
          </p:nvSpPr>
          <p:spPr bwMode="auto">
            <a:xfrm rot="21363997">
              <a:off x="1956269" y="3691924"/>
              <a:ext cx="75970" cy="77918"/>
            </a:xfrm>
            <a:custGeom>
              <a:avLst/>
              <a:gdLst>
                <a:gd name="T0" fmla="*/ 21 w 38"/>
                <a:gd name="T1" fmla="*/ 1 h 39"/>
                <a:gd name="T2" fmla="*/ 37 w 38"/>
                <a:gd name="T3" fmla="*/ 21 h 39"/>
                <a:gd name="T4" fmla="*/ 18 w 38"/>
                <a:gd name="T5" fmla="*/ 38 h 39"/>
                <a:gd name="T6" fmla="*/ 1 w 38"/>
                <a:gd name="T7" fmla="*/ 18 h 39"/>
                <a:gd name="T8" fmla="*/ 21 w 38"/>
                <a:gd name="T9" fmla="*/ 1 h 39"/>
              </a:gdLst>
              <a:ahLst/>
              <a:cxnLst>
                <a:cxn ang="0">
                  <a:pos x="T0" y="T1"/>
                </a:cxn>
                <a:cxn ang="0">
                  <a:pos x="T2" y="T3"/>
                </a:cxn>
                <a:cxn ang="0">
                  <a:pos x="T4" y="T5"/>
                </a:cxn>
                <a:cxn ang="0">
                  <a:pos x="T6" y="T7"/>
                </a:cxn>
                <a:cxn ang="0">
                  <a:pos x="T8" y="T9"/>
                </a:cxn>
              </a:cxnLst>
              <a:rect l="0" t="0" r="r" b="b"/>
              <a:pathLst>
                <a:path w="38" h="39">
                  <a:moveTo>
                    <a:pt x="21" y="1"/>
                  </a:moveTo>
                  <a:cubicBezTo>
                    <a:pt x="31" y="2"/>
                    <a:pt x="38" y="10"/>
                    <a:pt x="37" y="21"/>
                  </a:cubicBezTo>
                  <a:cubicBezTo>
                    <a:pt x="37" y="31"/>
                    <a:pt x="28" y="39"/>
                    <a:pt x="18" y="38"/>
                  </a:cubicBezTo>
                  <a:cubicBezTo>
                    <a:pt x="7" y="37"/>
                    <a:pt x="0" y="29"/>
                    <a:pt x="1" y="18"/>
                  </a:cubicBezTo>
                  <a:cubicBezTo>
                    <a:pt x="2" y="7"/>
                    <a:pt x="10"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42">
              <a:extLst>
                <a:ext uri="{FF2B5EF4-FFF2-40B4-BE49-F238E27FC236}">
                  <a16:creationId xmlns:a16="http://schemas.microsoft.com/office/drawing/2014/main" id="{3BC3B772-4DB4-4436-A05E-DAF79D198B29}"/>
                </a:ext>
              </a:extLst>
            </p:cNvPr>
            <p:cNvSpPr>
              <a:spLocks/>
            </p:cNvSpPr>
            <p:nvPr/>
          </p:nvSpPr>
          <p:spPr bwMode="auto">
            <a:xfrm rot="21363997">
              <a:off x="953524" y="2995539"/>
              <a:ext cx="74022" cy="75970"/>
            </a:xfrm>
            <a:custGeom>
              <a:avLst/>
              <a:gdLst>
                <a:gd name="T0" fmla="*/ 18 w 37"/>
                <a:gd name="T1" fmla="*/ 0 h 38"/>
                <a:gd name="T2" fmla="*/ 37 w 37"/>
                <a:gd name="T3" fmla="*/ 19 h 38"/>
                <a:gd name="T4" fmla="*/ 18 w 37"/>
                <a:gd name="T5" fmla="*/ 38 h 38"/>
                <a:gd name="T6" fmla="*/ 0 w 37"/>
                <a:gd name="T7" fmla="*/ 19 h 38"/>
                <a:gd name="T8" fmla="*/ 18 w 37"/>
                <a:gd name="T9" fmla="*/ 0 h 38"/>
              </a:gdLst>
              <a:ahLst/>
              <a:cxnLst>
                <a:cxn ang="0">
                  <a:pos x="T0" y="T1"/>
                </a:cxn>
                <a:cxn ang="0">
                  <a:pos x="T2" y="T3"/>
                </a:cxn>
                <a:cxn ang="0">
                  <a:pos x="T4" y="T5"/>
                </a:cxn>
                <a:cxn ang="0">
                  <a:pos x="T6" y="T7"/>
                </a:cxn>
                <a:cxn ang="0">
                  <a:pos x="T8" y="T9"/>
                </a:cxn>
              </a:cxnLst>
              <a:rect l="0" t="0" r="r" b="b"/>
              <a:pathLst>
                <a:path w="37" h="38">
                  <a:moveTo>
                    <a:pt x="18" y="0"/>
                  </a:moveTo>
                  <a:cubicBezTo>
                    <a:pt x="29" y="0"/>
                    <a:pt x="37" y="8"/>
                    <a:pt x="37" y="19"/>
                  </a:cubicBezTo>
                  <a:cubicBezTo>
                    <a:pt x="37" y="30"/>
                    <a:pt x="29" y="38"/>
                    <a:pt x="18" y="38"/>
                  </a:cubicBezTo>
                  <a:cubicBezTo>
                    <a:pt x="8" y="38"/>
                    <a:pt x="0" y="30"/>
                    <a:pt x="0" y="19"/>
                  </a:cubicBezTo>
                  <a:cubicBezTo>
                    <a:pt x="0" y="9"/>
                    <a:pt x="8" y="1"/>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43">
              <a:extLst>
                <a:ext uri="{FF2B5EF4-FFF2-40B4-BE49-F238E27FC236}">
                  <a16:creationId xmlns:a16="http://schemas.microsoft.com/office/drawing/2014/main" id="{F9520776-FB6C-48B2-B852-16AF0A780237}"/>
                </a:ext>
              </a:extLst>
            </p:cNvPr>
            <p:cNvSpPr>
              <a:spLocks/>
            </p:cNvSpPr>
            <p:nvPr/>
          </p:nvSpPr>
          <p:spPr bwMode="auto">
            <a:xfrm rot="21363997">
              <a:off x="1988328" y="3562801"/>
              <a:ext cx="75970" cy="75970"/>
            </a:xfrm>
            <a:custGeom>
              <a:avLst/>
              <a:gdLst>
                <a:gd name="T0" fmla="*/ 20 w 38"/>
                <a:gd name="T1" fmla="*/ 0 h 38"/>
                <a:gd name="T2" fmla="*/ 37 w 38"/>
                <a:gd name="T3" fmla="*/ 20 h 38"/>
                <a:gd name="T4" fmla="*/ 17 w 38"/>
                <a:gd name="T5" fmla="*/ 37 h 38"/>
                <a:gd name="T6" fmla="*/ 1 w 38"/>
                <a:gd name="T7" fmla="*/ 17 h 38"/>
                <a:gd name="T8" fmla="*/ 20 w 38"/>
                <a:gd name="T9" fmla="*/ 0 h 38"/>
              </a:gdLst>
              <a:ahLst/>
              <a:cxnLst>
                <a:cxn ang="0">
                  <a:pos x="T0" y="T1"/>
                </a:cxn>
                <a:cxn ang="0">
                  <a:pos x="T2" y="T3"/>
                </a:cxn>
                <a:cxn ang="0">
                  <a:pos x="T4" y="T5"/>
                </a:cxn>
                <a:cxn ang="0">
                  <a:pos x="T6" y="T7"/>
                </a:cxn>
                <a:cxn ang="0">
                  <a:pos x="T8" y="T9"/>
                </a:cxn>
              </a:cxnLst>
              <a:rect l="0" t="0" r="r" b="b"/>
              <a:pathLst>
                <a:path w="38" h="38">
                  <a:moveTo>
                    <a:pt x="20" y="0"/>
                  </a:moveTo>
                  <a:cubicBezTo>
                    <a:pt x="31" y="1"/>
                    <a:pt x="38" y="9"/>
                    <a:pt x="37" y="20"/>
                  </a:cubicBezTo>
                  <a:cubicBezTo>
                    <a:pt x="37" y="30"/>
                    <a:pt x="28" y="38"/>
                    <a:pt x="17" y="37"/>
                  </a:cubicBezTo>
                  <a:cubicBezTo>
                    <a:pt x="7" y="36"/>
                    <a:pt x="0" y="28"/>
                    <a:pt x="1" y="17"/>
                  </a:cubicBezTo>
                  <a:cubicBezTo>
                    <a:pt x="2" y="6"/>
                    <a:pt x="10"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4">
              <a:extLst>
                <a:ext uri="{FF2B5EF4-FFF2-40B4-BE49-F238E27FC236}">
                  <a16:creationId xmlns:a16="http://schemas.microsoft.com/office/drawing/2014/main" id="{21B78AFE-414D-4AEA-A9DD-CF7443CBF00D}"/>
                </a:ext>
              </a:extLst>
            </p:cNvPr>
            <p:cNvSpPr>
              <a:spLocks/>
            </p:cNvSpPr>
            <p:nvPr/>
          </p:nvSpPr>
          <p:spPr bwMode="auto">
            <a:xfrm rot="21363997">
              <a:off x="1290562" y="3780716"/>
              <a:ext cx="74022" cy="74022"/>
            </a:xfrm>
            <a:custGeom>
              <a:avLst/>
              <a:gdLst>
                <a:gd name="T0" fmla="*/ 37 w 37"/>
                <a:gd name="T1" fmla="*/ 20 h 37"/>
                <a:gd name="T2" fmla="*/ 18 w 37"/>
                <a:gd name="T3" fmla="*/ 37 h 37"/>
                <a:gd name="T4" fmla="*/ 0 w 37"/>
                <a:gd name="T5" fmla="*/ 19 h 37"/>
                <a:gd name="T6" fmla="*/ 19 w 37"/>
                <a:gd name="T7" fmla="*/ 1 h 37"/>
                <a:gd name="T8" fmla="*/ 37 w 37"/>
                <a:gd name="T9" fmla="*/ 20 h 37"/>
              </a:gdLst>
              <a:ahLst/>
              <a:cxnLst>
                <a:cxn ang="0">
                  <a:pos x="T0" y="T1"/>
                </a:cxn>
                <a:cxn ang="0">
                  <a:pos x="T2" y="T3"/>
                </a:cxn>
                <a:cxn ang="0">
                  <a:pos x="T4" y="T5"/>
                </a:cxn>
                <a:cxn ang="0">
                  <a:pos x="T6" y="T7"/>
                </a:cxn>
                <a:cxn ang="0">
                  <a:pos x="T8" y="T9"/>
                </a:cxn>
              </a:cxnLst>
              <a:rect l="0" t="0" r="r" b="b"/>
              <a:pathLst>
                <a:path w="37" h="37">
                  <a:moveTo>
                    <a:pt x="37" y="20"/>
                  </a:moveTo>
                  <a:cubicBezTo>
                    <a:pt x="36" y="30"/>
                    <a:pt x="28" y="37"/>
                    <a:pt x="18" y="37"/>
                  </a:cubicBezTo>
                  <a:cubicBezTo>
                    <a:pt x="7" y="37"/>
                    <a:pt x="0" y="29"/>
                    <a:pt x="0" y="19"/>
                  </a:cubicBezTo>
                  <a:cubicBezTo>
                    <a:pt x="0" y="8"/>
                    <a:pt x="8" y="0"/>
                    <a:pt x="19" y="1"/>
                  </a:cubicBezTo>
                  <a:cubicBezTo>
                    <a:pt x="30" y="1"/>
                    <a:pt x="37" y="9"/>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5">
              <a:extLst>
                <a:ext uri="{FF2B5EF4-FFF2-40B4-BE49-F238E27FC236}">
                  <a16:creationId xmlns:a16="http://schemas.microsoft.com/office/drawing/2014/main" id="{88A7E763-2F09-4ED0-A546-852EB875B618}"/>
                </a:ext>
              </a:extLst>
            </p:cNvPr>
            <p:cNvSpPr>
              <a:spLocks/>
            </p:cNvSpPr>
            <p:nvPr/>
          </p:nvSpPr>
          <p:spPr bwMode="auto">
            <a:xfrm rot="21363997">
              <a:off x="1477712" y="2867723"/>
              <a:ext cx="74022" cy="74022"/>
            </a:xfrm>
            <a:custGeom>
              <a:avLst/>
              <a:gdLst>
                <a:gd name="T0" fmla="*/ 37 w 37"/>
                <a:gd name="T1" fmla="*/ 19 h 37"/>
                <a:gd name="T2" fmla="*/ 19 w 37"/>
                <a:gd name="T3" fmla="*/ 37 h 37"/>
                <a:gd name="T4" fmla="*/ 1 w 37"/>
                <a:gd name="T5" fmla="*/ 18 h 37"/>
                <a:gd name="T6" fmla="*/ 20 w 37"/>
                <a:gd name="T7" fmla="*/ 1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30"/>
                    <a:pt x="29" y="37"/>
                    <a:pt x="19" y="37"/>
                  </a:cubicBezTo>
                  <a:cubicBezTo>
                    <a:pt x="8" y="37"/>
                    <a:pt x="0" y="29"/>
                    <a:pt x="1" y="18"/>
                  </a:cubicBezTo>
                  <a:cubicBezTo>
                    <a:pt x="1" y="7"/>
                    <a:pt x="9" y="0"/>
                    <a:pt x="20" y="1"/>
                  </a:cubicBezTo>
                  <a:cubicBezTo>
                    <a:pt x="30" y="1"/>
                    <a:pt x="37" y="8"/>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6">
              <a:extLst>
                <a:ext uri="{FF2B5EF4-FFF2-40B4-BE49-F238E27FC236}">
                  <a16:creationId xmlns:a16="http://schemas.microsoft.com/office/drawing/2014/main" id="{7169CF06-548A-4C54-B566-B62E8BFF7509}"/>
                </a:ext>
              </a:extLst>
            </p:cNvPr>
            <p:cNvSpPr>
              <a:spLocks/>
            </p:cNvSpPr>
            <p:nvPr/>
          </p:nvSpPr>
          <p:spPr bwMode="auto">
            <a:xfrm rot="21363997">
              <a:off x="1084135" y="2965076"/>
              <a:ext cx="74022" cy="74022"/>
            </a:xfrm>
            <a:custGeom>
              <a:avLst/>
              <a:gdLst>
                <a:gd name="T0" fmla="*/ 19 w 37"/>
                <a:gd name="T1" fmla="*/ 0 h 37"/>
                <a:gd name="T2" fmla="*/ 37 w 37"/>
                <a:gd name="T3" fmla="*/ 19 h 37"/>
                <a:gd name="T4" fmla="*/ 18 w 37"/>
                <a:gd name="T5" fmla="*/ 37 h 37"/>
                <a:gd name="T6" fmla="*/ 1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30" y="1"/>
                    <a:pt x="37" y="8"/>
                    <a:pt x="37" y="19"/>
                  </a:cubicBezTo>
                  <a:cubicBezTo>
                    <a:pt x="37" y="30"/>
                    <a:pt x="29" y="37"/>
                    <a:pt x="18" y="37"/>
                  </a:cubicBezTo>
                  <a:cubicBezTo>
                    <a:pt x="7" y="36"/>
                    <a:pt x="0" y="28"/>
                    <a:pt x="1" y="18"/>
                  </a:cubicBezTo>
                  <a:cubicBezTo>
                    <a:pt x="1" y="7"/>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7">
              <a:extLst>
                <a:ext uri="{FF2B5EF4-FFF2-40B4-BE49-F238E27FC236}">
                  <a16:creationId xmlns:a16="http://schemas.microsoft.com/office/drawing/2014/main" id="{56926156-12B4-431A-82C3-43DEC5243594}"/>
                </a:ext>
              </a:extLst>
            </p:cNvPr>
            <p:cNvSpPr>
              <a:spLocks/>
            </p:cNvSpPr>
            <p:nvPr/>
          </p:nvSpPr>
          <p:spPr bwMode="auto">
            <a:xfrm rot="21363997">
              <a:off x="978075" y="3522988"/>
              <a:ext cx="74022" cy="75970"/>
            </a:xfrm>
            <a:custGeom>
              <a:avLst/>
              <a:gdLst>
                <a:gd name="T0" fmla="*/ 19 w 37"/>
                <a:gd name="T1" fmla="*/ 0 h 38"/>
                <a:gd name="T2" fmla="*/ 37 w 37"/>
                <a:gd name="T3" fmla="*/ 19 h 38"/>
                <a:gd name="T4" fmla="*/ 18 w 37"/>
                <a:gd name="T5" fmla="*/ 38 h 38"/>
                <a:gd name="T6" fmla="*/ 0 w 37"/>
                <a:gd name="T7" fmla="*/ 19 h 38"/>
                <a:gd name="T8" fmla="*/ 19 w 37"/>
                <a:gd name="T9" fmla="*/ 0 h 38"/>
              </a:gdLst>
              <a:ahLst/>
              <a:cxnLst>
                <a:cxn ang="0">
                  <a:pos x="T0" y="T1"/>
                </a:cxn>
                <a:cxn ang="0">
                  <a:pos x="T2" y="T3"/>
                </a:cxn>
                <a:cxn ang="0">
                  <a:pos x="T4" y="T5"/>
                </a:cxn>
                <a:cxn ang="0">
                  <a:pos x="T6" y="T7"/>
                </a:cxn>
                <a:cxn ang="0">
                  <a:pos x="T8" y="T9"/>
                </a:cxn>
              </a:cxnLst>
              <a:rect l="0" t="0" r="r" b="b"/>
              <a:pathLst>
                <a:path w="37" h="38">
                  <a:moveTo>
                    <a:pt x="19" y="0"/>
                  </a:moveTo>
                  <a:cubicBezTo>
                    <a:pt x="29" y="1"/>
                    <a:pt x="37" y="9"/>
                    <a:pt x="37" y="19"/>
                  </a:cubicBezTo>
                  <a:cubicBezTo>
                    <a:pt x="37" y="30"/>
                    <a:pt x="28" y="38"/>
                    <a:pt x="18" y="38"/>
                  </a:cubicBezTo>
                  <a:cubicBezTo>
                    <a:pt x="7" y="37"/>
                    <a:pt x="0" y="29"/>
                    <a:pt x="0" y="19"/>
                  </a:cubicBezTo>
                  <a:cubicBezTo>
                    <a:pt x="0"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myP_People">
            <a:extLst>
              <a:ext uri="{FF2B5EF4-FFF2-40B4-BE49-F238E27FC236}">
                <a16:creationId xmlns:a16="http://schemas.microsoft.com/office/drawing/2014/main" id="{CE14E73A-6BB7-4F31-BFAB-80908DB2840B}"/>
              </a:ext>
            </a:extLst>
          </p:cNvPr>
          <p:cNvGrpSpPr>
            <a:grpSpLocks noChangeAspect="1"/>
          </p:cNvGrpSpPr>
          <p:nvPr/>
        </p:nvGrpSpPr>
        <p:grpSpPr>
          <a:xfrm>
            <a:off x="10143920" y="2285775"/>
            <a:ext cx="464211" cy="504000"/>
            <a:chOff x="7292253" y="1363595"/>
            <a:chExt cx="1296014" cy="1407095"/>
          </a:xfrm>
          <a:solidFill>
            <a:schemeClr val="tx1"/>
          </a:solidFill>
        </p:grpSpPr>
        <p:sp>
          <p:nvSpPr>
            <p:cNvPr id="111" name="Freeform 93">
              <a:extLst>
                <a:ext uri="{FF2B5EF4-FFF2-40B4-BE49-F238E27FC236}">
                  <a16:creationId xmlns:a16="http://schemas.microsoft.com/office/drawing/2014/main" id="{76952CF3-5450-4AE2-AB51-E4265D7ABC94}"/>
                </a:ext>
              </a:extLst>
            </p:cNvPr>
            <p:cNvSpPr>
              <a:spLocks/>
            </p:cNvSpPr>
            <p:nvPr/>
          </p:nvSpPr>
          <p:spPr bwMode="gray">
            <a:xfrm>
              <a:off x="7905719" y="1993810"/>
              <a:ext cx="99288" cy="99286"/>
            </a:xfrm>
            <a:custGeom>
              <a:avLst/>
              <a:gdLst>
                <a:gd name="T0" fmla="*/ 55 w 77"/>
                <a:gd name="T1" fmla="*/ 9 h 77"/>
                <a:gd name="T2" fmla="*/ 9 w 77"/>
                <a:gd name="T3" fmla="*/ 22 h 77"/>
                <a:gd name="T4" fmla="*/ 22 w 77"/>
                <a:gd name="T5" fmla="*/ 68 h 77"/>
                <a:gd name="T6" fmla="*/ 68 w 77"/>
                <a:gd name="T7" fmla="*/ 55 h 77"/>
                <a:gd name="T8" fmla="*/ 55 w 77"/>
                <a:gd name="T9" fmla="*/ 9 h 77"/>
              </a:gdLst>
              <a:ahLst/>
              <a:cxnLst>
                <a:cxn ang="0">
                  <a:pos x="T0" y="T1"/>
                </a:cxn>
                <a:cxn ang="0">
                  <a:pos x="T2" y="T3"/>
                </a:cxn>
                <a:cxn ang="0">
                  <a:pos x="T4" y="T5"/>
                </a:cxn>
                <a:cxn ang="0">
                  <a:pos x="T6" y="T7"/>
                </a:cxn>
                <a:cxn ang="0">
                  <a:pos x="T8" y="T9"/>
                </a:cxn>
              </a:cxnLst>
              <a:rect l="0" t="0" r="r" b="b"/>
              <a:pathLst>
                <a:path w="77" h="77">
                  <a:moveTo>
                    <a:pt x="55" y="9"/>
                  </a:moveTo>
                  <a:cubicBezTo>
                    <a:pt x="39" y="0"/>
                    <a:pt x="19" y="5"/>
                    <a:pt x="9" y="22"/>
                  </a:cubicBezTo>
                  <a:cubicBezTo>
                    <a:pt x="0" y="38"/>
                    <a:pt x="6" y="58"/>
                    <a:pt x="22" y="68"/>
                  </a:cubicBezTo>
                  <a:cubicBezTo>
                    <a:pt x="39" y="77"/>
                    <a:pt x="59" y="71"/>
                    <a:pt x="68" y="55"/>
                  </a:cubicBezTo>
                  <a:cubicBezTo>
                    <a:pt x="77" y="38"/>
                    <a:pt x="72" y="18"/>
                    <a:pt x="5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4">
              <a:extLst>
                <a:ext uri="{FF2B5EF4-FFF2-40B4-BE49-F238E27FC236}">
                  <a16:creationId xmlns:a16="http://schemas.microsoft.com/office/drawing/2014/main" id="{F3017DA3-F9BA-4F0A-87D7-46B86F4A2249}"/>
                </a:ext>
              </a:extLst>
            </p:cNvPr>
            <p:cNvSpPr>
              <a:spLocks noEditPoints="1"/>
            </p:cNvSpPr>
            <p:nvPr/>
          </p:nvSpPr>
          <p:spPr bwMode="gray">
            <a:xfrm>
              <a:off x="7717416" y="1854133"/>
              <a:ext cx="421690" cy="485276"/>
            </a:xfrm>
            <a:custGeom>
              <a:avLst/>
              <a:gdLst>
                <a:gd name="T0" fmla="*/ 324 w 327"/>
                <a:gd name="T1" fmla="*/ 106 h 376"/>
                <a:gd name="T2" fmla="*/ 304 w 327"/>
                <a:gd name="T3" fmla="*/ 109 h 376"/>
                <a:gd name="T4" fmla="*/ 289 w 327"/>
                <a:gd name="T5" fmla="*/ 95 h 376"/>
                <a:gd name="T6" fmla="*/ 268 w 327"/>
                <a:gd name="T7" fmla="*/ 97 h 376"/>
                <a:gd name="T8" fmla="*/ 246 w 327"/>
                <a:gd name="T9" fmla="*/ 70 h 376"/>
                <a:gd name="T10" fmla="*/ 242 w 327"/>
                <a:gd name="T11" fmla="*/ 48 h 376"/>
                <a:gd name="T12" fmla="*/ 244 w 327"/>
                <a:gd name="T13" fmla="*/ 32 h 376"/>
                <a:gd name="T14" fmla="*/ 252 w 327"/>
                <a:gd name="T15" fmla="*/ 12 h 376"/>
                <a:gd name="T16" fmla="*/ 41 w 327"/>
                <a:gd name="T17" fmla="*/ 120 h 376"/>
                <a:gd name="T18" fmla="*/ 2 w 327"/>
                <a:gd name="T19" fmla="*/ 209 h 376"/>
                <a:gd name="T20" fmla="*/ 31 w 327"/>
                <a:gd name="T21" fmla="*/ 261 h 376"/>
                <a:gd name="T22" fmla="*/ 45 w 327"/>
                <a:gd name="T23" fmla="*/ 318 h 376"/>
                <a:gd name="T24" fmla="*/ 143 w 327"/>
                <a:gd name="T25" fmla="*/ 376 h 376"/>
                <a:gd name="T26" fmla="*/ 269 w 327"/>
                <a:gd name="T27" fmla="*/ 281 h 376"/>
                <a:gd name="T28" fmla="*/ 263 w 327"/>
                <a:gd name="T29" fmla="*/ 193 h 376"/>
                <a:gd name="T30" fmla="*/ 235 w 327"/>
                <a:gd name="T31" fmla="*/ 198 h 376"/>
                <a:gd name="T32" fmla="*/ 220 w 327"/>
                <a:gd name="T33" fmla="*/ 209 h 376"/>
                <a:gd name="T34" fmla="*/ 221 w 327"/>
                <a:gd name="T35" fmla="*/ 231 h 376"/>
                <a:gd name="T36" fmla="*/ 185 w 327"/>
                <a:gd name="T37" fmla="*/ 219 h 376"/>
                <a:gd name="T38" fmla="*/ 151 w 327"/>
                <a:gd name="T39" fmla="*/ 233 h 376"/>
                <a:gd name="T40" fmla="*/ 129 w 327"/>
                <a:gd name="T41" fmla="*/ 220 h 376"/>
                <a:gd name="T42" fmla="*/ 123 w 327"/>
                <a:gd name="T43" fmla="*/ 185 h 376"/>
                <a:gd name="T44" fmla="*/ 94 w 327"/>
                <a:gd name="T45" fmla="*/ 160 h 376"/>
                <a:gd name="T46" fmla="*/ 115 w 327"/>
                <a:gd name="T47" fmla="*/ 131 h 376"/>
                <a:gd name="T48" fmla="*/ 104 w 327"/>
                <a:gd name="T49" fmla="*/ 104 h 376"/>
                <a:gd name="T50" fmla="*/ 133 w 327"/>
                <a:gd name="T51" fmla="*/ 98 h 376"/>
                <a:gd name="T52" fmla="*/ 147 w 327"/>
                <a:gd name="T53" fmla="*/ 87 h 376"/>
                <a:gd name="T54" fmla="*/ 172 w 327"/>
                <a:gd name="T55" fmla="*/ 58 h 376"/>
                <a:gd name="T56" fmla="*/ 201 w 327"/>
                <a:gd name="T57" fmla="*/ 79 h 376"/>
                <a:gd name="T58" fmla="*/ 228 w 327"/>
                <a:gd name="T59" fmla="*/ 69 h 376"/>
                <a:gd name="T60" fmla="*/ 234 w 327"/>
                <a:gd name="T61" fmla="*/ 97 h 376"/>
                <a:gd name="T62" fmla="*/ 267 w 327"/>
                <a:gd name="T63" fmla="*/ 111 h 376"/>
                <a:gd name="T64" fmla="*/ 255 w 327"/>
                <a:gd name="T65" fmla="*/ 147 h 376"/>
                <a:gd name="T66" fmla="*/ 269 w 327"/>
                <a:gd name="T67" fmla="*/ 18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 h="376">
                  <a:moveTo>
                    <a:pt x="327" y="139"/>
                  </a:moveTo>
                  <a:cubicBezTo>
                    <a:pt x="327" y="127"/>
                    <a:pt x="326" y="116"/>
                    <a:pt x="324" y="106"/>
                  </a:cubicBezTo>
                  <a:cubicBezTo>
                    <a:pt x="322" y="107"/>
                    <a:pt x="320" y="107"/>
                    <a:pt x="318" y="108"/>
                  </a:cubicBezTo>
                  <a:cubicBezTo>
                    <a:pt x="313" y="109"/>
                    <a:pt x="309" y="109"/>
                    <a:pt x="304" y="109"/>
                  </a:cubicBezTo>
                  <a:cubicBezTo>
                    <a:pt x="296" y="109"/>
                    <a:pt x="296" y="109"/>
                    <a:pt x="296" y="109"/>
                  </a:cubicBezTo>
                  <a:cubicBezTo>
                    <a:pt x="289" y="95"/>
                    <a:pt x="289" y="95"/>
                    <a:pt x="289" y="95"/>
                  </a:cubicBezTo>
                  <a:cubicBezTo>
                    <a:pt x="275" y="102"/>
                    <a:pt x="275" y="102"/>
                    <a:pt x="275" y="102"/>
                  </a:cubicBezTo>
                  <a:cubicBezTo>
                    <a:pt x="268" y="97"/>
                    <a:pt x="268" y="97"/>
                    <a:pt x="268" y="97"/>
                  </a:cubicBezTo>
                  <a:cubicBezTo>
                    <a:pt x="261" y="92"/>
                    <a:pt x="255" y="85"/>
                    <a:pt x="250" y="77"/>
                  </a:cubicBezTo>
                  <a:cubicBezTo>
                    <a:pt x="246" y="70"/>
                    <a:pt x="246" y="70"/>
                    <a:pt x="246" y="70"/>
                  </a:cubicBezTo>
                  <a:cubicBezTo>
                    <a:pt x="255" y="57"/>
                    <a:pt x="255" y="57"/>
                    <a:pt x="255" y="57"/>
                  </a:cubicBezTo>
                  <a:cubicBezTo>
                    <a:pt x="242" y="48"/>
                    <a:pt x="242" y="48"/>
                    <a:pt x="242" y="48"/>
                  </a:cubicBezTo>
                  <a:cubicBezTo>
                    <a:pt x="243" y="40"/>
                    <a:pt x="243" y="40"/>
                    <a:pt x="243" y="40"/>
                  </a:cubicBezTo>
                  <a:cubicBezTo>
                    <a:pt x="243" y="37"/>
                    <a:pt x="243" y="35"/>
                    <a:pt x="244" y="32"/>
                  </a:cubicBezTo>
                  <a:cubicBezTo>
                    <a:pt x="245" y="26"/>
                    <a:pt x="248" y="20"/>
                    <a:pt x="251" y="14"/>
                  </a:cubicBezTo>
                  <a:cubicBezTo>
                    <a:pt x="252" y="12"/>
                    <a:pt x="252" y="12"/>
                    <a:pt x="252" y="12"/>
                  </a:cubicBezTo>
                  <a:cubicBezTo>
                    <a:pt x="234" y="5"/>
                    <a:pt x="212" y="0"/>
                    <a:pt x="187" y="0"/>
                  </a:cubicBezTo>
                  <a:cubicBezTo>
                    <a:pt x="88" y="0"/>
                    <a:pt x="41" y="55"/>
                    <a:pt x="41" y="120"/>
                  </a:cubicBezTo>
                  <a:cubicBezTo>
                    <a:pt x="41" y="136"/>
                    <a:pt x="50" y="130"/>
                    <a:pt x="46" y="149"/>
                  </a:cubicBezTo>
                  <a:cubicBezTo>
                    <a:pt x="43" y="169"/>
                    <a:pt x="4" y="192"/>
                    <a:pt x="2" y="209"/>
                  </a:cubicBezTo>
                  <a:cubicBezTo>
                    <a:pt x="0" y="226"/>
                    <a:pt x="29" y="215"/>
                    <a:pt x="33" y="231"/>
                  </a:cubicBezTo>
                  <a:cubicBezTo>
                    <a:pt x="37" y="247"/>
                    <a:pt x="28" y="253"/>
                    <a:pt x="31" y="261"/>
                  </a:cubicBezTo>
                  <a:cubicBezTo>
                    <a:pt x="34" y="269"/>
                    <a:pt x="38" y="267"/>
                    <a:pt x="42" y="277"/>
                  </a:cubicBezTo>
                  <a:cubicBezTo>
                    <a:pt x="46" y="286"/>
                    <a:pt x="32" y="314"/>
                    <a:pt x="45" y="318"/>
                  </a:cubicBezTo>
                  <a:cubicBezTo>
                    <a:pt x="59" y="323"/>
                    <a:pt x="93" y="324"/>
                    <a:pt x="110" y="324"/>
                  </a:cubicBezTo>
                  <a:cubicBezTo>
                    <a:pt x="127" y="324"/>
                    <a:pt x="136" y="357"/>
                    <a:pt x="143" y="376"/>
                  </a:cubicBezTo>
                  <a:cubicBezTo>
                    <a:pt x="165" y="371"/>
                    <a:pt x="257" y="347"/>
                    <a:pt x="295" y="337"/>
                  </a:cubicBezTo>
                  <a:cubicBezTo>
                    <a:pt x="281" y="322"/>
                    <a:pt x="269" y="298"/>
                    <a:pt x="269" y="281"/>
                  </a:cubicBezTo>
                  <a:cubicBezTo>
                    <a:pt x="269" y="265"/>
                    <a:pt x="327" y="198"/>
                    <a:pt x="327" y="139"/>
                  </a:cubicBezTo>
                  <a:close/>
                  <a:moveTo>
                    <a:pt x="263" y="193"/>
                  </a:moveTo>
                  <a:cubicBezTo>
                    <a:pt x="261" y="196"/>
                    <a:pt x="259" y="200"/>
                    <a:pt x="256" y="203"/>
                  </a:cubicBezTo>
                  <a:cubicBezTo>
                    <a:pt x="235" y="198"/>
                    <a:pt x="235" y="198"/>
                    <a:pt x="235" y="198"/>
                  </a:cubicBezTo>
                  <a:cubicBezTo>
                    <a:pt x="235" y="198"/>
                    <a:pt x="235" y="198"/>
                    <a:pt x="235" y="198"/>
                  </a:cubicBezTo>
                  <a:cubicBezTo>
                    <a:pt x="230" y="202"/>
                    <a:pt x="226" y="206"/>
                    <a:pt x="220" y="209"/>
                  </a:cubicBezTo>
                  <a:cubicBezTo>
                    <a:pt x="220" y="209"/>
                    <a:pt x="220" y="209"/>
                    <a:pt x="220" y="209"/>
                  </a:cubicBezTo>
                  <a:cubicBezTo>
                    <a:pt x="221" y="231"/>
                    <a:pt x="221" y="231"/>
                    <a:pt x="221" y="231"/>
                  </a:cubicBezTo>
                  <a:cubicBezTo>
                    <a:pt x="213" y="235"/>
                    <a:pt x="205" y="237"/>
                    <a:pt x="196" y="238"/>
                  </a:cubicBezTo>
                  <a:cubicBezTo>
                    <a:pt x="185" y="219"/>
                    <a:pt x="185" y="219"/>
                    <a:pt x="185" y="219"/>
                  </a:cubicBezTo>
                  <a:cubicBezTo>
                    <a:pt x="179" y="219"/>
                    <a:pt x="173" y="219"/>
                    <a:pt x="167" y="217"/>
                  </a:cubicBezTo>
                  <a:cubicBezTo>
                    <a:pt x="151" y="233"/>
                    <a:pt x="151" y="233"/>
                    <a:pt x="151" y="233"/>
                  </a:cubicBezTo>
                  <a:cubicBezTo>
                    <a:pt x="147" y="231"/>
                    <a:pt x="143" y="230"/>
                    <a:pt x="139" y="227"/>
                  </a:cubicBezTo>
                  <a:cubicBezTo>
                    <a:pt x="136" y="225"/>
                    <a:pt x="132" y="223"/>
                    <a:pt x="129" y="220"/>
                  </a:cubicBezTo>
                  <a:cubicBezTo>
                    <a:pt x="134" y="199"/>
                    <a:pt x="134" y="199"/>
                    <a:pt x="134" y="199"/>
                  </a:cubicBezTo>
                  <a:cubicBezTo>
                    <a:pt x="130" y="195"/>
                    <a:pt x="126" y="190"/>
                    <a:pt x="123" y="185"/>
                  </a:cubicBezTo>
                  <a:cubicBezTo>
                    <a:pt x="101" y="185"/>
                    <a:pt x="101" y="185"/>
                    <a:pt x="101" y="185"/>
                  </a:cubicBezTo>
                  <a:cubicBezTo>
                    <a:pt x="97" y="177"/>
                    <a:pt x="95" y="169"/>
                    <a:pt x="94" y="160"/>
                  </a:cubicBezTo>
                  <a:cubicBezTo>
                    <a:pt x="113" y="149"/>
                    <a:pt x="113" y="149"/>
                    <a:pt x="113" y="149"/>
                  </a:cubicBezTo>
                  <a:cubicBezTo>
                    <a:pt x="112" y="143"/>
                    <a:pt x="113" y="137"/>
                    <a:pt x="115" y="131"/>
                  </a:cubicBezTo>
                  <a:cubicBezTo>
                    <a:pt x="99" y="115"/>
                    <a:pt x="99" y="115"/>
                    <a:pt x="99" y="115"/>
                  </a:cubicBezTo>
                  <a:cubicBezTo>
                    <a:pt x="101" y="111"/>
                    <a:pt x="102" y="107"/>
                    <a:pt x="104" y="104"/>
                  </a:cubicBezTo>
                  <a:cubicBezTo>
                    <a:pt x="107" y="100"/>
                    <a:pt x="109" y="96"/>
                    <a:pt x="111" y="93"/>
                  </a:cubicBezTo>
                  <a:cubicBezTo>
                    <a:pt x="133" y="98"/>
                    <a:pt x="133" y="98"/>
                    <a:pt x="133" y="98"/>
                  </a:cubicBezTo>
                  <a:cubicBezTo>
                    <a:pt x="137" y="94"/>
                    <a:pt x="142" y="90"/>
                    <a:pt x="147" y="87"/>
                  </a:cubicBezTo>
                  <a:cubicBezTo>
                    <a:pt x="147" y="87"/>
                    <a:pt x="147" y="87"/>
                    <a:pt x="147" y="87"/>
                  </a:cubicBezTo>
                  <a:cubicBezTo>
                    <a:pt x="147" y="65"/>
                    <a:pt x="147" y="65"/>
                    <a:pt x="147" y="65"/>
                  </a:cubicBezTo>
                  <a:cubicBezTo>
                    <a:pt x="155" y="61"/>
                    <a:pt x="163" y="59"/>
                    <a:pt x="172" y="58"/>
                  </a:cubicBezTo>
                  <a:cubicBezTo>
                    <a:pt x="183" y="77"/>
                    <a:pt x="183" y="77"/>
                    <a:pt x="183" y="77"/>
                  </a:cubicBezTo>
                  <a:cubicBezTo>
                    <a:pt x="189" y="77"/>
                    <a:pt x="195" y="77"/>
                    <a:pt x="201" y="79"/>
                  </a:cubicBezTo>
                  <a:cubicBezTo>
                    <a:pt x="217" y="63"/>
                    <a:pt x="217" y="63"/>
                    <a:pt x="217" y="63"/>
                  </a:cubicBezTo>
                  <a:cubicBezTo>
                    <a:pt x="221" y="65"/>
                    <a:pt x="225" y="67"/>
                    <a:pt x="228" y="69"/>
                  </a:cubicBezTo>
                  <a:cubicBezTo>
                    <a:pt x="232" y="71"/>
                    <a:pt x="236" y="73"/>
                    <a:pt x="239" y="76"/>
                  </a:cubicBezTo>
                  <a:cubicBezTo>
                    <a:pt x="234" y="97"/>
                    <a:pt x="234" y="97"/>
                    <a:pt x="234" y="97"/>
                  </a:cubicBezTo>
                  <a:cubicBezTo>
                    <a:pt x="238" y="101"/>
                    <a:pt x="242" y="106"/>
                    <a:pt x="245" y="111"/>
                  </a:cubicBezTo>
                  <a:cubicBezTo>
                    <a:pt x="267" y="111"/>
                    <a:pt x="267" y="111"/>
                    <a:pt x="267" y="111"/>
                  </a:cubicBezTo>
                  <a:cubicBezTo>
                    <a:pt x="271" y="119"/>
                    <a:pt x="273" y="127"/>
                    <a:pt x="274" y="136"/>
                  </a:cubicBezTo>
                  <a:cubicBezTo>
                    <a:pt x="255" y="147"/>
                    <a:pt x="255" y="147"/>
                    <a:pt x="255" y="147"/>
                  </a:cubicBezTo>
                  <a:cubicBezTo>
                    <a:pt x="255" y="153"/>
                    <a:pt x="255" y="159"/>
                    <a:pt x="253" y="165"/>
                  </a:cubicBezTo>
                  <a:cubicBezTo>
                    <a:pt x="269" y="181"/>
                    <a:pt x="269" y="181"/>
                    <a:pt x="269" y="181"/>
                  </a:cubicBezTo>
                  <a:cubicBezTo>
                    <a:pt x="267" y="185"/>
                    <a:pt x="265" y="189"/>
                    <a:pt x="263" y="19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95">
              <a:extLst>
                <a:ext uri="{FF2B5EF4-FFF2-40B4-BE49-F238E27FC236}">
                  <a16:creationId xmlns:a16="http://schemas.microsoft.com/office/drawing/2014/main" id="{4825317D-2BFD-4246-9CFA-CCD4329D01E4}"/>
                </a:ext>
              </a:extLst>
            </p:cNvPr>
            <p:cNvSpPr>
              <a:spLocks noEditPoints="1"/>
            </p:cNvSpPr>
            <p:nvPr/>
          </p:nvSpPr>
          <p:spPr bwMode="gray">
            <a:xfrm>
              <a:off x="8049628" y="1848786"/>
              <a:ext cx="126062" cy="127176"/>
            </a:xfrm>
            <a:custGeom>
              <a:avLst/>
              <a:gdLst>
                <a:gd name="T0" fmla="*/ 98 w 98"/>
                <a:gd name="T1" fmla="*/ 54 h 99"/>
                <a:gd name="T2" fmla="*/ 85 w 98"/>
                <a:gd name="T3" fmla="*/ 46 h 99"/>
                <a:gd name="T4" fmla="*/ 85 w 98"/>
                <a:gd name="T5" fmla="*/ 42 h 99"/>
                <a:gd name="T6" fmla="*/ 84 w 98"/>
                <a:gd name="T7" fmla="*/ 38 h 99"/>
                <a:gd name="T8" fmla="*/ 92 w 98"/>
                <a:gd name="T9" fmla="*/ 25 h 99"/>
                <a:gd name="T10" fmla="*/ 78 w 98"/>
                <a:gd name="T11" fmla="*/ 9 h 99"/>
                <a:gd name="T12" fmla="*/ 64 w 98"/>
                <a:gd name="T13" fmla="*/ 16 h 99"/>
                <a:gd name="T14" fmla="*/ 56 w 98"/>
                <a:gd name="T15" fmla="*/ 14 h 99"/>
                <a:gd name="T16" fmla="*/ 50 w 98"/>
                <a:gd name="T17" fmla="*/ 0 h 99"/>
                <a:gd name="T18" fmla="*/ 39 w 98"/>
                <a:gd name="T19" fmla="*/ 1 h 99"/>
                <a:gd name="T20" fmla="*/ 29 w 98"/>
                <a:gd name="T21" fmla="*/ 4 h 99"/>
                <a:gd name="T22" fmla="*/ 28 w 98"/>
                <a:gd name="T23" fmla="*/ 19 h 99"/>
                <a:gd name="T24" fmla="*/ 28 w 98"/>
                <a:gd name="T25" fmla="*/ 19 h 99"/>
                <a:gd name="T26" fmla="*/ 22 w 98"/>
                <a:gd name="T27" fmla="*/ 25 h 99"/>
                <a:gd name="T28" fmla="*/ 7 w 98"/>
                <a:gd name="T29" fmla="*/ 24 h 99"/>
                <a:gd name="T30" fmla="*/ 0 w 98"/>
                <a:gd name="T31" fmla="*/ 44 h 99"/>
                <a:gd name="T32" fmla="*/ 13 w 98"/>
                <a:gd name="T33" fmla="*/ 53 h 99"/>
                <a:gd name="T34" fmla="*/ 13 w 98"/>
                <a:gd name="T35" fmla="*/ 57 h 99"/>
                <a:gd name="T36" fmla="*/ 14 w 98"/>
                <a:gd name="T37" fmla="*/ 61 h 99"/>
                <a:gd name="T38" fmla="*/ 6 w 98"/>
                <a:gd name="T39" fmla="*/ 74 h 99"/>
                <a:gd name="T40" fmla="*/ 20 w 98"/>
                <a:gd name="T41" fmla="*/ 89 h 99"/>
                <a:gd name="T42" fmla="*/ 34 w 98"/>
                <a:gd name="T43" fmla="*/ 82 h 99"/>
                <a:gd name="T44" fmla="*/ 42 w 98"/>
                <a:gd name="T45" fmla="*/ 85 h 99"/>
                <a:gd name="T46" fmla="*/ 49 w 98"/>
                <a:gd name="T47" fmla="*/ 99 h 99"/>
                <a:gd name="T48" fmla="*/ 59 w 98"/>
                <a:gd name="T49" fmla="*/ 98 h 99"/>
                <a:gd name="T50" fmla="*/ 69 w 98"/>
                <a:gd name="T51" fmla="*/ 94 h 99"/>
                <a:gd name="T52" fmla="*/ 70 w 98"/>
                <a:gd name="T53" fmla="*/ 79 h 99"/>
                <a:gd name="T54" fmla="*/ 76 w 98"/>
                <a:gd name="T55" fmla="*/ 74 h 99"/>
                <a:gd name="T56" fmla="*/ 91 w 98"/>
                <a:gd name="T57" fmla="*/ 74 h 99"/>
                <a:gd name="T58" fmla="*/ 98 w 98"/>
                <a:gd name="T59" fmla="*/ 54 h 99"/>
                <a:gd name="T60" fmla="*/ 53 w 98"/>
                <a:gd name="T61" fmla="*/ 66 h 99"/>
                <a:gd name="T62" fmla="*/ 32 w 98"/>
                <a:gd name="T63" fmla="*/ 53 h 99"/>
                <a:gd name="T64" fmla="*/ 45 w 98"/>
                <a:gd name="T65" fmla="*/ 32 h 99"/>
                <a:gd name="T66" fmla="*/ 66 w 98"/>
                <a:gd name="T67" fmla="*/ 46 h 99"/>
                <a:gd name="T68" fmla="*/ 53 w 98"/>
                <a:gd name="T6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9">
                  <a:moveTo>
                    <a:pt x="98" y="54"/>
                  </a:moveTo>
                  <a:cubicBezTo>
                    <a:pt x="85" y="46"/>
                    <a:pt x="85" y="46"/>
                    <a:pt x="85" y="46"/>
                  </a:cubicBezTo>
                  <a:cubicBezTo>
                    <a:pt x="85" y="44"/>
                    <a:pt x="85" y="43"/>
                    <a:pt x="85" y="42"/>
                  </a:cubicBezTo>
                  <a:cubicBezTo>
                    <a:pt x="84" y="40"/>
                    <a:pt x="84" y="39"/>
                    <a:pt x="84" y="38"/>
                  </a:cubicBezTo>
                  <a:cubicBezTo>
                    <a:pt x="92" y="25"/>
                    <a:pt x="92" y="25"/>
                    <a:pt x="92" y="25"/>
                  </a:cubicBezTo>
                  <a:cubicBezTo>
                    <a:pt x="88" y="19"/>
                    <a:pt x="84" y="13"/>
                    <a:pt x="78" y="9"/>
                  </a:cubicBezTo>
                  <a:cubicBezTo>
                    <a:pt x="64" y="16"/>
                    <a:pt x="64" y="16"/>
                    <a:pt x="64" y="16"/>
                  </a:cubicBezTo>
                  <a:cubicBezTo>
                    <a:pt x="62" y="15"/>
                    <a:pt x="59" y="14"/>
                    <a:pt x="56" y="14"/>
                  </a:cubicBezTo>
                  <a:cubicBezTo>
                    <a:pt x="50" y="0"/>
                    <a:pt x="50" y="0"/>
                    <a:pt x="50" y="0"/>
                  </a:cubicBezTo>
                  <a:cubicBezTo>
                    <a:pt x="46" y="0"/>
                    <a:pt x="42" y="0"/>
                    <a:pt x="39" y="1"/>
                  </a:cubicBezTo>
                  <a:cubicBezTo>
                    <a:pt x="35" y="2"/>
                    <a:pt x="32" y="3"/>
                    <a:pt x="29" y="4"/>
                  </a:cubicBezTo>
                  <a:cubicBezTo>
                    <a:pt x="28" y="19"/>
                    <a:pt x="28" y="19"/>
                    <a:pt x="28" y="19"/>
                  </a:cubicBezTo>
                  <a:cubicBezTo>
                    <a:pt x="28" y="19"/>
                    <a:pt x="28" y="19"/>
                    <a:pt x="28" y="19"/>
                  </a:cubicBezTo>
                  <a:cubicBezTo>
                    <a:pt x="26" y="21"/>
                    <a:pt x="24" y="23"/>
                    <a:pt x="22" y="25"/>
                  </a:cubicBezTo>
                  <a:cubicBezTo>
                    <a:pt x="7" y="24"/>
                    <a:pt x="7" y="24"/>
                    <a:pt x="7" y="24"/>
                  </a:cubicBezTo>
                  <a:cubicBezTo>
                    <a:pt x="3" y="30"/>
                    <a:pt x="1" y="37"/>
                    <a:pt x="0" y="44"/>
                  </a:cubicBezTo>
                  <a:cubicBezTo>
                    <a:pt x="13" y="53"/>
                    <a:pt x="13" y="53"/>
                    <a:pt x="13" y="53"/>
                  </a:cubicBezTo>
                  <a:cubicBezTo>
                    <a:pt x="13" y="54"/>
                    <a:pt x="13" y="55"/>
                    <a:pt x="13" y="57"/>
                  </a:cubicBezTo>
                  <a:cubicBezTo>
                    <a:pt x="14" y="58"/>
                    <a:pt x="14" y="59"/>
                    <a:pt x="14" y="61"/>
                  </a:cubicBezTo>
                  <a:cubicBezTo>
                    <a:pt x="6" y="74"/>
                    <a:pt x="6" y="74"/>
                    <a:pt x="6" y="74"/>
                  </a:cubicBezTo>
                  <a:cubicBezTo>
                    <a:pt x="10" y="80"/>
                    <a:pt x="14" y="85"/>
                    <a:pt x="20" y="89"/>
                  </a:cubicBezTo>
                  <a:cubicBezTo>
                    <a:pt x="34" y="82"/>
                    <a:pt x="34" y="82"/>
                    <a:pt x="34" y="82"/>
                  </a:cubicBezTo>
                  <a:cubicBezTo>
                    <a:pt x="36" y="84"/>
                    <a:pt x="39" y="84"/>
                    <a:pt x="42" y="85"/>
                  </a:cubicBezTo>
                  <a:cubicBezTo>
                    <a:pt x="49" y="99"/>
                    <a:pt x="49" y="99"/>
                    <a:pt x="49" y="99"/>
                  </a:cubicBezTo>
                  <a:cubicBezTo>
                    <a:pt x="52" y="99"/>
                    <a:pt x="56" y="98"/>
                    <a:pt x="59" y="98"/>
                  </a:cubicBezTo>
                  <a:cubicBezTo>
                    <a:pt x="63" y="97"/>
                    <a:pt x="66" y="96"/>
                    <a:pt x="69" y="94"/>
                  </a:cubicBezTo>
                  <a:cubicBezTo>
                    <a:pt x="70" y="79"/>
                    <a:pt x="70" y="79"/>
                    <a:pt x="70" y="79"/>
                  </a:cubicBezTo>
                  <a:cubicBezTo>
                    <a:pt x="72" y="77"/>
                    <a:pt x="74" y="76"/>
                    <a:pt x="76" y="74"/>
                  </a:cubicBezTo>
                  <a:cubicBezTo>
                    <a:pt x="91" y="74"/>
                    <a:pt x="91" y="74"/>
                    <a:pt x="91" y="74"/>
                  </a:cubicBezTo>
                  <a:cubicBezTo>
                    <a:pt x="95" y="68"/>
                    <a:pt x="97" y="61"/>
                    <a:pt x="98" y="54"/>
                  </a:cubicBezTo>
                  <a:close/>
                  <a:moveTo>
                    <a:pt x="53" y="66"/>
                  </a:moveTo>
                  <a:cubicBezTo>
                    <a:pt x="43" y="68"/>
                    <a:pt x="34" y="62"/>
                    <a:pt x="32" y="53"/>
                  </a:cubicBezTo>
                  <a:cubicBezTo>
                    <a:pt x="30" y="43"/>
                    <a:pt x="36" y="34"/>
                    <a:pt x="45" y="32"/>
                  </a:cubicBezTo>
                  <a:cubicBezTo>
                    <a:pt x="55" y="30"/>
                    <a:pt x="64" y="36"/>
                    <a:pt x="66" y="46"/>
                  </a:cubicBezTo>
                  <a:cubicBezTo>
                    <a:pt x="68" y="55"/>
                    <a:pt x="62" y="64"/>
                    <a:pt x="5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4" name="Gruppieren 277">
              <a:extLst>
                <a:ext uri="{FF2B5EF4-FFF2-40B4-BE49-F238E27FC236}">
                  <a16:creationId xmlns:a16="http://schemas.microsoft.com/office/drawing/2014/main" id="{59B7F44D-C6A9-4A15-A906-D5C720E717A5}"/>
                </a:ext>
              </a:extLst>
            </p:cNvPr>
            <p:cNvGrpSpPr/>
            <p:nvPr/>
          </p:nvGrpSpPr>
          <p:grpSpPr bwMode="gray">
            <a:xfrm>
              <a:off x="7292253" y="1363595"/>
              <a:ext cx="1296014" cy="1407095"/>
              <a:chOff x="-16284575" y="-1588"/>
              <a:chExt cx="777875" cy="844551"/>
            </a:xfrm>
            <a:grpFill/>
          </p:grpSpPr>
          <p:sp>
            <p:nvSpPr>
              <p:cNvPr id="116" name="Freeform 147">
                <a:extLst>
                  <a:ext uri="{FF2B5EF4-FFF2-40B4-BE49-F238E27FC236}">
                    <a16:creationId xmlns:a16="http://schemas.microsoft.com/office/drawing/2014/main" id="{72E622DC-8433-47D2-B39B-9E95FA9CCED5}"/>
                  </a:ext>
                </a:extLst>
              </p:cNvPr>
              <p:cNvSpPr>
                <a:spLocks/>
              </p:cNvSpPr>
              <p:nvPr/>
            </p:nvSpPr>
            <p:spPr bwMode="gray">
              <a:xfrm>
                <a:off x="-15992475" y="647700"/>
                <a:ext cx="1588"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48">
                <a:extLst>
                  <a:ext uri="{FF2B5EF4-FFF2-40B4-BE49-F238E27FC236}">
                    <a16:creationId xmlns:a16="http://schemas.microsoft.com/office/drawing/2014/main" id="{4E5F37C6-CF85-42FC-84B2-4A013621AEE9}"/>
                  </a:ext>
                </a:extLst>
              </p:cNvPr>
              <p:cNvSpPr>
                <a:spLocks/>
              </p:cNvSpPr>
              <p:nvPr/>
            </p:nvSpPr>
            <p:spPr bwMode="gray">
              <a:xfrm>
                <a:off x="-15909925" y="-1588"/>
                <a:ext cx="28575" cy="111125"/>
              </a:xfrm>
              <a:custGeom>
                <a:avLst/>
                <a:gdLst>
                  <a:gd name="T0" fmla="*/ 8 w 16"/>
                  <a:gd name="T1" fmla="*/ 61 h 61"/>
                  <a:gd name="T2" fmla="*/ 16 w 16"/>
                  <a:gd name="T3" fmla="*/ 53 h 61"/>
                  <a:gd name="T4" fmla="*/ 16 w 16"/>
                  <a:gd name="T5" fmla="*/ 8 h 61"/>
                  <a:gd name="T6" fmla="*/ 8 w 16"/>
                  <a:gd name="T7" fmla="*/ 0 h 61"/>
                  <a:gd name="T8" fmla="*/ 0 w 16"/>
                  <a:gd name="T9" fmla="*/ 8 h 61"/>
                  <a:gd name="T10" fmla="*/ 0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12" y="61"/>
                      <a:pt x="16" y="57"/>
                      <a:pt x="16" y="53"/>
                    </a:cubicBezTo>
                    <a:cubicBezTo>
                      <a:pt x="16" y="8"/>
                      <a:pt x="16" y="8"/>
                      <a:pt x="16" y="8"/>
                    </a:cubicBezTo>
                    <a:cubicBezTo>
                      <a:pt x="16" y="4"/>
                      <a:pt x="12" y="0"/>
                      <a:pt x="8" y="0"/>
                    </a:cubicBezTo>
                    <a:cubicBezTo>
                      <a:pt x="3" y="0"/>
                      <a:pt x="0" y="4"/>
                      <a:pt x="0" y="8"/>
                    </a:cubicBezTo>
                    <a:cubicBezTo>
                      <a:pt x="0" y="53"/>
                      <a:pt x="0" y="53"/>
                      <a:pt x="0" y="53"/>
                    </a:cubicBezTo>
                    <a:cubicBezTo>
                      <a:pt x="0" y="57"/>
                      <a:pt x="3" y="61"/>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49">
                <a:extLst>
                  <a:ext uri="{FF2B5EF4-FFF2-40B4-BE49-F238E27FC236}">
                    <a16:creationId xmlns:a16="http://schemas.microsoft.com/office/drawing/2014/main" id="{EA01F2D7-76B1-4F81-9444-600F4C69BE6C}"/>
                  </a:ext>
                </a:extLst>
              </p:cNvPr>
              <p:cNvSpPr>
                <a:spLocks/>
              </p:cNvSpPr>
              <p:nvPr/>
            </p:nvSpPr>
            <p:spPr bwMode="gray">
              <a:xfrm>
                <a:off x="-16176625" y="106363"/>
                <a:ext cx="90488" cy="90488"/>
              </a:xfrm>
              <a:custGeom>
                <a:avLst/>
                <a:gdLst>
                  <a:gd name="T0" fmla="*/ 35 w 49"/>
                  <a:gd name="T1" fmla="*/ 46 h 49"/>
                  <a:gd name="T2" fmla="*/ 40 w 49"/>
                  <a:gd name="T3" fmla="*/ 49 h 49"/>
                  <a:gd name="T4" fmla="*/ 46 w 49"/>
                  <a:gd name="T5" fmla="*/ 46 h 49"/>
                  <a:gd name="T6" fmla="*/ 46 w 49"/>
                  <a:gd name="T7" fmla="*/ 35 h 49"/>
                  <a:gd name="T8" fmla="*/ 14 w 49"/>
                  <a:gd name="T9" fmla="*/ 3 h 49"/>
                  <a:gd name="T10" fmla="*/ 3 w 49"/>
                  <a:gd name="T11" fmla="*/ 3 h 49"/>
                  <a:gd name="T12" fmla="*/ 3 w 49"/>
                  <a:gd name="T13" fmla="*/ 15 h 49"/>
                  <a:gd name="T14" fmla="*/ 35 w 49"/>
                  <a:gd name="T15" fmla="*/ 4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46"/>
                    </a:moveTo>
                    <a:cubicBezTo>
                      <a:pt x="36" y="48"/>
                      <a:pt x="38" y="49"/>
                      <a:pt x="40" y="49"/>
                    </a:cubicBezTo>
                    <a:cubicBezTo>
                      <a:pt x="42" y="49"/>
                      <a:pt x="44" y="48"/>
                      <a:pt x="46" y="46"/>
                    </a:cubicBezTo>
                    <a:cubicBezTo>
                      <a:pt x="49" y="43"/>
                      <a:pt x="49" y="38"/>
                      <a:pt x="46" y="35"/>
                    </a:cubicBezTo>
                    <a:cubicBezTo>
                      <a:pt x="14" y="3"/>
                      <a:pt x="14" y="3"/>
                      <a:pt x="14" y="3"/>
                    </a:cubicBezTo>
                    <a:cubicBezTo>
                      <a:pt x="11" y="0"/>
                      <a:pt x="6" y="0"/>
                      <a:pt x="3" y="3"/>
                    </a:cubicBezTo>
                    <a:cubicBezTo>
                      <a:pt x="0" y="6"/>
                      <a:pt x="0" y="11"/>
                      <a:pt x="3" y="15"/>
                    </a:cubicBezTo>
                    <a:lnTo>
                      <a:pt x="35"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50">
                <a:extLst>
                  <a:ext uri="{FF2B5EF4-FFF2-40B4-BE49-F238E27FC236}">
                    <a16:creationId xmlns:a16="http://schemas.microsoft.com/office/drawing/2014/main" id="{CE4CDB0B-6A22-46BA-AF63-281F8DBAE9A2}"/>
                  </a:ext>
                </a:extLst>
              </p:cNvPr>
              <p:cNvSpPr>
                <a:spLocks/>
              </p:cNvSpPr>
              <p:nvPr/>
            </p:nvSpPr>
            <p:spPr bwMode="gray">
              <a:xfrm>
                <a:off x="-15705138" y="577850"/>
                <a:ext cx="90488" cy="90488"/>
              </a:xfrm>
              <a:custGeom>
                <a:avLst/>
                <a:gdLst>
                  <a:gd name="T0" fmla="*/ 14 w 49"/>
                  <a:gd name="T1" fmla="*/ 3 h 49"/>
                  <a:gd name="T2" fmla="*/ 3 w 49"/>
                  <a:gd name="T3" fmla="*/ 3 h 49"/>
                  <a:gd name="T4" fmla="*/ 3 w 49"/>
                  <a:gd name="T5" fmla="*/ 14 h 49"/>
                  <a:gd name="T6" fmla="*/ 35 w 49"/>
                  <a:gd name="T7" fmla="*/ 46 h 49"/>
                  <a:gd name="T8" fmla="*/ 40 w 49"/>
                  <a:gd name="T9" fmla="*/ 49 h 49"/>
                  <a:gd name="T10" fmla="*/ 46 w 49"/>
                  <a:gd name="T11" fmla="*/ 46 h 49"/>
                  <a:gd name="T12" fmla="*/ 46 w 49"/>
                  <a:gd name="T13" fmla="*/ 35 h 49"/>
                  <a:gd name="T14" fmla="*/ 14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14" y="3"/>
                    </a:moveTo>
                    <a:cubicBezTo>
                      <a:pt x="11" y="0"/>
                      <a:pt x="6" y="0"/>
                      <a:pt x="3" y="3"/>
                    </a:cubicBezTo>
                    <a:cubicBezTo>
                      <a:pt x="0" y="6"/>
                      <a:pt x="0" y="11"/>
                      <a:pt x="3" y="14"/>
                    </a:cubicBezTo>
                    <a:cubicBezTo>
                      <a:pt x="35" y="46"/>
                      <a:pt x="35" y="46"/>
                      <a:pt x="35" y="46"/>
                    </a:cubicBezTo>
                    <a:cubicBezTo>
                      <a:pt x="36" y="48"/>
                      <a:pt x="38" y="49"/>
                      <a:pt x="40" y="49"/>
                    </a:cubicBezTo>
                    <a:cubicBezTo>
                      <a:pt x="42" y="49"/>
                      <a:pt x="44" y="48"/>
                      <a:pt x="46" y="46"/>
                    </a:cubicBezTo>
                    <a:cubicBezTo>
                      <a:pt x="49" y="43"/>
                      <a:pt x="49" y="38"/>
                      <a:pt x="46" y="35"/>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1">
                <a:extLst>
                  <a:ext uri="{FF2B5EF4-FFF2-40B4-BE49-F238E27FC236}">
                    <a16:creationId xmlns:a16="http://schemas.microsoft.com/office/drawing/2014/main" id="{B7BF0C8F-331C-4F80-B93C-26FF4306109C}"/>
                  </a:ext>
                </a:extLst>
              </p:cNvPr>
              <p:cNvSpPr>
                <a:spLocks/>
              </p:cNvSpPr>
              <p:nvPr/>
            </p:nvSpPr>
            <p:spPr bwMode="gray">
              <a:xfrm>
                <a:off x="-16284575" y="373063"/>
                <a:ext cx="112713"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3" y="0"/>
                      <a:pt x="0" y="4"/>
                      <a:pt x="0" y="8"/>
                    </a:cubicBezTo>
                    <a:cubicBezTo>
                      <a:pt x="0" y="13"/>
                      <a:pt x="3"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52">
                <a:extLst>
                  <a:ext uri="{FF2B5EF4-FFF2-40B4-BE49-F238E27FC236}">
                    <a16:creationId xmlns:a16="http://schemas.microsoft.com/office/drawing/2014/main" id="{73D30769-98D4-4613-AFD8-09821F10AC4B}"/>
                  </a:ext>
                </a:extLst>
              </p:cNvPr>
              <p:cNvSpPr>
                <a:spLocks/>
              </p:cNvSpPr>
              <p:nvPr/>
            </p:nvSpPr>
            <p:spPr bwMode="gray">
              <a:xfrm>
                <a:off x="-15617825" y="373063"/>
                <a:ext cx="111125"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4" y="0"/>
                      <a:pt x="0" y="4"/>
                      <a:pt x="0" y="8"/>
                    </a:cubicBezTo>
                    <a:cubicBezTo>
                      <a:pt x="0" y="13"/>
                      <a:pt x="4"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53">
                <a:extLst>
                  <a:ext uri="{FF2B5EF4-FFF2-40B4-BE49-F238E27FC236}">
                    <a16:creationId xmlns:a16="http://schemas.microsoft.com/office/drawing/2014/main" id="{0F1879A4-ED5B-4BE9-8E85-EBE2454278FE}"/>
                  </a:ext>
                </a:extLst>
              </p:cNvPr>
              <p:cNvSpPr>
                <a:spLocks/>
              </p:cNvSpPr>
              <p:nvPr/>
            </p:nvSpPr>
            <p:spPr bwMode="gray">
              <a:xfrm>
                <a:off x="-16176625" y="577850"/>
                <a:ext cx="90488" cy="90488"/>
              </a:xfrm>
              <a:custGeom>
                <a:avLst/>
                <a:gdLst>
                  <a:gd name="T0" fmla="*/ 35 w 49"/>
                  <a:gd name="T1" fmla="*/ 3 h 49"/>
                  <a:gd name="T2" fmla="*/ 3 w 49"/>
                  <a:gd name="T3" fmla="*/ 35 h 49"/>
                  <a:gd name="T4" fmla="*/ 3 w 49"/>
                  <a:gd name="T5" fmla="*/ 46 h 49"/>
                  <a:gd name="T6" fmla="*/ 9 w 49"/>
                  <a:gd name="T7" fmla="*/ 49 h 49"/>
                  <a:gd name="T8" fmla="*/ 14 w 49"/>
                  <a:gd name="T9" fmla="*/ 46 h 49"/>
                  <a:gd name="T10" fmla="*/ 46 w 49"/>
                  <a:gd name="T11" fmla="*/ 14 h 49"/>
                  <a:gd name="T12" fmla="*/ 46 w 49"/>
                  <a:gd name="T13" fmla="*/ 3 h 49"/>
                  <a:gd name="T14" fmla="*/ 35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3"/>
                    </a:moveTo>
                    <a:cubicBezTo>
                      <a:pt x="3" y="35"/>
                      <a:pt x="3" y="35"/>
                      <a:pt x="3" y="35"/>
                    </a:cubicBezTo>
                    <a:cubicBezTo>
                      <a:pt x="0" y="38"/>
                      <a:pt x="0" y="43"/>
                      <a:pt x="3" y="46"/>
                    </a:cubicBezTo>
                    <a:cubicBezTo>
                      <a:pt x="4" y="48"/>
                      <a:pt x="6" y="49"/>
                      <a:pt x="9" y="49"/>
                    </a:cubicBezTo>
                    <a:cubicBezTo>
                      <a:pt x="11" y="49"/>
                      <a:pt x="13" y="48"/>
                      <a:pt x="14" y="46"/>
                    </a:cubicBezTo>
                    <a:cubicBezTo>
                      <a:pt x="46" y="14"/>
                      <a:pt x="46" y="14"/>
                      <a:pt x="46" y="14"/>
                    </a:cubicBezTo>
                    <a:cubicBezTo>
                      <a:pt x="49" y="11"/>
                      <a:pt x="49" y="6"/>
                      <a:pt x="46" y="3"/>
                    </a:cubicBezTo>
                    <a:cubicBezTo>
                      <a:pt x="43" y="0"/>
                      <a:pt x="38" y="0"/>
                      <a:pt x="3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54">
                <a:extLst>
                  <a:ext uri="{FF2B5EF4-FFF2-40B4-BE49-F238E27FC236}">
                    <a16:creationId xmlns:a16="http://schemas.microsoft.com/office/drawing/2014/main" id="{A9BD7652-68A8-4DD2-AEC0-49F462A27109}"/>
                  </a:ext>
                </a:extLst>
              </p:cNvPr>
              <p:cNvSpPr>
                <a:spLocks/>
              </p:cNvSpPr>
              <p:nvPr/>
            </p:nvSpPr>
            <p:spPr bwMode="gray">
              <a:xfrm>
                <a:off x="-15705138" y="106363"/>
                <a:ext cx="90488" cy="90488"/>
              </a:xfrm>
              <a:custGeom>
                <a:avLst/>
                <a:gdLst>
                  <a:gd name="T0" fmla="*/ 8 w 49"/>
                  <a:gd name="T1" fmla="*/ 49 h 49"/>
                  <a:gd name="T2" fmla="*/ 14 w 49"/>
                  <a:gd name="T3" fmla="*/ 46 h 49"/>
                  <a:gd name="T4" fmla="*/ 46 w 49"/>
                  <a:gd name="T5" fmla="*/ 15 h 49"/>
                  <a:gd name="T6" fmla="*/ 46 w 49"/>
                  <a:gd name="T7" fmla="*/ 3 h 49"/>
                  <a:gd name="T8" fmla="*/ 35 w 49"/>
                  <a:gd name="T9" fmla="*/ 3 h 49"/>
                  <a:gd name="T10" fmla="*/ 3 w 49"/>
                  <a:gd name="T11" fmla="*/ 35 h 49"/>
                  <a:gd name="T12" fmla="*/ 3 w 49"/>
                  <a:gd name="T13" fmla="*/ 46 h 49"/>
                  <a:gd name="T14" fmla="*/ 8 w 49"/>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8" y="49"/>
                    </a:moveTo>
                    <a:cubicBezTo>
                      <a:pt x="10" y="49"/>
                      <a:pt x="13" y="48"/>
                      <a:pt x="14" y="46"/>
                    </a:cubicBezTo>
                    <a:cubicBezTo>
                      <a:pt x="46" y="15"/>
                      <a:pt x="46" y="15"/>
                      <a:pt x="46" y="15"/>
                    </a:cubicBezTo>
                    <a:cubicBezTo>
                      <a:pt x="49" y="11"/>
                      <a:pt x="49" y="6"/>
                      <a:pt x="46" y="3"/>
                    </a:cubicBezTo>
                    <a:cubicBezTo>
                      <a:pt x="43" y="0"/>
                      <a:pt x="38" y="0"/>
                      <a:pt x="35" y="3"/>
                    </a:cubicBezTo>
                    <a:cubicBezTo>
                      <a:pt x="3" y="35"/>
                      <a:pt x="3" y="35"/>
                      <a:pt x="3" y="35"/>
                    </a:cubicBezTo>
                    <a:cubicBezTo>
                      <a:pt x="0" y="38"/>
                      <a:pt x="0" y="43"/>
                      <a:pt x="3" y="46"/>
                    </a:cubicBezTo>
                    <a:cubicBezTo>
                      <a:pt x="4" y="48"/>
                      <a:pt x="6" y="49"/>
                      <a:pt x="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56">
                <a:extLst>
                  <a:ext uri="{FF2B5EF4-FFF2-40B4-BE49-F238E27FC236}">
                    <a16:creationId xmlns:a16="http://schemas.microsoft.com/office/drawing/2014/main" id="{5223EADB-77AE-48C2-9298-CE9EBD308BDB}"/>
                  </a:ext>
                </a:extLst>
              </p:cNvPr>
              <p:cNvSpPr>
                <a:spLocks/>
              </p:cNvSpPr>
              <p:nvPr/>
            </p:nvSpPr>
            <p:spPr bwMode="gray">
              <a:xfrm>
                <a:off x="-16035338" y="739775"/>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57">
                <a:extLst>
                  <a:ext uri="{FF2B5EF4-FFF2-40B4-BE49-F238E27FC236}">
                    <a16:creationId xmlns:a16="http://schemas.microsoft.com/office/drawing/2014/main" id="{30C32643-0E85-47BB-A154-5FADF08FE26B}"/>
                  </a:ext>
                </a:extLst>
              </p:cNvPr>
              <p:cNvSpPr>
                <a:spLocks noEditPoints="1"/>
              </p:cNvSpPr>
              <p:nvPr/>
            </p:nvSpPr>
            <p:spPr bwMode="gray">
              <a:xfrm>
                <a:off x="-16141700" y="149225"/>
                <a:ext cx="492125" cy="693738"/>
              </a:xfrm>
              <a:custGeom>
                <a:avLst/>
                <a:gdLst>
                  <a:gd name="T0" fmla="*/ 268 w 268"/>
                  <a:gd name="T1" fmla="*/ 133 h 378"/>
                  <a:gd name="T2" fmla="*/ 0 w 268"/>
                  <a:gd name="T3" fmla="*/ 133 h 378"/>
                  <a:gd name="T4" fmla="*/ 14 w 268"/>
                  <a:gd name="T5" fmla="*/ 193 h 378"/>
                  <a:gd name="T6" fmla="*/ 51 w 268"/>
                  <a:gd name="T7" fmla="*/ 245 h 378"/>
                  <a:gd name="T8" fmla="*/ 63 w 268"/>
                  <a:gd name="T9" fmla="*/ 265 h 378"/>
                  <a:gd name="T10" fmla="*/ 58 w 268"/>
                  <a:gd name="T11" fmla="*/ 285 h 378"/>
                  <a:gd name="T12" fmla="*/ 58 w 268"/>
                  <a:gd name="T13" fmla="*/ 285 h 378"/>
                  <a:gd name="T14" fmla="*/ 58 w 268"/>
                  <a:gd name="T15" fmla="*/ 317 h 378"/>
                  <a:gd name="T16" fmla="*/ 58 w 268"/>
                  <a:gd name="T17" fmla="*/ 322 h 378"/>
                  <a:gd name="T18" fmla="*/ 87 w 268"/>
                  <a:gd name="T19" fmla="*/ 346 h 378"/>
                  <a:gd name="T20" fmla="*/ 181 w 268"/>
                  <a:gd name="T21" fmla="*/ 346 h 378"/>
                  <a:gd name="T22" fmla="*/ 210 w 268"/>
                  <a:gd name="T23" fmla="*/ 322 h 378"/>
                  <a:gd name="T24" fmla="*/ 210 w 268"/>
                  <a:gd name="T25" fmla="*/ 319 h 378"/>
                  <a:gd name="T26" fmla="*/ 210 w 268"/>
                  <a:gd name="T27" fmla="*/ 317 h 378"/>
                  <a:gd name="T28" fmla="*/ 210 w 268"/>
                  <a:gd name="T29" fmla="*/ 317 h 378"/>
                  <a:gd name="T30" fmla="*/ 210 w 268"/>
                  <a:gd name="T31" fmla="*/ 285 h 378"/>
                  <a:gd name="T32" fmla="*/ 210 w 268"/>
                  <a:gd name="T33" fmla="*/ 282 h 378"/>
                  <a:gd name="T34" fmla="*/ 210 w 268"/>
                  <a:gd name="T35" fmla="*/ 280 h 378"/>
                  <a:gd name="T36" fmla="*/ 210 w 268"/>
                  <a:gd name="T37" fmla="*/ 280 h 378"/>
                  <a:gd name="T38" fmla="*/ 208 w 268"/>
                  <a:gd name="T39" fmla="*/ 255 h 378"/>
                  <a:gd name="T40" fmla="*/ 82 w 268"/>
                  <a:gd name="T41" fmla="*/ 326 h 378"/>
                  <a:gd name="T42" fmla="*/ 78 w 268"/>
                  <a:gd name="T43" fmla="*/ 317 h 378"/>
                  <a:gd name="T44" fmla="*/ 186 w 268"/>
                  <a:gd name="T45" fmla="*/ 313 h 378"/>
                  <a:gd name="T46" fmla="*/ 190 w 268"/>
                  <a:gd name="T47" fmla="*/ 322 h 378"/>
                  <a:gd name="T48" fmla="*/ 82 w 268"/>
                  <a:gd name="T49" fmla="*/ 326 h 378"/>
                  <a:gd name="T50" fmla="*/ 82 w 268"/>
                  <a:gd name="T51" fmla="*/ 289 h 378"/>
                  <a:gd name="T52" fmla="*/ 78 w 268"/>
                  <a:gd name="T53" fmla="*/ 280 h 378"/>
                  <a:gd name="T54" fmla="*/ 81 w 268"/>
                  <a:gd name="T55" fmla="*/ 276 h 378"/>
                  <a:gd name="T56" fmla="*/ 186 w 268"/>
                  <a:gd name="T57" fmla="*/ 276 h 378"/>
                  <a:gd name="T58" fmla="*/ 190 w 268"/>
                  <a:gd name="T59" fmla="*/ 285 h 378"/>
                  <a:gd name="T60" fmla="*/ 155 w 268"/>
                  <a:gd name="T61" fmla="*/ 350 h 378"/>
                  <a:gd name="T62" fmla="*/ 134 w 268"/>
                  <a:gd name="T63" fmla="*/ 358 h 378"/>
                  <a:gd name="T64" fmla="*/ 155 w 268"/>
                  <a:gd name="T65" fmla="*/ 350 h 378"/>
                  <a:gd name="T66" fmla="*/ 183 w 268"/>
                  <a:gd name="T67" fmla="*/ 241 h 378"/>
                  <a:gd name="T68" fmla="*/ 165 w 268"/>
                  <a:gd name="T69" fmla="*/ 256 h 378"/>
                  <a:gd name="T70" fmla="*/ 149 w 268"/>
                  <a:gd name="T71" fmla="*/ 256 h 378"/>
                  <a:gd name="T72" fmla="*/ 119 w 268"/>
                  <a:gd name="T73" fmla="*/ 256 h 378"/>
                  <a:gd name="T74" fmla="*/ 103 w 268"/>
                  <a:gd name="T75" fmla="*/ 256 h 378"/>
                  <a:gd name="T76" fmla="*/ 90 w 268"/>
                  <a:gd name="T77" fmla="*/ 256 h 378"/>
                  <a:gd name="T78" fmla="*/ 39 w 268"/>
                  <a:gd name="T79" fmla="*/ 180 h 378"/>
                  <a:gd name="T80" fmla="*/ 134 w 268"/>
                  <a:gd name="T81" fmla="*/ 28 h 378"/>
                  <a:gd name="T82" fmla="*/ 229 w 268"/>
                  <a:gd name="T83"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378">
                    <a:moveTo>
                      <a:pt x="253" y="193"/>
                    </a:moveTo>
                    <a:cubicBezTo>
                      <a:pt x="262" y="176"/>
                      <a:pt x="268" y="153"/>
                      <a:pt x="268" y="133"/>
                    </a:cubicBezTo>
                    <a:cubicBezTo>
                      <a:pt x="268" y="60"/>
                      <a:pt x="208" y="0"/>
                      <a:pt x="134" y="0"/>
                    </a:cubicBezTo>
                    <a:cubicBezTo>
                      <a:pt x="60" y="0"/>
                      <a:pt x="0" y="60"/>
                      <a:pt x="0" y="133"/>
                    </a:cubicBezTo>
                    <a:cubicBezTo>
                      <a:pt x="0" y="155"/>
                      <a:pt x="5" y="175"/>
                      <a:pt x="14" y="192"/>
                    </a:cubicBezTo>
                    <a:cubicBezTo>
                      <a:pt x="14" y="193"/>
                      <a:pt x="14" y="193"/>
                      <a:pt x="14" y="193"/>
                    </a:cubicBezTo>
                    <a:cubicBezTo>
                      <a:pt x="14" y="193"/>
                      <a:pt x="14" y="193"/>
                      <a:pt x="14" y="193"/>
                    </a:cubicBezTo>
                    <a:cubicBezTo>
                      <a:pt x="29" y="221"/>
                      <a:pt x="42" y="235"/>
                      <a:pt x="51" y="245"/>
                    </a:cubicBezTo>
                    <a:cubicBezTo>
                      <a:pt x="55" y="249"/>
                      <a:pt x="58" y="252"/>
                      <a:pt x="60" y="255"/>
                    </a:cubicBezTo>
                    <a:cubicBezTo>
                      <a:pt x="61" y="258"/>
                      <a:pt x="62" y="260"/>
                      <a:pt x="63" y="265"/>
                    </a:cubicBezTo>
                    <a:cubicBezTo>
                      <a:pt x="60" y="270"/>
                      <a:pt x="58" y="275"/>
                      <a:pt x="58" y="280"/>
                    </a:cubicBezTo>
                    <a:cubicBezTo>
                      <a:pt x="58" y="285"/>
                      <a:pt x="58" y="285"/>
                      <a:pt x="58" y="285"/>
                    </a:cubicBezTo>
                    <a:cubicBezTo>
                      <a:pt x="58" y="285"/>
                      <a:pt x="58" y="285"/>
                      <a:pt x="58" y="285"/>
                    </a:cubicBezTo>
                    <a:cubicBezTo>
                      <a:pt x="58" y="285"/>
                      <a:pt x="58" y="285"/>
                      <a:pt x="58" y="285"/>
                    </a:cubicBezTo>
                    <a:cubicBezTo>
                      <a:pt x="58" y="291"/>
                      <a:pt x="60" y="297"/>
                      <a:pt x="64" y="301"/>
                    </a:cubicBezTo>
                    <a:cubicBezTo>
                      <a:pt x="60" y="305"/>
                      <a:pt x="58" y="311"/>
                      <a:pt x="58" y="317"/>
                    </a:cubicBezTo>
                    <a:cubicBezTo>
                      <a:pt x="58" y="322"/>
                      <a:pt x="58" y="322"/>
                      <a:pt x="58" y="322"/>
                    </a:cubicBezTo>
                    <a:cubicBezTo>
                      <a:pt x="58" y="322"/>
                      <a:pt x="58" y="322"/>
                      <a:pt x="58" y="322"/>
                    </a:cubicBezTo>
                    <a:cubicBezTo>
                      <a:pt x="58" y="335"/>
                      <a:pt x="69" y="346"/>
                      <a:pt x="82" y="346"/>
                    </a:cubicBezTo>
                    <a:cubicBezTo>
                      <a:pt x="87" y="346"/>
                      <a:pt x="87" y="346"/>
                      <a:pt x="87" y="346"/>
                    </a:cubicBezTo>
                    <a:cubicBezTo>
                      <a:pt x="92" y="364"/>
                      <a:pt x="114" y="378"/>
                      <a:pt x="134" y="378"/>
                    </a:cubicBezTo>
                    <a:cubicBezTo>
                      <a:pt x="154" y="378"/>
                      <a:pt x="176" y="364"/>
                      <a:pt x="181" y="346"/>
                    </a:cubicBezTo>
                    <a:cubicBezTo>
                      <a:pt x="186" y="346"/>
                      <a:pt x="186" y="346"/>
                      <a:pt x="186" y="346"/>
                    </a:cubicBezTo>
                    <a:cubicBezTo>
                      <a:pt x="199" y="346"/>
                      <a:pt x="210" y="335"/>
                      <a:pt x="210" y="322"/>
                    </a:cubicBezTo>
                    <a:cubicBezTo>
                      <a:pt x="210" y="318"/>
                      <a:pt x="210" y="318"/>
                      <a:pt x="210" y="318"/>
                    </a:cubicBezTo>
                    <a:cubicBezTo>
                      <a:pt x="210" y="318"/>
                      <a:pt x="210" y="319"/>
                      <a:pt x="210" y="319"/>
                    </a:cubicBezTo>
                    <a:cubicBezTo>
                      <a:pt x="210" y="318"/>
                      <a:pt x="210" y="318"/>
                      <a:pt x="210" y="317"/>
                    </a:cubicBezTo>
                    <a:cubicBezTo>
                      <a:pt x="210" y="317"/>
                      <a:pt x="210" y="317"/>
                      <a:pt x="210" y="317"/>
                    </a:cubicBezTo>
                    <a:cubicBezTo>
                      <a:pt x="210" y="317"/>
                      <a:pt x="210" y="317"/>
                      <a:pt x="210" y="317"/>
                    </a:cubicBezTo>
                    <a:cubicBezTo>
                      <a:pt x="210" y="317"/>
                      <a:pt x="210" y="317"/>
                      <a:pt x="210" y="317"/>
                    </a:cubicBezTo>
                    <a:cubicBezTo>
                      <a:pt x="210" y="311"/>
                      <a:pt x="208" y="305"/>
                      <a:pt x="204" y="301"/>
                    </a:cubicBezTo>
                    <a:cubicBezTo>
                      <a:pt x="208" y="297"/>
                      <a:pt x="210" y="291"/>
                      <a:pt x="210" y="285"/>
                    </a:cubicBezTo>
                    <a:cubicBezTo>
                      <a:pt x="210" y="281"/>
                      <a:pt x="210" y="281"/>
                      <a:pt x="210" y="281"/>
                    </a:cubicBezTo>
                    <a:cubicBezTo>
                      <a:pt x="210" y="281"/>
                      <a:pt x="210" y="282"/>
                      <a:pt x="210" y="282"/>
                    </a:cubicBezTo>
                    <a:cubicBezTo>
                      <a:pt x="210" y="282"/>
                      <a:pt x="210" y="281"/>
                      <a:pt x="210" y="280"/>
                    </a:cubicBezTo>
                    <a:cubicBezTo>
                      <a:pt x="210" y="280"/>
                      <a:pt x="210" y="280"/>
                      <a:pt x="210" y="280"/>
                    </a:cubicBezTo>
                    <a:cubicBezTo>
                      <a:pt x="210" y="280"/>
                      <a:pt x="210" y="280"/>
                      <a:pt x="210" y="280"/>
                    </a:cubicBezTo>
                    <a:cubicBezTo>
                      <a:pt x="210" y="280"/>
                      <a:pt x="210" y="280"/>
                      <a:pt x="210" y="280"/>
                    </a:cubicBezTo>
                    <a:cubicBezTo>
                      <a:pt x="210" y="274"/>
                      <a:pt x="208" y="269"/>
                      <a:pt x="205" y="265"/>
                    </a:cubicBezTo>
                    <a:cubicBezTo>
                      <a:pt x="205" y="260"/>
                      <a:pt x="206" y="258"/>
                      <a:pt x="208" y="255"/>
                    </a:cubicBezTo>
                    <a:cubicBezTo>
                      <a:pt x="212" y="247"/>
                      <a:pt x="231" y="235"/>
                      <a:pt x="253" y="193"/>
                    </a:cubicBezTo>
                    <a:close/>
                    <a:moveTo>
                      <a:pt x="82" y="326"/>
                    </a:moveTo>
                    <a:cubicBezTo>
                      <a:pt x="80" y="326"/>
                      <a:pt x="78" y="324"/>
                      <a:pt x="78" y="322"/>
                    </a:cubicBezTo>
                    <a:cubicBezTo>
                      <a:pt x="78" y="317"/>
                      <a:pt x="78" y="317"/>
                      <a:pt x="78" y="317"/>
                    </a:cubicBezTo>
                    <a:cubicBezTo>
                      <a:pt x="78" y="315"/>
                      <a:pt x="80" y="313"/>
                      <a:pt x="82" y="313"/>
                    </a:cubicBezTo>
                    <a:cubicBezTo>
                      <a:pt x="186" y="313"/>
                      <a:pt x="186" y="313"/>
                      <a:pt x="186" y="313"/>
                    </a:cubicBezTo>
                    <a:cubicBezTo>
                      <a:pt x="188" y="313"/>
                      <a:pt x="190" y="315"/>
                      <a:pt x="190" y="317"/>
                    </a:cubicBezTo>
                    <a:cubicBezTo>
                      <a:pt x="190" y="322"/>
                      <a:pt x="190" y="322"/>
                      <a:pt x="190" y="322"/>
                    </a:cubicBezTo>
                    <a:cubicBezTo>
                      <a:pt x="190" y="324"/>
                      <a:pt x="188" y="326"/>
                      <a:pt x="186" y="326"/>
                    </a:cubicBezTo>
                    <a:lnTo>
                      <a:pt x="82" y="326"/>
                    </a:lnTo>
                    <a:close/>
                    <a:moveTo>
                      <a:pt x="186" y="289"/>
                    </a:moveTo>
                    <a:cubicBezTo>
                      <a:pt x="82" y="289"/>
                      <a:pt x="82" y="289"/>
                      <a:pt x="82" y="289"/>
                    </a:cubicBezTo>
                    <a:cubicBezTo>
                      <a:pt x="80" y="289"/>
                      <a:pt x="78" y="287"/>
                      <a:pt x="78" y="285"/>
                    </a:cubicBezTo>
                    <a:cubicBezTo>
                      <a:pt x="78" y="280"/>
                      <a:pt x="78" y="280"/>
                      <a:pt x="78" y="280"/>
                    </a:cubicBezTo>
                    <a:cubicBezTo>
                      <a:pt x="78" y="278"/>
                      <a:pt x="79" y="276"/>
                      <a:pt x="81" y="276"/>
                    </a:cubicBezTo>
                    <a:cubicBezTo>
                      <a:pt x="81" y="276"/>
                      <a:pt x="81" y="276"/>
                      <a:pt x="81" y="276"/>
                    </a:cubicBezTo>
                    <a:cubicBezTo>
                      <a:pt x="82" y="276"/>
                      <a:pt x="82" y="276"/>
                      <a:pt x="82" y="276"/>
                    </a:cubicBezTo>
                    <a:cubicBezTo>
                      <a:pt x="186" y="276"/>
                      <a:pt x="186" y="276"/>
                      <a:pt x="186" y="276"/>
                    </a:cubicBezTo>
                    <a:cubicBezTo>
                      <a:pt x="188" y="276"/>
                      <a:pt x="190" y="278"/>
                      <a:pt x="190" y="280"/>
                    </a:cubicBezTo>
                    <a:cubicBezTo>
                      <a:pt x="190" y="285"/>
                      <a:pt x="190" y="285"/>
                      <a:pt x="190" y="285"/>
                    </a:cubicBezTo>
                    <a:cubicBezTo>
                      <a:pt x="190" y="287"/>
                      <a:pt x="188" y="289"/>
                      <a:pt x="186" y="289"/>
                    </a:cubicBezTo>
                    <a:close/>
                    <a:moveTo>
                      <a:pt x="155" y="350"/>
                    </a:moveTo>
                    <a:cubicBezTo>
                      <a:pt x="149" y="355"/>
                      <a:pt x="142" y="358"/>
                      <a:pt x="134" y="358"/>
                    </a:cubicBezTo>
                    <a:cubicBezTo>
                      <a:pt x="134" y="358"/>
                      <a:pt x="134" y="358"/>
                      <a:pt x="134" y="358"/>
                    </a:cubicBezTo>
                    <a:cubicBezTo>
                      <a:pt x="126" y="358"/>
                      <a:pt x="118" y="355"/>
                      <a:pt x="112" y="350"/>
                    </a:cubicBezTo>
                    <a:lnTo>
                      <a:pt x="155" y="350"/>
                    </a:lnTo>
                    <a:close/>
                    <a:moveTo>
                      <a:pt x="196" y="226"/>
                    </a:moveTo>
                    <a:cubicBezTo>
                      <a:pt x="191" y="230"/>
                      <a:pt x="187" y="235"/>
                      <a:pt x="183" y="241"/>
                    </a:cubicBezTo>
                    <a:cubicBezTo>
                      <a:pt x="181" y="245"/>
                      <a:pt x="179" y="251"/>
                      <a:pt x="178" y="256"/>
                    </a:cubicBezTo>
                    <a:cubicBezTo>
                      <a:pt x="165" y="256"/>
                      <a:pt x="165" y="256"/>
                      <a:pt x="165" y="256"/>
                    </a:cubicBezTo>
                    <a:cubicBezTo>
                      <a:pt x="165" y="256"/>
                      <a:pt x="165" y="256"/>
                      <a:pt x="165" y="256"/>
                    </a:cubicBezTo>
                    <a:cubicBezTo>
                      <a:pt x="149" y="256"/>
                      <a:pt x="149" y="256"/>
                      <a:pt x="149" y="256"/>
                    </a:cubicBezTo>
                    <a:cubicBezTo>
                      <a:pt x="149" y="256"/>
                      <a:pt x="149" y="256"/>
                      <a:pt x="149" y="256"/>
                    </a:cubicBezTo>
                    <a:cubicBezTo>
                      <a:pt x="119" y="256"/>
                      <a:pt x="119" y="256"/>
                      <a:pt x="119" y="256"/>
                    </a:cubicBezTo>
                    <a:cubicBezTo>
                      <a:pt x="119" y="256"/>
                      <a:pt x="119" y="256"/>
                      <a:pt x="119" y="256"/>
                    </a:cubicBezTo>
                    <a:cubicBezTo>
                      <a:pt x="103" y="256"/>
                      <a:pt x="103" y="256"/>
                      <a:pt x="103" y="256"/>
                    </a:cubicBezTo>
                    <a:cubicBezTo>
                      <a:pt x="95" y="256"/>
                      <a:pt x="95" y="256"/>
                      <a:pt x="95" y="256"/>
                    </a:cubicBezTo>
                    <a:cubicBezTo>
                      <a:pt x="90" y="256"/>
                      <a:pt x="90" y="256"/>
                      <a:pt x="90" y="256"/>
                    </a:cubicBezTo>
                    <a:cubicBezTo>
                      <a:pt x="88" y="250"/>
                      <a:pt x="86" y="245"/>
                      <a:pt x="84" y="241"/>
                    </a:cubicBezTo>
                    <a:cubicBezTo>
                      <a:pt x="72" y="223"/>
                      <a:pt x="60" y="218"/>
                      <a:pt x="39" y="180"/>
                    </a:cubicBezTo>
                    <a:cubicBezTo>
                      <a:pt x="32" y="166"/>
                      <a:pt x="28" y="150"/>
                      <a:pt x="28" y="133"/>
                    </a:cubicBezTo>
                    <a:cubicBezTo>
                      <a:pt x="28" y="75"/>
                      <a:pt x="75" y="28"/>
                      <a:pt x="134" y="28"/>
                    </a:cubicBezTo>
                    <a:cubicBezTo>
                      <a:pt x="192" y="28"/>
                      <a:pt x="240" y="75"/>
                      <a:pt x="240" y="133"/>
                    </a:cubicBezTo>
                    <a:cubicBezTo>
                      <a:pt x="240" y="148"/>
                      <a:pt x="235" y="168"/>
                      <a:pt x="229" y="180"/>
                    </a:cubicBezTo>
                    <a:cubicBezTo>
                      <a:pt x="215" y="205"/>
                      <a:pt x="204" y="216"/>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5" name="Rectangle 13">
              <a:extLst>
                <a:ext uri="{FF2B5EF4-FFF2-40B4-BE49-F238E27FC236}">
                  <a16:creationId xmlns:a16="http://schemas.microsoft.com/office/drawing/2014/main" id="{314FFFC6-0851-458B-A61D-E7B0D3C65ADD}"/>
                </a:ext>
              </a:extLst>
            </p:cNvPr>
            <p:cNvSpPr/>
            <p:nvPr/>
          </p:nvSpPr>
          <p:spPr bwMode="gray">
            <a:xfrm>
              <a:off x="7871756" y="2273996"/>
              <a:ext cx="272982" cy="144131"/>
            </a:xfrm>
            <a:custGeom>
              <a:avLst/>
              <a:gdLst>
                <a:gd name="connsiteX0" fmla="*/ 0 w 259231"/>
                <a:gd name="connsiteY0" fmla="*/ 0 h 75380"/>
                <a:gd name="connsiteX1" fmla="*/ 259231 w 259231"/>
                <a:gd name="connsiteY1" fmla="*/ 0 h 75380"/>
                <a:gd name="connsiteX2" fmla="*/ 259231 w 259231"/>
                <a:gd name="connsiteY2" fmla="*/ 75380 h 75380"/>
                <a:gd name="connsiteX3" fmla="*/ 0 w 259231"/>
                <a:gd name="connsiteY3" fmla="*/ 75380 h 75380"/>
                <a:gd name="connsiteX4" fmla="*/ 0 w 259231"/>
                <a:gd name="connsiteY4" fmla="*/ 0 h 75380"/>
                <a:gd name="connsiteX0" fmla="*/ 0 w 269544"/>
                <a:gd name="connsiteY0" fmla="*/ 0 h 99443"/>
                <a:gd name="connsiteX1" fmla="*/ 269544 w 269544"/>
                <a:gd name="connsiteY1" fmla="*/ 24063 h 99443"/>
                <a:gd name="connsiteX2" fmla="*/ 269544 w 269544"/>
                <a:gd name="connsiteY2" fmla="*/ 99443 h 99443"/>
                <a:gd name="connsiteX3" fmla="*/ 10313 w 269544"/>
                <a:gd name="connsiteY3" fmla="*/ 99443 h 99443"/>
                <a:gd name="connsiteX4" fmla="*/ 0 w 269544"/>
                <a:gd name="connsiteY4" fmla="*/ 0 h 99443"/>
                <a:gd name="connsiteX0" fmla="*/ 34376 w 303920"/>
                <a:gd name="connsiteY0" fmla="*/ 0 h 113193"/>
                <a:gd name="connsiteX1" fmla="*/ 303920 w 303920"/>
                <a:gd name="connsiteY1" fmla="*/ 24063 h 113193"/>
                <a:gd name="connsiteX2" fmla="*/ 303920 w 303920"/>
                <a:gd name="connsiteY2" fmla="*/ 99443 h 113193"/>
                <a:gd name="connsiteX3" fmla="*/ 0 w 303920"/>
                <a:gd name="connsiteY3" fmla="*/ 113193 h 113193"/>
                <a:gd name="connsiteX4" fmla="*/ 34376 w 303920"/>
                <a:gd name="connsiteY4" fmla="*/ 0 h 113193"/>
                <a:gd name="connsiteX0" fmla="*/ 34376 w 303920"/>
                <a:gd name="connsiteY0" fmla="*/ 30938 h 144131"/>
                <a:gd name="connsiteX1" fmla="*/ 228293 w 303920"/>
                <a:gd name="connsiteY1" fmla="*/ 0 h 144131"/>
                <a:gd name="connsiteX2" fmla="*/ 303920 w 303920"/>
                <a:gd name="connsiteY2" fmla="*/ 130381 h 144131"/>
                <a:gd name="connsiteX3" fmla="*/ 0 w 303920"/>
                <a:gd name="connsiteY3" fmla="*/ 144131 h 144131"/>
                <a:gd name="connsiteX4" fmla="*/ 34376 w 303920"/>
                <a:gd name="connsiteY4" fmla="*/ 30938 h 144131"/>
                <a:gd name="connsiteX0" fmla="*/ 34376 w 272982"/>
                <a:gd name="connsiteY0" fmla="*/ 30938 h 144131"/>
                <a:gd name="connsiteX1" fmla="*/ 228293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82" h="144131">
                  <a:moveTo>
                    <a:pt x="34376" y="30938"/>
                  </a:moveTo>
                  <a:lnTo>
                    <a:pt x="214256" y="0"/>
                  </a:lnTo>
                  <a:cubicBezTo>
                    <a:pt x="245863" y="30569"/>
                    <a:pt x="253407" y="73170"/>
                    <a:pt x="272982" y="109755"/>
                  </a:cubicBezTo>
                  <a:cubicBezTo>
                    <a:pt x="179982" y="145277"/>
                    <a:pt x="90994" y="132672"/>
                    <a:pt x="0" y="144131"/>
                  </a:cubicBezTo>
                  <a:lnTo>
                    <a:pt x="34376" y="309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myP_People">
            <a:extLst>
              <a:ext uri="{FF2B5EF4-FFF2-40B4-BE49-F238E27FC236}">
                <a16:creationId xmlns:a16="http://schemas.microsoft.com/office/drawing/2014/main" id="{97D7C904-D2C7-451E-8517-2E956B9E664F}"/>
              </a:ext>
            </a:extLst>
          </p:cNvPr>
          <p:cNvGrpSpPr>
            <a:grpSpLocks noChangeAspect="1"/>
          </p:cNvGrpSpPr>
          <p:nvPr/>
        </p:nvGrpSpPr>
        <p:grpSpPr>
          <a:xfrm>
            <a:off x="3710567" y="2303775"/>
            <a:ext cx="488119" cy="468000"/>
            <a:chOff x="12639675" y="5376863"/>
            <a:chExt cx="731838" cy="701675"/>
          </a:xfrm>
          <a:solidFill>
            <a:schemeClr val="tx1"/>
          </a:solidFill>
        </p:grpSpPr>
        <p:sp>
          <p:nvSpPr>
            <p:cNvPr id="127" name="Freeform 118">
              <a:extLst>
                <a:ext uri="{FF2B5EF4-FFF2-40B4-BE49-F238E27FC236}">
                  <a16:creationId xmlns:a16="http://schemas.microsoft.com/office/drawing/2014/main" id="{F226CB19-7C4C-4152-A191-3E3FA7266E64}"/>
                </a:ext>
              </a:extLst>
            </p:cNvPr>
            <p:cNvSpPr>
              <a:spLocks noEditPoints="1"/>
            </p:cNvSpPr>
            <p:nvPr/>
          </p:nvSpPr>
          <p:spPr bwMode="auto">
            <a:xfrm>
              <a:off x="12647613" y="5411788"/>
              <a:ext cx="325438" cy="474662"/>
            </a:xfrm>
            <a:custGeom>
              <a:avLst/>
              <a:gdLst>
                <a:gd name="T0" fmla="*/ 16 w 261"/>
                <a:gd name="T1" fmla="*/ 0 h 381"/>
                <a:gd name="T2" fmla="*/ 0 w 261"/>
                <a:gd name="T3" fmla="*/ 16 h 381"/>
                <a:gd name="T4" fmla="*/ 0 w 261"/>
                <a:gd name="T5" fmla="*/ 333 h 381"/>
                <a:gd name="T6" fmla="*/ 16 w 261"/>
                <a:gd name="T7" fmla="*/ 349 h 381"/>
                <a:gd name="T8" fmla="*/ 63 w 261"/>
                <a:gd name="T9" fmla="*/ 349 h 381"/>
                <a:gd name="T10" fmla="*/ 110 w 261"/>
                <a:gd name="T11" fmla="*/ 381 h 381"/>
                <a:gd name="T12" fmla="*/ 157 w 261"/>
                <a:gd name="T13" fmla="*/ 349 h 381"/>
                <a:gd name="T14" fmla="*/ 245 w 261"/>
                <a:gd name="T15" fmla="*/ 349 h 381"/>
                <a:gd name="T16" fmla="*/ 261 w 261"/>
                <a:gd name="T17" fmla="*/ 333 h 381"/>
                <a:gd name="T18" fmla="*/ 261 w 261"/>
                <a:gd name="T19" fmla="*/ 16 h 381"/>
                <a:gd name="T20" fmla="*/ 245 w 261"/>
                <a:gd name="T21" fmla="*/ 0 h 381"/>
                <a:gd name="T22" fmla="*/ 16 w 261"/>
                <a:gd name="T23" fmla="*/ 0 h 381"/>
                <a:gd name="T24" fmla="*/ 229 w 261"/>
                <a:gd name="T25" fmla="*/ 317 h 381"/>
                <a:gd name="T26" fmla="*/ 158 w 261"/>
                <a:gd name="T27" fmla="*/ 317 h 381"/>
                <a:gd name="T28" fmla="*/ 110 w 261"/>
                <a:gd name="T29" fmla="*/ 280 h 381"/>
                <a:gd name="T30" fmla="*/ 61 w 261"/>
                <a:gd name="T31" fmla="*/ 317 h 381"/>
                <a:gd name="T32" fmla="*/ 32 w 261"/>
                <a:gd name="T33" fmla="*/ 317 h 381"/>
                <a:gd name="T34" fmla="*/ 32 w 261"/>
                <a:gd name="T35" fmla="*/ 32 h 381"/>
                <a:gd name="T36" fmla="*/ 229 w 261"/>
                <a:gd name="T37" fmla="*/ 32 h 381"/>
                <a:gd name="T38" fmla="*/ 229 w 261"/>
                <a:gd name="T39" fmla="*/ 317 h 381"/>
                <a:gd name="T40" fmla="*/ 111 w 261"/>
                <a:gd name="T41" fmla="*/ 349 h 381"/>
                <a:gd name="T42" fmla="*/ 110 w 261"/>
                <a:gd name="T43" fmla="*/ 349 h 381"/>
                <a:gd name="T44" fmla="*/ 108 w 261"/>
                <a:gd name="T45" fmla="*/ 349 h 381"/>
                <a:gd name="T46" fmla="*/ 92 w 261"/>
                <a:gd name="T47" fmla="*/ 333 h 381"/>
                <a:gd name="T48" fmla="*/ 91 w 261"/>
                <a:gd name="T49" fmla="*/ 331 h 381"/>
                <a:gd name="T50" fmla="*/ 97 w 261"/>
                <a:gd name="T51" fmla="*/ 317 h 381"/>
                <a:gd name="T52" fmla="*/ 110 w 261"/>
                <a:gd name="T53" fmla="*/ 312 h 381"/>
                <a:gd name="T54" fmla="*/ 122 w 261"/>
                <a:gd name="T55" fmla="*/ 317 h 381"/>
                <a:gd name="T56" fmla="*/ 128 w 261"/>
                <a:gd name="T57" fmla="*/ 331 h 381"/>
                <a:gd name="T58" fmla="*/ 128 w 261"/>
                <a:gd name="T59" fmla="*/ 333 h 381"/>
                <a:gd name="T60" fmla="*/ 111 w 261"/>
                <a:gd name="T61" fmla="*/ 34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81">
                  <a:moveTo>
                    <a:pt x="16" y="0"/>
                  </a:moveTo>
                  <a:cubicBezTo>
                    <a:pt x="7" y="0"/>
                    <a:pt x="0" y="7"/>
                    <a:pt x="0" y="16"/>
                  </a:cubicBezTo>
                  <a:cubicBezTo>
                    <a:pt x="0" y="333"/>
                    <a:pt x="0" y="333"/>
                    <a:pt x="0" y="333"/>
                  </a:cubicBezTo>
                  <a:cubicBezTo>
                    <a:pt x="0" y="342"/>
                    <a:pt x="7" y="349"/>
                    <a:pt x="16" y="349"/>
                  </a:cubicBezTo>
                  <a:cubicBezTo>
                    <a:pt x="63" y="349"/>
                    <a:pt x="63" y="349"/>
                    <a:pt x="63" y="349"/>
                  </a:cubicBezTo>
                  <a:cubicBezTo>
                    <a:pt x="70" y="368"/>
                    <a:pt x="88" y="381"/>
                    <a:pt x="110" y="381"/>
                  </a:cubicBezTo>
                  <a:cubicBezTo>
                    <a:pt x="131" y="381"/>
                    <a:pt x="149" y="368"/>
                    <a:pt x="157" y="349"/>
                  </a:cubicBezTo>
                  <a:cubicBezTo>
                    <a:pt x="245" y="349"/>
                    <a:pt x="245" y="349"/>
                    <a:pt x="245" y="349"/>
                  </a:cubicBezTo>
                  <a:cubicBezTo>
                    <a:pt x="254" y="349"/>
                    <a:pt x="261" y="342"/>
                    <a:pt x="261" y="333"/>
                  </a:cubicBezTo>
                  <a:cubicBezTo>
                    <a:pt x="261" y="16"/>
                    <a:pt x="261" y="16"/>
                    <a:pt x="261" y="16"/>
                  </a:cubicBezTo>
                  <a:cubicBezTo>
                    <a:pt x="261" y="7"/>
                    <a:pt x="254" y="0"/>
                    <a:pt x="245" y="0"/>
                  </a:cubicBezTo>
                  <a:lnTo>
                    <a:pt x="16" y="0"/>
                  </a:lnTo>
                  <a:close/>
                  <a:moveTo>
                    <a:pt x="229" y="317"/>
                  </a:moveTo>
                  <a:cubicBezTo>
                    <a:pt x="158" y="317"/>
                    <a:pt x="158" y="317"/>
                    <a:pt x="158" y="317"/>
                  </a:cubicBezTo>
                  <a:cubicBezTo>
                    <a:pt x="152" y="296"/>
                    <a:pt x="133" y="280"/>
                    <a:pt x="110" y="280"/>
                  </a:cubicBezTo>
                  <a:cubicBezTo>
                    <a:pt x="87" y="280"/>
                    <a:pt x="67" y="296"/>
                    <a:pt x="61" y="317"/>
                  </a:cubicBezTo>
                  <a:cubicBezTo>
                    <a:pt x="32" y="317"/>
                    <a:pt x="32" y="317"/>
                    <a:pt x="32" y="317"/>
                  </a:cubicBezTo>
                  <a:cubicBezTo>
                    <a:pt x="32" y="32"/>
                    <a:pt x="32" y="32"/>
                    <a:pt x="32" y="32"/>
                  </a:cubicBezTo>
                  <a:cubicBezTo>
                    <a:pt x="229" y="32"/>
                    <a:pt x="229" y="32"/>
                    <a:pt x="229" y="32"/>
                  </a:cubicBezTo>
                  <a:lnTo>
                    <a:pt x="229" y="317"/>
                  </a:lnTo>
                  <a:close/>
                  <a:moveTo>
                    <a:pt x="111" y="349"/>
                  </a:moveTo>
                  <a:cubicBezTo>
                    <a:pt x="111" y="349"/>
                    <a:pt x="110" y="349"/>
                    <a:pt x="110" y="349"/>
                  </a:cubicBezTo>
                  <a:cubicBezTo>
                    <a:pt x="109" y="349"/>
                    <a:pt x="109" y="349"/>
                    <a:pt x="108" y="349"/>
                  </a:cubicBezTo>
                  <a:cubicBezTo>
                    <a:pt x="100" y="348"/>
                    <a:pt x="93" y="342"/>
                    <a:pt x="92" y="333"/>
                  </a:cubicBezTo>
                  <a:cubicBezTo>
                    <a:pt x="91" y="332"/>
                    <a:pt x="91" y="332"/>
                    <a:pt x="91" y="331"/>
                  </a:cubicBezTo>
                  <a:cubicBezTo>
                    <a:pt x="91" y="325"/>
                    <a:pt x="94" y="321"/>
                    <a:pt x="97" y="317"/>
                  </a:cubicBezTo>
                  <a:cubicBezTo>
                    <a:pt x="101" y="314"/>
                    <a:pt x="105" y="312"/>
                    <a:pt x="110" y="312"/>
                  </a:cubicBezTo>
                  <a:cubicBezTo>
                    <a:pt x="115" y="312"/>
                    <a:pt x="119" y="314"/>
                    <a:pt x="122" y="317"/>
                  </a:cubicBezTo>
                  <a:cubicBezTo>
                    <a:pt x="126" y="321"/>
                    <a:pt x="128" y="325"/>
                    <a:pt x="128" y="331"/>
                  </a:cubicBezTo>
                  <a:cubicBezTo>
                    <a:pt x="128" y="332"/>
                    <a:pt x="128" y="332"/>
                    <a:pt x="128" y="333"/>
                  </a:cubicBezTo>
                  <a:cubicBezTo>
                    <a:pt x="127" y="342"/>
                    <a:pt x="120" y="348"/>
                    <a:pt x="111"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19">
              <a:extLst>
                <a:ext uri="{FF2B5EF4-FFF2-40B4-BE49-F238E27FC236}">
                  <a16:creationId xmlns:a16="http://schemas.microsoft.com/office/drawing/2014/main" id="{AD693A95-622F-4725-B35F-76F51C68A67B}"/>
                </a:ext>
              </a:extLst>
            </p:cNvPr>
            <p:cNvSpPr>
              <a:spLocks/>
            </p:cNvSpPr>
            <p:nvPr/>
          </p:nvSpPr>
          <p:spPr bwMode="auto">
            <a:xfrm>
              <a:off x="12692063" y="5481638"/>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8"/>
                    <a:pt x="155" y="0"/>
                    <a:pt x="146" y="0"/>
                  </a:cubicBezTo>
                  <a:cubicBezTo>
                    <a:pt x="16" y="0"/>
                    <a:pt x="16" y="0"/>
                    <a:pt x="16" y="0"/>
                  </a:cubicBezTo>
                  <a:cubicBezTo>
                    <a:pt x="7" y="0"/>
                    <a:pt x="0" y="8"/>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20">
              <a:extLst>
                <a:ext uri="{FF2B5EF4-FFF2-40B4-BE49-F238E27FC236}">
                  <a16:creationId xmlns:a16="http://schemas.microsoft.com/office/drawing/2014/main" id="{F718A63A-AAC1-44D8-B08E-C72734731AC0}"/>
                </a:ext>
              </a:extLst>
            </p:cNvPr>
            <p:cNvSpPr>
              <a:spLocks/>
            </p:cNvSpPr>
            <p:nvPr/>
          </p:nvSpPr>
          <p:spPr bwMode="auto">
            <a:xfrm>
              <a:off x="12692063" y="5538788"/>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7"/>
                    <a:pt x="155" y="0"/>
                    <a:pt x="146"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21">
              <a:extLst>
                <a:ext uri="{FF2B5EF4-FFF2-40B4-BE49-F238E27FC236}">
                  <a16:creationId xmlns:a16="http://schemas.microsoft.com/office/drawing/2014/main" id="{EF40A4B8-67DB-45E3-A32A-0CC013167E19}"/>
                </a:ext>
              </a:extLst>
            </p:cNvPr>
            <p:cNvSpPr>
              <a:spLocks/>
            </p:cNvSpPr>
            <p:nvPr/>
          </p:nvSpPr>
          <p:spPr bwMode="auto">
            <a:xfrm>
              <a:off x="12692063" y="5648325"/>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4"/>
                    <a:pt x="162" y="16"/>
                  </a:cubicBezTo>
                  <a:cubicBezTo>
                    <a:pt x="162" y="7"/>
                    <a:pt x="155" y="0"/>
                    <a:pt x="146" y="0"/>
                  </a:cubicBezTo>
                  <a:cubicBezTo>
                    <a:pt x="16" y="0"/>
                    <a:pt x="16" y="0"/>
                    <a:pt x="16" y="0"/>
                  </a:cubicBezTo>
                  <a:cubicBezTo>
                    <a:pt x="7" y="0"/>
                    <a:pt x="0" y="7"/>
                    <a:pt x="0" y="16"/>
                  </a:cubicBezTo>
                  <a:cubicBezTo>
                    <a:pt x="0" y="24"/>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2">
              <a:extLst>
                <a:ext uri="{FF2B5EF4-FFF2-40B4-BE49-F238E27FC236}">
                  <a16:creationId xmlns:a16="http://schemas.microsoft.com/office/drawing/2014/main" id="{BFCB6ED3-4F80-40A5-A33C-C9E86F67F685}"/>
                </a:ext>
              </a:extLst>
            </p:cNvPr>
            <p:cNvSpPr>
              <a:spLocks/>
            </p:cNvSpPr>
            <p:nvPr/>
          </p:nvSpPr>
          <p:spPr bwMode="auto">
            <a:xfrm>
              <a:off x="12692063" y="5592763"/>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7"/>
                    <a:pt x="155" y="0"/>
                    <a:pt x="146"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23">
              <a:extLst>
                <a:ext uri="{FF2B5EF4-FFF2-40B4-BE49-F238E27FC236}">
                  <a16:creationId xmlns:a16="http://schemas.microsoft.com/office/drawing/2014/main" id="{0292BEC6-19C7-4022-8BA7-1408719D2534}"/>
                </a:ext>
              </a:extLst>
            </p:cNvPr>
            <p:cNvSpPr>
              <a:spLocks/>
            </p:cNvSpPr>
            <p:nvPr/>
          </p:nvSpPr>
          <p:spPr bwMode="auto">
            <a:xfrm>
              <a:off x="12692063" y="5703888"/>
              <a:ext cx="153988" cy="39687"/>
            </a:xfrm>
            <a:custGeom>
              <a:avLst/>
              <a:gdLst>
                <a:gd name="T0" fmla="*/ 16 w 124"/>
                <a:gd name="T1" fmla="*/ 32 h 32"/>
                <a:gd name="T2" fmla="*/ 108 w 124"/>
                <a:gd name="T3" fmla="*/ 32 h 32"/>
                <a:gd name="T4" fmla="*/ 124 w 124"/>
                <a:gd name="T5" fmla="*/ 16 h 32"/>
                <a:gd name="T6" fmla="*/ 108 w 124"/>
                <a:gd name="T7" fmla="*/ 0 h 32"/>
                <a:gd name="T8" fmla="*/ 16 w 124"/>
                <a:gd name="T9" fmla="*/ 0 h 32"/>
                <a:gd name="T10" fmla="*/ 0 w 124"/>
                <a:gd name="T11" fmla="*/ 16 h 32"/>
                <a:gd name="T12" fmla="*/ 16 w 12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4" h="32">
                  <a:moveTo>
                    <a:pt x="16" y="32"/>
                  </a:moveTo>
                  <a:cubicBezTo>
                    <a:pt x="108" y="32"/>
                    <a:pt x="108" y="32"/>
                    <a:pt x="108" y="32"/>
                  </a:cubicBezTo>
                  <a:cubicBezTo>
                    <a:pt x="117" y="32"/>
                    <a:pt x="124" y="25"/>
                    <a:pt x="124" y="16"/>
                  </a:cubicBezTo>
                  <a:cubicBezTo>
                    <a:pt x="124" y="7"/>
                    <a:pt x="117" y="0"/>
                    <a:pt x="108"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4">
              <a:extLst>
                <a:ext uri="{FF2B5EF4-FFF2-40B4-BE49-F238E27FC236}">
                  <a16:creationId xmlns:a16="http://schemas.microsoft.com/office/drawing/2014/main" id="{D56602FF-F545-483A-9A5A-E58D97754CA2}"/>
                </a:ext>
              </a:extLst>
            </p:cNvPr>
            <p:cNvSpPr>
              <a:spLocks/>
            </p:cNvSpPr>
            <p:nvPr/>
          </p:nvSpPr>
          <p:spPr bwMode="auto">
            <a:xfrm>
              <a:off x="12998450" y="5410200"/>
              <a:ext cx="352425" cy="327025"/>
            </a:xfrm>
            <a:custGeom>
              <a:avLst/>
              <a:gdLst>
                <a:gd name="T0" fmla="*/ 16 w 283"/>
                <a:gd name="T1" fmla="*/ 0 h 263"/>
                <a:gd name="T2" fmla="*/ 0 w 283"/>
                <a:gd name="T3" fmla="*/ 16 h 263"/>
                <a:gd name="T4" fmla="*/ 0 w 283"/>
                <a:gd name="T5" fmla="*/ 247 h 263"/>
                <a:gd name="T6" fmla="*/ 16 w 283"/>
                <a:gd name="T7" fmla="*/ 263 h 263"/>
                <a:gd name="T8" fmla="*/ 267 w 283"/>
                <a:gd name="T9" fmla="*/ 263 h 263"/>
                <a:gd name="T10" fmla="*/ 283 w 283"/>
                <a:gd name="T11" fmla="*/ 247 h 263"/>
                <a:gd name="T12" fmla="*/ 267 w 283"/>
                <a:gd name="T13" fmla="*/ 231 h 263"/>
                <a:gd name="T14" fmla="*/ 32 w 283"/>
                <a:gd name="T15" fmla="*/ 231 h 263"/>
                <a:gd name="T16" fmla="*/ 32 w 283"/>
                <a:gd name="T17" fmla="*/ 16 h 263"/>
                <a:gd name="T18" fmla="*/ 16 w 283"/>
                <a:gd name="T1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63">
                  <a:moveTo>
                    <a:pt x="16" y="0"/>
                  </a:moveTo>
                  <a:cubicBezTo>
                    <a:pt x="7" y="0"/>
                    <a:pt x="0" y="8"/>
                    <a:pt x="0" y="16"/>
                  </a:cubicBezTo>
                  <a:cubicBezTo>
                    <a:pt x="0" y="247"/>
                    <a:pt x="0" y="247"/>
                    <a:pt x="0" y="247"/>
                  </a:cubicBezTo>
                  <a:cubicBezTo>
                    <a:pt x="0" y="256"/>
                    <a:pt x="7" y="263"/>
                    <a:pt x="16" y="263"/>
                  </a:cubicBezTo>
                  <a:cubicBezTo>
                    <a:pt x="267" y="263"/>
                    <a:pt x="267" y="263"/>
                    <a:pt x="267" y="263"/>
                  </a:cubicBezTo>
                  <a:cubicBezTo>
                    <a:pt x="276" y="263"/>
                    <a:pt x="283" y="256"/>
                    <a:pt x="283" y="247"/>
                  </a:cubicBezTo>
                  <a:cubicBezTo>
                    <a:pt x="283" y="238"/>
                    <a:pt x="276" y="231"/>
                    <a:pt x="267" y="231"/>
                  </a:cubicBezTo>
                  <a:cubicBezTo>
                    <a:pt x="32" y="231"/>
                    <a:pt x="32" y="231"/>
                    <a:pt x="32" y="231"/>
                  </a:cubicBezTo>
                  <a:cubicBezTo>
                    <a:pt x="32" y="16"/>
                    <a:pt x="32" y="16"/>
                    <a:pt x="32" y="16"/>
                  </a:cubicBezTo>
                  <a:cubicBezTo>
                    <a:pt x="32"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45">
              <a:extLst>
                <a:ext uri="{FF2B5EF4-FFF2-40B4-BE49-F238E27FC236}">
                  <a16:creationId xmlns:a16="http://schemas.microsoft.com/office/drawing/2014/main" id="{999EAA84-7E04-4DBD-86E4-E06EE82069BA}"/>
                </a:ext>
              </a:extLst>
            </p:cNvPr>
            <p:cNvSpPr>
              <a:spLocks/>
            </p:cNvSpPr>
            <p:nvPr/>
          </p:nvSpPr>
          <p:spPr bwMode="auto">
            <a:xfrm>
              <a:off x="13042900" y="5376863"/>
              <a:ext cx="328613" cy="268287"/>
            </a:xfrm>
            <a:custGeom>
              <a:avLst/>
              <a:gdLst>
                <a:gd name="T0" fmla="*/ 244 w 264"/>
                <a:gd name="T1" fmla="*/ 0 h 215"/>
                <a:gd name="T2" fmla="*/ 201 w 264"/>
                <a:gd name="T3" fmla="*/ 3 h 215"/>
                <a:gd name="T4" fmla="*/ 186 w 264"/>
                <a:gd name="T5" fmla="*/ 20 h 215"/>
                <a:gd name="T6" fmla="*/ 203 w 264"/>
                <a:gd name="T7" fmla="*/ 35 h 215"/>
                <a:gd name="T8" fmla="*/ 206 w 264"/>
                <a:gd name="T9" fmla="*/ 35 h 215"/>
                <a:gd name="T10" fmla="*/ 133 w 264"/>
                <a:gd name="T11" fmla="*/ 127 h 215"/>
                <a:gd name="T12" fmla="*/ 104 w 264"/>
                <a:gd name="T13" fmla="*/ 95 h 215"/>
                <a:gd name="T14" fmla="*/ 92 w 264"/>
                <a:gd name="T15" fmla="*/ 90 h 215"/>
                <a:gd name="T16" fmla="*/ 80 w 264"/>
                <a:gd name="T17" fmla="*/ 96 h 215"/>
                <a:gd name="T18" fmla="*/ 5 w 264"/>
                <a:gd name="T19" fmla="*/ 189 h 215"/>
                <a:gd name="T20" fmla="*/ 8 w 264"/>
                <a:gd name="T21" fmla="*/ 211 h 215"/>
                <a:gd name="T22" fmla="*/ 18 w 264"/>
                <a:gd name="T23" fmla="*/ 215 h 215"/>
                <a:gd name="T24" fmla="*/ 30 w 264"/>
                <a:gd name="T25" fmla="*/ 209 h 215"/>
                <a:gd name="T26" fmla="*/ 93 w 264"/>
                <a:gd name="T27" fmla="*/ 131 h 215"/>
                <a:gd name="T28" fmla="*/ 122 w 264"/>
                <a:gd name="T29" fmla="*/ 162 h 215"/>
                <a:gd name="T30" fmla="*/ 135 w 264"/>
                <a:gd name="T31" fmla="*/ 167 h 215"/>
                <a:gd name="T32" fmla="*/ 147 w 264"/>
                <a:gd name="T33" fmla="*/ 161 h 215"/>
                <a:gd name="T34" fmla="*/ 231 w 264"/>
                <a:gd name="T35" fmla="*/ 55 h 215"/>
                <a:gd name="T36" fmla="*/ 232 w 264"/>
                <a:gd name="T37" fmla="*/ 60 h 215"/>
                <a:gd name="T38" fmla="*/ 248 w 264"/>
                <a:gd name="T39" fmla="*/ 75 h 215"/>
                <a:gd name="T40" fmla="*/ 249 w 264"/>
                <a:gd name="T41" fmla="*/ 75 h 215"/>
                <a:gd name="T42" fmla="*/ 264 w 264"/>
                <a:gd name="T43" fmla="*/ 58 h 215"/>
                <a:gd name="T44" fmla="*/ 261 w 264"/>
                <a:gd name="T45" fmla="*/ 15 h 215"/>
                <a:gd name="T46" fmla="*/ 244 w 264"/>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 h="215">
                  <a:moveTo>
                    <a:pt x="244" y="0"/>
                  </a:moveTo>
                  <a:cubicBezTo>
                    <a:pt x="201" y="3"/>
                    <a:pt x="201" y="3"/>
                    <a:pt x="201" y="3"/>
                  </a:cubicBezTo>
                  <a:cubicBezTo>
                    <a:pt x="192" y="4"/>
                    <a:pt x="186" y="12"/>
                    <a:pt x="186" y="20"/>
                  </a:cubicBezTo>
                  <a:cubicBezTo>
                    <a:pt x="187" y="29"/>
                    <a:pt x="194" y="36"/>
                    <a:pt x="203" y="35"/>
                  </a:cubicBezTo>
                  <a:cubicBezTo>
                    <a:pt x="206" y="35"/>
                    <a:pt x="206" y="35"/>
                    <a:pt x="206" y="35"/>
                  </a:cubicBezTo>
                  <a:cubicBezTo>
                    <a:pt x="133" y="127"/>
                    <a:pt x="133" y="127"/>
                    <a:pt x="133" y="127"/>
                  </a:cubicBezTo>
                  <a:cubicBezTo>
                    <a:pt x="104" y="95"/>
                    <a:pt x="104" y="95"/>
                    <a:pt x="104" y="95"/>
                  </a:cubicBezTo>
                  <a:cubicBezTo>
                    <a:pt x="101" y="92"/>
                    <a:pt x="97" y="90"/>
                    <a:pt x="92" y="90"/>
                  </a:cubicBezTo>
                  <a:cubicBezTo>
                    <a:pt x="87" y="91"/>
                    <a:pt x="83" y="93"/>
                    <a:pt x="80" y="96"/>
                  </a:cubicBezTo>
                  <a:cubicBezTo>
                    <a:pt x="5" y="189"/>
                    <a:pt x="5" y="189"/>
                    <a:pt x="5" y="189"/>
                  </a:cubicBezTo>
                  <a:cubicBezTo>
                    <a:pt x="0" y="196"/>
                    <a:pt x="1" y="206"/>
                    <a:pt x="8" y="211"/>
                  </a:cubicBezTo>
                  <a:cubicBezTo>
                    <a:pt x="11" y="214"/>
                    <a:pt x="14" y="215"/>
                    <a:pt x="18" y="215"/>
                  </a:cubicBezTo>
                  <a:cubicBezTo>
                    <a:pt x="22" y="215"/>
                    <a:pt x="27" y="213"/>
                    <a:pt x="30" y="209"/>
                  </a:cubicBezTo>
                  <a:cubicBezTo>
                    <a:pt x="93" y="131"/>
                    <a:pt x="93" y="131"/>
                    <a:pt x="93" y="131"/>
                  </a:cubicBezTo>
                  <a:cubicBezTo>
                    <a:pt x="122" y="162"/>
                    <a:pt x="122" y="162"/>
                    <a:pt x="122" y="162"/>
                  </a:cubicBezTo>
                  <a:cubicBezTo>
                    <a:pt x="126" y="166"/>
                    <a:pt x="130" y="168"/>
                    <a:pt x="135" y="167"/>
                  </a:cubicBezTo>
                  <a:cubicBezTo>
                    <a:pt x="140" y="167"/>
                    <a:pt x="144" y="165"/>
                    <a:pt x="147" y="161"/>
                  </a:cubicBezTo>
                  <a:cubicBezTo>
                    <a:pt x="231" y="55"/>
                    <a:pt x="231" y="55"/>
                    <a:pt x="231" y="55"/>
                  </a:cubicBezTo>
                  <a:cubicBezTo>
                    <a:pt x="232" y="60"/>
                    <a:pt x="232" y="60"/>
                    <a:pt x="232" y="60"/>
                  </a:cubicBezTo>
                  <a:cubicBezTo>
                    <a:pt x="232" y="68"/>
                    <a:pt x="239" y="75"/>
                    <a:pt x="248" y="75"/>
                  </a:cubicBezTo>
                  <a:cubicBezTo>
                    <a:pt x="248" y="75"/>
                    <a:pt x="248" y="75"/>
                    <a:pt x="249" y="75"/>
                  </a:cubicBezTo>
                  <a:cubicBezTo>
                    <a:pt x="257" y="74"/>
                    <a:pt x="264" y="67"/>
                    <a:pt x="264" y="58"/>
                  </a:cubicBezTo>
                  <a:cubicBezTo>
                    <a:pt x="261" y="15"/>
                    <a:pt x="261" y="15"/>
                    <a:pt x="261" y="15"/>
                  </a:cubicBezTo>
                  <a:cubicBezTo>
                    <a:pt x="260" y="6"/>
                    <a:pt x="252"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146">
              <a:extLst>
                <a:ext uri="{FF2B5EF4-FFF2-40B4-BE49-F238E27FC236}">
                  <a16:creationId xmlns:a16="http://schemas.microsoft.com/office/drawing/2014/main" id="{675EB695-8889-45A0-BC3A-8C32E289D613}"/>
                </a:ext>
              </a:extLst>
            </p:cNvPr>
            <p:cNvSpPr>
              <a:spLocks noChangeArrowheads="1"/>
            </p:cNvSpPr>
            <p:nvPr/>
          </p:nvSpPr>
          <p:spPr bwMode="auto">
            <a:xfrm>
              <a:off x="13281025" y="5564188"/>
              <a:ext cx="23813"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Rectangle 147">
              <a:extLst>
                <a:ext uri="{FF2B5EF4-FFF2-40B4-BE49-F238E27FC236}">
                  <a16:creationId xmlns:a16="http://schemas.microsoft.com/office/drawing/2014/main" id="{C0984FDB-5E87-467E-992B-BCE6DD4C5A7D}"/>
                </a:ext>
              </a:extLst>
            </p:cNvPr>
            <p:cNvSpPr>
              <a:spLocks noChangeArrowheads="1"/>
            </p:cNvSpPr>
            <p:nvPr/>
          </p:nvSpPr>
          <p:spPr bwMode="auto">
            <a:xfrm>
              <a:off x="13130213" y="5613400"/>
              <a:ext cx="22225" cy="746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Rectangle 148">
              <a:extLst>
                <a:ext uri="{FF2B5EF4-FFF2-40B4-BE49-F238E27FC236}">
                  <a16:creationId xmlns:a16="http://schemas.microsoft.com/office/drawing/2014/main" id="{0F0A2189-2754-430A-9EE9-1B428ED6F505}"/>
                </a:ext>
              </a:extLst>
            </p:cNvPr>
            <p:cNvSpPr>
              <a:spLocks noChangeArrowheads="1"/>
            </p:cNvSpPr>
            <p:nvPr/>
          </p:nvSpPr>
          <p:spPr bwMode="auto">
            <a:xfrm>
              <a:off x="13054013" y="5651500"/>
              <a:ext cx="222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Rectangle 149">
              <a:extLst>
                <a:ext uri="{FF2B5EF4-FFF2-40B4-BE49-F238E27FC236}">
                  <a16:creationId xmlns:a16="http://schemas.microsoft.com/office/drawing/2014/main" id="{7F40D558-8C4A-489E-AA9A-86191543C1CC}"/>
                </a:ext>
              </a:extLst>
            </p:cNvPr>
            <p:cNvSpPr>
              <a:spLocks noChangeArrowheads="1"/>
            </p:cNvSpPr>
            <p:nvPr/>
          </p:nvSpPr>
          <p:spPr bwMode="auto">
            <a:xfrm>
              <a:off x="13204825" y="5591175"/>
              <a:ext cx="23813"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97">
              <a:extLst>
                <a:ext uri="{FF2B5EF4-FFF2-40B4-BE49-F238E27FC236}">
                  <a16:creationId xmlns:a16="http://schemas.microsoft.com/office/drawing/2014/main" id="{B35F1A28-0BF1-4BAC-A62C-ADD49C25F8EF}"/>
                </a:ext>
              </a:extLst>
            </p:cNvPr>
            <p:cNvSpPr>
              <a:spLocks noEditPoints="1"/>
            </p:cNvSpPr>
            <p:nvPr/>
          </p:nvSpPr>
          <p:spPr bwMode="auto">
            <a:xfrm>
              <a:off x="13168313" y="5761038"/>
              <a:ext cx="125413" cy="125412"/>
            </a:xfrm>
            <a:custGeom>
              <a:avLst/>
              <a:gdLst>
                <a:gd name="T0" fmla="*/ 0 w 101"/>
                <a:gd name="T1" fmla="*/ 51 h 101"/>
                <a:gd name="T2" fmla="*/ 50 w 101"/>
                <a:gd name="T3" fmla="*/ 101 h 101"/>
                <a:gd name="T4" fmla="*/ 101 w 101"/>
                <a:gd name="T5" fmla="*/ 51 h 101"/>
                <a:gd name="T6" fmla="*/ 50 w 101"/>
                <a:gd name="T7" fmla="*/ 0 h 101"/>
                <a:gd name="T8" fmla="*/ 0 w 101"/>
                <a:gd name="T9" fmla="*/ 51 h 101"/>
                <a:gd name="T10" fmla="*/ 50 w 101"/>
                <a:gd name="T11" fmla="*/ 69 h 101"/>
                <a:gd name="T12" fmla="*/ 32 w 101"/>
                <a:gd name="T13" fmla="*/ 51 h 101"/>
                <a:gd name="T14" fmla="*/ 50 w 101"/>
                <a:gd name="T15" fmla="*/ 32 h 101"/>
                <a:gd name="T16" fmla="*/ 69 w 101"/>
                <a:gd name="T17" fmla="*/ 51 h 101"/>
                <a:gd name="T18" fmla="*/ 50 w 101"/>
                <a:gd name="T19"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1">
                  <a:moveTo>
                    <a:pt x="0" y="51"/>
                  </a:moveTo>
                  <a:cubicBezTo>
                    <a:pt x="0" y="79"/>
                    <a:pt x="22" y="101"/>
                    <a:pt x="50" y="101"/>
                  </a:cubicBezTo>
                  <a:cubicBezTo>
                    <a:pt x="78" y="101"/>
                    <a:pt x="101" y="79"/>
                    <a:pt x="101" y="51"/>
                  </a:cubicBezTo>
                  <a:cubicBezTo>
                    <a:pt x="101" y="23"/>
                    <a:pt x="78" y="0"/>
                    <a:pt x="50" y="0"/>
                  </a:cubicBezTo>
                  <a:cubicBezTo>
                    <a:pt x="22" y="0"/>
                    <a:pt x="0" y="23"/>
                    <a:pt x="0" y="51"/>
                  </a:cubicBezTo>
                  <a:close/>
                  <a:moveTo>
                    <a:pt x="50" y="69"/>
                  </a:moveTo>
                  <a:cubicBezTo>
                    <a:pt x="40" y="69"/>
                    <a:pt x="32" y="61"/>
                    <a:pt x="32" y="51"/>
                  </a:cubicBezTo>
                  <a:cubicBezTo>
                    <a:pt x="32" y="41"/>
                    <a:pt x="40" y="32"/>
                    <a:pt x="50" y="32"/>
                  </a:cubicBezTo>
                  <a:cubicBezTo>
                    <a:pt x="60" y="32"/>
                    <a:pt x="69" y="41"/>
                    <a:pt x="69" y="51"/>
                  </a:cubicBezTo>
                  <a:cubicBezTo>
                    <a:pt x="69" y="61"/>
                    <a:pt x="60" y="69"/>
                    <a:pt x="5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98">
              <a:extLst>
                <a:ext uri="{FF2B5EF4-FFF2-40B4-BE49-F238E27FC236}">
                  <a16:creationId xmlns:a16="http://schemas.microsoft.com/office/drawing/2014/main" id="{8D09761A-E279-401C-B208-3B0AE3F0B942}"/>
                </a:ext>
              </a:extLst>
            </p:cNvPr>
            <p:cNvSpPr>
              <a:spLocks noEditPoints="1"/>
            </p:cNvSpPr>
            <p:nvPr/>
          </p:nvSpPr>
          <p:spPr bwMode="auto">
            <a:xfrm>
              <a:off x="12639675" y="5897563"/>
              <a:ext cx="722313" cy="180975"/>
            </a:xfrm>
            <a:custGeom>
              <a:avLst/>
              <a:gdLst>
                <a:gd name="T0" fmla="*/ 476 w 581"/>
                <a:gd name="T1" fmla="*/ 0 h 146"/>
                <a:gd name="T2" fmla="*/ 475 w 581"/>
                <a:gd name="T3" fmla="*/ 0 h 146"/>
                <a:gd name="T4" fmla="*/ 411 w 581"/>
                <a:gd name="T5" fmla="*/ 60 h 146"/>
                <a:gd name="T6" fmla="*/ 181 w 581"/>
                <a:gd name="T7" fmla="*/ 60 h 146"/>
                <a:gd name="T8" fmla="*/ 117 w 581"/>
                <a:gd name="T9" fmla="*/ 0 h 146"/>
                <a:gd name="T10" fmla="*/ 116 w 581"/>
                <a:gd name="T11" fmla="*/ 0 h 146"/>
                <a:gd name="T12" fmla="*/ 52 w 581"/>
                <a:gd name="T13" fmla="*/ 60 h 146"/>
                <a:gd name="T14" fmla="*/ 0 w 581"/>
                <a:gd name="T15" fmla="*/ 60 h 146"/>
                <a:gd name="T16" fmla="*/ 0 w 581"/>
                <a:gd name="T17" fmla="*/ 146 h 146"/>
                <a:gd name="T18" fmla="*/ 52 w 581"/>
                <a:gd name="T19" fmla="*/ 146 h 146"/>
                <a:gd name="T20" fmla="*/ 182 w 581"/>
                <a:gd name="T21" fmla="*/ 146 h 146"/>
                <a:gd name="T22" fmla="*/ 410 w 581"/>
                <a:gd name="T23" fmla="*/ 146 h 146"/>
                <a:gd name="T24" fmla="*/ 540 w 581"/>
                <a:gd name="T25" fmla="*/ 146 h 146"/>
                <a:gd name="T26" fmla="*/ 581 w 581"/>
                <a:gd name="T27" fmla="*/ 146 h 146"/>
                <a:gd name="T28" fmla="*/ 581 w 581"/>
                <a:gd name="T29" fmla="*/ 60 h 146"/>
                <a:gd name="T30" fmla="*/ 540 w 581"/>
                <a:gd name="T31" fmla="*/ 60 h 146"/>
                <a:gd name="T32" fmla="*/ 476 w 581"/>
                <a:gd name="T33" fmla="*/ 0 h 146"/>
                <a:gd name="T34" fmla="*/ 549 w 581"/>
                <a:gd name="T35" fmla="*/ 114 h 146"/>
                <a:gd name="T36" fmla="*/ 540 w 581"/>
                <a:gd name="T37" fmla="*/ 114 h 146"/>
                <a:gd name="T38" fmla="*/ 524 w 581"/>
                <a:gd name="T39" fmla="*/ 114 h 146"/>
                <a:gd name="T40" fmla="*/ 508 w 581"/>
                <a:gd name="T41" fmla="*/ 114 h 146"/>
                <a:gd name="T42" fmla="*/ 442 w 581"/>
                <a:gd name="T43" fmla="*/ 114 h 146"/>
                <a:gd name="T44" fmla="*/ 426 w 581"/>
                <a:gd name="T45" fmla="*/ 114 h 146"/>
                <a:gd name="T46" fmla="*/ 410 w 581"/>
                <a:gd name="T47" fmla="*/ 114 h 146"/>
                <a:gd name="T48" fmla="*/ 182 w 581"/>
                <a:gd name="T49" fmla="*/ 114 h 146"/>
                <a:gd name="T50" fmla="*/ 166 w 581"/>
                <a:gd name="T51" fmla="*/ 114 h 146"/>
                <a:gd name="T52" fmla="*/ 150 w 581"/>
                <a:gd name="T53" fmla="*/ 114 h 146"/>
                <a:gd name="T54" fmla="*/ 84 w 581"/>
                <a:gd name="T55" fmla="*/ 114 h 146"/>
                <a:gd name="T56" fmla="*/ 68 w 581"/>
                <a:gd name="T57" fmla="*/ 114 h 146"/>
                <a:gd name="T58" fmla="*/ 52 w 581"/>
                <a:gd name="T59" fmla="*/ 114 h 146"/>
                <a:gd name="T60" fmla="*/ 32 w 581"/>
                <a:gd name="T61" fmla="*/ 114 h 146"/>
                <a:gd name="T62" fmla="*/ 32 w 581"/>
                <a:gd name="T63" fmla="*/ 92 h 146"/>
                <a:gd name="T64" fmla="*/ 52 w 581"/>
                <a:gd name="T65" fmla="*/ 92 h 146"/>
                <a:gd name="T66" fmla="*/ 68 w 581"/>
                <a:gd name="T67" fmla="*/ 92 h 146"/>
                <a:gd name="T68" fmla="*/ 84 w 581"/>
                <a:gd name="T69" fmla="*/ 92 h 146"/>
                <a:gd name="T70" fmla="*/ 150 w 581"/>
                <a:gd name="T71" fmla="*/ 92 h 146"/>
                <a:gd name="T72" fmla="*/ 166 w 581"/>
                <a:gd name="T73" fmla="*/ 92 h 146"/>
                <a:gd name="T74" fmla="*/ 182 w 581"/>
                <a:gd name="T75" fmla="*/ 92 h 146"/>
                <a:gd name="T76" fmla="*/ 410 w 581"/>
                <a:gd name="T77" fmla="*/ 92 h 146"/>
                <a:gd name="T78" fmla="*/ 426 w 581"/>
                <a:gd name="T79" fmla="*/ 92 h 146"/>
                <a:gd name="T80" fmla="*/ 442 w 581"/>
                <a:gd name="T81" fmla="*/ 92 h 146"/>
                <a:gd name="T82" fmla="*/ 508 w 581"/>
                <a:gd name="T83" fmla="*/ 92 h 146"/>
                <a:gd name="T84" fmla="*/ 524 w 581"/>
                <a:gd name="T85" fmla="*/ 92 h 146"/>
                <a:gd name="T86" fmla="*/ 540 w 581"/>
                <a:gd name="T87" fmla="*/ 92 h 146"/>
                <a:gd name="T88" fmla="*/ 549 w 581"/>
                <a:gd name="T89" fmla="*/ 92 h 146"/>
                <a:gd name="T90" fmla="*/ 549 w 581"/>
                <a:gd name="T91" fmla="*/ 114 h 146"/>
                <a:gd name="T92" fmla="*/ 116 w 581"/>
                <a:gd name="T93" fmla="*/ 32 h 146"/>
                <a:gd name="T94" fmla="*/ 117 w 581"/>
                <a:gd name="T95" fmla="*/ 32 h 146"/>
                <a:gd name="T96" fmla="*/ 149 w 581"/>
                <a:gd name="T97" fmla="*/ 60 h 146"/>
                <a:gd name="T98" fmla="*/ 84 w 581"/>
                <a:gd name="T99" fmla="*/ 60 h 146"/>
                <a:gd name="T100" fmla="*/ 116 w 581"/>
                <a:gd name="T101" fmla="*/ 32 h 146"/>
                <a:gd name="T102" fmla="*/ 475 w 581"/>
                <a:gd name="T103" fmla="*/ 32 h 146"/>
                <a:gd name="T104" fmla="*/ 476 w 581"/>
                <a:gd name="T105" fmla="*/ 32 h 146"/>
                <a:gd name="T106" fmla="*/ 508 w 581"/>
                <a:gd name="T107" fmla="*/ 60 h 146"/>
                <a:gd name="T108" fmla="*/ 443 w 581"/>
                <a:gd name="T109" fmla="*/ 60 h 146"/>
                <a:gd name="T110" fmla="*/ 475 w 581"/>
                <a:gd name="T111" fmla="*/ 3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1" h="146">
                  <a:moveTo>
                    <a:pt x="476" y="0"/>
                  </a:moveTo>
                  <a:cubicBezTo>
                    <a:pt x="475" y="0"/>
                    <a:pt x="475" y="0"/>
                    <a:pt x="475" y="0"/>
                  </a:cubicBezTo>
                  <a:cubicBezTo>
                    <a:pt x="441" y="0"/>
                    <a:pt x="413" y="27"/>
                    <a:pt x="411" y="60"/>
                  </a:cubicBezTo>
                  <a:cubicBezTo>
                    <a:pt x="181" y="60"/>
                    <a:pt x="181" y="60"/>
                    <a:pt x="181" y="60"/>
                  </a:cubicBezTo>
                  <a:cubicBezTo>
                    <a:pt x="179" y="27"/>
                    <a:pt x="151" y="0"/>
                    <a:pt x="117" y="0"/>
                  </a:cubicBezTo>
                  <a:cubicBezTo>
                    <a:pt x="116" y="0"/>
                    <a:pt x="116" y="0"/>
                    <a:pt x="116" y="0"/>
                  </a:cubicBezTo>
                  <a:cubicBezTo>
                    <a:pt x="82" y="0"/>
                    <a:pt x="55" y="27"/>
                    <a:pt x="52" y="60"/>
                  </a:cubicBezTo>
                  <a:cubicBezTo>
                    <a:pt x="0" y="60"/>
                    <a:pt x="0" y="60"/>
                    <a:pt x="0" y="60"/>
                  </a:cubicBezTo>
                  <a:cubicBezTo>
                    <a:pt x="0" y="146"/>
                    <a:pt x="0" y="146"/>
                    <a:pt x="0" y="146"/>
                  </a:cubicBezTo>
                  <a:cubicBezTo>
                    <a:pt x="52" y="146"/>
                    <a:pt x="52" y="146"/>
                    <a:pt x="52" y="146"/>
                  </a:cubicBezTo>
                  <a:cubicBezTo>
                    <a:pt x="182" y="146"/>
                    <a:pt x="182" y="146"/>
                    <a:pt x="182" y="146"/>
                  </a:cubicBezTo>
                  <a:cubicBezTo>
                    <a:pt x="410" y="146"/>
                    <a:pt x="410" y="146"/>
                    <a:pt x="410" y="146"/>
                  </a:cubicBezTo>
                  <a:cubicBezTo>
                    <a:pt x="540" y="146"/>
                    <a:pt x="540" y="146"/>
                    <a:pt x="540" y="146"/>
                  </a:cubicBezTo>
                  <a:cubicBezTo>
                    <a:pt x="581" y="146"/>
                    <a:pt x="581" y="146"/>
                    <a:pt x="581" y="146"/>
                  </a:cubicBezTo>
                  <a:cubicBezTo>
                    <a:pt x="581" y="60"/>
                    <a:pt x="581" y="60"/>
                    <a:pt x="581" y="60"/>
                  </a:cubicBezTo>
                  <a:cubicBezTo>
                    <a:pt x="540" y="60"/>
                    <a:pt x="540" y="60"/>
                    <a:pt x="540" y="60"/>
                  </a:cubicBezTo>
                  <a:cubicBezTo>
                    <a:pt x="537" y="27"/>
                    <a:pt x="510" y="0"/>
                    <a:pt x="476" y="0"/>
                  </a:cubicBezTo>
                  <a:close/>
                  <a:moveTo>
                    <a:pt x="549" y="114"/>
                  </a:moveTo>
                  <a:cubicBezTo>
                    <a:pt x="540" y="114"/>
                    <a:pt x="540" y="114"/>
                    <a:pt x="540" y="114"/>
                  </a:cubicBezTo>
                  <a:cubicBezTo>
                    <a:pt x="524" y="114"/>
                    <a:pt x="524" y="114"/>
                    <a:pt x="524" y="114"/>
                  </a:cubicBezTo>
                  <a:cubicBezTo>
                    <a:pt x="508" y="114"/>
                    <a:pt x="508" y="114"/>
                    <a:pt x="508" y="114"/>
                  </a:cubicBezTo>
                  <a:cubicBezTo>
                    <a:pt x="442" y="114"/>
                    <a:pt x="442" y="114"/>
                    <a:pt x="442" y="114"/>
                  </a:cubicBezTo>
                  <a:cubicBezTo>
                    <a:pt x="426" y="114"/>
                    <a:pt x="426" y="114"/>
                    <a:pt x="426" y="114"/>
                  </a:cubicBezTo>
                  <a:cubicBezTo>
                    <a:pt x="410" y="114"/>
                    <a:pt x="410" y="114"/>
                    <a:pt x="410" y="114"/>
                  </a:cubicBezTo>
                  <a:cubicBezTo>
                    <a:pt x="182" y="114"/>
                    <a:pt x="182" y="114"/>
                    <a:pt x="182" y="114"/>
                  </a:cubicBezTo>
                  <a:cubicBezTo>
                    <a:pt x="166" y="114"/>
                    <a:pt x="166" y="114"/>
                    <a:pt x="166" y="114"/>
                  </a:cubicBezTo>
                  <a:cubicBezTo>
                    <a:pt x="150" y="114"/>
                    <a:pt x="150" y="114"/>
                    <a:pt x="150" y="114"/>
                  </a:cubicBezTo>
                  <a:cubicBezTo>
                    <a:pt x="84" y="114"/>
                    <a:pt x="84" y="114"/>
                    <a:pt x="84" y="114"/>
                  </a:cubicBezTo>
                  <a:cubicBezTo>
                    <a:pt x="68" y="114"/>
                    <a:pt x="68" y="114"/>
                    <a:pt x="68" y="114"/>
                  </a:cubicBezTo>
                  <a:cubicBezTo>
                    <a:pt x="52" y="114"/>
                    <a:pt x="52" y="114"/>
                    <a:pt x="52" y="114"/>
                  </a:cubicBezTo>
                  <a:cubicBezTo>
                    <a:pt x="32" y="114"/>
                    <a:pt x="32" y="114"/>
                    <a:pt x="32" y="114"/>
                  </a:cubicBezTo>
                  <a:cubicBezTo>
                    <a:pt x="32" y="92"/>
                    <a:pt x="32" y="92"/>
                    <a:pt x="32" y="92"/>
                  </a:cubicBezTo>
                  <a:cubicBezTo>
                    <a:pt x="52" y="92"/>
                    <a:pt x="52" y="92"/>
                    <a:pt x="52" y="92"/>
                  </a:cubicBezTo>
                  <a:cubicBezTo>
                    <a:pt x="68" y="92"/>
                    <a:pt x="68" y="92"/>
                    <a:pt x="68" y="92"/>
                  </a:cubicBezTo>
                  <a:cubicBezTo>
                    <a:pt x="84" y="92"/>
                    <a:pt x="84" y="92"/>
                    <a:pt x="84" y="92"/>
                  </a:cubicBezTo>
                  <a:cubicBezTo>
                    <a:pt x="150" y="92"/>
                    <a:pt x="150" y="92"/>
                    <a:pt x="150" y="92"/>
                  </a:cubicBezTo>
                  <a:cubicBezTo>
                    <a:pt x="166" y="92"/>
                    <a:pt x="166" y="92"/>
                    <a:pt x="166" y="92"/>
                  </a:cubicBezTo>
                  <a:cubicBezTo>
                    <a:pt x="182" y="92"/>
                    <a:pt x="182" y="92"/>
                    <a:pt x="182" y="92"/>
                  </a:cubicBezTo>
                  <a:cubicBezTo>
                    <a:pt x="410" y="92"/>
                    <a:pt x="410" y="92"/>
                    <a:pt x="410" y="92"/>
                  </a:cubicBezTo>
                  <a:cubicBezTo>
                    <a:pt x="426" y="92"/>
                    <a:pt x="426" y="92"/>
                    <a:pt x="426" y="92"/>
                  </a:cubicBezTo>
                  <a:cubicBezTo>
                    <a:pt x="442" y="92"/>
                    <a:pt x="442" y="92"/>
                    <a:pt x="442" y="92"/>
                  </a:cubicBezTo>
                  <a:cubicBezTo>
                    <a:pt x="508" y="92"/>
                    <a:pt x="508" y="92"/>
                    <a:pt x="508" y="92"/>
                  </a:cubicBezTo>
                  <a:cubicBezTo>
                    <a:pt x="524" y="92"/>
                    <a:pt x="524" y="92"/>
                    <a:pt x="524" y="92"/>
                  </a:cubicBezTo>
                  <a:cubicBezTo>
                    <a:pt x="540" y="92"/>
                    <a:pt x="540" y="92"/>
                    <a:pt x="540" y="92"/>
                  </a:cubicBezTo>
                  <a:cubicBezTo>
                    <a:pt x="549" y="92"/>
                    <a:pt x="549" y="92"/>
                    <a:pt x="549" y="92"/>
                  </a:cubicBezTo>
                  <a:lnTo>
                    <a:pt x="549" y="114"/>
                  </a:lnTo>
                  <a:close/>
                  <a:moveTo>
                    <a:pt x="116" y="32"/>
                  </a:moveTo>
                  <a:cubicBezTo>
                    <a:pt x="117" y="32"/>
                    <a:pt x="117" y="32"/>
                    <a:pt x="117" y="32"/>
                  </a:cubicBezTo>
                  <a:cubicBezTo>
                    <a:pt x="134" y="32"/>
                    <a:pt x="147" y="44"/>
                    <a:pt x="149" y="60"/>
                  </a:cubicBezTo>
                  <a:cubicBezTo>
                    <a:pt x="84" y="60"/>
                    <a:pt x="84" y="60"/>
                    <a:pt x="84" y="60"/>
                  </a:cubicBezTo>
                  <a:cubicBezTo>
                    <a:pt x="87" y="44"/>
                    <a:pt x="100" y="32"/>
                    <a:pt x="116" y="32"/>
                  </a:cubicBezTo>
                  <a:close/>
                  <a:moveTo>
                    <a:pt x="475" y="32"/>
                  </a:moveTo>
                  <a:cubicBezTo>
                    <a:pt x="476" y="32"/>
                    <a:pt x="476" y="32"/>
                    <a:pt x="476" y="32"/>
                  </a:cubicBezTo>
                  <a:cubicBezTo>
                    <a:pt x="492" y="32"/>
                    <a:pt x="505" y="44"/>
                    <a:pt x="508" y="60"/>
                  </a:cubicBezTo>
                  <a:cubicBezTo>
                    <a:pt x="443" y="60"/>
                    <a:pt x="443" y="60"/>
                    <a:pt x="443" y="60"/>
                  </a:cubicBezTo>
                  <a:cubicBezTo>
                    <a:pt x="445" y="44"/>
                    <a:pt x="458" y="32"/>
                    <a:pt x="4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99">
              <a:extLst>
                <a:ext uri="{FF2B5EF4-FFF2-40B4-BE49-F238E27FC236}">
                  <a16:creationId xmlns:a16="http://schemas.microsoft.com/office/drawing/2014/main" id="{0B63C2C3-5D35-41FB-B732-EFAA8021BB12}"/>
                </a:ext>
              </a:extLst>
            </p:cNvPr>
            <p:cNvSpPr>
              <a:spLocks noEditPoints="1"/>
            </p:cNvSpPr>
            <p:nvPr/>
          </p:nvSpPr>
          <p:spPr bwMode="auto">
            <a:xfrm>
              <a:off x="12980988" y="5745163"/>
              <a:ext cx="150813" cy="150812"/>
            </a:xfrm>
            <a:custGeom>
              <a:avLst/>
              <a:gdLst>
                <a:gd name="T0" fmla="*/ 16 w 121"/>
                <a:gd name="T1" fmla="*/ 0 h 121"/>
                <a:gd name="T2" fmla="*/ 0 w 121"/>
                <a:gd name="T3" fmla="*/ 16 h 121"/>
                <a:gd name="T4" fmla="*/ 0 w 121"/>
                <a:gd name="T5" fmla="*/ 105 h 121"/>
                <a:gd name="T6" fmla="*/ 16 w 121"/>
                <a:gd name="T7" fmla="*/ 121 h 121"/>
                <a:gd name="T8" fmla="*/ 105 w 121"/>
                <a:gd name="T9" fmla="*/ 121 h 121"/>
                <a:gd name="T10" fmla="*/ 121 w 121"/>
                <a:gd name="T11" fmla="*/ 105 h 121"/>
                <a:gd name="T12" fmla="*/ 121 w 121"/>
                <a:gd name="T13" fmla="*/ 16 h 121"/>
                <a:gd name="T14" fmla="*/ 105 w 121"/>
                <a:gd name="T15" fmla="*/ 0 h 121"/>
                <a:gd name="T16" fmla="*/ 16 w 121"/>
                <a:gd name="T17" fmla="*/ 0 h 121"/>
                <a:gd name="T18" fmla="*/ 89 w 121"/>
                <a:gd name="T19" fmla="*/ 89 h 121"/>
                <a:gd name="T20" fmla="*/ 32 w 121"/>
                <a:gd name="T21" fmla="*/ 89 h 121"/>
                <a:gd name="T22" fmla="*/ 32 w 121"/>
                <a:gd name="T23" fmla="*/ 32 h 121"/>
                <a:gd name="T24" fmla="*/ 89 w 121"/>
                <a:gd name="T25" fmla="*/ 32 h 121"/>
                <a:gd name="T26" fmla="*/ 89 w 121"/>
                <a:gd name="T27"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1">
                  <a:moveTo>
                    <a:pt x="16" y="0"/>
                  </a:moveTo>
                  <a:cubicBezTo>
                    <a:pt x="7" y="0"/>
                    <a:pt x="0" y="7"/>
                    <a:pt x="0" y="16"/>
                  </a:cubicBezTo>
                  <a:cubicBezTo>
                    <a:pt x="0" y="105"/>
                    <a:pt x="0" y="105"/>
                    <a:pt x="0" y="105"/>
                  </a:cubicBezTo>
                  <a:cubicBezTo>
                    <a:pt x="0" y="114"/>
                    <a:pt x="7" y="121"/>
                    <a:pt x="16" y="121"/>
                  </a:cubicBezTo>
                  <a:cubicBezTo>
                    <a:pt x="105" y="121"/>
                    <a:pt x="105" y="121"/>
                    <a:pt x="105" y="121"/>
                  </a:cubicBezTo>
                  <a:cubicBezTo>
                    <a:pt x="114" y="121"/>
                    <a:pt x="121" y="114"/>
                    <a:pt x="121" y="105"/>
                  </a:cubicBezTo>
                  <a:cubicBezTo>
                    <a:pt x="121" y="16"/>
                    <a:pt x="121" y="16"/>
                    <a:pt x="121" y="16"/>
                  </a:cubicBezTo>
                  <a:cubicBezTo>
                    <a:pt x="121" y="7"/>
                    <a:pt x="114" y="0"/>
                    <a:pt x="105" y="0"/>
                  </a:cubicBezTo>
                  <a:lnTo>
                    <a:pt x="16" y="0"/>
                  </a:lnTo>
                  <a:close/>
                  <a:moveTo>
                    <a:pt x="89" y="89"/>
                  </a:moveTo>
                  <a:cubicBezTo>
                    <a:pt x="32" y="89"/>
                    <a:pt x="32" y="89"/>
                    <a:pt x="32" y="89"/>
                  </a:cubicBezTo>
                  <a:cubicBezTo>
                    <a:pt x="32" y="32"/>
                    <a:pt x="32" y="32"/>
                    <a:pt x="32" y="32"/>
                  </a:cubicBezTo>
                  <a:cubicBezTo>
                    <a:pt x="89" y="32"/>
                    <a:pt x="89" y="32"/>
                    <a:pt x="89" y="32"/>
                  </a:cubicBezTo>
                  <a:lnTo>
                    <a:pt x="89"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uppieren 215">
            <a:extLst>
              <a:ext uri="{FF2B5EF4-FFF2-40B4-BE49-F238E27FC236}">
                <a16:creationId xmlns:a16="http://schemas.microsoft.com/office/drawing/2014/main" id="{ADE48AF4-011F-443A-98FA-EA89C99B7C38}"/>
              </a:ext>
            </a:extLst>
          </p:cNvPr>
          <p:cNvGrpSpPr>
            <a:grpSpLocks noChangeAspect="1"/>
          </p:cNvGrpSpPr>
          <p:nvPr/>
        </p:nvGrpSpPr>
        <p:grpSpPr bwMode="gray">
          <a:xfrm>
            <a:off x="8039940" y="2334401"/>
            <a:ext cx="396000" cy="406749"/>
            <a:chOff x="-16246475" y="1563688"/>
            <a:chExt cx="701675" cy="720725"/>
          </a:xfrm>
          <a:solidFill>
            <a:schemeClr val="tx1"/>
          </a:solidFill>
        </p:grpSpPr>
        <p:sp>
          <p:nvSpPr>
            <p:cNvPr id="143" name="Freeform 81">
              <a:extLst>
                <a:ext uri="{FF2B5EF4-FFF2-40B4-BE49-F238E27FC236}">
                  <a16:creationId xmlns:a16="http://schemas.microsoft.com/office/drawing/2014/main" id="{85CD5A3B-92DC-43A6-820C-DD58960DE512}"/>
                </a:ext>
              </a:extLst>
            </p:cNvPr>
            <p:cNvSpPr>
              <a:spLocks/>
            </p:cNvSpPr>
            <p:nvPr/>
          </p:nvSpPr>
          <p:spPr bwMode="gray">
            <a:xfrm>
              <a:off x="-16246475" y="2030413"/>
              <a:ext cx="242888" cy="254000"/>
            </a:xfrm>
            <a:custGeom>
              <a:avLst/>
              <a:gdLst>
                <a:gd name="T0" fmla="*/ 0 w 132"/>
                <a:gd name="T1" fmla="*/ 139 h 139"/>
                <a:gd name="T2" fmla="*/ 61 w 132"/>
                <a:gd name="T3" fmla="*/ 98 h 139"/>
                <a:gd name="T4" fmla="*/ 51 w 132"/>
                <a:gd name="T5" fmla="*/ 117 h 139"/>
                <a:gd name="T6" fmla="*/ 132 w 132"/>
                <a:gd name="T7" fmla="*/ 44 h 139"/>
                <a:gd name="T8" fmla="*/ 85 w 132"/>
                <a:gd name="T9" fmla="*/ 0 h 139"/>
                <a:gd name="T10" fmla="*/ 25 w 132"/>
                <a:gd name="T11" fmla="*/ 77 h 139"/>
                <a:gd name="T12" fmla="*/ 52 w 132"/>
                <a:gd name="T13" fmla="*/ 55 h 139"/>
                <a:gd name="T14" fmla="*/ 0 w 132"/>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0" y="139"/>
                  </a:moveTo>
                  <a:cubicBezTo>
                    <a:pt x="27" y="123"/>
                    <a:pt x="37" y="115"/>
                    <a:pt x="61" y="98"/>
                  </a:cubicBezTo>
                  <a:cubicBezTo>
                    <a:pt x="60" y="103"/>
                    <a:pt x="53" y="112"/>
                    <a:pt x="51" y="117"/>
                  </a:cubicBezTo>
                  <a:cubicBezTo>
                    <a:pt x="97" y="95"/>
                    <a:pt x="121" y="77"/>
                    <a:pt x="132" y="44"/>
                  </a:cubicBezTo>
                  <a:cubicBezTo>
                    <a:pt x="119" y="44"/>
                    <a:pt x="89" y="15"/>
                    <a:pt x="85" y="0"/>
                  </a:cubicBezTo>
                  <a:cubicBezTo>
                    <a:pt x="61" y="9"/>
                    <a:pt x="42" y="30"/>
                    <a:pt x="25" y="77"/>
                  </a:cubicBezTo>
                  <a:cubicBezTo>
                    <a:pt x="32" y="73"/>
                    <a:pt x="47" y="56"/>
                    <a:pt x="52" y="55"/>
                  </a:cubicBezTo>
                  <a:cubicBezTo>
                    <a:pt x="34" y="84"/>
                    <a:pt x="17" y="111"/>
                    <a:pt x="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82">
              <a:extLst>
                <a:ext uri="{FF2B5EF4-FFF2-40B4-BE49-F238E27FC236}">
                  <a16:creationId xmlns:a16="http://schemas.microsoft.com/office/drawing/2014/main" id="{1809EB3E-18D1-4AC6-BD2E-EFA29FCFBA0C}"/>
                </a:ext>
              </a:extLst>
            </p:cNvPr>
            <p:cNvSpPr>
              <a:spLocks noEditPoints="1"/>
            </p:cNvSpPr>
            <p:nvPr/>
          </p:nvSpPr>
          <p:spPr bwMode="gray">
            <a:xfrm>
              <a:off x="-16194088" y="1563688"/>
              <a:ext cx="649288" cy="647700"/>
            </a:xfrm>
            <a:custGeom>
              <a:avLst/>
              <a:gdLst>
                <a:gd name="T0" fmla="*/ 354 w 354"/>
                <a:gd name="T1" fmla="*/ 0 h 353"/>
                <a:gd name="T2" fmla="*/ 192 w 354"/>
                <a:gd name="T3" fmla="*/ 74 h 353"/>
                <a:gd name="T4" fmla="*/ 71 w 354"/>
                <a:gd name="T5" fmla="*/ 219 h 353"/>
                <a:gd name="T6" fmla="*/ 94 w 354"/>
                <a:gd name="T7" fmla="*/ 260 h 353"/>
                <a:gd name="T8" fmla="*/ 135 w 354"/>
                <a:gd name="T9" fmla="*/ 283 h 353"/>
                <a:gd name="T10" fmla="*/ 279 w 354"/>
                <a:gd name="T11" fmla="*/ 162 h 353"/>
                <a:gd name="T12" fmla="*/ 354 w 354"/>
                <a:gd name="T13" fmla="*/ 0 h 353"/>
                <a:gd name="T14" fmla="*/ 219 w 354"/>
                <a:gd name="T15" fmla="*/ 135 h 353"/>
                <a:gd name="T16" fmla="*/ 219 w 354"/>
                <a:gd name="T17" fmla="*/ 84 h 353"/>
                <a:gd name="T18" fmla="*/ 270 w 354"/>
                <a:gd name="T19" fmla="*/ 84 h 353"/>
                <a:gd name="T20" fmla="*/ 270 w 354"/>
                <a:gd name="T21" fmla="*/ 135 h 353"/>
                <a:gd name="T22" fmla="*/ 219 w 354"/>
                <a:gd name="T23" fmla="*/ 135 h 353"/>
                <a:gd name="T24" fmla="*/ 216 w 354"/>
                <a:gd name="T25" fmla="*/ 241 h 353"/>
                <a:gd name="T26" fmla="*/ 147 w 354"/>
                <a:gd name="T27" fmla="*/ 294 h 353"/>
                <a:gd name="T28" fmla="*/ 155 w 354"/>
                <a:gd name="T29" fmla="*/ 353 h 353"/>
                <a:gd name="T30" fmla="*/ 186 w 354"/>
                <a:gd name="T31" fmla="*/ 331 h 353"/>
                <a:gd name="T32" fmla="*/ 216 w 354"/>
                <a:gd name="T33" fmla="*/ 241 h 353"/>
                <a:gd name="T34" fmla="*/ 22 w 354"/>
                <a:gd name="T35" fmla="*/ 168 h 353"/>
                <a:gd name="T36" fmla="*/ 0 w 354"/>
                <a:gd name="T37" fmla="*/ 199 h 353"/>
                <a:gd name="T38" fmla="*/ 59 w 354"/>
                <a:gd name="T39" fmla="*/ 207 h 353"/>
                <a:gd name="T40" fmla="*/ 113 w 354"/>
                <a:gd name="T41" fmla="*/ 138 h 353"/>
                <a:gd name="T42" fmla="*/ 22 w 354"/>
                <a:gd name="T4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53">
                  <a:moveTo>
                    <a:pt x="354" y="0"/>
                  </a:moveTo>
                  <a:cubicBezTo>
                    <a:pt x="306" y="11"/>
                    <a:pt x="241" y="26"/>
                    <a:pt x="192" y="74"/>
                  </a:cubicBezTo>
                  <a:cubicBezTo>
                    <a:pt x="144" y="123"/>
                    <a:pt x="117" y="156"/>
                    <a:pt x="71" y="219"/>
                  </a:cubicBezTo>
                  <a:cubicBezTo>
                    <a:pt x="71" y="228"/>
                    <a:pt x="80" y="246"/>
                    <a:pt x="94" y="260"/>
                  </a:cubicBezTo>
                  <a:cubicBezTo>
                    <a:pt x="108" y="274"/>
                    <a:pt x="126" y="283"/>
                    <a:pt x="135" y="283"/>
                  </a:cubicBezTo>
                  <a:cubicBezTo>
                    <a:pt x="197" y="237"/>
                    <a:pt x="231" y="210"/>
                    <a:pt x="279" y="162"/>
                  </a:cubicBezTo>
                  <a:cubicBezTo>
                    <a:pt x="328" y="113"/>
                    <a:pt x="343" y="48"/>
                    <a:pt x="354" y="0"/>
                  </a:cubicBezTo>
                  <a:close/>
                  <a:moveTo>
                    <a:pt x="219" y="135"/>
                  </a:moveTo>
                  <a:cubicBezTo>
                    <a:pt x="205" y="121"/>
                    <a:pt x="205" y="98"/>
                    <a:pt x="219" y="84"/>
                  </a:cubicBezTo>
                  <a:cubicBezTo>
                    <a:pt x="233" y="70"/>
                    <a:pt x="256" y="70"/>
                    <a:pt x="270" y="84"/>
                  </a:cubicBezTo>
                  <a:cubicBezTo>
                    <a:pt x="284" y="98"/>
                    <a:pt x="284" y="121"/>
                    <a:pt x="270" y="135"/>
                  </a:cubicBezTo>
                  <a:cubicBezTo>
                    <a:pt x="256" y="149"/>
                    <a:pt x="233" y="149"/>
                    <a:pt x="219" y="135"/>
                  </a:cubicBezTo>
                  <a:close/>
                  <a:moveTo>
                    <a:pt x="216" y="241"/>
                  </a:moveTo>
                  <a:cubicBezTo>
                    <a:pt x="189" y="264"/>
                    <a:pt x="173" y="276"/>
                    <a:pt x="147" y="294"/>
                  </a:cubicBezTo>
                  <a:cubicBezTo>
                    <a:pt x="153" y="325"/>
                    <a:pt x="155" y="353"/>
                    <a:pt x="155" y="353"/>
                  </a:cubicBezTo>
                  <a:cubicBezTo>
                    <a:pt x="155" y="353"/>
                    <a:pt x="166" y="347"/>
                    <a:pt x="186" y="331"/>
                  </a:cubicBezTo>
                  <a:cubicBezTo>
                    <a:pt x="203" y="298"/>
                    <a:pt x="209" y="272"/>
                    <a:pt x="216" y="241"/>
                  </a:cubicBezTo>
                  <a:close/>
                  <a:moveTo>
                    <a:pt x="22" y="168"/>
                  </a:moveTo>
                  <a:cubicBezTo>
                    <a:pt x="7" y="188"/>
                    <a:pt x="0" y="199"/>
                    <a:pt x="0" y="199"/>
                  </a:cubicBezTo>
                  <a:cubicBezTo>
                    <a:pt x="0" y="199"/>
                    <a:pt x="29" y="201"/>
                    <a:pt x="59" y="207"/>
                  </a:cubicBezTo>
                  <a:cubicBezTo>
                    <a:pt x="78" y="181"/>
                    <a:pt x="90" y="165"/>
                    <a:pt x="113" y="138"/>
                  </a:cubicBezTo>
                  <a:cubicBezTo>
                    <a:pt x="81" y="145"/>
                    <a:pt x="56" y="151"/>
                    <a:pt x="2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5" name="Rectangle 144">
            <a:extLst>
              <a:ext uri="{FF2B5EF4-FFF2-40B4-BE49-F238E27FC236}">
                <a16:creationId xmlns:a16="http://schemas.microsoft.com/office/drawing/2014/main" id="{2FE41CDF-44BD-D742-B250-ACB134D777AC}"/>
              </a:ext>
            </a:extLst>
          </p:cNvPr>
          <p:cNvSpPr/>
          <p:nvPr/>
        </p:nvSpPr>
        <p:spPr bwMode="gray">
          <a:xfrm>
            <a:off x="3176" y="4641081"/>
            <a:ext cx="12187238" cy="1776272"/>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r>
              <a:rPr lang="en-US" sz="1400" b="1" kern="0" dirty="0"/>
              <a:t>The goals and benefits that replacing IBM Watson aims at </a:t>
            </a:r>
          </a:p>
          <a:p>
            <a:pPr algn="ctr" defTabSz="914309">
              <a:lnSpc>
                <a:spcPct val="106000"/>
              </a:lnSpc>
              <a:defRPr/>
            </a:pPr>
            <a:r>
              <a:rPr lang="en-US" sz="1400" b="1" kern="0" dirty="0"/>
              <a:t>are aligned with and contribute to key strategic programs. This</a:t>
            </a:r>
          </a:p>
          <a:p>
            <a:pPr algn="ctr" defTabSz="914309">
              <a:lnSpc>
                <a:spcPct val="106000"/>
              </a:lnSpc>
              <a:defRPr/>
            </a:pPr>
            <a:r>
              <a:rPr lang="en-US" sz="1400" b="1" kern="0" dirty="0"/>
              <a:t>includes the central coding approach where Bayer is unique</a:t>
            </a:r>
          </a:p>
          <a:p>
            <a:pPr algn="ctr" defTabSz="914309">
              <a:lnSpc>
                <a:spcPct val="106000"/>
              </a:lnSpc>
              <a:defRPr/>
            </a:pPr>
            <a:r>
              <a:rPr lang="en-US" sz="1400" b="1" kern="0" dirty="0"/>
              <a:t>as well as the Digital Roadmap.</a:t>
            </a:r>
          </a:p>
        </p:txBody>
      </p:sp>
    </p:spTree>
    <p:extLst>
      <p:ext uri="{BB962C8B-B14F-4D97-AF65-F5344CB8AC3E}">
        <p14:creationId xmlns:p14="http://schemas.microsoft.com/office/powerpoint/2010/main" val="268371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071651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sz="4000" dirty="0"/>
              <a:t>Project Overview</a:t>
            </a:r>
          </a:p>
        </p:txBody>
      </p:sp>
      <p:sp>
        <p:nvSpPr>
          <p:cNvPr id="9" name="Subtitle 8"/>
          <p:cNvSpPr>
            <a:spLocks noGrp="1"/>
          </p:cNvSpPr>
          <p:nvPr>
            <p:ph type="subTitle" idx="1"/>
          </p:nvPr>
        </p:nvSpPr>
        <p:spPr/>
        <p:txBody>
          <a:bodyPr/>
          <a:lstStyle/>
          <a:p>
            <a:endParaRPr lang="en-US" dirty="0"/>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84076201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We defined a clear objective for the project based on the identified scope and derived cost and schedule estimates</a:t>
            </a:r>
          </a:p>
        </p:txBody>
      </p:sp>
      <p:sp>
        <p:nvSpPr>
          <p:cNvPr id="3" name="Title 2"/>
          <p:cNvSpPr>
            <a:spLocks noGrp="1"/>
          </p:cNvSpPr>
          <p:nvPr>
            <p:ph type="title"/>
          </p:nvPr>
        </p:nvSpPr>
        <p:spPr/>
        <p:txBody>
          <a:bodyPr/>
          <a:lstStyle/>
          <a:p>
            <a:r>
              <a:rPr lang="en-US" dirty="0"/>
              <a:t>Project Overview</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marL="0" marR="0" lvl="0" indent="0" algn="ctr" defTabSz="914309" rtl="0" fontAlgn="auto" latinLnBrk="0" hangingPunct="1">
              <a:lnSpc>
                <a:spcPct val="106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a:ea typeface="Arial Unicode MS"/>
              <a:cs typeface="Arial"/>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2284280" cy="246221"/>
          </a:xfrm>
          <a:prstGeom prst="rect">
            <a:avLst/>
          </a:prstGeom>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Objective of the project</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The project objective is to replace IBM Watson for the 1</a:t>
            </a:r>
            <a:r>
              <a:rPr kumimoji="0" lang="en-US" sz="1100" b="0" i="0" u="none" strike="noStrike" kern="1200" cap="none" spc="0" normalizeH="0" baseline="30000" noProof="0" dirty="0">
                <a:ln>
                  <a:noFill/>
                </a:ln>
                <a:solidFill>
                  <a:srgbClr val="000000"/>
                </a:solidFill>
                <a:effectLst/>
                <a:uLnTx/>
                <a:uFillTx/>
                <a:latin typeface="Arial"/>
                <a:ea typeface="Arial Unicode MS"/>
                <a:cs typeface="Arial"/>
              </a:rPr>
              <a:t>st</a:t>
            </a: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 tier medical coding by developing and integrating state-of-the-art NLP models with approximately similar accuracy that ensures a smooth replacement by March 2022. The solution should furthermore be sustainable in terms of more use cases such as processing real world evidence which are envisioned to be included by Bayer further down the road.</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613951"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Scope</a:t>
            </a:r>
          </a:p>
        </p:txBody>
      </p:sp>
      <p:grpSp>
        <p:nvGrpSpPr>
          <p:cNvPr id="21" name="Gruppieren 14"/>
          <p:cNvGrpSpPr/>
          <p:nvPr/>
        </p:nvGrpSpPr>
        <p:grpSpPr>
          <a:xfrm>
            <a:off x="1404607" y="3081150"/>
            <a:ext cx="2879625" cy="1602311"/>
            <a:chOff x="1404790" y="2987810"/>
            <a:chExt cx="2880000" cy="1602520"/>
          </a:xfrm>
        </p:grpSpPr>
        <p:sp>
          <p:nvSpPr>
            <p:cNvPr id="22" name="Rectangle 21">
              <a:extLst>
                <a:ext uri="{FF2B5EF4-FFF2-40B4-BE49-F238E27FC236}">
                  <a16:creationId xmlns:a16="http://schemas.microsoft.com/office/drawing/2014/main" id="{2DA66443-C442-AB44-BEA7-30160E3BFDA3}"/>
                </a:ext>
              </a:extLst>
            </p:cNvPr>
            <p:cNvSpPr/>
            <p:nvPr/>
          </p:nvSpPr>
          <p:spPr>
            <a:xfrm>
              <a:off x="1404791" y="2987810"/>
              <a:ext cx="2292045" cy="236045"/>
            </a:xfrm>
            <a:prstGeom prst="rect">
              <a:avLst/>
            </a:prstGeom>
          </p:spPr>
          <p:txBody>
            <a:bodyPr wrap="square" lIns="0">
              <a:noAutofit/>
            </a:bodyPr>
            <a:lstStyle/>
            <a:p>
              <a:pPr marL="0" marR="0" lvl="0" indent="0" algn="l" defTabSz="914400" rtl="0" eaLnBrk="1" fontAlgn="auto" latinLnBrk="0" hangingPunct="1">
                <a:lnSpc>
                  <a:spcPct val="85000"/>
                </a:lnSpc>
                <a:spcBef>
                  <a:spcPts val="4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Coding Algorithm Development</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Develop Medical Coding algorithm for </a:t>
              </a: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C</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linical </a:t>
              </a: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T</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rials (</a:t>
              </a: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M</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edical</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a:t>
              </a:r>
              <a:r>
                <a:rPr kumimoji="0" lang="en-US" sz="1100" b="1" i="0" u="none" strike="noStrike" kern="1200" cap="none" spc="0" normalizeH="0" noProof="0" dirty="0">
                  <a:ln>
                    <a:noFill/>
                  </a:ln>
                  <a:solidFill>
                    <a:srgbClr val="000000"/>
                  </a:solidFill>
                  <a:effectLst/>
                  <a:uLnTx/>
                  <a:uFillTx/>
                  <a:latin typeface="Arial"/>
                  <a:ea typeface="Chronicle Display Black" charset="0"/>
                  <a:cs typeface="Chronicle Display Black" charset="0"/>
                </a:rPr>
                <a:t>H</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istory</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&amp;</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a:t>
              </a:r>
              <a:r>
                <a:rPr kumimoji="0" lang="en-US" sz="1100" b="1" i="0" u="none" strike="noStrike" kern="1200" cap="none" spc="0" normalizeH="0" noProof="0" dirty="0">
                  <a:ln>
                    <a:noFill/>
                  </a:ln>
                  <a:solidFill>
                    <a:srgbClr val="000000"/>
                  </a:solidFill>
                  <a:effectLst/>
                  <a:uLnTx/>
                  <a:uFillTx/>
                  <a:latin typeface="Arial"/>
                  <a:ea typeface="Chronicle Display Black" charset="0"/>
                  <a:cs typeface="Chronicle Display Black" charset="0"/>
                </a:rPr>
                <a:t>A</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dverse </a:t>
              </a:r>
              <a:r>
                <a:rPr kumimoji="0" lang="en-US" sz="1100" b="1" i="0" u="none" strike="noStrike" kern="1200" cap="none" spc="0" normalizeH="0" noProof="0" dirty="0">
                  <a:ln>
                    <a:noFill/>
                  </a:ln>
                  <a:solidFill>
                    <a:srgbClr val="000000"/>
                  </a:solidFill>
                  <a:effectLst/>
                  <a:uLnTx/>
                  <a:uFillTx/>
                  <a:latin typeface="Arial"/>
                  <a:ea typeface="Chronicle Display Black" charset="0"/>
                  <a:cs typeface="Chronicle Display Black" charset="0"/>
                </a:rPr>
                <a:t>E</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vents</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data</a:t>
              </a:r>
            </a:p>
            <a:p>
              <a:pPr marL="171433" marR="0" lvl="0" indent="-171433"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Not in Scope: </a:t>
              </a:r>
            </a:p>
            <a:p>
              <a:pPr marL="628633" marR="0" lvl="1" indent="-171433"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WhoDD</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Coding</a:t>
              </a:r>
            </a:p>
            <a:p>
              <a:pPr marL="628633" marR="0" lvl="1" indent="-171433"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Pharmacovigilance (MH&amp;AE) Coding</a:t>
              </a:r>
            </a:p>
            <a:p>
              <a:pPr marL="628633" marR="0" lvl="1"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grpSp>
        <p:nvGrpSpPr>
          <p:cNvPr id="24" name="Gruppieren 15"/>
          <p:cNvGrpSpPr/>
          <p:nvPr/>
        </p:nvGrpSpPr>
        <p:grpSpPr>
          <a:xfrm>
            <a:off x="4893480" y="3081150"/>
            <a:ext cx="2879625" cy="1602311"/>
            <a:chOff x="4869174" y="2987810"/>
            <a:chExt cx="2880000" cy="1602520"/>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0"/>
              <a:ext cx="2333001" cy="317492"/>
            </a:xfrm>
            <a:prstGeom prst="rect">
              <a:avLst/>
            </a:prstGeom>
          </p:spPr>
          <p:txBody>
            <a:bodyPr wrap="square" lIns="0">
              <a:noAutofit/>
            </a:bodyPr>
            <a:lstStyle/>
            <a:p>
              <a:pPr marL="0" marR="0" lvl="0" indent="0" algn="l" defTabSz="914400" rtl="0" eaLnBrk="1" fontAlgn="auto" latinLnBrk="0" hangingPunct="1">
                <a:lnSpc>
                  <a:spcPct val="85000"/>
                </a:lnSpc>
                <a:spcBef>
                  <a:spcPts val="4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Architecture &amp; Interfaces</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Design and build Architecture and Pipeline for a Cloud-based Machine Learning solution</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Define and build Interfaces to current Medical Coding platform (</a:t>
              </a:r>
              <a:r>
                <a:rPr kumimoji="0" lang="en-US" sz="1100" b="1"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M</a:t>
              </a: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atch</a:t>
              </a:r>
              <a:r>
                <a:rPr kumimoji="0" lang="en-US" sz="1100" b="1"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P</a:t>
              </a: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oint</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a:t>
              </a:r>
              <a:r>
                <a:rPr lang="en-US" sz="1100" b="1" dirty="0">
                  <a:solidFill>
                    <a:srgbClr val="000000"/>
                  </a:solidFill>
                  <a:latin typeface="Arial"/>
                  <a:ea typeface="Chronicle Display Black" charset="0"/>
                  <a:cs typeface="Chronicle Display Black" charset="0"/>
                </a:rPr>
                <a:t>C</a:t>
              </a: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oder</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a:t>
              </a:r>
            </a:p>
          </p:txBody>
        </p:sp>
      </p:grpSp>
      <p:grpSp>
        <p:nvGrpSpPr>
          <p:cNvPr id="27" name="Gruppieren 16"/>
          <p:cNvGrpSpPr/>
          <p:nvPr/>
        </p:nvGrpSpPr>
        <p:grpSpPr>
          <a:xfrm>
            <a:off x="8382354" y="3081151"/>
            <a:ext cx="2879625" cy="1602834"/>
            <a:chOff x="8383446" y="2987810"/>
            <a:chExt cx="2880000" cy="1603043"/>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0"/>
              <a:ext cx="2659207" cy="317492"/>
            </a:xfrm>
            <a:prstGeom prst="rect">
              <a:avLst/>
            </a:prstGeom>
          </p:spPr>
          <p:txBody>
            <a:bodyPr wrap="square" lIns="0">
              <a:noAutofit/>
            </a:bodyPr>
            <a:lstStyle/>
            <a:p>
              <a:pPr marL="0" marR="0" lvl="0" indent="0" algn="l" defTabSz="914400" rtl="0" eaLnBrk="1" fontAlgn="auto" latinLnBrk="0" hangingPunct="1">
                <a:lnSpc>
                  <a:spcPct val="85000"/>
                </a:lnSpc>
                <a:spcBef>
                  <a:spcPts val="4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Testing &amp; Deployment</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User Testing with Medical Coding Team</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GxP</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Validation (Change request to MPC)</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Deployment of developed algorithms into existing IT infrastructure and Medical Coding processes</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(Complete) Decommission of IBM Watson</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1949252"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Estimated Schedule</a:t>
            </a:r>
          </a:p>
        </p:txBody>
      </p:sp>
      <p:sp>
        <p:nvSpPr>
          <p:cNvPr id="48" name="Rectangle 47"/>
          <p:cNvSpPr/>
          <p:nvPr/>
        </p:nvSpPr>
        <p:spPr>
          <a:xfrm>
            <a:off x="1404607" y="5170503"/>
            <a:ext cx="4140000" cy="1492716"/>
          </a:xfrm>
          <a:prstGeom prst="rect">
            <a:avLst/>
          </a:prstGeom>
        </p:spPr>
        <p:txBody>
          <a:bodyPr wrap="square">
            <a:sp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Kick-off: January 2021</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1: January 2021 – March 2021 (2.5</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months)</a:t>
            </a: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2: March 2021 – December 2021 (9.5 months)</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3: January 2022 – May 2022 (5</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months)</a:t>
            </a: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End of </a:t>
            </a:r>
            <a:r>
              <a:rPr lang="en-US" sz="1100" dirty="0">
                <a:solidFill>
                  <a:srgbClr val="000000"/>
                </a:solidFill>
                <a:latin typeface="Arial"/>
                <a:ea typeface="Chronicle Display Black" charset="0"/>
                <a:cs typeface="Chronicle Display Black" charset="0"/>
              </a:rPr>
              <a:t>Transition</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Phase: May 2022 (17 months total)</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64" name="myP_Gear">
            <a:extLst>
              <a:ext uri="{FF2B5EF4-FFF2-40B4-BE49-F238E27FC236}">
                <a16:creationId xmlns:a16="http://schemas.microsoft.com/office/drawing/2014/main" id="{03771A07-53D2-445D-BDE2-37619ABC6D48}"/>
              </a:ext>
            </a:extLst>
          </p:cNvPr>
          <p:cNvSpPr>
            <a:spLocks noEditPoints="1"/>
          </p:cNvSpPr>
          <p:nvPr/>
        </p:nvSpPr>
        <p:spPr bwMode="auto">
          <a:xfrm>
            <a:off x="904398" y="2765693"/>
            <a:ext cx="249047" cy="375529"/>
          </a:xfrm>
          <a:custGeom>
            <a:avLst/>
            <a:gdLst>
              <a:gd name="T0" fmla="*/ 328 w 505"/>
              <a:gd name="T1" fmla="*/ 712 h 763"/>
              <a:gd name="T2" fmla="*/ 382 w 505"/>
              <a:gd name="T3" fmla="*/ 636 h 763"/>
              <a:gd name="T4" fmla="*/ 442 w 505"/>
              <a:gd name="T5" fmla="*/ 763 h 763"/>
              <a:gd name="T6" fmla="*/ 504 w 505"/>
              <a:gd name="T7" fmla="*/ 634 h 763"/>
              <a:gd name="T8" fmla="*/ 505 w 505"/>
              <a:gd name="T9" fmla="*/ 631 h 763"/>
              <a:gd name="T10" fmla="*/ 505 w 505"/>
              <a:gd name="T11" fmla="*/ 628 h 763"/>
              <a:gd name="T12" fmla="*/ 505 w 505"/>
              <a:gd name="T13" fmla="*/ 16 h 763"/>
              <a:gd name="T14" fmla="*/ 426 w 505"/>
              <a:gd name="T15" fmla="*/ 0 h 763"/>
              <a:gd name="T16" fmla="*/ 300 w 505"/>
              <a:gd name="T17" fmla="*/ 0 h 763"/>
              <a:gd name="T18" fmla="*/ 279 w 505"/>
              <a:gd name="T19" fmla="*/ 98 h 763"/>
              <a:gd name="T20" fmla="*/ 203 w 505"/>
              <a:gd name="T21" fmla="*/ 48 h 763"/>
              <a:gd name="T22" fmla="*/ 85 w 505"/>
              <a:gd name="T23" fmla="*/ 127 h 763"/>
              <a:gd name="T24" fmla="*/ 132 w 505"/>
              <a:gd name="T25" fmla="*/ 218 h 763"/>
              <a:gd name="T26" fmla="*/ 41 w 505"/>
              <a:gd name="T27" fmla="*/ 227 h 763"/>
              <a:gd name="T28" fmla="*/ 2 w 505"/>
              <a:gd name="T29" fmla="*/ 363 h 763"/>
              <a:gd name="T30" fmla="*/ 97 w 505"/>
              <a:gd name="T31" fmla="*/ 403 h 763"/>
              <a:gd name="T32" fmla="*/ 32 w 505"/>
              <a:gd name="T33" fmla="*/ 468 h 763"/>
              <a:gd name="T34" fmla="*/ 89 w 505"/>
              <a:gd name="T35" fmla="*/ 598 h 763"/>
              <a:gd name="T36" fmla="*/ 187 w 505"/>
              <a:gd name="T37" fmla="*/ 567 h 763"/>
              <a:gd name="T38" fmla="*/ 180 w 505"/>
              <a:gd name="T39" fmla="*/ 659 h 763"/>
              <a:gd name="T40" fmla="*/ 308 w 505"/>
              <a:gd name="T41" fmla="*/ 721 h 763"/>
              <a:gd name="T42" fmla="*/ 236 w 505"/>
              <a:gd name="T43" fmla="*/ 578 h 763"/>
              <a:gd name="T44" fmla="*/ 201 w 505"/>
              <a:gd name="T45" fmla="*/ 536 h 763"/>
              <a:gd name="T46" fmla="*/ 110 w 505"/>
              <a:gd name="T47" fmla="*/ 569 h 763"/>
              <a:gd name="T48" fmla="*/ 128 w 505"/>
              <a:gd name="T49" fmla="*/ 442 h 763"/>
              <a:gd name="T50" fmla="*/ 127 w 505"/>
              <a:gd name="T51" fmla="*/ 388 h 763"/>
              <a:gd name="T52" fmla="*/ 36 w 505"/>
              <a:gd name="T53" fmla="*/ 354 h 763"/>
              <a:gd name="T54" fmla="*/ 131 w 505"/>
              <a:gd name="T55" fmla="*/ 269 h 763"/>
              <a:gd name="T56" fmla="*/ 165 w 505"/>
              <a:gd name="T57" fmla="*/ 226 h 763"/>
              <a:gd name="T58" fmla="*/ 117 w 505"/>
              <a:gd name="T59" fmla="*/ 142 h 763"/>
              <a:gd name="T60" fmla="*/ 243 w 505"/>
              <a:gd name="T61" fmla="*/ 136 h 763"/>
              <a:gd name="T62" fmla="*/ 299 w 505"/>
              <a:gd name="T63" fmla="*/ 125 h 763"/>
              <a:gd name="T64" fmla="*/ 315 w 505"/>
              <a:gd name="T65" fmla="*/ 32 h 763"/>
              <a:gd name="T66" fmla="*/ 379 w 505"/>
              <a:gd name="T67" fmla="*/ 135 h 763"/>
              <a:gd name="T68" fmla="*/ 371 w 505"/>
              <a:gd name="T69" fmla="*/ 159 h 763"/>
              <a:gd name="T70" fmla="*/ 371 w 505"/>
              <a:gd name="T71" fmla="*/ 560 h 763"/>
              <a:gd name="T72" fmla="*/ 379 w 505"/>
              <a:gd name="T73" fmla="*/ 604 h 763"/>
              <a:gd name="T74" fmla="*/ 353 w 505"/>
              <a:gd name="T75" fmla="*/ 604 h 763"/>
              <a:gd name="T76" fmla="*/ 304 w 505"/>
              <a:gd name="T77" fmla="*/ 686 h 763"/>
              <a:gd name="T78" fmla="*/ 236 w 505"/>
              <a:gd name="T79" fmla="*/ 578 h 763"/>
              <a:gd name="T80" fmla="*/ 466 w 505"/>
              <a:gd name="T81" fmla="*/ 644 h 763"/>
              <a:gd name="T82" fmla="*/ 419 w 505"/>
              <a:gd name="T83" fmla="*/ 644 h 763"/>
              <a:gd name="T84" fmla="*/ 371 w 505"/>
              <a:gd name="T85" fmla="*/ 469 h 763"/>
              <a:gd name="T86" fmla="*/ 371 w 505"/>
              <a:gd name="T87" fmla="*/ 250 h 763"/>
              <a:gd name="T88" fmla="*/ 379 w 505"/>
              <a:gd name="T89" fmla="*/ 468 h 763"/>
              <a:gd name="T90" fmla="*/ 371 w 505"/>
              <a:gd name="T91" fmla="*/ 218 h 763"/>
              <a:gd name="T92" fmla="*/ 371 w 505"/>
              <a:gd name="T93" fmla="*/ 501 h 763"/>
              <a:gd name="T94" fmla="*/ 379 w 505"/>
              <a:gd name="T95" fmla="*/ 527 h 763"/>
              <a:gd name="T96" fmla="*/ 203 w 505"/>
              <a:gd name="T97" fmla="*/ 359 h 763"/>
              <a:gd name="T98" fmla="*/ 379 w 505"/>
              <a:gd name="T99" fmla="*/ 191 h 763"/>
              <a:gd name="T100" fmla="*/ 411 w 505"/>
              <a:gd name="T101" fmla="*/ 555 h 763"/>
              <a:gd name="T102" fmla="*/ 411 w 505"/>
              <a:gd name="T103" fmla="*/ 526 h 763"/>
              <a:gd name="T104" fmla="*/ 411 w 505"/>
              <a:gd name="T105" fmla="*/ 478 h 763"/>
              <a:gd name="T106" fmla="*/ 411 w 505"/>
              <a:gd name="T107" fmla="*/ 406 h 763"/>
              <a:gd name="T108" fmla="*/ 411 w 505"/>
              <a:gd name="T109" fmla="*/ 289 h 763"/>
              <a:gd name="T110" fmla="*/ 411 w 505"/>
              <a:gd name="T111" fmla="*/ 224 h 763"/>
              <a:gd name="T112" fmla="*/ 420 w 505"/>
              <a:gd name="T113" fmla="*/ 151 h 763"/>
              <a:gd name="T114" fmla="*/ 473 w 505"/>
              <a:gd name="T115" fmla="*/ 612 h 763"/>
              <a:gd name="T116" fmla="*/ 411 w 505"/>
              <a:gd name="T117" fmla="*/ 555 h 763"/>
              <a:gd name="T118" fmla="*/ 422 w 505"/>
              <a:gd name="T119" fmla="*/ 119 h 763"/>
              <a:gd name="T120" fmla="*/ 411 w 505"/>
              <a:gd name="T121" fmla="*/ 32 h 763"/>
              <a:gd name="T122" fmla="*/ 426 w 505"/>
              <a:gd name="T123" fmla="*/ 32 h 763"/>
              <a:gd name="T124" fmla="*/ 473 w 505"/>
              <a:gd name="T125" fmla="*/ 11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 h="763">
                <a:moveTo>
                  <a:pt x="313" y="722"/>
                </a:moveTo>
                <a:cubicBezTo>
                  <a:pt x="319" y="722"/>
                  <a:pt x="325" y="718"/>
                  <a:pt x="328" y="712"/>
                </a:cubicBezTo>
                <a:cubicBezTo>
                  <a:pt x="362" y="636"/>
                  <a:pt x="362" y="636"/>
                  <a:pt x="362" y="636"/>
                </a:cubicBezTo>
                <a:cubicBezTo>
                  <a:pt x="369" y="637"/>
                  <a:pt x="375" y="637"/>
                  <a:pt x="382" y="636"/>
                </a:cubicBezTo>
                <a:cubicBezTo>
                  <a:pt x="427" y="753"/>
                  <a:pt x="427" y="753"/>
                  <a:pt x="427" y="753"/>
                </a:cubicBezTo>
                <a:cubicBezTo>
                  <a:pt x="430" y="759"/>
                  <a:pt x="436" y="763"/>
                  <a:pt x="442" y="763"/>
                </a:cubicBezTo>
                <a:cubicBezTo>
                  <a:pt x="449" y="763"/>
                  <a:pt x="455" y="759"/>
                  <a:pt x="457" y="753"/>
                </a:cubicBezTo>
                <a:cubicBezTo>
                  <a:pt x="504" y="634"/>
                  <a:pt x="504" y="634"/>
                  <a:pt x="504" y="634"/>
                </a:cubicBezTo>
                <a:cubicBezTo>
                  <a:pt x="504" y="633"/>
                  <a:pt x="505" y="632"/>
                  <a:pt x="505" y="631"/>
                </a:cubicBezTo>
                <a:cubicBezTo>
                  <a:pt x="505" y="631"/>
                  <a:pt x="505" y="631"/>
                  <a:pt x="505" y="631"/>
                </a:cubicBezTo>
                <a:cubicBezTo>
                  <a:pt x="505" y="630"/>
                  <a:pt x="505" y="629"/>
                  <a:pt x="505" y="628"/>
                </a:cubicBezTo>
                <a:cubicBezTo>
                  <a:pt x="505" y="628"/>
                  <a:pt x="505" y="628"/>
                  <a:pt x="505" y="628"/>
                </a:cubicBezTo>
                <a:cubicBezTo>
                  <a:pt x="505" y="135"/>
                  <a:pt x="505" y="135"/>
                  <a:pt x="505" y="135"/>
                </a:cubicBezTo>
                <a:cubicBezTo>
                  <a:pt x="505" y="16"/>
                  <a:pt x="505" y="16"/>
                  <a:pt x="505" y="16"/>
                </a:cubicBezTo>
                <a:cubicBezTo>
                  <a:pt x="505" y="7"/>
                  <a:pt x="498" y="0"/>
                  <a:pt x="489" y="0"/>
                </a:cubicBezTo>
                <a:cubicBezTo>
                  <a:pt x="426" y="0"/>
                  <a:pt x="426" y="0"/>
                  <a:pt x="426" y="0"/>
                </a:cubicBezTo>
                <a:cubicBezTo>
                  <a:pt x="395" y="0"/>
                  <a:pt x="395" y="0"/>
                  <a:pt x="395" y="0"/>
                </a:cubicBezTo>
                <a:cubicBezTo>
                  <a:pt x="300" y="0"/>
                  <a:pt x="300" y="0"/>
                  <a:pt x="300" y="0"/>
                </a:cubicBezTo>
                <a:cubicBezTo>
                  <a:pt x="292" y="0"/>
                  <a:pt x="285" y="7"/>
                  <a:pt x="284" y="15"/>
                </a:cubicBezTo>
                <a:cubicBezTo>
                  <a:pt x="279" y="98"/>
                  <a:pt x="279" y="98"/>
                  <a:pt x="279" y="98"/>
                </a:cubicBezTo>
                <a:cubicBezTo>
                  <a:pt x="272" y="100"/>
                  <a:pt x="265" y="103"/>
                  <a:pt x="258" y="106"/>
                </a:cubicBezTo>
                <a:cubicBezTo>
                  <a:pt x="203" y="48"/>
                  <a:pt x="203" y="48"/>
                  <a:pt x="203" y="48"/>
                </a:cubicBezTo>
                <a:cubicBezTo>
                  <a:pt x="197" y="42"/>
                  <a:pt x="187" y="42"/>
                  <a:pt x="181" y="47"/>
                </a:cubicBezTo>
                <a:cubicBezTo>
                  <a:pt x="85" y="127"/>
                  <a:pt x="85" y="127"/>
                  <a:pt x="85" y="127"/>
                </a:cubicBezTo>
                <a:cubicBezTo>
                  <a:pt x="78" y="133"/>
                  <a:pt x="77" y="142"/>
                  <a:pt x="82" y="149"/>
                </a:cubicBezTo>
                <a:cubicBezTo>
                  <a:pt x="132" y="218"/>
                  <a:pt x="132" y="218"/>
                  <a:pt x="132" y="218"/>
                </a:cubicBezTo>
                <a:cubicBezTo>
                  <a:pt x="129" y="224"/>
                  <a:pt x="126" y="230"/>
                  <a:pt x="123" y="236"/>
                </a:cubicBezTo>
                <a:cubicBezTo>
                  <a:pt x="41" y="227"/>
                  <a:pt x="41" y="227"/>
                  <a:pt x="41" y="227"/>
                </a:cubicBezTo>
                <a:cubicBezTo>
                  <a:pt x="32" y="226"/>
                  <a:pt x="25" y="232"/>
                  <a:pt x="23" y="240"/>
                </a:cubicBezTo>
                <a:cubicBezTo>
                  <a:pt x="2" y="363"/>
                  <a:pt x="2" y="363"/>
                  <a:pt x="2" y="363"/>
                </a:cubicBezTo>
                <a:cubicBezTo>
                  <a:pt x="0" y="372"/>
                  <a:pt x="5" y="380"/>
                  <a:pt x="13" y="382"/>
                </a:cubicBezTo>
                <a:cubicBezTo>
                  <a:pt x="97" y="403"/>
                  <a:pt x="97" y="403"/>
                  <a:pt x="97" y="403"/>
                </a:cubicBezTo>
                <a:cubicBezTo>
                  <a:pt x="98" y="409"/>
                  <a:pt x="99" y="415"/>
                  <a:pt x="101" y="422"/>
                </a:cubicBezTo>
                <a:cubicBezTo>
                  <a:pt x="32" y="468"/>
                  <a:pt x="32" y="468"/>
                  <a:pt x="32" y="468"/>
                </a:cubicBezTo>
                <a:cubicBezTo>
                  <a:pt x="25" y="473"/>
                  <a:pt x="23" y="482"/>
                  <a:pt x="27" y="490"/>
                </a:cubicBezTo>
                <a:cubicBezTo>
                  <a:pt x="89" y="598"/>
                  <a:pt x="89" y="598"/>
                  <a:pt x="89" y="598"/>
                </a:cubicBezTo>
                <a:cubicBezTo>
                  <a:pt x="94" y="605"/>
                  <a:pt x="103" y="608"/>
                  <a:pt x="110" y="604"/>
                </a:cubicBezTo>
                <a:cubicBezTo>
                  <a:pt x="187" y="567"/>
                  <a:pt x="187" y="567"/>
                  <a:pt x="187" y="567"/>
                </a:cubicBezTo>
                <a:cubicBezTo>
                  <a:pt x="192" y="571"/>
                  <a:pt x="197" y="576"/>
                  <a:pt x="203" y="580"/>
                </a:cubicBezTo>
                <a:cubicBezTo>
                  <a:pt x="180" y="659"/>
                  <a:pt x="180" y="659"/>
                  <a:pt x="180" y="659"/>
                </a:cubicBezTo>
                <a:cubicBezTo>
                  <a:pt x="178" y="667"/>
                  <a:pt x="182" y="675"/>
                  <a:pt x="190" y="678"/>
                </a:cubicBezTo>
                <a:cubicBezTo>
                  <a:pt x="308" y="721"/>
                  <a:pt x="308" y="721"/>
                  <a:pt x="308" y="721"/>
                </a:cubicBezTo>
                <a:cubicBezTo>
                  <a:pt x="309" y="722"/>
                  <a:pt x="311" y="722"/>
                  <a:pt x="313" y="722"/>
                </a:cubicBezTo>
                <a:close/>
                <a:moveTo>
                  <a:pt x="236" y="578"/>
                </a:moveTo>
                <a:cubicBezTo>
                  <a:pt x="238" y="571"/>
                  <a:pt x="236" y="564"/>
                  <a:pt x="230" y="560"/>
                </a:cubicBezTo>
                <a:cubicBezTo>
                  <a:pt x="220" y="553"/>
                  <a:pt x="210" y="545"/>
                  <a:pt x="201" y="536"/>
                </a:cubicBezTo>
                <a:cubicBezTo>
                  <a:pt x="196" y="532"/>
                  <a:pt x="189" y="530"/>
                  <a:pt x="183" y="533"/>
                </a:cubicBezTo>
                <a:cubicBezTo>
                  <a:pt x="110" y="569"/>
                  <a:pt x="110" y="569"/>
                  <a:pt x="110" y="569"/>
                </a:cubicBezTo>
                <a:cubicBezTo>
                  <a:pt x="62" y="486"/>
                  <a:pt x="62" y="486"/>
                  <a:pt x="62" y="486"/>
                </a:cubicBezTo>
                <a:cubicBezTo>
                  <a:pt x="128" y="442"/>
                  <a:pt x="128" y="442"/>
                  <a:pt x="128" y="442"/>
                </a:cubicBezTo>
                <a:cubicBezTo>
                  <a:pt x="133" y="438"/>
                  <a:pt x="136" y="431"/>
                  <a:pt x="134" y="424"/>
                </a:cubicBezTo>
                <a:cubicBezTo>
                  <a:pt x="131" y="412"/>
                  <a:pt x="129" y="400"/>
                  <a:pt x="127" y="388"/>
                </a:cubicBezTo>
                <a:cubicBezTo>
                  <a:pt x="126" y="381"/>
                  <a:pt x="122" y="376"/>
                  <a:pt x="115" y="374"/>
                </a:cubicBezTo>
                <a:cubicBezTo>
                  <a:pt x="36" y="354"/>
                  <a:pt x="36" y="354"/>
                  <a:pt x="36" y="354"/>
                </a:cubicBezTo>
                <a:cubicBezTo>
                  <a:pt x="52" y="260"/>
                  <a:pt x="52" y="260"/>
                  <a:pt x="52" y="260"/>
                </a:cubicBezTo>
                <a:cubicBezTo>
                  <a:pt x="131" y="269"/>
                  <a:pt x="131" y="269"/>
                  <a:pt x="131" y="269"/>
                </a:cubicBezTo>
                <a:cubicBezTo>
                  <a:pt x="137" y="269"/>
                  <a:pt x="144" y="266"/>
                  <a:pt x="147" y="259"/>
                </a:cubicBezTo>
                <a:cubicBezTo>
                  <a:pt x="152" y="248"/>
                  <a:pt x="158" y="237"/>
                  <a:pt x="165" y="226"/>
                </a:cubicBezTo>
                <a:cubicBezTo>
                  <a:pt x="168" y="220"/>
                  <a:pt x="168" y="213"/>
                  <a:pt x="164" y="208"/>
                </a:cubicBezTo>
                <a:cubicBezTo>
                  <a:pt x="117" y="142"/>
                  <a:pt x="117" y="142"/>
                  <a:pt x="117" y="142"/>
                </a:cubicBezTo>
                <a:cubicBezTo>
                  <a:pt x="190" y="81"/>
                  <a:pt x="190" y="81"/>
                  <a:pt x="190" y="81"/>
                </a:cubicBezTo>
                <a:cubicBezTo>
                  <a:pt x="243" y="136"/>
                  <a:pt x="243" y="136"/>
                  <a:pt x="243" y="136"/>
                </a:cubicBezTo>
                <a:cubicBezTo>
                  <a:pt x="248" y="141"/>
                  <a:pt x="256" y="142"/>
                  <a:pt x="262" y="139"/>
                </a:cubicBezTo>
                <a:cubicBezTo>
                  <a:pt x="274" y="133"/>
                  <a:pt x="286" y="129"/>
                  <a:pt x="299" y="125"/>
                </a:cubicBezTo>
                <a:cubicBezTo>
                  <a:pt x="305" y="123"/>
                  <a:pt x="309" y="117"/>
                  <a:pt x="310" y="111"/>
                </a:cubicBezTo>
                <a:cubicBezTo>
                  <a:pt x="315" y="32"/>
                  <a:pt x="315" y="32"/>
                  <a:pt x="315" y="32"/>
                </a:cubicBezTo>
                <a:cubicBezTo>
                  <a:pt x="379" y="32"/>
                  <a:pt x="379" y="32"/>
                  <a:pt x="379" y="32"/>
                </a:cubicBezTo>
                <a:cubicBezTo>
                  <a:pt x="379" y="135"/>
                  <a:pt x="379" y="135"/>
                  <a:pt x="379" y="135"/>
                </a:cubicBezTo>
                <a:cubicBezTo>
                  <a:pt x="379" y="159"/>
                  <a:pt x="379" y="159"/>
                  <a:pt x="379" y="159"/>
                </a:cubicBezTo>
                <a:cubicBezTo>
                  <a:pt x="377" y="159"/>
                  <a:pt x="374" y="159"/>
                  <a:pt x="371" y="159"/>
                </a:cubicBezTo>
                <a:cubicBezTo>
                  <a:pt x="260" y="159"/>
                  <a:pt x="171" y="249"/>
                  <a:pt x="171" y="359"/>
                </a:cubicBezTo>
                <a:cubicBezTo>
                  <a:pt x="171" y="470"/>
                  <a:pt x="260" y="560"/>
                  <a:pt x="371" y="560"/>
                </a:cubicBezTo>
                <a:cubicBezTo>
                  <a:pt x="374" y="560"/>
                  <a:pt x="377" y="559"/>
                  <a:pt x="379" y="559"/>
                </a:cubicBezTo>
                <a:cubicBezTo>
                  <a:pt x="379" y="604"/>
                  <a:pt x="379" y="604"/>
                  <a:pt x="379" y="604"/>
                </a:cubicBezTo>
                <a:cubicBezTo>
                  <a:pt x="377" y="605"/>
                  <a:pt x="374" y="605"/>
                  <a:pt x="371" y="605"/>
                </a:cubicBezTo>
                <a:cubicBezTo>
                  <a:pt x="365" y="605"/>
                  <a:pt x="360" y="604"/>
                  <a:pt x="353" y="604"/>
                </a:cubicBezTo>
                <a:cubicBezTo>
                  <a:pt x="346" y="603"/>
                  <a:pt x="340" y="607"/>
                  <a:pt x="337" y="613"/>
                </a:cubicBezTo>
                <a:cubicBezTo>
                  <a:pt x="304" y="686"/>
                  <a:pt x="304" y="686"/>
                  <a:pt x="304" y="686"/>
                </a:cubicBezTo>
                <a:cubicBezTo>
                  <a:pt x="215" y="653"/>
                  <a:pt x="215" y="653"/>
                  <a:pt x="215" y="653"/>
                </a:cubicBezTo>
                <a:lnTo>
                  <a:pt x="236" y="578"/>
                </a:lnTo>
                <a:close/>
                <a:moveTo>
                  <a:pt x="419" y="644"/>
                </a:moveTo>
                <a:cubicBezTo>
                  <a:pt x="466" y="644"/>
                  <a:pt x="466" y="644"/>
                  <a:pt x="466" y="644"/>
                </a:cubicBezTo>
                <a:cubicBezTo>
                  <a:pt x="442" y="703"/>
                  <a:pt x="442" y="703"/>
                  <a:pt x="442" y="703"/>
                </a:cubicBezTo>
                <a:lnTo>
                  <a:pt x="419" y="644"/>
                </a:lnTo>
                <a:close/>
                <a:moveTo>
                  <a:pt x="379" y="468"/>
                </a:moveTo>
                <a:cubicBezTo>
                  <a:pt x="377" y="469"/>
                  <a:pt x="374" y="469"/>
                  <a:pt x="371" y="469"/>
                </a:cubicBezTo>
                <a:cubicBezTo>
                  <a:pt x="310" y="469"/>
                  <a:pt x="261" y="420"/>
                  <a:pt x="261" y="359"/>
                </a:cubicBezTo>
                <a:cubicBezTo>
                  <a:pt x="261" y="299"/>
                  <a:pt x="310" y="250"/>
                  <a:pt x="371" y="250"/>
                </a:cubicBezTo>
                <a:cubicBezTo>
                  <a:pt x="374" y="250"/>
                  <a:pt x="377" y="250"/>
                  <a:pt x="379" y="250"/>
                </a:cubicBezTo>
                <a:lnTo>
                  <a:pt x="379" y="468"/>
                </a:lnTo>
                <a:close/>
                <a:moveTo>
                  <a:pt x="379" y="218"/>
                </a:moveTo>
                <a:cubicBezTo>
                  <a:pt x="377" y="218"/>
                  <a:pt x="374" y="218"/>
                  <a:pt x="371" y="218"/>
                </a:cubicBezTo>
                <a:cubicBezTo>
                  <a:pt x="293" y="218"/>
                  <a:pt x="229" y="281"/>
                  <a:pt x="229" y="359"/>
                </a:cubicBezTo>
                <a:cubicBezTo>
                  <a:pt x="229" y="437"/>
                  <a:pt x="293" y="501"/>
                  <a:pt x="371" y="501"/>
                </a:cubicBezTo>
                <a:cubicBezTo>
                  <a:pt x="374" y="501"/>
                  <a:pt x="377" y="501"/>
                  <a:pt x="379" y="501"/>
                </a:cubicBezTo>
                <a:cubicBezTo>
                  <a:pt x="379" y="527"/>
                  <a:pt x="379" y="527"/>
                  <a:pt x="379" y="527"/>
                </a:cubicBezTo>
                <a:cubicBezTo>
                  <a:pt x="377" y="527"/>
                  <a:pt x="374" y="528"/>
                  <a:pt x="371" y="528"/>
                </a:cubicBezTo>
                <a:cubicBezTo>
                  <a:pt x="278" y="528"/>
                  <a:pt x="203" y="452"/>
                  <a:pt x="203" y="359"/>
                </a:cubicBezTo>
                <a:cubicBezTo>
                  <a:pt x="203" y="266"/>
                  <a:pt x="278" y="191"/>
                  <a:pt x="371" y="191"/>
                </a:cubicBezTo>
                <a:cubicBezTo>
                  <a:pt x="374" y="191"/>
                  <a:pt x="377" y="191"/>
                  <a:pt x="379" y="191"/>
                </a:cubicBezTo>
                <a:lnTo>
                  <a:pt x="379" y="218"/>
                </a:lnTo>
                <a:close/>
                <a:moveTo>
                  <a:pt x="411" y="555"/>
                </a:moveTo>
                <a:cubicBezTo>
                  <a:pt x="411" y="539"/>
                  <a:pt x="411" y="539"/>
                  <a:pt x="411" y="539"/>
                </a:cubicBezTo>
                <a:cubicBezTo>
                  <a:pt x="411" y="526"/>
                  <a:pt x="411" y="526"/>
                  <a:pt x="411" y="526"/>
                </a:cubicBezTo>
                <a:cubicBezTo>
                  <a:pt x="411" y="495"/>
                  <a:pt x="411" y="495"/>
                  <a:pt x="411" y="495"/>
                </a:cubicBezTo>
                <a:cubicBezTo>
                  <a:pt x="411" y="478"/>
                  <a:pt x="411" y="478"/>
                  <a:pt x="411" y="478"/>
                </a:cubicBezTo>
                <a:cubicBezTo>
                  <a:pt x="411" y="461"/>
                  <a:pt x="411" y="461"/>
                  <a:pt x="411" y="461"/>
                </a:cubicBezTo>
                <a:cubicBezTo>
                  <a:pt x="411" y="406"/>
                  <a:pt x="411" y="406"/>
                  <a:pt x="411" y="406"/>
                </a:cubicBezTo>
                <a:cubicBezTo>
                  <a:pt x="411" y="382"/>
                  <a:pt x="411" y="382"/>
                  <a:pt x="411" y="382"/>
                </a:cubicBezTo>
                <a:cubicBezTo>
                  <a:pt x="411" y="289"/>
                  <a:pt x="411" y="289"/>
                  <a:pt x="411" y="289"/>
                </a:cubicBezTo>
                <a:cubicBezTo>
                  <a:pt x="411" y="227"/>
                  <a:pt x="411" y="227"/>
                  <a:pt x="411" y="227"/>
                </a:cubicBezTo>
                <a:cubicBezTo>
                  <a:pt x="411" y="224"/>
                  <a:pt x="411" y="224"/>
                  <a:pt x="411" y="224"/>
                </a:cubicBezTo>
                <a:cubicBezTo>
                  <a:pt x="411" y="151"/>
                  <a:pt x="411" y="151"/>
                  <a:pt x="411" y="151"/>
                </a:cubicBezTo>
                <a:cubicBezTo>
                  <a:pt x="420" y="151"/>
                  <a:pt x="420" y="151"/>
                  <a:pt x="420" y="151"/>
                </a:cubicBezTo>
                <a:cubicBezTo>
                  <a:pt x="473" y="151"/>
                  <a:pt x="473" y="151"/>
                  <a:pt x="473" y="151"/>
                </a:cubicBezTo>
                <a:cubicBezTo>
                  <a:pt x="473" y="612"/>
                  <a:pt x="473" y="612"/>
                  <a:pt x="473" y="612"/>
                </a:cubicBezTo>
                <a:cubicBezTo>
                  <a:pt x="411" y="612"/>
                  <a:pt x="411" y="612"/>
                  <a:pt x="411" y="612"/>
                </a:cubicBezTo>
                <a:lnTo>
                  <a:pt x="411" y="555"/>
                </a:lnTo>
                <a:close/>
                <a:moveTo>
                  <a:pt x="473" y="119"/>
                </a:moveTo>
                <a:cubicBezTo>
                  <a:pt x="422" y="119"/>
                  <a:pt x="422" y="119"/>
                  <a:pt x="422" y="119"/>
                </a:cubicBezTo>
                <a:cubicBezTo>
                  <a:pt x="411" y="119"/>
                  <a:pt x="411" y="119"/>
                  <a:pt x="411" y="119"/>
                </a:cubicBezTo>
                <a:cubicBezTo>
                  <a:pt x="411" y="32"/>
                  <a:pt x="411" y="32"/>
                  <a:pt x="411" y="32"/>
                </a:cubicBezTo>
                <a:cubicBezTo>
                  <a:pt x="425" y="32"/>
                  <a:pt x="425" y="32"/>
                  <a:pt x="425" y="32"/>
                </a:cubicBezTo>
                <a:cubicBezTo>
                  <a:pt x="426" y="32"/>
                  <a:pt x="426" y="32"/>
                  <a:pt x="426" y="32"/>
                </a:cubicBezTo>
                <a:cubicBezTo>
                  <a:pt x="473" y="32"/>
                  <a:pt x="473" y="32"/>
                  <a:pt x="473" y="32"/>
                </a:cubicBezTo>
                <a:lnTo>
                  <a:pt x="473" y="1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368965"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Cost Estimate</a:t>
            </a:r>
          </a:p>
        </p:txBody>
      </p:sp>
      <p:sp>
        <p:nvSpPr>
          <p:cNvPr id="67" name="Rectangle 66"/>
          <p:cNvSpPr/>
          <p:nvPr/>
        </p:nvSpPr>
        <p:spPr>
          <a:xfrm>
            <a:off x="6901215" y="5170503"/>
            <a:ext cx="4140000" cy="1246495"/>
          </a:xfrm>
          <a:prstGeom prst="rect">
            <a:avLst/>
          </a:prstGeom>
        </p:spPr>
        <p:txBody>
          <a:bodyPr wrap="square">
            <a:sp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1:	</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2:	</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3: 	</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Total: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nvGrpSpPr>
          <p:cNvPr id="68" name="myP_Money">
            <a:extLst>
              <a:ext uri="{FF2B5EF4-FFF2-40B4-BE49-F238E27FC236}">
                <a16:creationId xmlns:a16="http://schemas.microsoft.com/office/drawing/2014/main" id="{D0D40451-B4D6-4DB8-BF00-CBAA8AC7D6DE}"/>
              </a:ext>
            </a:extLst>
          </p:cNvPr>
          <p:cNvGrpSpPr/>
          <p:nvPr/>
        </p:nvGrpSpPr>
        <p:grpSpPr>
          <a:xfrm>
            <a:off x="6343628" y="4893155"/>
            <a:ext cx="378743" cy="297998"/>
            <a:chOff x="7975454" y="2785688"/>
            <a:chExt cx="2062209" cy="1622562"/>
          </a:xfrm>
          <a:solidFill>
            <a:schemeClr val="tx1"/>
          </a:solidFill>
        </p:grpSpPr>
        <p:grpSp>
          <p:nvGrpSpPr>
            <p:cNvPr id="69" name="Group 68">
              <a:extLst>
                <a:ext uri="{FF2B5EF4-FFF2-40B4-BE49-F238E27FC236}">
                  <a16:creationId xmlns:a16="http://schemas.microsoft.com/office/drawing/2014/main" id="{35CFF724-DEDB-48A8-9B76-11C4DC72B909}"/>
                </a:ext>
              </a:extLst>
            </p:cNvPr>
            <p:cNvGrpSpPr/>
            <p:nvPr/>
          </p:nvGrpSpPr>
          <p:grpSpPr>
            <a:xfrm>
              <a:off x="8452010" y="3894290"/>
              <a:ext cx="424180" cy="513960"/>
              <a:chOff x="8423117" y="3929718"/>
              <a:chExt cx="424180" cy="513960"/>
            </a:xfrm>
            <a:grpFill/>
          </p:grpSpPr>
          <p:grpSp>
            <p:nvGrpSpPr>
              <p:cNvPr id="83" name="Group 82">
                <a:extLst>
                  <a:ext uri="{FF2B5EF4-FFF2-40B4-BE49-F238E27FC236}">
                    <a16:creationId xmlns:a16="http://schemas.microsoft.com/office/drawing/2014/main" id="{CDD1CD8B-B813-43A7-90EC-5B1B18520F96}"/>
                  </a:ext>
                </a:extLst>
              </p:cNvPr>
              <p:cNvGrpSpPr/>
              <p:nvPr/>
            </p:nvGrpSpPr>
            <p:grpSpPr>
              <a:xfrm>
                <a:off x="8423117" y="4060599"/>
                <a:ext cx="424180" cy="383079"/>
                <a:chOff x="8608695" y="3608812"/>
                <a:chExt cx="306705" cy="218182"/>
              </a:xfrm>
              <a:grpFill/>
            </p:grpSpPr>
            <p:sp>
              <p:nvSpPr>
                <p:cNvPr id="85" name="Oval 11346">
                  <a:extLst>
                    <a:ext uri="{FF2B5EF4-FFF2-40B4-BE49-F238E27FC236}">
                      <a16:creationId xmlns:a16="http://schemas.microsoft.com/office/drawing/2014/main" id="{021A5322-17D9-4133-9E7D-F26AB3496ADF}"/>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6" name="Oval 11346">
                  <a:extLst>
                    <a:ext uri="{FF2B5EF4-FFF2-40B4-BE49-F238E27FC236}">
                      <a16:creationId xmlns:a16="http://schemas.microsoft.com/office/drawing/2014/main" id="{14E2A5FF-B1CF-4157-8B91-9B1901D85453}"/>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7" name="Oval 11346">
                  <a:extLst>
                    <a:ext uri="{FF2B5EF4-FFF2-40B4-BE49-F238E27FC236}">
                      <a16:creationId xmlns:a16="http://schemas.microsoft.com/office/drawing/2014/main" id="{BB92225B-EB29-4472-93CE-86407505707C}"/>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84" name="Oval 83">
                <a:extLst>
                  <a:ext uri="{FF2B5EF4-FFF2-40B4-BE49-F238E27FC236}">
                    <a16:creationId xmlns:a16="http://schemas.microsoft.com/office/drawing/2014/main" id="{EA34E98E-C5DE-4EDB-AE5F-C10E5E6B1F4F}"/>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grpSp>
          <p:nvGrpSpPr>
            <p:cNvPr id="70" name="Group 69">
              <a:extLst>
                <a:ext uri="{FF2B5EF4-FFF2-40B4-BE49-F238E27FC236}">
                  <a16:creationId xmlns:a16="http://schemas.microsoft.com/office/drawing/2014/main" id="{26E918EB-1ED8-4239-AF48-5357BBA81D93}"/>
                </a:ext>
              </a:extLst>
            </p:cNvPr>
            <p:cNvGrpSpPr/>
            <p:nvPr/>
          </p:nvGrpSpPr>
          <p:grpSpPr>
            <a:xfrm>
              <a:off x="7975454" y="3584576"/>
              <a:ext cx="424180" cy="627337"/>
              <a:chOff x="8608696" y="3477937"/>
              <a:chExt cx="424180" cy="627337"/>
            </a:xfrm>
            <a:grpFill/>
          </p:grpSpPr>
          <p:grpSp>
            <p:nvGrpSpPr>
              <p:cNvPr id="77" name="Group 76">
                <a:extLst>
                  <a:ext uri="{FF2B5EF4-FFF2-40B4-BE49-F238E27FC236}">
                    <a16:creationId xmlns:a16="http://schemas.microsoft.com/office/drawing/2014/main" id="{31045145-AF41-47AB-8CDB-ADBD64AE4B71}"/>
                  </a:ext>
                </a:extLst>
              </p:cNvPr>
              <p:cNvGrpSpPr/>
              <p:nvPr/>
            </p:nvGrpSpPr>
            <p:grpSpPr>
              <a:xfrm>
                <a:off x="8608696" y="3608811"/>
                <a:ext cx="424180" cy="496463"/>
                <a:chOff x="8608695" y="3608812"/>
                <a:chExt cx="306705" cy="282760"/>
              </a:xfrm>
              <a:grpFill/>
            </p:grpSpPr>
            <p:sp>
              <p:nvSpPr>
                <p:cNvPr id="79" name="Oval 11346">
                  <a:extLst>
                    <a:ext uri="{FF2B5EF4-FFF2-40B4-BE49-F238E27FC236}">
                      <a16:creationId xmlns:a16="http://schemas.microsoft.com/office/drawing/2014/main" id="{2AECB956-591A-4DC7-A2AF-25E06B59C9BC}"/>
                    </a:ext>
                  </a:extLst>
                </p:cNvPr>
                <p:cNvSpPr/>
                <p:nvPr/>
              </p:nvSpPr>
              <p:spPr bwMode="gray">
                <a:xfrm>
                  <a:off x="8608695" y="3802548"/>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0" name="Oval 11346">
                  <a:extLst>
                    <a:ext uri="{FF2B5EF4-FFF2-40B4-BE49-F238E27FC236}">
                      <a16:creationId xmlns:a16="http://schemas.microsoft.com/office/drawing/2014/main" id="{96D3FE05-A400-40FF-A61C-2470D8367B19}"/>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1" name="Oval 11346">
                  <a:extLst>
                    <a:ext uri="{FF2B5EF4-FFF2-40B4-BE49-F238E27FC236}">
                      <a16:creationId xmlns:a16="http://schemas.microsoft.com/office/drawing/2014/main" id="{E5BC366B-A86E-43C5-9204-C8F528458C81}"/>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2" name="Oval 11346">
                  <a:extLst>
                    <a:ext uri="{FF2B5EF4-FFF2-40B4-BE49-F238E27FC236}">
                      <a16:creationId xmlns:a16="http://schemas.microsoft.com/office/drawing/2014/main" id="{7DCD61B8-B423-41D8-A9F9-BFF8B4612E55}"/>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78" name="Oval 77">
                <a:extLst>
                  <a:ext uri="{FF2B5EF4-FFF2-40B4-BE49-F238E27FC236}">
                    <a16:creationId xmlns:a16="http://schemas.microsoft.com/office/drawing/2014/main" id="{98B2878C-121E-4156-9BD5-74F560305A47}"/>
                  </a:ext>
                </a:extLst>
              </p:cNvPr>
              <p:cNvSpPr/>
              <p:nvPr/>
            </p:nvSpPr>
            <p:spPr bwMode="gray">
              <a:xfrm>
                <a:off x="8608697" y="3477937"/>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grpSp>
          <p:nvGrpSpPr>
            <p:cNvPr id="71" name="Group 70">
              <a:extLst>
                <a:ext uri="{FF2B5EF4-FFF2-40B4-BE49-F238E27FC236}">
                  <a16:creationId xmlns:a16="http://schemas.microsoft.com/office/drawing/2014/main" id="{368E984C-59E3-4F99-8159-330BACFA1B6D}"/>
                </a:ext>
              </a:extLst>
            </p:cNvPr>
            <p:cNvGrpSpPr/>
            <p:nvPr/>
          </p:nvGrpSpPr>
          <p:grpSpPr>
            <a:xfrm>
              <a:off x="8940800" y="3926202"/>
              <a:ext cx="424180" cy="400582"/>
              <a:chOff x="8423117" y="3929718"/>
              <a:chExt cx="424180" cy="400582"/>
            </a:xfrm>
            <a:grpFill/>
          </p:grpSpPr>
          <p:grpSp>
            <p:nvGrpSpPr>
              <p:cNvPr id="73" name="Group 72">
                <a:extLst>
                  <a:ext uri="{FF2B5EF4-FFF2-40B4-BE49-F238E27FC236}">
                    <a16:creationId xmlns:a16="http://schemas.microsoft.com/office/drawing/2014/main" id="{745AA522-98F1-40CA-A2D7-F5F49CDF1E61}"/>
                  </a:ext>
                </a:extLst>
              </p:cNvPr>
              <p:cNvGrpSpPr/>
              <p:nvPr/>
            </p:nvGrpSpPr>
            <p:grpSpPr>
              <a:xfrm>
                <a:off x="8423117" y="4060607"/>
                <a:ext cx="424180" cy="269693"/>
                <a:chOff x="8608695" y="3608812"/>
                <a:chExt cx="306705" cy="153603"/>
              </a:xfrm>
              <a:grpFill/>
            </p:grpSpPr>
            <p:sp>
              <p:nvSpPr>
                <p:cNvPr id="75" name="Oval 11346">
                  <a:extLst>
                    <a:ext uri="{FF2B5EF4-FFF2-40B4-BE49-F238E27FC236}">
                      <a16:creationId xmlns:a16="http://schemas.microsoft.com/office/drawing/2014/main" id="{506A49A0-B6FC-4144-9622-A5226BF51EA6}"/>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76" name="Oval 11346">
                  <a:extLst>
                    <a:ext uri="{FF2B5EF4-FFF2-40B4-BE49-F238E27FC236}">
                      <a16:creationId xmlns:a16="http://schemas.microsoft.com/office/drawing/2014/main" id="{B90A0662-C5C5-447A-94EA-6D66F7A20590}"/>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74" name="Oval 73">
                <a:extLst>
                  <a:ext uri="{FF2B5EF4-FFF2-40B4-BE49-F238E27FC236}">
                    <a16:creationId xmlns:a16="http://schemas.microsoft.com/office/drawing/2014/main" id="{E42CAAE9-DB97-41C2-9A72-05254894BE05}"/>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72" name="Oval 461">
              <a:extLst>
                <a:ext uri="{FF2B5EF4-FFF2-40B4-BE49-F238E27FC236}">
                  <a16:creationId xmlns:a16="http://schemas.microsoft.com/office/drawing/2014/main" id="{C349922A-5EC3-4D03-998E-EEB6CE533E52}"/>
                </a:ext>
              </a:extLst>
            </p:cNvPr>
            <p:cNvSpPr/>
            <p:nvPr/>
          </p:nvSpPr>
          <p:spPr bwMode="gray">
            <a:xfrm rot="21194813">
              <a:off x="8399011" y="2785688"/>
              <a:ext cx="1638652" cy="1155542"/>
            </a:xfrm>
            <a:custGeom>
              <a:avLst/>
              <a:gdLst/>
              <a:ahLst/>
              <a:cxnLst/>
              <a:rect l="l" t="t" r="r" b="b"/>
              <a:pathLst>
                <a:path w="1638652" h="1155542">
                  <a:moveTo>
                    <a:pt x="1112148" y="647019"/>
                  </a:moveTo>
                  <a:cubicBezTo>
                    <a:pt x="1143541" y="650736"/>
                    <a:pt x="1165978" y="679200"/>
                    <a:pt x="1162260" y="710594"/>
                  </a:cubicBezTo>
                  <a:cubicBezTo>
                    <a:pt x="1158543" y="741988"/>
                    <a:pt x="1130079" y="764424"/>
                    <a:pt x="1098686" y="760707"/>
                  </a:cubicBezTo>
                  <a:cubicBezTo>
                    <a:pt x="1067292" y="756989"/>
                    <a:pt x="1044855" y="728525"/>
                    <a:pt x="1048573" y="697132"/>
                  </a:cubicBezTo>
                  <a:cubicBezTo>
                    <a:pt x="1052290" y="665738"/>
                    <a:pt x="1080754" y="643302"/>
                    <a:pt x="1112148" y="647019"/>
                  </a:cubicBezTo>
                  <a:close/>
                  <a:moveTo>
                    <a:pt x="423673" y="551025"/>
                  </a:moveTo>
                  <a:cubicBezTo>
                    <a:pt x="455067" y="554743"/>
                    <a:pt x="477503" y="583206"/>
                    <a:pt x="473786" y="614600"/>
                  </a:cubicBezTo>
                  <a:cubicBezTo>
                    <a:pt x="470068" y="645994"/>
                    <a:pt x="441605" y="668430"/>
                    <a:pt x="410211" y="664713"/>
                  </a:cubicBezTo>
                  <a:cubicBezTo>
                    <a:pt x="378817" y="660996"/>
                    <a:pt x="356381" y="632532"/>
                    <a:pt x="360098" y="601138"/>
                  </a:cubicBezTo>
                  <a:cubicBezTo>
                    <a:pt x="363816" y="569744"/>
                    <a:pt x="392279" y="547308"/>
                    <a:pt x="423673" y="551025"/>
                  </a:cubicBezTo>
                  <a:close/>
                  <a:moveTo>
                    <a:pt x="781808" y="491951"/>
                  </a:moveTo>
                  <a:cubicBezTo>
                    <a:pt x="695142" y="481689"/>
                    <a:pt x="616565" y="543626"/>
                    <a:pt x="606303" y="630293"/>
                  </a:cubicBezTo>
                  <a:cubicBezTo>
                    <a:pt x="596041" y="716959"/>
                    <a:pt x="657978" y="795536"/>
                    <a:pt x="744645" y="805798"/>
                  </a:cubicBezTo>
                  <a:cubicBezTo>
                    <a:pt x="831311" y="816061"/>
                    <a:pt x="909888" y="754123"/>
                    <a:pt x="920150" y="667456"/>
                  </a:cubicBezTo>
                  <a:cubicBezTo>
                    <a:pt x="930413" y="580790"/>
                    <a:pt x="868475" y="502213"/>
                    <a:pt x="781808" y="491951"/>
                  </a:cubicBezTo>
                  <a:close/>
                  <a:moveTo>
                    <a:pt x="788457" y="435792"/>
                  </a:moveTo>
                  <a:cubicBezTo>
                    <a:pt x="906139" y="449727"/>
                    <a:pt x="990242" y="556423"/>
                    <a:pt x="976307" y="674105"/>
                  </a:cubicBezTo>
                  <a:cubicBezTo>
                    <a:pt x="962372" y="791787"/>
                    <a:pt x="855676" y="875890"/>
                    <a:pt x="737994" y="861955"/>
                  </a:cubicBezTo>
                  <a:cubicBezTo>
                    <a:pt x="620312" y="848020"/>
                    <a:pt x="536209" y="741324"/>
                    <a:pt x="550144" y="623642"/>
                  </a:cubicBezTo>
                  <a:cubicBezTo>
                    <a:pt x="564079" y="505960"/>
                    <a:pt x="670776" y="421857"/>
                    <a:pt x="788457" y="435792"/>
                  </a:cubicBezTo>
                  <a:close/>
                  <a:moveTo>
                    <a:pt x="352848" y="273563"/>
                  </a:moveTo>
                  <a:cubicBezTo>
                    <a:pt x="357070" y="285228"/>
                    <a:pt x="357353" y="297709"/>
                    <a:pt x="355851" y="310390"/>
                  </a:cubicBezTo>
                  <a:cubicBezTo>
                    <a:pt x="346958" y="385491"/>
                    <a:pt x="278869" y="439162"/>
                    <a:pt x="203768" y="430270"/>
                  </a:cubicBezTo>
                  <a:lnTo>
                    <a:pt x="157792" y="415182"/>
                  </a:lnTo>
                  <a:lnTo>
                    <a:pt x="119957" y="734702"/>
                  </a:lnTo>
                  <a:cubicBezTo>
                    <a:pt x="135135" y="729909"/>
                    <a:pt x="151487" y="728793"/>
                    <a:pt x="168185" y="730770"/>
                  </a:cubicBezTo>
                  <a:cubicBezTo>
                    <a:pt x="243285" y="739663"/>
                    <a:pt x="296957" y="807753"/>
                    <a:pt x="288064" y="882853"/>
                  </a:cubicBezTo>
                  <a:cubicBezTo>
                    <a:pt x="285343" y="905835"/>
                    <a:pt x="277078" y="926810"/>
                    <a:pt x="263300" y="943585"/>
                  </a:cubicBezTo>
                  <a:lnTo>
                    <a:pt x="1180497" y="1052193"/>
                  </a:lnTo>
                  <a:cubicBezTo>
                    <a:pt x="1171018" y="1032664"/>
                    <a:pt x="1167880" y="1010339"/>
                    <a:pt x="1170601" y="987357"/>
                  </a:cubicBezTo>
                  <a:cubicBezTo>
                    <a:pt x="1179494" y="912257"/>
                    <a:pt x="1247584" y="858585"/>
                    <a:pt x="1322684" y="867478"/>
                  </a:cubicBezTo>
                  <a:lnTo>
                    <a:pt x="1368659" y="882565"/>
                  </a:lnTo>
                  <a:lnTo>
                    <a:pt x="1406494" y="563045"/>
                  </a:lnTo>
                  <a:cubicBezTo>
                    <a:pt x="1391316" y="567839"/>
                    <a:pt x="1374965" y="568954"/>
                    <a:pt x="1358267" y="566977"/>
                  </a:cubicBezTo>
                  <a:cubicBezTo>
                    <a:pt x="1283167" y="558084"/>
                    <a:pt x="1229496" y="489995"/>
                    <a:pt x="1238388" y="414894"/>
                  </a:cubicBezTo>
                  <a:lnTo>
                    <a:pt x="1249910" y="379787"/>
                  </a:lnTo>
                  <a:close/>
                  <a:moveTo>
                    <a:pt x="1372101" y="100712"/>
                  </a:moveTo>
                  <a:lnTo>
                    <a:pt x="468774" y="100712"/>
                  </a:lnTo>
                  <a:cubicBezTo>
                    <a:pt x="474339" y="111800"/>
                    <a:pt x="476085" y="124161"/>
                    <a:pt x="476087" y="136931"/>
                  </a:cubicBezTo>
                  <a:cubicBezTo>
                    <a:pt x="476087" y="154181"/>
                    <a:pt x="472897" y="170686"/>
                    <a:pt x="466610" y="185618"/>
                  </a:cubicBezTo>
                  <a:lnTo>
                    <a:pt x="837265" y="229508"/>
                  </a:lnTo>
                  <a:cubicBezTo>
                    <a:pt x="862149" y="216690"/>
                    <a:pt x="890580" y="210592"/>
                    <a:pt x="920438" y="210592"/>
                  </a:cubicBezTo>
                  <a:cubicBezTo>
                    <a:pt x="935249" y="210592"/>
                    <a:pt x="949712" y="212093"/>
                    <a:pt x="963680" y="214951"/>
                  </a:cubicBezTo>
                  <a:cubicBezTo>
                    <a:pt x="994385" y="221235"/>
                    <a:pt x="1022702" y="234076"/>
                    <a:pt x="1045167" y="254127"/>
                  </a:cubicBezTo>
                  <a:lnTo>
                    <a:pt x="1390471" y="295015"/>
                  </a:lnTo>
                  <a:lnTo>
                    <a:pt x="1526452" y="311117"/>
                  </a:lnTo>
                  <a:lnTo>
                    <a:pt x="1510350" y="447098"/>
                  </a:lnTo>
                  <a:lnTo>
                    <a:pt x="1494868" y="577845"/>
                  </a:lnTo>
                  <a:cubicBezTo>
                    <a:pt x="1497098" y="576520"/>
                    <a:pt x="1499401" y="576462"/>
                    <a:pt x="1501719" y="576462"/>
                  </a:cubicBezTo>
                  <a:lnTo>
                    <a:pt x="1549149" y="586038"/>
                  </a:lnTo>
                  <a:lnTo>
                    <a:pt x="1549151" y="264286"/>
                  </a:lnTo>
                  <a:cubicBezTo>
                    <a:pt x="1534640" y="270832"/>
                    <a:pt x="1518533" y="273862"/>
                    <a:pt x="1501721" y="273862"/>
                  </a:cubicBezTo>
                  <a:cubicBezTo>
                    <a:pt x="1426096" y="273862"/>
                    <a:pt x="1364790" y="212556"/>
                    <a:pt x="1364788" y="136931"/>
                  </a:cubicBezTo>
                  <a:close/>
                  <a:moveTo>
                    <a:pt x="1638650" y="0"/>
                  </a:moveTo>
                  <a:lnTo>
                    <a:pt x="1638650" y="136931"/>
                  </a:lnTo>
                  <a:lnTo>
                    <a:pt x="1638652" y="713393"/>
                  </a:lnTo>
                  <a:lnTo>
                    <a:pt x="1638652" y="850324"/>
                  </a:lnTo>
                  <a:lnTo>
                    <a:pt x="1501721" y="850324"/>
                  </a:lnTo>
                  <a:lnTo>
                    <a:pt x="1462603" y="850324"/>
                  </a:lnTo>
                  <a:lnTo>
                    <a:pt x="1442563" y="1019561"/>
                  </a:lnTo>
                  <a:lnTo>
                    <a:pt x="1426461" y="1155542"/>
                  </a:lnTo>
                  <a:lnTo>
                    <a:pt x="1290481" y="1139440"/>
                  </a:lnTo>
                  <a:lnTo>
                    <a:pt x="135981" y="1002732"/>
                  </a:lnTo>
                  <a:lnTo>
                    <a:pt x="0" y="986630"/>
                  </a:lnTo>
                  <a:lnTo>
                    <a:pt x="16102" y="850649"/>
                  </a:lnTo>
                  <a:lnTo>
                    <a:pt x="83889" y="278187"/>
                  </a:lnTo>
                  <a:lnTo>
                    <a:pt x="99991" y="142206"/>
                  </a:lnTo>
                  <a:lnTo>
                    <a:pt x="202225" y="154311"/>
                  </a:lnTo>
                  <a:lnTo>
                    <a:pt x="202225" y="136931"/>
                  </a:lnTo>
                  <a:lnTo>
                    <a:pt x="202223" y="0"/>
                  </a:lnTo>
                  <a:lnTo>
                    <a:pt x="339156" y="0"/>
                  </a:lnTo>
                  <a:lnTo>
                    <a:pt x="15017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grpSp>
        <p:nvGrpSpPr>
          <p:cNvPr id="89" name="myP_Calendar">
            <a:extLst>
              <a:ext uri="{FF2B5EF4-FFF2-40B4-BE49-F238E27FC236}">
                <a16:creationId xmlns:a16="http://schemas.microsoft.com/office/drawing/2014/main" id="{DEFC64DD-CD78-42C8-8C4D-5C3C278CD659}"/>
              </a:ext>
            </a:extLst>
          </p:cNvPr>
          <p:cNvGrpSpPr/>
          <p:nvPr/>
        </p:nvGrpSpPr>
        <p:grpSpPr>
          <a:xfrm>
            <a:off x="896772" y="4893155"/>
            <a:ext cx="356658" cy="311480"/>
            <a:chOff x="2039938" y="4911726"/>
            <a:chExt cx="952500" cy="831850"/>
          </a:xfrm>
          <a:solidFill>
            <a:schemeClr val="accent1"/>
          </a:solidFill>
        </p:grpSpPr>
        <p:sp>
          <p:nvSpPr>
            <p:cNvPr id="90" name="Freeform 343">
              <a:extLst>
                <a:ext uri="{FF2B5EF4-FFF2-40B4-BE49-F238E27FC236}">
                  <a16:creationId xmlns:a16="http://schemas.microsoft.com/office/drawing/2014/main" id="{1FE96EE3-6555-4EBB-A4D0-00EB482F368F}"/>
                </a:ext>
              </a:extLst>
            </p:cNvPr>
            <p:cNvSpPr>
              <a:spLocks noEditPoints="1"/>
            </p:cNvSpPr>
            <p:nvPr/>
          </p:nvSpPr>
          <p:spPr bwMode="auto">
            <a:xfrm>
              <a:off x="2039938" y="5003801"/>
              <a:ext cx="952500" cy="739775"/>
            </a:xfrm>
            <a:custGeom>
              <a:avLst/>
              <a:gdLst>
                <a:gd name="T0" fmla="*/ 272 w 300"/>
                <a:gd name="T1" fmla="*/ 0 h 233"/>
                <a:gd name="T2" fmla="*/ 245 w 300"/>
                <a:gd name="T3" fmla="*/ 0 h 233"/>
                <a:gd name="T4" fmla="*/ 245 w 300"/>
                <a:gd name="T5" fmla="*/ 16 h 233"/>
                <a:gd name="T6" fmla="*/ 226 w 300"/>
                <a:gd name="T7" fmla="*/ 36 h 233"/>
                <a:gd name="T8" fmla="*/ 206 w 300"/>
                <a:gd name="T9" fmla="*/ 16 h 233"/>
                <a:gd name="T10" fmla="*/ 206 w 300"/>
                <a:gd name="T11" fmla="*/ 0 h 233"/>
                <a:gd name="T12" fmla="*/ 94 w 300"/>
                <a:gd name="T13" fmla="*/ 0 h 233"/>
                <a:gd name="T14" fmla="*/ 94 w 300"/>
                <a:gd name="T15" fmla="*/ 16 h 233"/>
                <a:gd name="T16" fmla="*/ 74 w 300"/>
                <a:gd name="T17" fmla="*/ 36 h 233"/>
                <a:gd name="T18" fmla="*/ 55 w 300"/>
                <a:gd name="T19" fmla="*/ 16 h 233"/>
                <a:gd name="T20" fmla="*/ 55 w 300"/>
                <a:gd name="T21" fmla="*/ 0 h 233"/>
                <a:gd name="T22" fmla="*/ 28 w 300"/>
                <a:gd name="T23" fmla="*/ 0 h 233"/>
                <a:gd name="T24" fmla="*/ 0 w 300"/>
                <a:gd name="T25" fmla="*/ 27 h 233"/>
                <a:gd name="T26" fmla="*/ 0 w 300"/>
                <a:gd name="T27" fmla="*/ 204 h 233"/>
                <a:gd name="T28" fmla="*/ 28 w 300"/>
                <a:gd name="T29" fmla="*/ 233 h 233"/>
                <a:gd name="T30" fmla="*/ 272 w 300"/>
                <a:gd name="T31" fmla="*/ 233 h 233"/>
                <a:gd name="T32" fmla="*/ 300 w 300"/>
                <a:gd name="T33" fmla="*/ 204 h 233"/>
                <a:gd name="T34" fmla="*/ 300 w 300"/>
                <a:gd name="T35" fmla="*/ 27 h 233"/>
                <a:gd name="T36" fmla="*/ 272 w 300"/>
                <a:gd name="T37" fmla="*/ 0 h 233"/>
                <a:gd name="T38" fmla="*/ 276 w 300"/>
                <a:gd name="T39" fmla="*/ 207 h 233"/>
                <a:gd name="T40" fmla="*/ 23 w 300"/>
                <a:gd name="T41" fmla="*/ 207 h 233"/>
                <a:gd name="T42" fmla="*/ 23 w 300"/>
                <a:gd name="T43" fmla="*/ 81 h 233"/>
                <a:gd name="T44" fmla="*/ 276 w 300"/>
                <a:gd name="T45" fmla="*/ 81 h 233"/>
                <a:gd name="T46" fmla="*/ 276 w 300"/>
                <a:gd name="T47" fmla="*/ 2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33">
                  <a:moveTo>
                    <a:pt x="272" y="0"/>
                  </a:moveTo>
                  <a:cubicBezTo>
                    <a:pt x="245" y="0"/>
                    <a:pt x="245" y="0"/>
                    <a:pt x="245" y="0"/>
                  </a:cubicBezTo>
                  <a:cubicBezTo>
                    <a:pt x="245" y="16"/>
                    <a:pt x="245" y="16"/>
                    <a:pt x="245" y="16"/>
                  </a:cubicBezTo>
                  <a:cubicBezTo>
                    <a:pt x="245" y="27"/>
                    <a:pt x="236" y="36"/>
                    <a:pt x="226" y="36"/>
                  </a:cubicBezTo>
                  <a:cubicBezTo>
                    <a:pt x="215" y="36"/>
                    <a:pt x="206" y="27"/>
                    <a:pt x="206" y="16"/>
                  </a:cubicBezTo>
                  <a:cubicBezTo>
                    <a:pt x="206" y="0"/>
                    <a:pt x="206" y="0"/>
                    <a:pt x="206" y="0"/>
                  </a:cubicBezTo>
                  <a:cubicBezTo>
                    <a:pt x="94" y="0"/>
                    <a:pt x="94" y="0"/>
                    <a:pt x="94" y="0"/>
                  </a:cubicBezTo>
                  <a:cubicBezTo>
                    <a:pt x="94" y="16"/>
                    <a:pt x="94" y="16"/>
                    <a:pt x="94" y="16"/>
                  </a:cubicBezTo>
                  <a:cubicBezTo>
                    <a:pt x="94" y="27"/>
                    <a:pt x="85" y="36"/>
                    <a:pt x="74" y="36"/>
                  </a:cubicBezTo>
                  <a:cubicBezTo>
                    <a:pt x="63" y="36"/>
                    <a:pt x="55" y="27"/>
                    <a:pt x="55" y="16"/>
                  </a:cubicBezTo>
                  <a:cubicBezTo>
                    <a:pt x="55" y="0"/>
                    <a:pt x="55" y="0"/>
                    <a:pt x="55" y="0"/>
                  </a:cubicBezTo>
                  <a:cubicBezTo>
                    <a:pt x="28" y="0"/>
                    <a:pt x="28" y="0"/>
                    <a:pt x="28" y="0"/>
                  </a:cubicBezTo>
                  <a:cubicBezTo>
                    <a:pt x="12" y="0"/>
                    <a:pt x="0" y="11"/>
                    <a:pt x="0" y="27"/>
                  </a:cubicBezTo>
                  <a:cubicBezTo>
                    <a:pt x="0" y="204"/>
                    <a:pt x="0" y="204"/>
                    <a:pt x="0" y="204"/>
                  </a:cubicBezTo>
                  <a:cubicBezTo>
                    <a:pt x="0" y="219"/>
                    <a:pt x="12" y="233"/>
                    <a:pt x="28" y="233"/>
                  </a:cubicBezTo>
                  <a:cubicBezTo>
                    <a:pt x="272" y="233"/>
                    <a:pt x="272" y="233"/>
                    <a:pt x="272" y="233"/>
                  </a:cubicBezTo>
                  <a:cubicBezTo>
                    <a:pt x="287" y="233"/>
                    <a:pt x="300" y="219"/>
                    <a:pt x="300" y="204"/>
                  </a:cubicBezTo>
                  <a:cubicBezTo>
                    <a:pt x="300" y="27"/>
                    <a:pt x="300" y="27"/>
                    <a:pt x="300" y="27"/>
                  </a:cubicBezTo>
                  <a:cubicBezTo>
                    <a:pt x="300" y="11"/>
                    <a:pt x="287" y="0"/>
                    <a:pt x="272" y="0"/>
                  </a:cubicBezTo>
                  <a:close/>
                  <a:moveTo>
                    <a:pt x="276" y="207"/>
                  </a:moveTo>
                  <a:cubicBezTo>
                    <a:pt x="23" y="207"/>
                    <a:pt x="23" y="207"/>
                    <a:pt x="23" y="207"/>
                  </a:cubicBezTo>
                  <a:cubicBezTo>
                    <a:pt x="23" y="81"/>
                    <a:pt x="23" y="81"/>
                    <a:pt x="23" y="81"/>
                  </a:cubicBezTo>
                  <a:cubicBezTo>
                    <a:pt x="276" y="81"/>
                    <a:pt x="276" y="81"/>
                    <a:pt x="276" y="81"/>
                  </a:cubicBezTo>
                  <a:lnTo>
                    <a:pt x="27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1" name="Freeform 344">
              <a:extLst>
                <a:ext uri="{FF2B5EF4-FFF2-40B4-BE49-F238E27FC236}">
                  <a16:creationId xmlns:a16="http://schemas.microsoft.com/office/drawing/2014/main" id="{7C82E25B-BCE8-4BBE-90CC-BCDB63645C69}"/>
                </a:ext>
              </a:extLst>
            </p:cNvPr>
            <p:cNvSpPr>
              <a:spLocks/>
            </p:cNvSpPr>
            <p:nvPr/>
          </p:nvSpPr>
          <p:spPr bwMode="auto">
            <a:xfrm>
              <a:off x="2224088" y="4911726"/>
              <a:ext cx="98425" cy="187325"/>
            </a:xfrm>
            <a:custGeom>
              <a:avLst/>
              <a:gdLst>
                <a:gd name="T0" fmla="*/ 18 w 31"/>
                <a:gd name="T1" fmla="*/ 59 h 59"/>
                <a:gd name="T2" fmla="*/ 14 w 31"/>
                <a:gd name="T3" fmla="*/ 59 h 59"/>
                <a:gd name="T4" fmla="*/ 0 w 31"/>
                <a:gd name="T5" fmla="*/ 46 h 59"/>
                <a:gd name="T6" fmla="*/ 0 w 31"/>
                <a:gd name="T7" fmla="*/ 13 h 59"/>
                <a:gd name="T8" fmla="*/ 14 w 31"/>
                <a:gd name="T9" fmla="*/ 0 h 59"/>
                <a:gd name="T10" fmla="*/ 18 w 31"/>
                <a:gd name="T11" fmla="*/ 0 h 59"/>
                <a:gd name="T12" fmla="*/ 31 w 31"/>
                <a:gd name="T13" fmla="*/ 13 h 59"/>
                <a:gd name="T14" fmla="*/ 31 w 31"/>
                <a:gd name="T15" fmla="*/ 46 h 59"/>
                <a:gd name="T16" fmla="*/ 18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8" y="59"/>
                  </a:moveTo>
                  <a:cubicBezTo>
                    <a:pt x="14" y="59"/>
                    <a:pt x="14" y="59"/>
                    <a:pt x="14" y="59"/>
                  </a:cubicBezTo>
                  <a:cubicBezTo>
                    <a:pt x="6" y="59"/>
                    <a:pt x="0" y="53"/>
                    <a:pt x="0" y="46"/>
                  </a:cubicBezTo>
                  <a:cubicBezTo>
                    <a:pt x="0" y="13"/>
                    <a:pt x="0" y="13"/>
                    <a:pt x="0" y="13"/>
                  </a:cubicBezTo>
                  <a:cubicBezTo>
                    <a:pt x="0" y="6"/>
                    <a:pt x="6" y="0"/>
                    <a:pt x="14" y="0"/>
                  </a:cubicBezTo>
                  <a:cubicBezTo>
                    <a:pt x="18" y="0"/>
                    <a:pt x="18" y="0"/>
                    <a:pt x="18" y="0"/>
                  </a:cubicBezTo>
                  <a:cubicBezTo>
                    <a:pt x="25" y="0"/>
                    <a:pt x="31" y="6"/>
                    <a:pt x="31" y="13"/>
                  </a:cubicBezTo>
                  <a:cubicBezTo>
                    <a:pt x="31" y="46"/>
                    <a:pt x="31" y="46"/>
                    <a:pt x="31" y="46"/>
                  </a:cubicBezTo>
                  <a:cubicBezTo>
                    <a:pt x="31" y="53"/>
                    <a:pt x="25" y="59"/>
                    <a:pt x="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2" name="Freeform 345">
              <a:extLst>
                <a:ext uri="{FF2B5EF4-FFF2-40B4-BE49-F238E27FC236}">
                  <a16:creationId xmlns:a16="http://schemas.microsoft.com/office/drawing/2014/main" id="{AC425B96-495B-45F9-BA5B-47380C00B706}"/>
                </a:ext>
              </a:extLst>
            </p:cNvPr>
            <p:cNvSpPr>
              <a:spLocks/>
            </p:cNvSpPr>
            <p:nvPr/>
          </p:nvSpPr>
          <p:spPr bwMode="auto">
            <a:xfrm>
              <a:off x="2706688" y="4911726"/>
              <a:ext cx="98425" cy="187325"/>
            </a:xfrm>
            <a:custGeom>
              <a:avLst/>
              <a:gdLst>
                <a:gd name="T0" fmla="*/ 17 w 31"/>
                <a:gd name="T1" fmla="*/ 59 h 59"/>
                <a:gd name="T2" fmla="*/ 14 w 31"/>
                <a:gd name="T3" fmla="*/ 59 h 59"/>
                <a:gd name="T4" fmla="*/ 0 w 31"/>
                <a:gd name="T5" fmla="*/ 46 h 59"/>
                <a:gd name="T6" fmla="*/ 0 w 31"/>
                <a:gd name="T7" fmla="*/ 13 h 59"/>
                <a:gd name="T8" fmla="*/ 14 w 31"/>
                <a:gd name="T9" fmla="*/ 0 h 59"/>
                <a:gd name="T10" fmla="*/ 17 w 31"/>
                <a:gd name="T11" fmla="*/ 0 h 59"/>
                <a:gd name="T12" fmla="*/ 31 w 31"/>
                <a:gd name="T13" fmla="*/ 13 h 59"/>
                <a:gd name="T14" fmla="*/ 31 w 31"/>
                <a:gd name="T15" fmla="*/ 46 h 59"/>
                <a:gd name="T16" fmla="*/ 17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7" y="59"/>
                  </a:moveTo>
                  <a:cubicBezTo>
                    <a:pt x="14" y="59"/>
                    <a:pt x="14" y="59"/>
                    <a:pt x="14" y="59"/>
                  </a:cubicBezTo>
                  <a:cubicBezTo>
                    <a:pt x="6" y="59"/>
                    <a:pt x="0" y="53"/>
                    <a:pt x="0" y="46"/>
                  </a:cubicBezTo>
                  <a:cubicBezTo>
                    <a:pt x="0" y="13"/>
                    <a:pt x="0" y="13"/>
                    <a:pt x="0" y="13"/>
                  </a:cubicBezTo>
                  <a:cubicBezTo>
                    <a:pt x="0" y="6"/>
                    <a:pt x="6" y="0"/>
                    <a:pt x="14" y="0"/>
                  </a:cubicBezTo>
                  <a:cubicBezTo>
                    <a:pt x="17" y="0"/>
                    <a:pt x="17" y="0"/>
                    <a:pt x="17" y="0"/>
                  </a:cubicBezTo>
                  <a:cubicBezTo>
                    <a:pt x="25" y="0"/>
                    <a:pt x="31" y="6"/>
                    <a:pt x="31" y="13"/>
                  </a:cubicBezTo>
                  <a:cubicBezTo>
                    <a:pt x="31" y="46"/>
                    <a:pt x="31" y="46"/>
                    <a:pt x="31" y="46"/>
                  </a:cubicBezTo>
                  <a:cubicBezTo>
                    <a:pt x="31" y="53"/>
                    <a:pt x="25" y="59"/>
                    <a:pt x="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3" name="Freeform 346">
              <a:extLst>
                <a:ext uri="{FF2B5EF4-FFF2-40B4-BE49-F238E27FC236}">
                  <a16:creationId xmlns:a16="http://schemas.microsoft.com/office/drawing/2014/main" id="{B056ECAC-A4B5-44C8-A9DA-EC5649757516}"/>
                </a:ext>
              </a:extLst>
            </p:cNvPr>
            <p:cNvSpPr>
              <a:spLocks/>
            </p:cNvSpPr>
            <p:nvPr/>
          </p:nvSpPr>
          <p:spPr bwMode="auto">
            <a:xfrm>
              <a:off x="2293938" y="5311776"/>
              <a:ext cx="200025" cy="288925"/>
            </a:xfrm>
            <a:custGeom>
              <a:avLst/>
              <a:gdLst>
                <a:gd name="T0" fmla="*/ 0 w 63"/>
                <a:gd name="T1" fmla="*/ 91 h 91"/>
                <a:gd name="T2" fmla="*/ 0 w 63"/>
                <a:gd name="T3" fmla="*/ 79 h 91"/>
                <a:gd name="T4" fmla="*/ 12 w 63"/>
                <a:gd name="T5" fmla="*/ 68 h 91"/>
                <a:gd name="T6" fmla="*/ 41 w 63"/>
                <a:gd name="T7" fmla="*/ 30 h 91"/>
                <a:gd name="T8" fmla="*/ 26 w 63"/>
                <a:gd name="T9" fmla="*/ 17 h 91"/>
                <a:gd name="T10" fmla="*/ 7 w 63"/>
                <a:gd name="T11" fmla="*/ 25 h 91"/>
                <a:gd name="T12" fmla="*/ 1 w 63"/>
                <a:gd name="T13" fmla="*/ 10 h 91"/>
                <a:gd name="T14" fmla="*/ 30 w 63"/>
                <a:gd name="T15" fmla="*/ 0 h 91"/>
                <a:gd name="T16" fmla="*/ 62 w 63"/>
                <a:gd name="T17" fmla="*/ 28 h 91"/>
                <a:gd name="T18" fmla="*/ 38 w 63"/>
                <a:gd name="T19" fmla="*/ 67 h 91"/>
                <a:gd name="T20" fmla="*/ 30 w 63"/>
                <a:gd name="T21" fmla="*/ 74 h 91"/>
                <a:gd name="T22" fmla="*/ 30 w 63"/>
                <a:gd name="T23" fmla="*/ 74 h 91"/>
                <a:gd name="T24" fmla="*/ 63 w 63"/>
                <a:gd name="T25" fmla="*/ 74 h 91"/>
                <a:gd name="T26" fmla="*/ 63 w 63"/>
                <a:gd name="T27" fmla="*/ 91 h 91"/>
                <a:gd name="T28" fmla="*/ 0 w 63"/>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91">
                  <a:moveTo>
                    <a:pt x="0" y="91"/>
                  </a:moveTo>
                  <a:cubicBezTo>
                    <a:pt x="0" y="79"/>
                    <a:pt x="0" y="79"/>
                    <a:pt x="0" y="79"/>
                  </a:cubicBezTo>
                  <a:cubicBezTo>
                    <a:pt x="12" y="68"/>
                    <a:pt x="12" y="68"/>
                    <a:pt x="12" y="68"/>
                  </a:cubicBezTo>
                  <a:cubicBezTo>
                    <a:pt x="31" y="51"/>
                    <a:pt x="41" y="41"/>
                    <a:pt x="41" y="30"/>
                  </a:cubicBezTo>
                  <a:cubicBezTo>
                    <a:pt x="41" y="23"/>
                    <a:pt x="36" y="17"/>
                    <a:pt x="26" y="17"/>
                  </a:cubicBezTo>
                  <a:cubicBezTo>
                    <a:pt x="18" y="17"/>
                    <a:pt x="12" y="21"/>
                    <a:pt x="7" y="25"/>
                  </a:cubicBezTo>
                  <a:cubicBezTo>
                    <a:pt x="1" y="10"/>
                    <a:pt x="1" y="10"/>
                    <a:pt x="1" y="10"/>
                  </a:cubicBezTo>
                  <a:cubicBezTo>
                    <a:pt x="8" y="5"/>
                    <a:pt x="18" y="0"/>
                    <a:pt x="30" y="0"/>
                  </a:cubicBezTo>
                  <a:cubicBezTo>
                    <a:pt x="51" y="0"/>
                    <a:pt x="62" y="12"/>
                    <a:pt x="62" y="28"/>
                  </a:cubicBezTo>
                  <a:cubicBezTo>
                    <a:pt x="62" y="43"/>
                    <a:pt x="51" y="55"/>
                    <a:pt x="38" y="67"/>
                  </a:cubicBezTo>
                  <a:cubicBezTo>
                    <a:pt x="30" y="74"/>
                    <a:pt x="30" y="74"/>
                    <a:pt x="30" y="74"/>
                  </a:cubicBezTo>
                  <a:cubicBezTo>
                    <a:pt x="30" y="74"/>
                    <a:pt x="30" y="74"/>
                    <a:pt x="30" y="74"/>
                  </a:cubicBezTo>
                  <a:cubicBezTo>
                    <a:pt x="63" y="74"/>
                    <a:pt x="63" y="74"/>
                    <a:pt x="63" y="74"/>
                  </a:cubicBezTo>
                  <a:cubicBezTo>
                    <a:pt x="63" y="91"/>
                    <a:pt x="63" y="91"/>
                    <a:pt x="63"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4" name="Freeform 347">
              <a:extLst>
                <a:ext uri="{FF2B5EF4-FFF2-40B4-BE49-F238E27FC236}">
                  <a16:creationId xmlns:a16="http://schemas.microsoft.com/office/drawing/2014/main" id="{EAF97B1C-8489-4510-8BDD-125926594EFB}"/>
                </a:ext>
              </a:extLst>
            </p:cNvPr>
            <p:cNvSpPr>
              <a:spLocks/>
            </p:cNvSpPr>
            <p:nvPr/>
          </p:nvSpPr>
          <p:spPr bwMode="auto">
            <a:xfrm>
              <a:off x="2535238" y="5318126"/>
              <a:ext cx="200025" cy="288925"/>
            </a:xfrm>
            <a:custGeom>
              <a:avLst/>
              <a:gdLst>
                <a:gd name="T0" fmla="*/ 60 w 63"/>
                <a:gd name="T1" fmla="*/ 17 h 91"/>
                <a:gd name="T2" fmla="*/ 25 w 63"/>
                <a:gd name="T3" fmla="*/ 17 h 91"/>
                <a:gd name="T4" fmla="*/ 23 w 63"/>
                <a:gd name="T5" fmla="*/ 31 h 91"/>
                <a:gd name="T6" fmla="*/ 29 w 63"/>
                <a:gd name="T7" fmla="*/ 31 h 91"/>
                <a:gd name="T8" fmla="*/ 53 w 63"/>
                <a:gd name="T9" fmla="*/ 37 h 91"/>
                <a:gd name="T10" fmla="*/ 63 w 63"/>
                <a:gd name="T11" fmla="*/ 59 h 91"/>
                <a:gd name="T12" fmla="*/ 25 w 63"/>
                <a:gd name="T13" fmla="*/ 91 h 91"/>
                <a:gd name="T14" fmla="*/ 0 w 63"/>
                <a:gd name="T15" fmla="*/ 86 h 91"/>
                <a:gd name="T16" fmla="*/ 4 w 63"/>
                <a:gd name="T17" fmla="*/ 70 h 91"/>
                <a:gd name="T18" fmla="*/ 24 w 63"/>
                <a:gd name="T19" fmla="*/ 74 h 91"/>
                <a:gd name="T20" fmla="*/ 42 w 63"/>
                <a:gd name="T21" fmla="*/ 61 h 91"/>
                <a:gd name="T22" fmla="*/ 17 w 63"/>
                <a:gd name="T23" fmla="*/ 46 h 91"/>
                <a:gd name="T24" fmla="*/ 5 w 63"/>
                <a:gd name="T25" fmla="*/ 47 h 91"/>
                <a:gd name="T26" fmla="*/ 11 w 63"/>
                <a:gd name="T27" fmla="*/ 0 h 91"/>
                <a:gd name="T28" fmla="*/ 60 w 63"/>
                <a:gd name="T29" fmla="*/ 0 h 91"/>
                <a:gd name="T30" fmla="*/ 60 w 63"/>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60" y="17"/>
                  </a:moveTo>
                  <a:cubicBezTo>
                    <a:pt x="25" y="17"/>
                    <a:pt x="25" y="17"/>
                    <a:pt x="25" y="17"/>
                  </a:cubicBezTo>
                  <a:cubicBezTo>
                    <a:pt x="23" y="31"/>
                    <a:pt x="23" y="31"/>
                    <a:pt x="23" y="31"/>
                  </a:cubicBezTo>
                  <a:cubicBezTo>
                    <a:pt x="25" y="31"/>
                    <a:pt x="27" y="31"/>
                    <a:pt x="29" y="31"/>
                  </a:cubicBezTo>
                  <a:cubicBezTo>
                    <a:pt x="38" y="31"/>
                    <a:pt x="46" y="32"/>
                    <a:pt x="53" y="37"/>
                  </a:cubicBezTo>
                  <a:cubicBezTo>
                    <a:pt x="59" y="42"/>
                    <a:pt x="63" y="49"/>
                    <a:pt x="63" y="59"/>
                  </a:cubicBezTo>
                  <a:cubicBezTo>
                    <a:pt x="63" y="76"/>
                    <a:pt x="49" y="91"/>
                    <a:pt x="25" y="91"/>
                  </a:cubicBezTo>
                  <a:cubicBezTo>
                    <a:pt x="14" y="91"/>
                    <a:pt x="5" y="88"/>
                    <a:pt x="0" y="86"/>
                  </a:cubicBezTo>
                  <a:cubicBezTo>
                    <a:pt x="4" y="70"/>
                    <a:pt x="4" y="70"/>
                    <a:pt x="4" y="70"/>
                  </a:cubicBezTo>
                  <a:cubicBezTo>
                    <a:pt x="8" y="72"/>
                    <a:pt x="16" y="74"/>
                    <a:pt x="24" y="74"/>
                  </a:cubicBezTo>
                  <a:cubicBezTo>
                    <a:pt x="33" y="74"/>
                    <a:pt x="42" y="70"/>
                    <a:pt x="42" y="61"/>
                  </a:cubicBezTo>
                  <a:cubicBezTo>
                    <a:pt x="42" y="52"/>
                    <a:pt x="35" y="46"/>
                    <a:pt x="17" y="46"/>
                  </a:cubicBezTo>
                  <a:cubicBezTo>
                    <a:pt x="12" y="46"/>
                    <a:pt x="9" y="46"/>
                    <a:pt x="5" y="47"/>
                  </a:cubicBezTo>
                  <a:cubicBezTo>
                    <a:pt x="11" y="0"/>
                    <a:pt x="11" y="0"/>
                    <a:pt x="11" y="0"/>
                  </a:cubicBezTo>
                  <a:cubicBezTo>
                    <a:pt x="60" y="0"/>
                    <a:pt x="60" y="0"/>
                    <a:pt x="60" y="0"/>
                  </a:cubicBezTo>
                  <a:lnTo>
                    <a:pt x="6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96" name="Rectangle 95"/>
          <p:cNvSpPr/>
          <p:nvPr/>
        </p:nvSpPr>
        <p:spPr>
          <a:xfrm>
            <a:off x="7773105" y="5170503"/>
            <a:ext cx="1408853" cy="1246495"/>
          </a:xfrm>
          <a:prstGeom prst="rect">
            <a:avLst/>
          </a:prstGeom>
        </p:spPr>
        <p:txBody>
          <a:bodyPr wrap="square">
            <a:spAutoFit/>
          </a:bodyPr>
          <a:lstStyle/>
          <a:p>
            <a:pPr marR="0" lvl="0" algn="r" defTabSz="914400" rtl="0" eaLnBrk="1" fontAlgn="auto" latinLnBrk="0" hangingPunct="1">
              <a:lnSpc>
                <a:spcPct val="100000"/>
              </a:lnSpc>
              <a:spcBef>
                <a:spcPts val="0"/>
              </a:spcBef>
              <a:spcAft>
                <a:spcPts val="600"/>
              </a:spcAft>
              <a:buClrTx/>
              <a:buSzTx/>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200.000 € </a:t>
            </a:r>
          </a:p>
          <a:p>
            <a:pPr marR="0" lvl="0" algn="r" defTabSz="914400" rtl="0" eaLnBrk="1" fontAlgn="auto" latinLnBrk="0" hangingPunct="1">
              <a:lnSpc>
                <a:spcPct val="100000"/>
              </a:lnSpc>
              <a:spcBef>
                <a:spcPts val="0"/>
              </a:spcBef>
              <a:spcAft>
                <a:spcPts val="600"/>
              </a:spcAft>
              <a:buClrTx/>
              <a:buSzTx/>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1.121.700</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a:t>
            </a:r>
          </a:p>
          <a:p>
            <a:pPr marR="0" lvl="0" algn="r" defTabSz="914400" rtl="0" eaLnBrk="1" fontAlgn="auto" latinLnBrk="0" hangingPunct="1">
              <a:lnSpc>
                <a:spcPct val="100000"/>
              </a:lnSpc>
              <a:spcBef>
                <a:spcPts val="0"/>
              </a:spcBef>
              <a:spcAft>
                <a:spcPts val="600"/>
              </a:spcAft>
              <a:buClrTx/>
              <a:buSzTx/>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263.700 €</a:t>
            </a:r>
          </a:p>
          <a:p>
            <a:pPr marR="0" lvl="0" algn="r" defTabSz="914400" rtl="0" eaLnBrk="1" fontAlgn="auto" latinLnBrk="0" hangingPunct="1">
              <a:lnSpc>
                <a:spcPct val="100000"/>
              </a:lnSpc>
              <a:spcBef>
                <a:spcPts val="0"/>
              </a:spcBef>
              <a:spcAft>
                <a:spcPts val="600"/>
              </a:spcAft>
              <a:buClrTx/>
              <a:buSzTx/>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1.585.400 €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sp>
        <p:nvSpPr>
          <p:cNvPr id="4" name="Rectangle 3"/>
          <p:cNvSpPr/>
          <p:nvPr/>
        </p:nvSpPr>
        <p:spPr>
          <a:xfrm>
            <a:off x="9144737" y="5147484"/>
            <a:ext cx="1361270" cy="261610"/>
          </a:xfrm>
          <a:prstGeom prst="rect">
            <a:avLst/>
          </a:prstGeom>
        </p:spPr>
        <p:txBody>
          <a:bodyPr wrap="none">
            <a:spAutoFit/>
          </a:bodyPr>
          <a:lstStyle/>
          <a:p>
            <a:pPr lvl="0" algn="r">
              <a:spcAft>
                <a:spcPts val="600"/>
              </a:spcAft>
              <a:defRPr/>
            </a:pPr>
            <a:r>
              <a:rPr lang="en-US" sz="1100" dirty="0">
                <a:solidFill>
                  <a:srgbClr val="000000"/>
                </a:solidFill>
                <a:ea typeface="Chronicle Display Black" charset="0"/>
                <a:cs typeface="Chronicle Display Black" charset="0"/>
              </a:rPr>
              <a:t>(approval pending)</a:t>
            </a:r>
          </a:p>
        </p:txBody>
      </p:sp>
    </p:spTree>
    <p:extLst>
      <p:ext uri="{BB962C8B-B14F-4D97-AF65-F5344CB8AC3E}">
        <p14:creationId xmlns:p14="http://schemas.microsoft.com/office/powerpoint/2010/main" val="44286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2265324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Agenda</a:t>
            </a:r>
          </a:p>
        </p:txBody>
      </p:sp>
      <p:sp>
        <p:nvSpPr>
          <p:cNvPr id="6" name="Text Placeholder 5"/>
          <p:cNvSpPr>
            <a:spLocks noGrp="1"/>
          </p:cNvSpPr>
          <p:nvPr>
            <p:ph type="body" sz="quarter" idx="13"/>
          </p:nvPr>
        </p:nvSpPr>
        <p:spPr/>
        <p:txBody>
          <a:bodyPr/>
          <a:lstStyle/>
          <a:p>
            <a:r>
              <a:rPr lang="en-US" dirty="0"/>
              <a:t>Summary</a:t>
            </a:r>
          </a:p>
          <a:p>
            <a:r>
              <a:rPr lang="en-US" dirty="0"/>
              <a:t>Current Situation and Goals</a:t>
            </a:r>
          </a:p>
          <a:p>
            <a:r>
              <a:rPr lang="en-US" dirty="0"/>
              <a:t>Project Overview </a:t>
            </a:r>
          </a:p>
          <a:p>
            <a:r>
              <a:rPr lang="en-US" dirty="0"/>
              <a:t>Project Plan</a:t>
            </a:r>
          </a:p>
          <a:p>
            <a:r>
              <a:rPr lang="en-US" dirty="0"/>
              <a:t>Business Case</a:t>
            </a:r>
          </a:p>
          <a:p>
            <a:r>
              <a:rPr lang="en-US" dirty="0"/>
              <a:t>Team Overview and Required Profiles</a:t>
            </a:r>
          </a:p>
          <a:p>
            <a:r>
              <a:rPr lang="en-US" dirty="0"/>
              <a:t>Next Steps</a:t>
            </a:r>
          </a:p>
          <a:p>
            <a:endParaRPr lang="en-US" dirty="0"/>
          </a:p>
          <a:p>
            <a:endParaRPr lang="en-US" dirty="0"/>
          </a:p>
        </p:txBody>
      </p:sp>
      <p:sp>
        <p:nvSpPr>
          <p:cNvPr id="12" name="Foliennummernplatzhalter 11"/>
          <p:cNvSpPr>
            <a:spLocks noGrp="1"/>
          </p:cNvSpPr>
          <p:nvPr>
            <p:ph type="sldNum" sz="quarter" idx="12"/>
          </p:nvPr>
        </p:nvSpPr>
        <p:spPr/>
        <p:txBody>
          <a:bodyPr/>
          <a:lstStyle/>
          <a:p>
            <a:fld id="{EEAD9179-7A6B-4268-BEB2-F3B8EB06115B}" type="slidenum">
              <a:rPr lang="en-US" smtClean="0"/>
              <a:pPr/>
              <a:t>2</a:t>
            </a:fld>
            <a:endParaRPr lang="en-US" dirty="0"/>
          </a:p>
        </p:txBody>
      </p:sp>
    </p:spTree>
    <p:extLst>
      <p:ext uri="{BB962C8B-B14F-4D97-AF65-F5344CB8AC3E}">
        <p14:creationId xmlns:p14="http://schemas.microsoft.com/office/powerpoint/2010/main" val="145507231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9" name="Object 3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4" name="Rechteck 43"/>
          <p:cNvSpPr/>
          <p:nvPr/>
        </p:nvSpPr>
        <p:spPr>
          <a:xfrm>
            <a:off x="9282725" y="1482660"/>
            <a:ext cx="2446697" cy="5032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Effort Estimate</a:t>
            </a:r>
          </a:p>
        </p:txBody>
      </p:sp>
      <p:sp>
        <p:nvSpPr>
          <p:cNvPr id="2" name="Subtitle 1"/>
          <p:cNvSpPr>
            <a:spLocks noGrp="1"/>
          </p:cNvSpPr>
          <p:nvPr>
            <p:ph type="subTitle" idx="13"/>
          </p:nvPr>
        </p:nvSpPr>
        <p:spPr/>
        <p:txBody>
          <a:bodyPr/>
          <a:lstStyle/>
          <a:p>
            <a:r>
              <a:rPr lang="en-US" sz="1600" dirty="0"/>
              <a:t>There are six major Work Packages with specific outcomes and effort estimates</a:t>
            </a:r>
          </a:p>
        </p:txBody>
      </p:sp>
      <p:sp>
        <p:nvSpPr>
          <p:cNvPr id="3" name="Title 2"/>
          <p:cNvSpPr>
            <a:spLocks noGrp="1"/>
          </p:cNvSpPr>
          <p:nvPr>
            <p:ph type="title"/>
          </p:nvPr>
        </p:nvSpPr>
        <p:spPr/>
        <p:txBody>
          <a:bodyPr/>
          <a:lstStyle/>
          <a:p>
            <a:r>
              <a:rPr lang="en-US" dirty="0"/>
              <a:t>Project Overview - Work Packages</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sp>
        <p:nvSpPr>
          <p:cNvPr id="7" name="Rechteck 42"/>
          <p:cNvSpPr/>
          <p:nvPr/>
        </p:nvSpPr>
        <p:spPr>
          <a:xfrm>
            <a:off x="6282768" y="1482660"/>
            <a:ext cx="2880000" cy="5032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Outcome</a:t>
            </a:r>
          </a:p>
        </p:txBody>
      </p:sp>
      <p:sp>
        <p:nvSpPr>
          <p:cNvPr id="8" name="Rechteck 43"/>
          <p:cNvSpPr/>
          <p:nvPr/>
        </p:nvSpPr>
        <p:spPr>
          <a:xfrm>
            <a:off x="3716114" y="1482660"/>
            <a:ext cx="2446697" cy="5032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Short Description</a:t>
            </a:r>
          </a:p>
        </p:txBody>
      </p:sp>
      <p:sp>
        <p:nvSpPr>
          <p:cNvPr id="9" name="Rechteck 44"/>
          <p:cNvSpPr/>
          <p:nvPr/>
        </p:nvSpPr>
        <p:spPr>
          <a:xfrm>
            <a:off x="907787" y="1774844"/>
            <a:ext cx="72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12" name="Rechteck 47"/>
          <p:cNvSpPr/>
          <p:nvPr/>
        </p:nvSpPr>
        <p:spPr>
          <a:xfrm>
            <a:off x="983159" y="177446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18" name="Textfeld 53"/>
          <p:cNvSpPr txBox="1"/>
          <p:nvPr/>
        </p:nvSpPr>
        <p:spPr>
          <a:xfrm>
            <a:off x="983712" y="1779231"/>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Project Management</a:t>
            </a:r>
          </a:p>
        </p:txBody>
      </p:sp>
      <p:sp>
        <p:nvSpPr>
          <p:cNvPr id="21" name="Textfeld 56"/>
          <p:cNvSpPr txBox="1"/>
          <p:nvPr/>
        </p:nvSpPr>
        <p:spPr>
          <a:xfrm>
            <a:off x="6309202" y="1768453"/>
            <a:ext cx="2880000" cy="720000"/>
          </a:xfrm>
          <a:prstGeom prst="rect">
            <a:avLst/>
          </a:prstGeom>
          <a:noFill/>
        </p:spPr>
        <p:txBody>
          <a:bodyPr wrap="square" tIns="0" bIns="0" rtlCol="0" anchor="ctr" anchorCtr="0">
            <a:noAutofit/>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Enablement and facilitation of team activities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Project documentation and communication of results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Risks are continuously monitored and can be mitigated in time</a:t>
            </a:r>
          </a:p>
        </p:txBody>
      </p:sp>
      <p:sp>
        <p:nvSpPr>
          <p:cNvPr id="27" name="Textfeld 62"/>
          <p:cNvSpPr txBox="1"/>
          <p:nvPr/>
        </p:nvSpPr>
        <p:spPr>
          <a:xfrm>
            <a:off x="3716114" y="1779231"/>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Manage project and activities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Coordinate available resources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Ensure compliance with internal processes</a:t>
            </a:r>
          </a:p>
        </p:txBody>
      </p:sp>
      <p:sp>
        <p:nvSpPr>
          <p:cNvPr id="35" name="Textfeld 62"/>
          <p:cNvSpPr txBox="1"/>
          <p:nvPr/>
        </p:nvSpPr>
        <p:spPr>
          <a:xfrm>
            <a:off x="9279353" y="1779231"/>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346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345.400 €</a:t>
            </a:r>
          </a:p>
        </p:txBody>
      </p:sp>
      <p:sp>
        <p:nvSpPr>
          <p:cNvPr id="22" name="Rechteck 57"/>
          <p:cNvSpPr/>
          <p:nvPr/>
        </p:nvSpPr>
        <p:spPr>
          <a:xfrm>
            <a:off x="907787" y="2563766"/>
            <a:ext cx="72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23" name="Rechteck 58"/>
          <p:cNvSpPr/>
          <p:nvPr/>
        </p:nvSpPr>
        <p:spPr>
          <a:xfrm>
            <a:off x="977224" y="256376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25" name="Textfeld 60"/>
          <p:cNvSpPr txBox="1"/>
          <p:nvPr/>
        </p:nvSpPr>
        <p:spPr>
          <a:xfrm>
            <a:off x="983712" y="2562424"/>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Data Assessment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Model Exploration</a:t>
            </a:r>
          </a:p>
        </p:txBody>
      </p:sp>
      <p:sp>
        <p:nvSpPr>
          <p:cNvPr id="26" name="Textfeld 61"/>
          <p:cNvSpPr txBox="1"/>
          <p:nvPr/>
        </p:nvSpPr>
        <p:spPr>
          <a:xfrm>
            <a:off x="6309202" y="2562424"/>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Relevant data available</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Baseline model and evaluation criteria are defined</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Promising approaches for Model development are evaluated</a:t>
            </a:r>
          </a:p>
        </p:txBody>
      </p:sp>
      <p:sp>
        <p:nvSpPr>
          <p:cNvPr id="28" name="Textfeld 63"/>
          <p:cNvSpPr txBox="1"/>
          <p:nvPr/>
        </p:nvSpPr>
        <p:spPr>
          <a:xfrm>
            <a:off x="3716114" y="256843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Develop understanding for data and requirements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Assess previous work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Define baseline and metrics</a:t>
            </a:r>
          </a:p>
        </p:txBody>
      </p:sp>
      <p:sp>
        <p:nvSpPr>
          <p:cNvPr id="36" name="Textfeld 63"/>
          <p:cNvSpPr txBox="1"/>
          <p:nvPr/>
        </p:nvSpPr>
        <p:spPr>
          <a:xfrm>
            <a:off x="9279353" y="256843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152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119.900 €</a:t>
            </a:r>
          </a:p>
        </p:txBody>
      </p:sp>
      <p:sp>
        <p:nvSpPr>
          <p:cNvPr id="40" name="Rechteck 44"/>
          <p:cNvSpPr/>
          <p:nvPr/>
        </p:nvSpPr>
        <p:spPr>
          <a:xfrm>
            <a:off x="907787" y="3358020"/>
            <a:ext cx="72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1" name="Rechteck 47"/>
          <p:cNvSpPr/>
          <p:nvPr/>
        </p:nvSpPr>
        <p:spPr>
          <a:xfrm>
            <a:off x="979234" y="3357642"/>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2" name="Textfeld 53"/>
          <p:cNvSpPr txBox="1"/>
          <p:nvPr/>
        </p:nvSpPr>
        <p:spPr>
          <a:xfrm>
            <a:off x="979787" y="3362407"/>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Model Building &amp; Refinement</a:t>
            </a:r>
          </a:p>
        </p:txBody>
      </p:sp>
      <p:sp>
        <p:nvSpPr>
          <p:cNvPr id="43" name="Textfeld 56"/>
          <p:cNvSpPr txBox="1"/>
          <p:nvPr/>
        </p:nvSpPr>
        <p:spPr>
          <a:xfrm>
            <a:off x="6309202" y="3351629"/>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AI Models for different Clinical Trials terms (MH&amp;AE) coding</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Automatic integration of </a:t>
            </a:r>
            <a:r>
              <a:rPr kumimoji="0" lang="en-US" sz="900" b="0" i="0" u="none" strike="noStrike" kern="1200" cap="none" spc="0" normalizeH="0" baseline="0" noProof="0" dirty="0" err="1">
                <a:ln>
                  <a:noFill/>
                </a:ln>
                <a:solidFill>
                  <a:srgbClr val="000000"/>
                </a:solidFill>
                <a:effectLst/>
                <a:uLnTx/>
                <a:uFillTx/>
                <a:latin typeface="Arial"/>
                <a:ea typeface="Arial Unicode MS"/>
                <a:cs typeface="Arial"/>
              </a:rPr>
              <a:t>MedDRA</a:t>
            </a: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 updates </a:t>
            </a:r>
          </a:p>
        </p:txBody>
      </p:sp>
      <p:sp>
        <p:nvSpPr>
          <p:cNvPr id="48" name="Textfeld 62"/>
          <p:cNvSpPr txBox="1"/>
          <p:nvPr/>
        </p:nvSpPr>
        <p:spPr>
          <a:xfrm>
            <a:off x="3716114" y="3362407"/>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Building AI models for medical coding</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Develop automatic update solution for new </a:t>
            </a:r>
            <a:r>
              <a:rPr kumimoji="0" lang="en-US" sz="900" b="0" i="0" u="none" strike="noStrike" kern="1200" cap="none" spc="0" normalizeH="0" baseline="0" noProof="0" dirty="0" err="1">
                <a:ln>
                  <a:noFill/>
                </a:ln>
                <a:solidFill>
                  <a:srgbClr val="000000"/>
                </a:solidFill>
                <a:effectLst/>
                <a:uLnTx/>
                <a:uFillTx/>
                <a:latin typeface="Arial"/>
                <a:ea typeface="Arial Unicode MS"/>
                <a:cs typeface="Arial"/>
              </a:rPr>
              <a:t>MedDRA</a:t>
            </a: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 versions</a:t>
            </a:r>
          </a:p>
        </p:txBody>
      </p:sp>
      <p:sp>
        <p:nvSpPr>
          <p:cNvPr id="50" name="Textfeld 62"/>
          <p:cNvSpPr txBox="1"/>
          <p:nvPr/>
        </p:nvSpPr>
        <p:spPr>
          <a:xfrm>
            <a:off x="9279353" y="3362407"/>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634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550.800 €</a:t>
            </a:r>
          </a:p>
        </p:txBody>
      </p:sp>
      <p:sp>
        <p:nvSpPr>
          <p:cNvPr id="44" name="Rechteck 57"/>
          <p:cNvSpPr/>
          <p:nvPr/>
        </p:nvSpPr>
        <p:spPr>
          <a:xfrm>
            <a:off x="907787" y="4146942"/>
            <a:ext cx="72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5" name="Rechteck 58"/>
          <p:cNvSpPr/>
          <p:nvPr/>
        </p:nvSpPr>
        <p:spPr>
          <a:xfrm>
            <a:off x="973299" y="4146942"/>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6" name="Textfeld 60"/>
          <p:cNvSpPr txBox="1"/>
          <p:nvPr/>
        </p:nvSpPr>
        <p:spPr>
          <a:xfrm>
            <a:off x="979787" y="4145600"/>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Architecture &amp; Interfaces</a:t>
            </a:r>
          </a:p>
        </p:txBody>
      </p:sp>
      <p:sp>
        <p:nvSpPr>
          <p:cNvPr id="47" name="Textfeld 61"/>
          <p:cNvSpPr txBox="1"/>
          <p:nvPr/>
        </p:nvSpPr>
        <p:spPr>
          <a:xfrm>
            <a:off x="6309202" y="4145600"/>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Cloud based infrastructure and interfaces with MPC</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err="1">
                <a:ln>
                  <a:noFill/>
                </a:ln>
                <a:solidFill>
                  <a:srgbClr val="000000"/>
                </a:solidFill>
                <a:effectLst/>
                <a:uLnTx/>
                <a:uFillTx/>
                <a:latin typeface="Arial"/>
                <a:ea typeface="Arial Unicode MS"/>
                <a:cs typeface="Arial"/>
              </a:rPr>
              <a:t>GxP</a:t>
            </a: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 compliant documentation and validation</a:t>
            </a:r>
          </a:p>
        </p:txBody>
      </p:sp>
      <p:sp>
        <p:nvSpPr>
          <p:cNvPr id="49" name="Textfeld 63"/>
          <p:cNvSpPr txBox="1"/>
          <p:nvPr/>
        </p:nvSpPr>
        <p:spPr>
          <a:xfrm>
            <a:off x="3716114" y="4151612"/>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Design and build cloud environment including necessary interfaces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Documentation according to Bayer requirements</a:t>
            </a:r>
          </a:p>
        </p:txBody>
      </p:sp>
      <p:sp>
        <p:nvSpPr>
          <p:cNvPr id="51" name="Textfeld 63"/>
          <p:cNvSpPr txBox="1"/>
          <p:nvPr/>
        </p:nvSpPr>
        <p:spPr>
          <a:xfrm>
            <a:off x="9279353" y="4151612"/>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252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245.400 €</a:t>
            </a:r>
          </a:p>
        </p:txBody>
      </p:sp>
      <p:sp>
        <p:nvSpPr>
          <p:cNvPr id="52" name="Rechteck 44"/>
          <p:cNvSpPr/>
          <p:nvPr/>
        </p:nvSpPr>
        <p:spPr>
          <a:xfrm>
            <a:off x="907787" y="4941196"/>
            <a:ext cx="72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3" name="Rechteck 47"/>
          <p:cNvSpPr/>
          <p:nvPr/>
        </p:nvSpPr>
        <p:spPr>
          <a:xfrm>
            <a:off x="981267" y="4940818"/>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4" name="Textfeld 53"/>
          <p:cNvSpPr txBox="1"/>
          <p:nvPr/>
        </p:nvSpPr>
        <p:spPr>
          <a:xfrm>
            <a:off x="981820" y="4945583"/>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Testing &amp; Deployment</a:t>
            </a:r>
          </a:p>
        </p:txBody>
      </p:sp>
      <p:sp>
        <p:nvSpPr>
          <p:cNvPr id="55" name="Textfeld 56"/>
          <p:cNvSpPr txBox="1"/>
          <p:nvPr/>
        </p:nvSpPr>
        <p:spPr>
          <a:xfrm>
            <a:off x="6309202" y="4934805"/>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Successfully performed UAT as well as integration and validation testing</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Successful Deployment and Go-Live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Complete set of validation documents</a:t>
            </a:r>
          </a:p>
        </p:txBody>
      </p:sp>
      <p:sp>
        <p:nvSpPr>
          <p:cNvPr id="60" name="Textfeld 62"/>
          <p:cNvSpPr txBox="1"/>
          <p:nvPr/>
        </p:nvSpPr>
        <p:spPr>
          <a:xfrm>
            <a:off x="3716114" y="4945583"/>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Testing and validation of new system</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Integration and Deployment</a:t>
            </a:r>
          </a:p>
        </p:txBody>
      </p:sp>
      <p:sp>
        <p:nvSpPr>
          <p:cNvPr id="62" name="Textfeld 62"/>
          <p:cNvSpPr txBox="1"/>
          <p:nvPr/>
        </p:nvSpPr>
        <p:spPr>
          <a:xfrm>
            <a:off x="9279353" y="4945583"/>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375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276.400 €</a:t>
            </a:r>
          </a:p>
        </p:txBody>
      </p:sp>
      <p:sp>
        <p:nvSpPr>
          <p:cNvPr id="56" name="Rechteck 57"/>
          <p:cNvSpPr/>
          <p:nvPr/>
        </p:nvSpPr>
        <p:spPr>
          <a:xfrm>
            <a:off x="907787" y="5730116"/>
            <a:ext cx="72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7" name="Rechteck 58"/>
          <p:cNvSpPr/>
          <p:nvPr/>
        </p:nvSpPr>
        <p:spPr>
          <a:xfrm>
            <a:off x="975332" y="573011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8" name="Textfeld 60"/>
          <p:cNvSpPr txBox="1"/>
          <p:nvPr/>
        </p:nvSpPr>
        <p:spPr>
          <a:xfrm>
            <a:off x="981820" y="5728774"/>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Arial"/>
                <a:ea typeface="Arial Unicode MS"/>
                <a:cs typeface="Arial"/>
              </a:rPr>
              <a:t>Hypercare</a:t>
            </a: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 &amp; Documentation</a:t>
            </a:r>
          </a:p>
        </p:txBody>
      </p:sp>
      <p:sp>
        <p:nvSpPr>
          <p:cNvPr id="59" name="Textfeld 61"/>
          <p:cNvSpPr txBox="1"/>
          <p:nvPr/>
        </p:nvSpPr>
        <p:spPr>
          <a:xfrm>
            <a:off x="6309202" y="5728774"/>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IBM Watson successfully decommissioned</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Stable new system</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Full project documentation</a:t>
            </a:r>
          </a:p>
        </p:txBody>
      </p:sp>
      <p:sp>
        <p:nvSpPr>
          <p:cNvPr id="61" name="Textfeld 63"/>
          <p:cNvSpPr txBox="1"/>
          <p:nvPr/>
        </p:nvSpPr>
        <p:spPr>
          <a:xfrm>
            <a:off x="3716114" y="573478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Disconnecting IBM Watson from the coding environment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Monitoring the new system</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Close the project</a:t>
            </a:r>
          </a:p>
        </p:txBody>
      </p:sp>
      <p:sp>
        <p:nvSpPr>
          <p:cNvPr id="63" name="Textfeld 63"/>
          <p:cNvSpPr txBox="1"/>
          <p:nvPr/>
        </p:nvSpPr>
        <p:spPr>
          <a:xfrm>
            <a:off x="9279353" y="573478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65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54.500 €</a:t>
            </a:r>
          </a:p>
        </p:txBody>
      </p:sp>
    </p:spTree>
    <p:extLst>
      <p:ext uri="{BB962C8B-B14F-4D97-AF65-F5344CB8AC3E}">
        <p14:creationId xmlns:p14="http://schemas.microsoft.com/office/powerpoint/2010/main" val="408546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cxnSp>
        <p:nvCxnSpPr>
          <p:cNvPr id="202" name="Straight Connector 201">
            <a:extLst>
              <a:ext uri="{FF2B5EF4-FFF2-40B4-BE49-F238E27FC236}">
                <a16:creationId xmlns:a16="http://schemas.microsoft.com/office/drawing/2014/main" id="{2FB7EA34-284F-FE4E-81F2-0844D327CDC3}"/>
              </a:ext>
            </a:extLst>
          </p:cNvPr>
          <p:cNvCxnSpPr/>
          <p:nvPr/>
        </p:nvCxnSpPr>
        <p:spPr>
          <a:xfrm flipH="1">
            <a:off x="945666" y="2252673"/>
            <a:ext cx="3780000" cy="0"/>
          </a:xfrm>
          <a:prstGeom prst="line">
            <a:avLst/>
          </a:prstGeom>
          <a:noFill/>
          <a:ln w="9525" cap="flat" cmpd="sng" algn="ctr">
            <a:solidFill>
              <a:srgbClr val="5A5A5A">
                <a:lumMod val="40000"/>
                <a:lumOff val="60000"/>
              </a:srgbClr>
            </a:solidFill>
            <a:prstDash val="solid"/>
            <a:miter lim="800000"/>
          </a:ln>
          <a:effectLst/>
        </p:spPr>
      </p:cxnSp>
      <p:cxnSp>
        <p:nvCxnSpPr>
          <p:cNvPr id="201" name="Straight Connector 200">
            <a:extLst>
              <a:ext uri="{FF2B5EF4-FFF2-40B4-BE49-F238E27FC236}">
                <a16:creationId xmlns:a16="http://schemas.microsoft.com/office/drawing/2014/main" id="{2FB7EA34-284F-FE4E-81F2-0844D327CDC3}"/>
              </a:ext>
            </a:extLst>
          </p:cNvPr>
          <p:cNvCxnSpPr/>
          <p:nvPr/>
        </p:nvCxnSpPr>
        <p:spPr>
          <a:xfrm flipH="1">
            <a:off x="945666" y="5053504"/>
            <a:ext cx="3780000" cy="0"/>
          </a:xfrm>
          <a:prstGeom prst="line">
            <a:avLst/>
          </a:prstGeom>
          <a:noFill/>
          <a:ln w="9525" cap="flat" cmpd="sng" algn="ctr">
            <a:solidFill>
              <a:srgbClr val="5A5A5A">
                <a:lumMod val="40000"/>
                <a:lumOff val="60000"/>
              </a:srgbClr>
            </a:solidFill>
            <a:prstDash val="solid"/>
            <a:miter lim="800000"/>
          </a:ln>
          <a:effectLst/>
        </p:spPr>
      </p:cxnSp>
      <p:sp>
        <p:nvSpPr>
          <p:cNvPr id="2" name="Subtitle 1"/>
          <p:cNvSpPr>
            <a:spLocks noGrp="1"/>
          </p:cNvSpPr>
          <p:nvPr>
            <p:ph type="subTitle" idx="13"/>
          </p:nvPr>
        </p:nvSpPr>
        <p:spPr/>
        <p:txBody>
          <a:bodyPr/>
          <a:lstStyle/>
          <a:p>
            <a:r>
              <a:rPr lang="en-US" sz="1600" dirty="0"/>
              <a:t>Key points that determine the development process</a:t>
            </a:r>
          </a:p>
        </p:txBody>
      </p:sp>
      <p:sp>
        <p:nvSpPr>
          <p:cNvPr id="3" name="Title 2"/>
          <p:cNvSpPr>
            <a:spLocks noGrp="1"/>
          </p:cNvSpPr>
          <p:nvPr>
            <p:ph type="title"/>
          </p:nvPr>
        </p:nvSpPr>
        <p:spPr/>
        <p:txBody>
          <a:bodyPr/>
          <a:lstStyle/>
          <a:p>
            <a:r>
              <a:rPr lang="en-US" dirty="0"/>
              <a:t>Project Overview – Guiding Principles</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sp>
        <p:nvSpPr>
          <p:cNvPr id="121" name="Rectangle 120">
            <a:extLst>
              <a:ext uri="{FF2B5EF4-FFF2-40B4-BE49-F238E27FC236}">
                <a16:creationId xmlns:a16="http://schemas.microsoft.com/office/drawing/2014/main" id="{71A9B912-C3A5-DA45-90B5-279E12688CB4}"/>
              </a:ext>
            </a:extLst>
          </p:cNvPr>
          <p:cNvSpPr/>
          <p:nvPr/>
        </p:nvSpPr>
        <p:spPr>
          <a:xfrm>
            <a:off x="9769123" y="2082820"/>
            <a:ext cx="1375378" cy="169277"/>
          </a:xfrm>
          <a:prstGeom prst="rect">
            <a:avLst/>
          </a:prstGeom>
        </p:spPr>
        <p:txBody>
          <a:bodyPr wrap="non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tx2"/>
                </a:solidFill>
                <a:effectLst/>
                <a:uLnTx/>
                <a:uFillTx/>
                <a:latin typeface="Open Sans"/>
                <a:ea typeface="Arial Unicode MS"/>
                <a:cs typeface="Arial"/>
              </a:rPr>
              <a:t>WAYS OF WORK</a:t>
            </a:r>
            <a:endParaRPr kumimoji="0" lang="en-US" sz="1100" b="1" i="0" u="none" strike="noStrike" kern="1200" cap="none" spc="0" normalizeH="0" baseline="0" noProof="0" dirty="0">
              <a:ln>
                <a:noFill/>
              </a:ln>
              <a:solidFill>
                <a:schemeClr val="tx2"/>
              </a:solidFill>
              <a:effectLst/>
              <a:uLnTx/>
              <a:uFillTx/>
              <a:latin typeface="Open Sans"/>
              <a:ea typeface="Arial Unicode MS"/>
              <a:cs typeface="Arial"/>
            </a:endParaRPr>
          </a:p>
        </p:txBody>
      </p:sp>
      <p:cxnSp>
        <p:nvCxnSpPr>
          <p:cNvPr id="122" name="Straight Connector 121">
            <a:extLst>
              <a:ext uri="{FF2B5EF4-FFF2-40B4-BE49-F238E27FC236}">
                <a16:creationId xmlns:a16="http://schemas.microsoft.com/office/drawing/2014/main" id="{000B174F-C6C3-C647-82C0-579307AF2507}"/>
              </a:ext>
            </a:extLst>
          </p:cNvPr>
          <p:cNvCxnSpPr/>
          <p:nvPr/>
        </p:nvCxnSpPr>
        <p:spPr>
          <a:xfrm flipH="1">
            <a:off x="7187274" y="2252673"/>
            <a:ext cx="3987991" cy="0"/>
          </a:xfrm>
          <a:prstGeom prst="line">
            <a:avLst/>
          </a:prstGeom>
          <a:noFill/>
          <a:ln w="9525" cap="flat" cmpd="sng" algn="ctr">
            <a:solidFill>
              <a:srgbClr val="5A5A5A">
                <a:lumMod val="40000"/>
                <a:lumOff val="60000"/>
              </a:srgbClr>
            </a:solidFill>
            <a:prstDash val="solid"/>
            <a:miter lim="800000"/>
          </a:ln>
          <a:effectLst/>
        </p:spPr>
      </p:cxnSp>
      <p:cxnSp>
        <p:nvCxnSpPr>
          <p:cNvPr id="123" name="Straight Connector 122">
            <a:extLst>
              <a:ext uri="{FF2B5EF4-FFF2-40B4-BE49-F238E27FC236}">
                <a16:creationId xmlns:a16="http://schemas.microsoft.com/office/drawing/2014/main" id="{CED2CAF8-EDEB-C94C-A6FE-A3AB867C8C54}"/>
              </a:ext>
            </a:extLst>
          </p:cNvPr>
          <p:cNvCxnSpPr/>
          <p:nvPr/>
        </p:nvCxnSpPr>
        <p:spPr>
          <a:xfrm flipH="1">
            <a:off x="7712420" y="3556088"/>
            <a:ext cx="3462845" cy="0"/>
          </a:xfrm>
          <a:prstGeom prst="line">
            <a:avLst/>
          </a:prstGeom>
          <a:noFill/>
          <a:ln w="9525" cap="flat" cmpd="sng" algn="ctr">
            <a:solidFill>
              <a:srgbClr val="5A5A5A">
                <a:lumMod val="40000"/>
                <a:lumOff val="60000"/>
              </a:srgbClr>
            </a:solidFill>
            <a:prstDash val="solid"/>
            <a:miter lim="800000"/>
          </a:ln>
          <a:effectLst/>
        </p:spPr>
      </p:cxnSp>
      <p:cxnSp>
        <p:nvCxnSpPr>
          <p:cNvPr id="124" name="Straight Connector 123">
            <a:extLst>
              <a:ext uri="{FF2B5EF4-FFF2-40B4-BE49-F238E27FC236}">
                <a16:creationId xmlns:a16="http://schemas.microsoft.com/office/drawing/2014/main" id="{0F5EA9C7-9BAD-F44A-A9EC-E5CCF61B5F55}"/>
              </a:ext>
            </a:extLst>
          </p:cNvPr>
          <p:cNvCxnSpPr>
            <a:cxnSpLocks/>
          </p:cNvCxnSpPr>
          <p:nvPr/>
        </p:nvCxnSpPr>
        <p:spPr>
          <a:xfrm flipH="1">
            <a:off x="7331675" y="5053504"/>
            <a:ext cx="3843590" cy="0"/>
          </a:xfrm>
          <a:prstGeom prst="line">
            <a:avLst/>
          </a:prstGeom>
          <a:noFill/>
          <a:ln w="9525" cap="flat" cmpd="sng" algn="ctr">
            <a:solidFill>
              <a:srgbClr val="5A5A5A">
                <a:lumMod val="40000"/>
                <a:lumOff val="60000"/>
              </a:srgbClr>
            </a:solidFill>
            <a:prstDash val="solid"/>
            <a:miter lim="800000"/>
          </a:ln>
          <a:effectLst/>
        </p:spPr>
      </p:cxnSp>
      <p:sp>
        <p:nvSpPr>
          <p:cNvPr id="128" name="Rectangle 127">
            <a:extLst>
              <a:ext uri="{FF2B5EF4-FFF2-40B4-BE49-F238E27FC236}">
                <a16:creationId xmlns:a16="http://schemas.microsoft.com/office/drawing/2014/main" id="{11AFA9E4-35D4-B04C-8870-9A2380866921}"/>
              </a:ext>
            </a:extLst>
          </p:cNvPr>
          <p:cNvSpPr/>
          <p:nvPr/>
        </p:nvSpPr>
        <p:spPr>
          <a:xfrm>
            <a:off x="10302924" y="3367110"/>
            <a:ext cx="841577" cy="169277"/>
          </a:xfrm>
          <a:prstGeom prst="rect">
            <a:avLst/>
          </a:prstGeom>
        </p:spPr>
        <p:txBody>
          <a:bodyPr wrap="non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2"/>
                </a:solidFill>
                <a:effectLst/>
                <a:uLnTx/>
                <a:uFillTx/>
                <a:latin typeface="Open Sans"/>
                <a:ea typeface="Arial Unicode MS"/>
                <a:cs typeface="Arial"/>
              </a:rPr>
              <a:t>METHODS</a:t>
            </a:r>
          </a:p>
        </p:txBody>
      </p:sp>
      <p:sp>
        <p:nvSpPr>
          <p:cNvPr id="129" name="Rectangle 128">
            <a:extLst>
              <a:ext uri="{FF2B5EF4-FFF2-40B4-BE49-F238E27FC236}">
                <a16:creationId xmlns:a16="http://schemas.microsoft.com/office/drawing/2014/main" id="{A081612B-D903-F14D-854A-6F938BD6E131}"/>
              </a:ext>
            </a:extLst>
          </p:cNvPr>
          <p:cNvSpPr/>
          <p:nvPr/>
        </p:nvSpPr>
        <p:spPr>
          <a:xfrm>
            <a:off x="9498216" y="4866174"/>
            <a:ext cx="1646285" cy="169277"/>
          </a:xfrm>
          <a:prstGeom prst="rect">
            <a:avLst/>
          </a:prstGeom>
        </p:spPr>
        <p:txBody>
          <a:bodyPr wrap="non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3"/>
                </a:solidFill>
                <a:effectLst/>
                <a:uLnTx/>
                <a:uFillTx/>
                <a:latin typeface="Open Sans"/>
                <a:ea typeface="Arial Unicode MS"/>
                <a:cs typeface="Arial"/>
              </a:rPr>
              <a:t>QUALITY CONTROL</a:t>
            </a:r>
          </a:p>
        </p:txBody>
      </p:sp>
      <p:sp>
        <p:nvSpPr>
          <p:cNvPr id="130" name="Rectangle 129">
            <a:extLst>
              <a:ext uri="{FF2B5EF4-FFF2-40B4-BE49-F238E27FC236}">
                <a16:creationId xmlns:a16="http://schemas.microsoft.com/office/drawing/2014/main" id="{061114FF-DD18-4B48-9A32-C9F9B20D4EE6}"/>
              </a:ext>
            </a:extLst>
          </p:cNvPr>
          <p:cNvSpPr/>
          <p:nvPr/>
        </p:nvSpPr>
        <p:spPr>
          <a:xfrm>
            <a:off x="7527107" y="2305053"/>
            <a:ext cx="3646372" cy="769441"/>
          </a:xfrm>
          <a:prstGeom prst="rect">
            <a:avLst/>
          </a:prstGeom>
        </p:spPr>
        <p:txBody>
          <a:bodyPr wrap="squar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To ensure flexibility and minimize reaction times to emerging risks and issues, the development of the new system should be organized in two- or three-week sprints. Those include sprint planning and review sessions with selective participation of SMEs and Stakeholders. </a:t>
            </a:r>
          </a:p>
        </p:txBody>
      </p:sp>
      <p:sp>
        <p:nvSpPr>
          <p:cNvPr id="131" name="Rectangle 130">
            <a:extLst>
              <a:ext uri="{FF2B5EF4-FFF2-40B4-BE49-F238E27FC236}">
                <a16:creationId xmlns:a16="http://schemas.microsoft.com/office/drawing/2014/main" id="{DE00D783-3221-6E47-8CDA-0F4ABB11F499}"/>
              </a:ext>
            </a:extLst>
          </p:cNvPr>
          <p:cNvSpPr/>
          <p:nvPr/>
        </p:nvSpPr>
        <p:spPr>
          <a:xfrm>
            <a:off x="7710633" y="5094674"/>
            <a:ext cx="3464631" cy="461665"/>
          </a:xfrm>
          <a:prstGeom prst="rect">
            <a:avLst/>
          </a:prstGeom>
        </p:spPr>
        <p:txBody>
          <a:bodyPr wrap="squar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As the project takes place in an </a:t>
            </a:r>
            <a:r>
              <a:rPr kumimoji="0" lang="en-US" sz="1000" b="0" i="0" u="none" strike="noStrike" kern="1200" cap="none" spc="0" normalizeH="0" baseline="0" noProof="0" dirty="0" err="1">
                <a:ln>
                  <a:noFill/>
                </a:ln>
                <a:solidFill>
                  <a:srgbClr val="000000"/>
                </a:solidFill>
                <a:effectLst/>
                <a:uLnTx/>
                <a:uFillTx/>
                <a:latin typeface="Open Sans"/>
                <a:ea typeface="Arial Unicode MS"/>
                <a:cs typeface="Arial"/>
              </a:rPr>
              <a:t>GxP</a:t>
            </a: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-relevant environment, validation and process compliance hast to be monitored and ensured constantly.</a:t>
            </a:r>
          </a:p>
        </p:txBody>
      </p:sp>
      <p:sp>
        <p:nvSpPr>
          <p:cNvPr id="139" name="Rectangle 138">
            <a:extLst>
              <a:ext uri="{FF2B5EF4-FFF2-40B4-BE49-F238E27FC236}">
                <a16:creationId xmlns:a16="http://schemas.microsoft.com/office/drawing/2014/main" id="{36915E6C-B99C-5E43-B5DD-20BFAAF48374}"/>
              </a:ext>
            </a:extLst>
          </p:cNvPr>
          <p:cNvSpPr/>
          <p:nvPr/>
        </p:nvSpPr>
        <p:spPr>
          <a:xfrm>
            <a:off x="988485" y="2082820"/>
            <a:ext cx="2187106" cy="169277"/>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bg2"/>
                </a:solidFill>
                <a:effectLst/>
                <a:uLnTx/>
                <a:uFillTx/>
                <a:latin typeface="Open Sans"/>
                <a:ea typeface="Arial Unicode MS"/>
                <a:cs typeface="Arial"/>
              </a:rPr>
              <a:t>CHANGE DIMENSIONS</a:t>
            </a:r>
          </a:p>
        </p:txBody>
      </p:sp>
      <p:cxnSp>
        <p:nvCxnSpPr>
          <p:cNvPr id="140" name="Straight Connector 139">
            <a:extLst>
              <a:ext uri="{FF2B5EF4-FFF2-40B4-BE49-F238E27FC236}">
                <a16:creationId xmlns:a16="http://schemas.microsoft.com/office/drawing/2014/main" id="{2FB7EA34-284F-FE4E-81F2-0844D327CDC3}"/>
              </a:ext>
            </a:extLst>
          </p:cNvPr>
          <p:cNvCxnSpPr/>
          <p:nvPr/>
        </p:nvCxnSpPr>
        <p:spPr>
          <a:xfrm flipH="1">
            <a:off x="945666" y="3556088"/>
            <a:ext cx="3240750" cy="0"/>
          </a:xfrm>
          <a:prstGeom prst="line">
            <a:avLst/>
          </a:prstGeom>
          <a:noFill/>
          <a:ln w="9525" cap="flat" cmpd="sng" algn="ctr">
            <a:solidFill>
              <a:srgbClr val="5A5A5A">
                <a:lumMod val="40000"/>
                <a:lumOff val="60000"/>
              </a:srgbClr>
            </a:solidFill>
            <a:prstDash val="solid"/>
            <a:miter lim="800000"/>
          </a:ln>
          <a:effectLst/>
        </p:spPr>
      </p:cxnSp>
      <p:sp>
        <p:nvSpPr>
          <p:cNvPr id="141" name="Rectangle 140">
            <a:extLst>
              <a:ext uri="{FF2B5EF4-FFF2-40B4-BE49-F238E27FC236}">
                <a16:creationId xmlns:a16="http://schemas.microsoft.com/office/drawing/2014/main" id="{980514B6-CF31-D54C-9E7C-5A2ABE50D14C}"/>
              </a:ext>
            </a:extLst>
          </p:cNvPr>
          <p:cNvSpPr/>
          <p:nvPr/>
        </p:nvSpPr>
        <p:spPr>
          <a:xfrm>
            <a:off x="985781" y="3367110"/>
            <a:ext cx="1370568" cy="169277"/>
          </a:xfrm>
          <a:prstGeom prst="rect">
            <a:avLst/>
          </a:prstGeom>
        </p:spPr>
        <p:txBody>
          <a:bodyPr wrap="non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6"/>
                </a:solidFill>
                <a:effectLst/>
                <a:uLnTx/>
                <a:uFillTx/>
                <a:latin typeface="Open Sans"/>
                <a:ea typeface="Arial Unicode MS"/>
                <a:cs typeface="Arial"/>
              </a:rPr>
              <a:t>REQUIREMENTS</a:t>
            </a:r>
          </a:p>
        </p:txBody>
      </p:sp>
      <p:sp>
        <p:nvSpPr>
          <p:cNvPr id="142" name="Rectangle 141">
            <a:extLst>
              <a:ext uri="{FF2B5EF4-FFF2-40B4-BE49-F238E27FC236}">
                <a16:creationId xmlns:a16="http://schemas.microsoft.com/office/drawing/2014/main" id="{0E2F2952-23F9-7E46-8818-841B07BF9078}"/>
              </a:ext>
            </a:extLst>
          </p:cNvPr>
          <p:cNvSpPr/>
          <p:nvPr/>
        </p:nvSpPr>
        <p:spPr>
          <a:xfrm>
            <a:off x="1005239" y="4866174"/>
            <a:ext cx="2580835" cy="169277"/>
          </a:xfrm>
          <a:prstGeom prst="rect">
            <a:avLst/>
          </a:prstGeom>
        </p:spPr>
        <p:txBody>
          <a:bodyPr wrap="non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4"/>
                </a:solidFill>
                <a:effectLst/>
                <a:uLnTx/>
                <a:uFillTx/>
                <a:latin typeface="Open Sans"/>
                <a:ea typeface="Arial Unicode MS"/>
                <a:cs typeface="Arial"/>
              </a:rPr>
              <a:t>STAKEHOLDER INVOLVEMENT</a:t>
            </a:r>
          </a:p>
        </p:txBody>
      </p:sp>
      <p:sp>
        <p:nvSpPr>
          <p:cNvPr id="143" name="Rectangle 142">
            <a:extLst>
              <a:ext uri="{FF2B5EF4-FFF2-40B4-BE49-F238E27FC236}">
                <a16:creationId xmlns:a16="http://schemas.microsoft.com/office/drawing/2014/main" id="{6A79AFB2-99F8-0545-9A10-58DBFA974B00}"/>
              </a:ext>
            </a:extLst>
          </p:cNvPr>
          <p:cNvSpPr/>
          <p:nvPr/>
        </p:nvSpPr>
        <p:spPr>
          <a:xfrm>
            <a:off x="985781" y="2305053"/>
            <a:ext cx="3485686" cy="923330"/>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As the </a:t>
            </a:r>
            <a:r>
              <a:rPr kumimoji="0" lang="en-US" sz="1000" b="0" i="0" u="none" strike="noStrike" kern="1200" cap="none" spc="0" normalizeH="0" baseline="0" noProof="0" dirty="0" err="1">
                <a:ln>
                  <a:noFill/>
                </a:ln>
                <a:solidFill>
                  <a:srgbClr val="000000"/>
                </a:solidFill>
                <a:effectLst/>
                <a:uLnTx/>
                <a:uFillTx/>
                <a:latin typeface="Open Sans"/>
                <a:ea typeface="Arial Unicode MS"/>
                <a:cs typeface="Arial"/>
              </a:rPr>
              <a:t>MatchPoint</a:t>
            </a: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 Coder currently interacts with IBM Watson via an interface, no major changes should be made to the MPC itself. The interface between MPC and the new system should therefore be as similar as possible to the old one to ensure a “minimal-invasive” approach to MPC. There will be no change to any business processes due to this project.</a:t>
            </a:r>
          </a:p>
        </p:txBody>
      </p:sp>
      <p:sp>
        <p:nvSpPr>
          <p:cNvPr id="144" name="Rectangle 143">
            <a:extLst>
              <a:ext uri="{FF2B5EF4-FFF2-40B4-BE49-F238E27FC236}">
                <a16:creationId xmlns:a16="http://schemas.microsoft.com/office/drawing/2014/main" id="{C4AF35BC-5DCF-D741-B682-6612DB38DF32}"/>
              </a:ext>
            </a:extLst>
          </p:cNvPr>
          <p:cNvSpPr/>
          <p:nvPr/>
        </p:nvSpPr>
        <p:spPr>
          <a:xfrm>
            <a:off x="974540" y="3599811"/>
            <a:ext cx="2861516" cy="923330"/>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The requirements for the new system are based on the original IBM Watson ones. However, they were adjusted due to reduced scope and minor additional features. They build the foundation for the development phase and need to be aligned on with all team members.</a:t>
            </a:r>
          </a:p>
        </p:txBody>
      </p:sp>
      <p:sp>
        <p:nvSpPr>
          <p:cNvPr id="145" name="Rectangle 144">
            <a:extLst>
              <a:ext uri="{FF2B5EF4-FFF2-40B4-BE49-F238E27FC236}">
                <a16:creationId xmlns:a16="http://schemas.microsoft.com/office/drawing/2014/main" id="{6F753853-4FA8-514B-B162-E3DED98FAB4A}"/>
              </a:ext>
            </a:extLst>
          </p:cNvPr>
          <p:cNvSpPr/>
          <p:nvPr/>
        </p:nvSpPr>
        <p:spPr>
          <a:xfrm>
            <a:off x="984807" y="5094674"/>
            <a:ext cx="3486659" cy="923330"/>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Medical Coding is a complex task that requires highly skilled human resources. For a computer model to perform well on such a task, it needs to incorporate the knowledge, especially when it comes to specific differences, e.g. between CT &amp; AE term types. Therefore, it is essential to involve business stakeholders in evaluation and feedback loops.</a:t>
            </a:r>
          </a:p>
        </p:txBody>
      </p:sp>
      <p:grpSp>
        <p:nvGrpSpPr>
          <p:cNvPr id="96" name="Group 95">
            <a:extLst>
              <a:ext uri="{FF2B5EF4-FFF2-40B4-BE49-F238E27FC236}">
                <a16:creationId xmlns:a16="http://schemas.microsoft.com/office/drawing/2014/main" id="{3C33C144-3611-6F45-A6F4-8570DDEF2C85}"/>
              </a:ext>
            </a:extLst>
          </p:cNvPr>
          <p:cNvGrpSpPr/>
          <p:nvPr/>
        </p:nvGrpSpPr>
        <p:grpSpPr>
          <a:xfrm>
            <a:off x="4617037" y="2298350"/>
            <a:ext cx="2750866" cy="2747457"/>
            <a:chOff x="3259203" y="1561092"/>
            <a:chExt cx="2182792" cy="2180087"/>
          </a:xfrm>
        </p:grpSpPr>
        <p:sp>
          <p:nvSpPr>
            <p:cNvPr id="97" name="Freeform 96">
              <a:extLst>
                <a:ext uri="{FF2B5EF4-FFF2-40B4-BE49-F238E27FC236}">
                  <a16:creationId xmlns:a16="http://schemas.microsoft.com/office/drawing/2014/main" id="{F01D582E-5545-EB4C-8E39-D4C6F5D22F47}"/>
                </a:ext>
              </a:extLst>
            </p:cNvPr>
            <p:cNvSpPr>
              <a:spLocks noEditPoints="1"/>
            </p:cNvSpPr>
            <p:nvPr/>
          </p:nvSpPr>
          <p:spPr bwMode="auto">
            <a:xfrm>
              <a:off x="3602715" y="1569207"/>
              <a:ext cx="1506586" cy="1847394"/>
            </a:xfrm>
            <a:custGeom>
              <a:avLst/>
              <a:gdLst>
                <a:gd name="T0" fmla="*/ 1114 w 1114"/>
                <a:gd name="T1" fmla="*/ 1366 h 1366"/>
                <a:gd name="T2" fmla="*/ 0 w 1114"/>
                <a:gd name="T3" fmla="*/ 1366 h 1366"/>
                <a:gd name="T4" fmla="*/ 0 w 1114"/>
                <a:gd name="T5" fmla="*/ 1364 h 1366"/>
                <a:gd name="T6" fmla="*/ 556 w 1114"/>
                <a:gd name="T7" fmla="*/ 0 h 1366"/>
                <a:gd name="T8" fmla="*/ 558 w 1114"/>
                <a:gd name="T9" fmla="*/ 4 h 1366"/>
                <a:gd name="T10" fmla="*/ 1114 w 1114"/>
                <a:gd name="T11" fmla="*/ 1366 h 1366"/>
                <a:gd name="T12" fmla="*/ 4 w 1114"/>
                <a:gd name="T13" fmla="*/ 1364 h 1366"/>
                <a:gd name="T14" fmla="*/ 1110 w 1114"/>
                <a:gd name="T15" fmla="*/ 1364 h 1366"/>
                <a:gd name="T16" fmla="*/ 556 w 1114"/>
                <a:gd name="T17" fmla="*/ 8 h 1366"/>
                <a:gd name="T18" fmla="*/ 4 w 1114"/>
                <a:gd name="T19" fmla="*/ 1364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 h="1366">
                  <a:moveTo>
                    <a:pt x="1114" y="1366"/>
                  </a:moveTo>
                  <a:lnTo>
                    <a:pt x="0" y="1366"/>
                  </a:lnTo>
                  <a:lnTo>
                    <a:pt x="0" y="1364"/>
                  </a:lnTo>
                  <a:lnTo>
                    <a:pt x="556" y="0"/>
                  </a:lnTo>
                  <a:lnTo>
                    <a:pt x="558" y="4"/>
                  </a:lnTo>
                  <a:lnTo>
                    <a:pt x="1114" y="1366"/>
                  </a:lnTo>
                  <a:close/>
                  <a:moveTo>
                    <a:pt x="4" y="1364"/>
                  </a:moveTo>
                  <a:lnTo>
                    <a:pt x="1110" y="1364"/>
                  </a:lnTo>
                  <a:lnTo>
                    <a:pt x="556" y="8"/>
                  </a:lnTo>
                  <a:lnTo>
                    <a:pt x="4" y="1364"/>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98" name="Freeform 97">
              <a:extLst>
                <a:ext uri="{FF2B5EF4-FFF2-40B4-BE49-F238E27FC236}">
                  <a16:creationId xmlns:a16="http://schemas.microsoft.com/office/drawing/2014/main" id="{8E97A85D-C33C-874C-8B02-7914B2D825D5}"/>
                </a:ext>
              </a:extLst>
            </p:cNvPr>
            <p:cNvSpPr>
              <a:spLocks noEditPoints="1"/>
            </p:cNvSpPr>
            <p:nvPr/>
          </p:nvSpPr>
          <p:spPr bwMode="auto">
            <a:xfrm>
              <a:off x="3602715" y="1893785"/>
              <a:ext cx="1509291" cy="1847394"/>
            </a:xfrm>
            <a:custGeom>
              <a:avLst/>
              <a:gdLst>
                <a:gd name="T0" fmla="*/ 558 w 1116"/>
                <a:gd name="T1" fmla="*/ 1366 h 1366"/>
                <a:gd name="T2" fmla="*/ 556 w 1116"/>
                <a:gd name="T3" fmla="*/ 1362 h 1366"/>
                <a:gd name="T4" fmla="*/ 0 w 1116"/>
                <a:gd name="T5" fmla="*/ 0 h 1366"/>
                <a:gd name="T6" fmla="*/ 1116 w 1116"/>
                <a:gd name="T7" fmla="*/ 0 h 1366"/>
                <a:gd name="T8" fmla="*/ 1116 w 1116"/>
                <a:gd name="T9" fmla="*/ 2 h 1366"/>
                <a:gd name="T10" fmla="*/ 558 w 1116"/>
                <a:gd name="T11" fmla="*/ 1366 h 1366"/>
                <a:gd name="T12" fmla="*/ 4 w 1116"/>
                <a:gd name="T13" fmla="*/ 2 h 1366"/>
                <a:gd name="T14" fmla="*/ 558 w 1116"/>
                <a:gd name="T15" fmla="*/ 1358 h 1366"/>
                <a:gd name="T16" fmla="*/ 1112 w 1116"/>
                <a:gd name="T17" fmla="*/ 2 h 1366"/>
                <a:gd name="T18" fmla="*/ 4 w 1116"/>
                <a:gd name="T19" fmla="*/ 2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6" h="1366">
                  <a:moveTo>
                    <a:pt x="558" y="1366"/>
                  </a:moveTo>
                  <a:lnTo>
                    <a:pt x="556" y="1362"/>
                  </a:lnTo>
                  <a:lnTo>
                    <a:pt x="0" y="0"/>
                  </a:lnTo>
                  <a:lnTo>
                    <a:pt x="1116" y="0"/>
                  </a:lnTo>
                  <a:lnTo>
                    <a:pt x="1116" y="2"/>
                  </a:lnTo>
                  <a:lnTo>
                    <a:pt x="558" y="1366"/>
                  </a:lnTo>
                  <a:close/>
                  <a:moveTo>
                    <a:pt x="4" y="2"/>
                  </a:moveTo>
                  <a:lnTo>
                    <a:pt x="558" y="1358"/>
                  </a:lnTo>
                  <a:lnTo>
                    <a:pt x="1112" y="2"/>
                  </a:lnTo>
                  <a:lnTo>
                    <a:pt x="4" y="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99" name="Freeform 98">
              <a:extLst>
                <a:ext uri="{FF2B5EF4-FFF2-40B4-BE49-F238E27FC236}">
                  <a16:creationId xmlns:a16="http://schemas.microsoft.com/office/drawing/2014/main" id="{3AE06E05-19F2-5445-95B8-F2467E8C7CCC}"/>
                </a:ext>
              </a:extLst>
            </p:cNvPr>
            <p:cNvSpPr>
              <a:spLocks noEditPoints="1"/>
            </p:cNvSpPr>
            <p:nvPr/>
          </p:nvSpPr>
          <p:spPr bwMode="auto">
            <a:xfrm>
              <a:off x="3361986" y="2245412"/>
              <a:ext cx="1996158" cy="841200"/>
            </a:xfrm>
            <a:custGeom>
              <a:avLst/>
              <a:gdLst>
                <a:gd name="T0" fmla="*/ 1476 w 1476"/>
                <a:gd name="T1" fmla="*/ 622 h 622"/>
                <a:gd name="T2" fmla="*/ 0 w 1476"/>
                <a:gd name="T3" fmla="*/ 622 h 622"/>
                <a:gd name="T4" fmla="*/ 0 w 1476"/>
                <a:gd name="T5" fmla="*/ 0 h 622"/>
                <a:gd name="T6" fmla="*/ 1476 w 1476"/>
                <a:gd name="T7" fmla="*/ 0 h 622"/>
                <a:gd name="T8" fmla="*/ 1476 w 1476"/>
                <a:gd name="T9" fmla="*/ 622 h 622"/>
                <a:gd name="T10" fmla="*/ 2 w 1476"/>
                <a:gd name="T11" fmla="*/ 620 h 622"/>
                <a:gd name="T12" fmla="*/ 1474 w 1476"/>
                <a:gd name="T13" fmla="*/ 620 h 622"/>
                <a:gd name="T14" fmla="*/ 1474 w 1476"/>
                <a:gd name="T15" fmla="*/ 4 h 622"/>
                <a:gd name="T16" fmla="*/ 2 w 1476"/>
                <a:gd name="T17" fmla="*/ 4 h 622"/>
                <a:gd name="T18" fmla="*/ 2 w 1476"/>
                <a:gd name="T19" fmla="*/ 62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622">
                  <a:moveTo>
                    <a:pt x="1476" y="622"/>
                  </a:moveTo>
                  <a:lnTo>
                    <a:pt x="0" y="622"/>
                  </a:lnTo>
                  <a:lnTo>
                    <a:pt x="0" y="0"/>
                  </a:lnTo>
                  <a:lnTo>
                    <a:pt x="1476" y="0"/>
                  </a:lnTo>
                  <a:lnTo>
                    <a:pt x="1476" y="622"/>
                  </a:lnTo>
                  <a:close/>
                  <a:moveTo>
                    <a:pt x="2" y="620"/>
                  </a:moveTo>
                  <a:lnTo>
                    <a:pt x="1474" y="620"/>
                  </a:lnTo>
                  <a:lnTo>
                    <a:pt x="1474" y="4"/>
                  </a:lnTo>
                  <a:lnTo>
                    <a:pt x="2" y="4"/>
                  </a:lnTo>
                  <a:lnTo>
                    <a:pt x="2" y="62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0" name="Freeform 99">
              <a:extLst>
                <a:ext uri="{FF2B5EF4-FFF2-40B4-BE49-F238E27FC236}">
                  <a16:creationId xmlns:a16="http://schemas.microsoft.com/office/drawing/2014/main" id="{75659450-AB81-5643-942B-60D753EC1A97}"/>
                </a:ext>
              </a:extLst>
            </p:cNvPr>
            <p:cNvSpPr>
              <a:spLocks noEditPoints="1"/>
            </p:cNvSpPr>
            <p:nvPr/>
          </p:nvSpPr>
          <p:spPr bwMode="auto">
            <a:xfrm>
              <a:off x="3938114" y="1666581"/>
              <a:ext cx="841200" cy="1998863"/>
            </a:xfrm>
            <a:custGeom>
              <a:avLst/>
              <a:gdLst>
                <a:gd name="T0" fmla="*/ 622 w 622"/>
                <a:gd name="T1" fmla="*/ 1478 h 1478"/>
                <a:gd name="T2" fmla="*/ 0 w 622"/>
                <a:gd name="T3" fmla="*/ 1478 h 1478"/>
                <a:gd name="T4" fmla="*/ 0 w 622"/>
                <a:gd name="T5" fmla="*/ 0 h 1478"/>
                <a:gd name="T6" fmla="*/ 622 w 622"/>
                <a:gd name="T7" fmla="*/ 0 h 1478"/>
                <a:gd name="T8" fmla="*/ 622 w 622"/>
                <a:gd name="T9" fmla="*/ 1478 h 1478"/>
                <a:gd name="T10" fmla="*/ 4 w 622"/>
                <a:gd name="T11" fmla="*/ 1476 h 1478"/>
                <a:gd name="T12" fmla="*/ 620 w 622"/>
                <a:gd name="T13" fmla="*/ 1476 h 1478"/>
                <a:gd name="T14" fmla="*/ 620 w 622"/>
                <a:gd name="T15" fmla="*/ 4 h 1478"/>
                <a:gd name="T16" fmla="*/ 4 w 622"/>
                <a:gd name="T17" fmla="*/ 4 h 1478"/>
                <a:gd name="T18" fmla="*/ 4 w 622"/>
                <a:gd name="T19" fmla="*/ 147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1478">
                  <a:moveTo>
                    <a:pt x="622" y="1478"/>
                  </a:moveTo>
                  <a:lnTo>
                    <a:pt x="0" y="1478"/>
                  </a:lnTo>
                  <a:lnTo>
                    <a:pt x="0" y="0"/>
                  </a:lnTo>
                  <a:lnTo>
                    <a:pt x="622" y="0"/>
                  </a:lnTo>
                  <a:lnTo>
                    <a:pt x="622" y="1478"/>
                  </a:lnTo>
                  <a:close/>
                  <a:moveTo>
                    <a:pt x="4" y="1476"/>
                  </a:moveTo>
                  <a:lnTo>
                    <a:pt x="620" y="1476"/>
                  </a:lnTo>
                  <a:lnTo>
                    <a:pt x="620" y="4"/>
                  </a:lnTo>
                  <a:lnTo>
                    <a:pt x="4" y="4"/>
                  </a:lnTo>
                  <a:lnTo>
                    <a:pt x="4" y="147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1" name="Freeform 100">
              <a:extLst>
                <a:ext uri="{FF2B5EF4-FFF2-40B4-BE49-F238E27FC236}">
                  <a16:creationId xmlns:a16="http://schemas.microsoft.com/office/drawing/2014/main" id="{AEC6B9E9-A0E5-E24A-BAD7-B077B372347E}"/>
                </a:ext>
              </a:extLst>
            </p:cNvPr>
            <p:cNvSpPr>
              <a:spLocks/>
            </p:cNvSpPr>
            <p:nvPr/>
          </p:nvSpPr>
          <p:spPr bwMode="auto">
            <a:xfrm>
              <a:off x="3361986" y="2245412"/>
              <a:ext cx="1996158" cy="841200"/>
            </a:xfrm>
            <a:custGeom>
              <a:avLst/>
              <a:gdLst>
                <a:gd name="T0" fmla="*/ 1474 w 1476"/>
                <a:gd name="T1" fmla="*/ 622 h 622"/>
                <a:gd name="T2" fmla="*/ 0 w 1476"/>
                <a:gd name="T3" fmla="*/ 2 h 622"/>
                <a:gd name="T4" fmla="*/ 0 w 1476"/>
                <a:gd name="T5" fmla="*/ 0 h 622"/>
                <a:gd name="T6" fmla="*/ 1476 w 1476"/>
                <a:gd name="T7" fmla="*/ 620 h 622"/>
                <a:gd name="T8" fmla="*/ 1474 w 1476"/>
                <a:gd name="T9" fmla="*/ 622 h 622"/>
              </a:gdLst>
              <a:ahLst/>
              <a:cxnLst>
                <a:cxn ang="0">
                  <a:pos x="T0" y="T1"/>
                </a:cxn>
                <a:cxn ang="0">
                  <a:pos x="T2" y="T3"/>
                </a:cxn>
                <a:cxn ang="0">
                  <a:pos x="T4" y="T5"/>
                </a:cxn>
                <a:cxn ang="0">
                  <a:pos x="T6" y="T7"/>
                </a:cxn>
                <a:cxn ang="0">
                  <a:pos x="T8" y="T9"/>
                </a:cxn>
              </a:cxnLst>
              <a:rect l="0" t="0" r="r" b="b"/>
              <a:pathLst>
                <a:path w="1476" h="622">
                  <a:moveTo>
                    <a:pt x="1474" y="622"/>
                  </a:moveTo>
                  <a:lnTo>
                    <a:pt x="0" y="2"/>
                  </a:lnTo>
                  <a:lnTo>
                    <a:pt x="0" y="0"/>
                  </a:lnTo>
                  <a:lnTo>
                    <a:pt x="1476" y="620"/>
                  </a:lnTo>
                  <a:lnTo>
                    <a:pt x="1474" y="62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2" name="Freeform 101">
              <a:extLst>
                <a:ext uri="{FF2B5EF4-FFF2-40B4-BE49-F238E27FC236}">
                  <a16:creationId xmlns:a16="http://schemas.microsoft.com/office/drawing/2014/main" id="{D893546F-335E-8C48-A30E-3608F68F67BD}"/>
                </a:ext>
              </a:extLst>
            </p:cNvPr>
            <p:cNvSpPr>
              <a:spLocks/>
            </p:cNvSpPr>
            <p:nvPr/>
          </p:nvSpPr>
          <p:spPr bwMode="auto">
            <a:xfrm>
              <a:off x="3616240" y="1893785"/>
              <a:ext cx="1817641" cy="770875"/>
            </a:xfrm>
            <a:custGeom>
              <a:avLst/>
              <a:gdLst>
                <a:gd name="T0" fmla="*/ 1342 w 1344"/>
                <a:gd name="T1" fmla="*/ 570 h 570"/>
                <a:gd name="T2" fmla="*/ 0 w 1344"/>
                <a:gd name="T3" fmla="*/ 2 h 570"/>
                <a:gd name="T4" fmla="*/ 0 w 1344"/>
                <a:gd name="T5" fmla="*/ 0 h 570"/>
                <a:gd name="T6" fmla="*/ 1344 w 1344"/>
                <a:gd name="T7" fmla="*/ 568 h 570"/>
                <a:gd name="T8" fmla="*/ 1342 w 1344"/>
                <a:gd name="T9" fmla="*/ 570 h 570"/>
              </a:gdLst>
              <a:ahLst/>
              <a:cxnLst>
                <a:cxn ang="0">
                  <a:pos x="T0" y="T1"/>
                </a:cxn>
                <a:cxn ang="0">
                  <a:pos x="T2" y="T3"/>
                </a:cxn>
                <a:cxn ang="0">
                  <a:pos x="T4" y="T5"/>
                </a:cxn>
                <a:cxn ang="0">
                  <a:pos x="T6" y="T7"/>
                </a:cxn>
                <a:cxn ang="0">
                  <a:pos x="T8" y="T9"/>
                </a:cxn>
              </a:cxnLst>
              <a:rect l="0" t="0" r="r" b="b"/>
              <a:pathLst>
                <a:path w="1344" h="570">
                  <a:moveTo>
                    <a:pt x="1342" y="570"/>
                  </a:moveTo>
                  <a:lnTo>
                    <a:pt x="0" y="2"/>
                  </a:lnTo>
                  <a:lnTo>
                    <a:pt x="0" y="0"/>
                  </a:lnTo>
                  <a:lnTo>
                    <a:pt x="1344" y="568"/>
                  </a:lnTo>
                  <a:lnTo>
                    <a:pt x="1342" y="57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3" name="Freeform 102">
              <a:extLst>
                <a:ext uri="{FF2B5EF4-FFF2-40B4-BE49-F238E27FC236}">
                  <a16:creationId xmlns:a16="http://schemas.microsoft.com/office/drawing/2014/main" id="{F52456E5-890C-C947-97DA-8C2618DCA03F}"/>
                </a:ext>
              </a:extLst>
            </p:cNvPr>
            <p:cNvSpPr>
              <a:spLocks/>
            </p:cNvSpPr>
            <p:nvPr/>
          </p:nvSpPr>
          <p:spPr bwMode="auto">
            <a:xfrm>
              <a:off x="3267318" y="2643021"/>
              <a:ext cx="1841983" cy="773579"/>
            </a:xfrm>
            <a:custGeom>
              <a:avLst/>
              <a:gdLst>
                <a:gd name="T0" fmla="*/ 1360 w 1362"/>
                <a:gd name="T1" fmla="*/ 572 h 572"/>
                <a:gd name="T2" fmla="*/ 0 w 1362"/>
                <a:gd name="T3" fmla="*/ 2 h 572"/>
                <a:gd name="T4" fmla="*/ 2 w 1362"/>
                <a:gd name="T5" fmla="*/ 0 h 572"/>
                <a:gd name="T6" fmla="*/ 1362 w 1362"/>
                <a:gd name="T7" fmla="*/ 570 h 572"/>
                <a:gd name="T8" fmla="*/ 1360 w 1362"/>
                <a:gd name="T9" fmla="*/ 572 h 572"/>
              </a:gdLst>
              <a:ahLst/>
              <a:cxnLst>
                <a:cxn ang="0">
                  <a:pos x="T0" y="T1"/>
                </a:cxn>
                <a:cxn ang="0">
                  <a:pos x="T2" y="T3"/>
                </a:cxn>
                <a:cxn ang="0">
                  <a:pos x="T4" y="T5"/>
                </a:cxn>
                <a:cxn ang="0">
                  <a:pos x="T6" y="T7"/>
                </a:cxn>
                <a:cxn ang="0">
                  <a:pos x="T8" y="T9"/>
                </a:cxn>
              </a:cxnLst>
              <a:rect l="0" t="0" r="r" b="b"/>
              <a:pathLst>
                <a:path w="1362" h="572">
                  <a:moveTo>
                    <a:pt x="1360" y="572"/>
                  </a:moveTo>
                  <a:lnTo>
                    <a:pt x="0" y="2"/>
                  </a:lnTo>
                  <a:lnTo>
                    <a:pt x="2" y="0"/>
                  </a:lnTo>
                  <a:lnTo>
                    <a:pt x="1362" y="570"/>
                  </a:lnTo>
                  <a:lnTo>
                    <a:pt x="1360" y="57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4" name="Freeform 103">
              <a:extLst>
                <a:ext uri="{FF2B5EF4-FFF2-40B4-BE49-F238E27FC236}">
                  <a16:creationId xmlns:a16="http://schemas.microsoft.com/office/drawing/2014/main" id="{ADD56C6C-1163-D042-9877-B2128B58A721}"/>
                </a:ext>
              </a:extLst>
            </p:cNvPr>
            <p:cNvSpPr>
              <a:spLocks/>
            </p:cNvSpPr>
            <p:nvPr/>
          </p:nvSpPr>
          <p:spPr bwMode="auto">
            <a:xfrm>
              <a:off x="3345757" y="2245412"/>
              <a:ext cx="2012388" cy="841200"/>
            </a:xfrm>
            <a:custGeom>
              <a:avLst/>
              <a:gdLst>
                <a:gd name="T0" fmla="*/ 0 w 1488"/>
                <a:gd name="T1" fmla="*/ 622 h 622"/>
                <a:gd name="T2" fmla="*/ 0 w 1488"/>
                <a:gd name="T3" fmla="*/ 620 h 622"/>
                <a:gd name="T4" fmla="*/ 1486 w 1488"/>
                <a:gd name="T5" fmla="*/ 0 h 622"/>
                <a:gd name="T6" fmla="*/ 1488 w 1488"/>
                <a:gd name="T7" fmla="*/ 2 h 622"/>
                <a:gd name="T8" fmla="*/ 0 w 1488"/>
                <a:gd name="T9" fmla="*/ 622 h 622"/>
              </a:gdLst>
              <a:ahLst/>
              <a:cxnLst>
                <a:cxn ang="0">
                  <a:pos x="T0" y="T1"/>
                </a:cxn>
                <a:cxn ang="0">
                  <a:pos x="T2" y="T3"/>
                </a:cxn>
                <a:cxn ang="0">
                  <a:pos x="T4" y="T5"/>
                </a:cxn>
                <a:cxn ang="0">
                  <a:pos x="T6" y="T7"/>
                </a:cxn>
                <a:cxn ang="0">
                  <a:pos x="T8" y="T9"/>
                </a:cxn>
              </a:cxnLst>
              <a:rect l="0" t="0" r="r" b="b"/>
              <a:pathLst>
                <a:path w="1488" h="622">
                  <a:moveTo>
                    <a:pt x="0" y="622"/>
                  </a:moveTo>
                  <a:lnTo>
                    <a:pt x="0" y="620"/>
                  </a:lnTo>
                  <a:lnTo>
                    <a:pt x="1486" y="0"/>
                  </a:lnTo>
                  <a:lnTo>
                    <a:pt x="1488" y="2"/>
                  </a:lnTo>
                  <a:lnTo>
                    <a:pt x="0" y="62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5" name="Freeform 104">
              <a:extLst>
                <a:ext uri="{FF2B5EF4-FFF2-40B4-BE49-F238E27FC236}">
                  <a16:creationId xmlns:a16="http://schemas.microsoft.com/office/drawing/2014/main" id="{700B206F-DE31-F94E-910B-3396DB41D2DF}"/>
                </a:ext>
              </a:extLst>
            </p:cNvPr>
            <p:cNvSpPr>
              <a:spLocks/>
            </p:cNvSpPr>
            <p:nvPr/>
          </p:nvSpPr>
          <p:spPr bwMode="auto">
            <a:xfrm>
              <a:off x="3270022" y="1893785"/>
              <a:ext cx="1839280" cy="751940"/>
            </a:xfrm>
            <a:custGeom>
              <a:avLst/>
              <a:gdLst>
                <a:gd name="T0" fmla="*/ 0 w 1360"/>
                <a:gd name="T1" fmla="*/ 556 h 556"/>
                <a:gd name="T2" fmla="*/ 0 w 1360"/>
                <a:gd name="T3" fmla="*/ 554 h 556"/>
                <a:gd name="T4" fmla="*/ 1360 w 1360"/>
                <a:gd name="T5" fmla="*/ 0 h 556"/>
                <a:gd name="T6" fmla="*/ 1360 w 1360"/>
                <a:gd name="T7" fmla="*/ 2 h 556"/>
                <a:gd name="T8" fmla="*/ 0 w 1360"/>
                <a:gd name="T9" fmla="*/ 556 h 556"/>
              </a:gdLst>
              <a:ahLst/>
              <a:cxnLst>
                <a:cxn ang="0">
                  <a:pos x="T0" y="T1"/>
                </a:cxn>
                <a:cxn ang="0">
                  <a:pos x="T2" y="T3"/>
                </a:cxn>
                <a:cxn ang="0">
                  <a:pos x="T4" y="T5"/>
                </a:cxn>
                <a:cxn ang="0">
                  <a:pos x="T6" y="T7"/>
                </a:cxn>
                <a:cxn ang="0">
                  <a:pos x="T8" y="T9"/>
                </a:cxn>
              </a:cxnLst>
              <a:rect l="0" t="0" r="r" b="b"/>
              <a:pathLst>
                <a:path w="1360" h="556">
                  <a:moveTo>
                    <a:pt x="0" y="556"/>
                  </a:moveTo>
                  <a:lnTo>
                    <a:pt x="0" y="554"/>
                  </a:lnTo>
                  <a:lnTo>
                    <a:pt x="1360" y="0"/>
                  </a:lnTo>
                  <a:lnTo>
                    <a:pt x="1360" y="2"/>
                  </a:lnTo>
                  <a:lnTo>
                    <a:pt x="0" y="55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6" name="Freeform 105">
              <a:extLst>
                <a:ext uri="{FF2B5EF4-FFF2-40B4-BE49-F238E27FC236}">
                  <a16:creationId xmlns:a16="http://schemas.microsoft.com/office/drawing/2014/main" id="{3EAEEE0E-EF54-0547-B48E-D0055721938D}"/>
                </a:ext>
              </a:extLst>
            </p:cNvPr>
            <p:cNvSpPr>
              <a:spLocks/>
            </p:cNvSpPr>
            <p:nvPr/>
          </p:nvSpPr>
          <p:spPr bwMode="auto">
            <a:xfrm>
              <a:off x="3602715" y="2661955"/>
              <a:ext cx="1831165" cy="754645"/>
            </a:xfrm>
            <a:custGeom>
              <a:avLst/>
              <a:gdLst>
                <a:gd name="T0" fmla="*/ 2 w 1354"/>
                <a:gd name="T1" fmla="*/ 558 h 558"/>
                <a:gd name="T2" fmla="*/ 0 w 1354"/>
                <a:gd name="T3" fmla="*/ 556 h 558"/>
                <a:gd name="T4" fmla="*/ 1352 w 1354"/>
                <a:gd name="T5" fmla="*/ 0 h 558"/>
                <a:gd name="T6" fmla="*/ 1354 w 1354"/>
                <a:gd name="T7" fmla="*/ 4 h 558"/>
                <a:gd name="T8" fmla="*/ 2 w 1354"/>
                <a:gd name="T9" fmla="*/ 558 h 558"/>
              </a:gdLst>
              <a:ahLst/>
              <a:cxnLst>
                <a:cxn ang="0">
                  <a:pos x="T0" y="T1"/>
                </a:cxn>
                <a:cxn ang="0">
                  <a:pos x="T2" y="T3"/>
                </a:cxn>
                <a:cxn ang="0">
                  <a:pos x="T4" y="T5"/>
                </a:cxn>
                <a:cxn ang="0">
                  <a:pos x="T6" y="T7"/>
                </a:cxn>
                <a:cxn ang="0">
                  <a:pos x="T8" y="T9"/>
                </a:cxn>
              </a:cxnLst>
              <a:rect l="0" t="0" r="r" b="b"/>
              <a:pathLst>
                <a:path w="1354" h="558">
                  <a:moveTo>
                    <a:pt x="2" y="558"/>
                  </a:moveTo>
                  <a:lnTo>
                    <a:pt x="0" y="556"/>
                  </a:lnTo>
                  <a:lnTo>
                    <a:pt x="1352" y="0"/>
                  </a:lnTo>
                  <a:lnTo>
                    <a:pt x="1354" y="4"/>
                  </a:lnTo>
                  <a:lnTo>
                    <a:pt x="2" y="558"/>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7" name="Freeform 106">
              <a:extLst>
                <a:ext uri="{FF2B5EF4-FFF2-40B4-BE49-F238E27FC236}">
                  <a16:creationId xmlns:a16="http://schemas.microsoft.com/office/drawing/2014/main" id="{B571859C-BD0E-C44A-A38A-A7D3697B52F9}"/>
                </a:ext>
              </a:extLst>
            </p:cNvPr>
            <p:cNvSpPr>
              <a:spLocks/>
            </p:cNvSpPr>
            <p:nvPr/>
          </p:nvSpPr>
          <p:spPr bwMode="auto">
            <a:xfrm>
              <a:off x="3938114" y="1669285"/>
              <a:ext cx="841200" cy="1996159"/>
            </a:xfrm>
            <a:custGeom>
              <a:avLst/>
              <a:gdLst>
                <a:gd name="T0" fmla="*/ 620 w 622"/>
                <a:gd name="T1" fmla="*/ 1476 h 1476"/>
                <a:gd name="T2" fmla="*/ 0 w 622"/>
                <a:gd name="T3" fmla="*/ 0 h 1476"/>
                <a:gd name="T4" fmla="*/ 4 w 622"/>
                <a:gd name="T5" fmla="*/ 0 h 1476"/>
                <a:gd name="T6" fmla="*/ 622 w 622"/>
                <a:gd name="T7" fmla="*/ 1474 h 1476"/>
                <a:gd name="T8" fmla="*/ 620 w 622"/>
                <a:gd name="T9" fmla="*/ 1476 h 1476"/>
              </a:gdLst>
              <a:ahLst/>
              <a:cxnLst>
                <a:cxn ang="0">
                  <a:pos x="T0" y="T1"/>
                </a:cxn>
                <a:cxn ang="0">
                  <a:pos x="T2" y="T3"/>
                </a:cxn>
                <a:cxn ang="0">
                  <a:pos x="T4" y="T5"/>
                </a:cxn>
                <a:cxn ang="0">
                  <a:pos x="T6" y="T7"/>
                </a:cxn>
                <a:cxn ang="0">
                  <a:pos x="T8" y="T9"/>
                </a:cxn>
              </a:cxnLst>
              <a:rect l="0" t="0" r="r" b="b"/>
              <a:pathLst>
                <a:path w="622" h="1476">
                  <a:moveTo>
                    <a:pt x="620" y="1476"/>
                  </a:moveTo>
                  <a:lnTo>
                    <a:pt x="0" y="0"/>
                  </a:lnTo>
                  <a:lnTo>
                    <a:pt x="4" y="0"/>
                  </a:lnTo>
                  <a:lnTo>
                    <a:pt x="622" y="1474"/>
                  </a:lnTo>
                  <a:lnTo>
                    <a:pt x="620" y="147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8" name="Freeform 107">
              <a:extLst>
                <a:ext uri="{FF2B5EF4-FFF2-40B4-BE49-F238E27FC236}">
                  <a16:creationId xmlns:a16="http://schemas.microsoft.com/office/drawing/2014/main" id="{449D2424-B60F-9C45-AF39-955C5ACEEB80}"/>
                </a:ext>
              </a:extLst>
            </p:cNvPr>
            <p:cNvSpPr>
              <a:spLocks/>
            </p:cNvSpPr>
            <p:nvPr/>
          </p:nvSpPr>
          <p:spPr bwMode="auto">
            <a:xfrm>
              <a:off x="3938114" y="1669285"/>
              <a:ext cx="841200" cy="1996159"/>
            </a:xfrm>
            <a:custGeom>
              <a:avLst/>
              <a:gdLst>
                <a:gd name="T0" fmla="*/ 4 w 622"/>
                <a:gd name="T1" fmla="*/ 1476 h 1476"/>
                <a:gd name="T2" fmla="*/ 0 w 622"/>
                <a:gd name="T3" fmla="*/ 1474 h 1476"/>
                <a:gd name="T4" fmla="*/ 620 w 622"/>
                <a:gd name="T5" fmla="*/ 0 h 1476"/>
                <a:gd name="T6" fmla="*/ 622 w 622"/>
                <a:gd name="T7" fmla="*/ 0 h 1476"/>
                <a:gd name="T8" fmla="*/ 4 w 622"/>
                <a:gd name="T9" fmla="*/ 1476 h 1476"/>
              </a:gdLst>
              <a:ahLst/>
              <a:cxnLst>
                <a:cxn ang="0">
                  <a:pos x="T0" y="T1"/>
                </a:cxn>
                <a:cxn ang="0">
                  <a:pos x="T2" y="T3"/>
                </a:cxn>
                <a:cxn ang="0">
                  <a:pos x="T4" y="T5"/>
                </a:cxn>
                <a:cxn ang="0">
                  <a:pos x="T6" y="T7"/>
                </a:cxn>
                <a:cxn ang="0">
                  <a:pos x="T8" y="T9"/>
                </a:cxn>
              </a:cxnLst>
              <a:rect l="0" t="0" r="r" b="b"/>
              <a:pathLst>
                <a:path w="622" h="1476">
                  <a:moveTo>
                    <a:pt x="4" y="1476"/>
                  </a:moveTo>
                  <a:lnTo>
                    <a:pt x="0" y="1474"/>
                  </a:lnTo>
                  <a:lnTo>
                    <a:pt x="620" y="0"/>
                  </a:lnTo>
                  <a:lnTo>
                    <a:pt x="622" y="0"/>
                  </a:lnTo>
                  <a:lnTo>
                    <a:pt x="4" y="147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9" name="Freeform 108">
              <a:extLst>
                <a:ext uri="{FF2B5EF4-FFF2-40B4-BE49-F238E27FC236}">
                  <a16:creationId xmlns:a16="http://schemas.microsoft.com/office/drawing/2014/main" id="{F57CC224-D759-D746-8F2E-ED81EB277C94}"/>
                </a:ext>
              </a:extLst>
            </p:cNvPr>
            <p:cNvSpPr>
              <a:spLocks/>
            </p:cNvSpPr>
            <p:nvPr/>
          </p:nvSpPr>
          <p:spPr bwMode="auto">
            <a:xfrm>
              <a:off x="3345757" y="2234594"/>
              <a:ext cx="29753" cy="29753"/>
            </a:xfrm>
            <a:custGeom>
              <a:avLst/>
              <a:gdLst>
                <a:gd name="T0" fmla="*/ 22 w 22"/>
                <a:gd name="T1" fmla="*/ 10 h 22"/>
                <a:gd name="T2" fmla="*/ 22 w 22"/>
                <a:gd name="T3" fmla="*/ 10 h 22"/>
                <a:gd name="T4" fmla="*/ 20 w 22"/>
                <a:gd name="T5" fmla="*/ 6 h 22"/>
                <a:gd name="T6" fmla="*/ 18 w 22"/>
                <a:gd name="T7" fmla="*/ 2 h 22"/>
                <a:gd name="T8" fmla="*/ 14 w 22"/>
                <a:gd name="T9" fmla="*/ 0 h 22"/>
                <a:gd name="T10" fmla="*/ 10 w 22"/>
                <a:gd name="T11" fmla="*/ 0 h 22"/>
                <a:gd name="T12" fmla="*/ 10 w 22"/>
                <a:gd name="T13" fmla="*/ 0 h 22"/>
                <a:gd name="T14" fmla="*/ 6 w 22"/>
                <a:gd name="T15" fmla="*/ 0 h 22"/>
                <a:gd name="T16" fmla="*/ 2 w 22"/>
                <a:gd name="T17" fmla="*/ 2 h 22"/>
                <a:gd name="T18" fmla="*/ 0 w 22"/>
                <a:gd name="T19" fmla="*/ 6 h 22"/>
                <a:gd name="T20" fmla="*/ 0 w 22"/>
                <a:gd name="T21" fmla="*/ 10 h 22"/>
                <a:gd name="T22" fmla="*/ 0 w 22"/>
                <a:gd name="T23" fmla="*/ 10 h 22"/>
                <a:gd name="T24" fmla="*/ 0 w 22"/>
                <a:gd name="T25" fmla="*/ 16 h 22"/>
                <a:gd name="T26" fmla="*/ 2 w 22"/>
                <a:gd name="T27" fmla="*/ 18 h 22"/>
                <a:gd name="T28" fmla="*/ 6 w 22"/>
                <a:gd name="T29" fmla="*/ 22 h 22"/>
                <a:gd name="T30" fmla="*/ 10 w 22"/>
                <a:gd name="T31" fmla="*/ 22 h 22"/>
                <a:gd name="T32" fmla="*/ 10 w 22"/>
                <a:gd name="T33" fmla="*/ 22 h 22"/>
                <a:gd name="T34" fmla="*/ 14 w 22"/>
                <a:gd name="T35" fmla="*/ 22 h 22"/>
                <a:gd name="T36" fmla="*/ 18 w 22"/>
                <a:gd name="T37" fmla="*/ 18 h 22"/>
                <a:gd name="T38" fmla="*/ 20 w 22"/>
                <a:gd name="T39" fmla="*/ 16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0" y="6"/>
                  </a:lnTo>
                  <a:lnTo>
                    <a:pt x="18" y="2"/>
                  </a:lnTo>
                  <a:lnTo>
                    <a:pt x="14" y="0"/>
                  </a:lnTo>
                  <a:lnTo>
                    <a:pt x="10" y="0"/>
                  </a:lnTo>
                  <a:lnTo>
                    <a:pt x="10" y="0"/>
                  </a:lnTo>
                  <a:lnTo>
                    <a:pt x="6" y="0"/>
                  </a:lnTo>
                  <a:lnTo>
                    <a:pt x="2" y="2"/>
                  </a:lnTo>
                  <a:lnTo>
                    <a:pt x="0" y="6"/>
                  </a:lnTo>
                  <a:lnTo>
                    <a:pt x="0" y="10"/>
                  </a:lnTo>
                  <a:lnTo>
                    <a:pt x="0" y="10"/>
                  </a:lnTo>
                  <a:lnTo>
                    <a:pt x="0" y="16"/>
                  </a:lnTo>
                  <a:lnTo>
                    <a:pt x="2" y="18"/>
                  </a:lnTo>
                  <a:lnTo>
                    <a:pt x="6" y="22"/>
                  </a:lnTo>
                  <a:lnTo>
                    <a:pt x="10" y="22"/>
                  </a:lnTo>
                  <a:lnTo>
                    <a:pt x="10" y="22"/>
                  </a:lnTo>
                  <a:lnTo>
                    <a:pt x="14" y="22"/>
                  </a:lnTo>
                  <a:lnTo>
                    <a:pt x="18" y="18"/>
                  </a:lnTo>
                  <a:lnTo>
                    <a:pt x="20" y="16"/>
                  </a:lnTo>
                  <a:lnTo>
                    <a:pt x="22" y="10"/>
                  </a:lnTo>
                  <a:lnTo>
                    <a:pt x="22"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0" name="Freeform 109">
              <a:extLst>
                <a:ext uri="{FF2B5EF4-FFF2-40B4-BE49-F238E27FC236}">
                  <a16:creationId xmlns:a16="http://schemas.microsoft.com/office/drawing/2014/main" id="{ACBD6C1C-ADBC-CD43-A1B4-1C2B8C3AA326}"/>
                </a:ext>
              </a:extLst>
            </p:cNvPr>
            <p:cNvSpPr>
              <a:spLocks/>
            </p:cNvSpPr>
            <p:nvPr/>
          </p:nvSpPr>
          <p:spPr bwMode="auto">
            <a:xfrm>
              <a:off x="3589192" y="1880261"/>
              <a:ext cx="29753" cy="29753"/>
            </a:xfrm>
            <a:custGeom>
              <a:avLst/>
              <a:gdLst>
                <a:gd name="T0" fmla="*/ 22 w 22"/>
                <a:gd name="T1" fmla="*/ 12 h 22"/>
                <a:gd name="T2" fmla="*/ 22 w 22"/>
                <a:gd name="T3" fmla="*/ 12 h 22"/>
                <a:gd name="T4" fmla="*/ 22 w 22"/>
                <a:gd name="T5" fmla="*/ 6 h 22"/>
                <a:gd name="T6" fmla="*/ 18 w 22"/>
                <a:gd name="T7" fmla="*/ 4 h 22"/>
                <a:gd name="T8" fmla="*/ 16 w 22"/>
                <a:gd name="T9" fmla="*/ 0 h 22"/>
                <a:gd name="T10" fmla="*/ 12 w 22"/>
                <a:gd name="T11" fmla="*/ 0 h 22"/>
                <a:gd name="T12" fmla="*/ 12 w 22"/>
                <a:gd name="T13" fmla="*/ 0 h 22"/>
                <a:gd name="T14" fmla="*/ 6 w 22"/>
                <a:gd name="T15" fmla="*/ 0 h 22"/>
                <a:gd name="T16" fmla="*/ 4 w 22"/>
                <a:gd name="T17" fmla="*/ 4 h 22"/>
                <a:gd name="T18" fmla="*/ 0 w 22"/>
                <a:gd name="T19" fmla="*/ 6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6"/>
                  </a:lnTo>
                  <a:lnTo>
                    <a:pt x="18" y="4"/>
                  </a:lnTo>
                  <a:lnTo>
                    <a:pt x="16" y="0"/>
                  </a:lnTo>
                  <a:lnTo>
                    <a:pt x="12" y="0"/>
                  </a:lnTo>
                  <a:lnTo>
                    <a:pt x="12" y="0"/>
                  </a:lnTo>
                  <a:lnTo>
                    <a:pt x="6" y="0"/>
                  </a:lnTo>
                  <a:lnTo>
                    <a:pt x="4" y="4"/>
                  </a:lnTo>
                  <a:lnTo>
                    <a:pt x="0" y="6"/>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1" name="Freeform 110">
              <a:extLst>
                <a:ext uri="{FF2B5EF4-FFF2-40B4-BE49-F238E27FC236}">
                  <a16:creationId xmlns:a16="http://schemas.microsoft.com/office/drawing/2014/main" id="{8A940840-CDFE-8541-BF2F-38B336145255}"/>
                </a:ext>
              </a:extLst>
            </p:cNvPr>
            <p:cNvSpPr>
              <a:spLocks/>
            </p:cNvSpPr>
            <p:nvPr/>
          </p:nvSpPr>
          <p:spPr bwMode="auto">
            <a:xfrm>
              <a:off x="3924589" y="1655760"/>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2" name="Freeform 111">
              <a:extLst>
                <a:ext uri="{FF2B5EF4-FFF2-40B4-BE49-F238E27FC236}">
                  <a16:creationId xmlns:a16="http://schemas.microsoft.com/office/drawing/2014/main" id="{E0472682-AC63-4244-B664-8E8F04606E5A}"/>
                </a:ext>
              </a:extLst>
            </p:cNvPr>
            <p:cNvSpPr>
              <a:spLocks/>
            </p:cNvSpPr>
            <p:nvPr/>
          </p:nvSpPr>
          <p:spPr bwMode="auto">
            <a:xfrm>
              <a:off x="4341132" y="1561092"/>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6 w 22"/>
                <a:gd name="T15" fmla="*/ 0 h 22"/>
                <a:gd name="T16" fmla="*/ 4 w 22"/>
                <a:gd name="T17" fmla="*/ 2 h 22"/>
                <a:gd name="T18" fmla="*/ 0 w 22"/>
                <a:gd name="T19" fmla="*/ 6 h 22"/>
                <a:gd name="T20" fmla="*/ 0 w 22"/>
                <a:gd name="T21" fmla="*/ 10 h 22"/>
                <a:gd name="T22" fmla="*/ 0 w 22"/>
                <a:gd name="T23" fmla="*/ 10 h 22"/>
                <a:gd name="T24" fmla="*/ 0 w 22"/>
                <a:gd name="T25" fmla="*/ 14 h 22"/>
                <a:gd name="T26" fmla="*/ 4 w 22"/>
                <a:gd name="T27" fmla="*/ 18 h 22"/>
                <a:gd name="T28" fmla="*/ 6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6" y="0"/>
                  </a:lnTo>
                  <a:lnTo>
                    <a:pt x="4" y="2"/>
                  </a:lnTo>
                  <a:lnTo>
                    <a:pt x="0" y="6"/>
                  </a:lnTo>
                  <a:lnTo>
                    <a:pt x="0" y="10"/>
                  </a:lnTo>
                  <a:lnTo>
                    <a:pt x="0" y="10"/>
                  </a:lnTo>
                  <a:lnTo>
                    <a:pt x="0" y="14"/>
                  </a:lnTo>
                  <a:lnTo>
                    <a:pt x="4" y="18"/>
                  </a:lnTo>
                  <a:lnTo>
                    <a:pt x="6" y="20"/>
                  </a:lnTo>
                  <a:lnTo>
                    <a:pt x="12" y="22"/>
                  </a:lnTo>
                  <a:lnTo>
                    <a:pt x="12" y="22"/>
                  </a:lnTo>
                  <a:lnTo>
                    <a:pt x="16" y="20"/>
                  </a:lnTo>
                  <a:lnTo>
                    <a:pt x="20" y="18"/>
                  </a:lnTo>
                  <a:lnTo>
                    <a:pt x="22" y="14"/>
                  </a:lnTo>
                  <a:lnTo>
                    <a:pt x="22" y="10"/>
                  </a:lnTo>
                  <a:lnTo>
                    <a:pt x="22"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3" name="Freeform 23">
              <a:extLst>
                <a:ext uri="{FF2B5EF4-FFF2-40B4-BE49-F238E27FC236}">
                  <a16:creationId xmlns:a16="http://schemas.microsoft.com/office/drawing/2014/main" id="{E74D4944-112A-AC47-99BD-CF0D6C788D99}"/>
                </a:ext>
              </a:extLst>
            </p:cNvPr>
            <p:cNvSpPr>
              <a:spLocks/>
            </p:cNvSpPr>
            <p:nvPr/>
          </p:nvSpPr>
          <p:spPr bwMode="auto">
            <a:xfrm>
              <a:off x="3589192" y="3400371"/>
              <a:ext cx="29753" cy="29753"/>
            </a:xfrm>
            <a:custGeom>
              <a:avLst/>
              <a:gdLst>
                <a:gd name="T0" fmla="*/ 22 w 22"/>
                <a:gd name="T1" fmla="*/ 12 h 22"/>
                <a:gd name="T2" fmla="*/ 22 w 22"/>
                <a:gd name="T3" fmla="*/ 12 h 22"/>
                <a:gd name="T4" fmla="*/ 22 w 22"/>
                <a:gd name="T5" fmla="*/ 8 h 22"/>
                <a:gd name="T6" fmla="*/ 18 w 22"/>
                <a:gd name="T7" fmla="*/ 4 h 22"/>
                <a:gd name="T8" fmla="*/ 16 w 22"/>
                <a:gd name="T9" fmla="*/ 2 h 22"/>
                <a:gd name="T10" fmla="*/ 12 w 22"/>
                <a:gd name="T11" fmla="*/ 0 h 22"/>
                <a:gd name="T12" fmla="*/ 12 w 22"/>
                <a:gd name="T13" fmla="*/ 0 h 22"/>
                <a:gd name="T14" fmla="*/ 6 w 22"/>
                <a:gd name="T15" fmla="*/ 2 h 22"/>
                <a:gd name="T16" fmla="*/ 4 w 22"/>
                <a:gd name="T17" fmla="*/ 4 h 22"/>
                <a:gd name="T18" fmla="*/ 0 w 22"/>
                <a:gd name="T19" fmla="*/ 8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18" y="4"/>
                  </a:lnTo>
                  <a:lnTo>
                    <a:pt x="16" y="2"/>
                  </a:lnTo>
                  <a:lnTo>
                    <a:pt x="12" y="0"/>
                  </a:lnTo>
                  <a:lnTo>
                    <a:pt x="12" y="0"/>
                  </a:lnTo>
                  <a:lnTo>
                    <a:pt x="6" y="2"/>
                  </a:lnTo>
                  <a:lnTo>
                    <a:pt x="4" y="4"/>
                  </a:lnTo>
                  <a:lnTo>
                    <a:pt x="0" y="8"/>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4" name="Freeform 24">
              <a:extLst>
                <a:ext uri="{FF2B5EF4-FFF2-40B4-BE49-F238E27FC236}">
                  <a16:creationId xmlns:a16="http://schemas.microsoft.com/office/drawing/2014/main" id="{8608E092-CD8C-2848-8EF5-13BB88A27A71}"/>
                </a:ext>
              </a:extLst>
            </p:cNvPr>
            <p:cNvSpPr>
              <a:spLocks/>
            </p:cNvSpPr>
            <p:nvPr/>
          </p:nvSpPr>
          <p:spPr bwMode="auto">
            <a:xfrm>
              <a:off x="3259203" y="2629497"/>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5" name="Freeform 25">
              <a:extLst>
                <a:ext uri="{FF2B5EF4-FFF2-40B4-BE49-F238E27FC236}">
                  <a16:creationId xmlns:a16="http://schemas.microsoft.com/office/drawing/2014/main" id="{C5707343-7065-884C-9D54-AFD2BD6C754D}"/>
                </a:ext>
              </a:extLst>
            </p:cNvPr>
            <p:cNvSpPr>
              <a:spLocks/>
            </p:cNvSpPr>
            <p:nvPr/>
          </p:nvSpPr>
          <p:spPr bwMode="auto">
            <a:xfrm>
              <a:off x="3343052" y="3067678"/>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6" name="Freeform 26">
              <a:extLst>
                <a:ext uri="{FF2B5EF4-FFF2-40B4-BE49-F238E27FC236}">
                  <a16:creationId xmlns:a16="http://schemas.microsoft.com/office/drawing/2014/main" id="{633316AD-F8E1-E945-9E67-2B6A4E2BCD54}"/>
                </a:ext>
              </a:extLst>
            </p:cNvPr>
            <p:cNvSpPr>
              <a:spLocks/>
            </p:cNvSpPr>
            <p:nvPr/>
          </p:nvSpPr>
          <p:spPr bwMode="auto">
            <a:xfrm>
              <a:off x="5336506" y="2234594"/>
              <a:ext cx="29753" cy="29753"/>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6 h 22"/>
                <a:gd name="T26" fmla="*/ 18 w 22"/>
                <a:gd name="T27" fmla="*/ 18 h 22"/>
                <a:gd name="T28" fmla="*/ 14 w 22"/>
                <a:gd name="T29" fmla="*/ 22 h 22"/>
                <a:gd name="T30" fmla="*/ 10 w 22"/>
                <a:gd name="T31" fmla="*/ 22 h 22"/>
                <a:gd name="T32" fmla="*/ 10 w 22"/>
                <a:gd name="T33" fmla="*/ 22 h 22"/>
                <a:gd name="T34" fmla="*/ 6 w 22"/>
                <a:gd name="T35" fmla="*/ 22 h 22"/>
                <a:gd name="T36" fmla="*/ 2 w 22"/>
                <a:gd name="T37" fmla="*/ 18 h 22"/>
                <a:gd name="T38" fmla="*/ 0 w 22"/>
                <a:gd name="T39" fmla="*/ 16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6"/>
                  </a:lnTo>
                  <a:lnTo>
                    <a:pt x="18" y="18"/>
                  </a:lnTo>
                  <a:lnTo>
                    <a:pt x="14" y="22"/>
                  </a:lnTo>
                  <a:lnTo>
                    <a:pt x="10" y="22"/>
                  </a:lnTo>
                  <a:lnTo>
                    <a:pt x="10" y="22"/>
                  </a:lnTo>
                  <a:lnTo>
                    <a:pt x="6" y="22"/>
                  </a:lnTo>
                  <a:lnTo>
                    <a:pt x="2" y="18"/>
                  </a:lnTo>
                  <a:lnTo>
                    <a:pt x="0" y="16"/>
                  </a:lnTo>
                  <a:lnTo>
                    <a:pt x="0" y="10"/>
                  </a:lnTo>
                  <a:lnTo>
                    <a:pt x="0"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7" name="Freeform 27">
              <a:extLst>
                <a:ext uri="{FF2B5EF4-FFF2-40B4-BE49-F238E27FC236}">
                  <a16:creationId xmlns:a16="http://schemas.microsoft.com/office/drawing/2014/main" id="{3FCAB020-746F-8C4C-9B66-A4AE1C68952E}"/>
                </a:ext>
              </a:extLst>
            </p:cNvPr>
            <p:cNvSpPr>
              <a:spLocks/>
            </p:cNvSpPr>
            <p:nvPr/>
          </p:nvSpPr>
          <p:spPr bwMode="auto">
            <a:xfrm>
              <a:off x="5090367" y="1880261"/>
              <a:ext cx="29753" cy="29753"/>
            </a:xfrm>
            <a:custGeom>
              <a:avLst/>
              <a:gdLst>
                <a:gd name="T0" fmla="*/ 0 w 22"/>
                <a:gd name="T1" fmla="*/ 12 h 22"/>
                <a:gd name="T2" fmla="*/ 0 w 22"/>
                <a:gd name="T3" fmla="*/ 12 h 22"/>
                <a:gd name="T4" fmla="*/ 2 w 22"/>
                <a:gd name="T5" fmla="*/ 6 h 22"/>
                <a:gd name="T6" fmla="*/ 4 w 22"/>
                <a:gd name="T7" fmla="*/ 4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8" y="0"/>
                  </a:lnTo>
                  <a:lnTo>
                    <a:pt x="12" y="0"/>
                  </a:lnTo>
                  <a:lnTo>
                    <a:pt x="12" y="0"/>
                  </a:lnTo>
                  <a:lnTo>
                    <a:pt x="16" y="0"/>
                  </a:lnTo>
                  <a:lnTo>
                    <a:pt x="20" y="4"/>
                  </a:lnTo>
                  <a:lnTo>
                    <a:pt x="22" y="6"/>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8" name="Freeform 28">
              <a:extLst>
                <a:ext uri="{FF2B5EF4-FFF2-40B4-BE49-F238E27FC236}">
                  <a16:creationId xmlns:a16="http://schemas.microsoft.com/office/drawing/2014/main" id="{EE17DD2A-2F9B-224E-BE0D-71CA4BF7C078}"/>
                </a:ext>
              </a:extLst>
            </p:cNvPr>
            <p:cNvSpPr>
              <a:spLocks/>
            </p:cNvSpPr>
            <p:nvPr/>
          </p:nvSpPr>
          <p:spPr bwMode="auto">
            <a:xfrm>
              <a:off x="4763083" y="1658466"/>
              <a:ext cx="29753" cy="29753"/>
            </a:xfrm>
            <a:custGeom>
              <a:avLst/>
              <a:gdLst>
                <a:gd name="T0" fmla="*/ 0 w 22"/>
                <a:gd name="T1" fmla="*/ 12 h 22"/>
                <a:gd name="T2" fmla="*/ 0 w 22"/>
                <a:gd name="T3" fmla="*/ 12 h 22"/>
                <a:gd name="T4" fmla="*/ 2 w 22"/>
                <a:gd name="T5" fmla="*/ 6 h 22"/>
                <a:gd name="T6" fmla="*/ 4 w 22"/>
                <a:gd name="T7" fmla="*/ 4 h 22"/>
                <a:gd name="T8" fmla="*/ 6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18 h 22"/>
                <a:gd name="T28" fmla="*/ 16 w 22"/>
                <a:gd name="T29" fmla="*/ 22 h 22"/>
                <a:gd name="T30" fmla="*/ 12 w 22"/>
                <a:gd name="T31" fmla="*/ 22 h 22"/>
                <a:gd name="T32" fmla="*/ 12 w 22"/>
                <a:gd name="T33" fmla="*/ 22 h 22"/>
                <a:gd name="T34" fmla="*/ 6 w 22"/>
                <a:gd name="T35" fmla="*/ 22 h 22"/>
                <a:gd name="T36" fmla="*/ 4 w 22"/>
                <a:gd name="T37" fmla="*/ 18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6" y="0"/>
                  </a:lnTo>
                  <a:lnTo>
                    <a:pt x="12" y="0"/>
                  </a:lnTo>
                  <a:lnTo>
                    <a:pt x="12" y="0"/>
                  </a:lnTo>
                  <a:lnTo>
                    <a:pt x="16" y="0"/>
                  </a:lnTo>
                  <a:lnTo>
                    <a:pt x="20" y="4"/>
                  </a:lnTo>
                  <a:lnTo>
                    <a:pt x="22" y="6"/>
                  </a:lnTo>
                  <a:lnTo>
                    <a:pt x="22" y="12"/>
                  </a:lnTo>
                  <a:lnTo>
                    <a:pt x="22" y="12"/>
                  </a:lnTo>
                  <a:lnTo>
                    <a:pt x="22" y="16"/>
                  </a:lnTo>
                  <a:lnTo>
                    <a:pt x="20" y="18"/>
                  </a:lnTo>
                  <a:lnTo>
                    <a:pt x="16" y="22"/>
                  </a:lnTo>
                  <a:lnTo>
                    <a:pt x="12" y="22"/>
                  </a:lnTo>
                  <a:lnTo>
                    <a:pt x="12" y="22"/>
                  </a:lnTo>
                  <a:lnTo>
                    <a:pt x="6" y="22"/>
                  </a:lnTo>
                  <a:lnTo>
                    <a:pt x="4" y="18"/>
                  </a:lnTo>
                  <a:lnTo>
                    <a:pt x="2" y="16"/>
                  </a:lnTo>
                  <a:lnTo>
                    <a:pt x="0" y="12"/>
                  </a:lnTo>
                  <a:lnTo>
                    <a:pt x="0"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9" name="Freeform 31">
              <a:extLst>
                <a:ext uri="{FF2B5EF4-FFF2-40B4-BE49-F238E27FC236}">
                  <a16:creationId xmlns:a16="http://schemas.microsoft.com/office/drawing/2014/main" id="{71E230D3-76A1-FD4D-A4A9-2B9D7EBBC370}"/>
                </a:ext>
              </a:extLst>
            </p:cNvPr>
            <p:cNvSpPr>
              <a:spLocks/>
            </p:cNvSpPr>
            <p:nvPr/>
          </p:nvSpPr>
          <p:spPr bwMode="auto">
            <a:xfrm>
              <a:off x="5412242" y="2645726"/>
              <a:ext cx="29753" cy="32458"/>
            </a:xfrm>
            <a:custGeom>
              <a:avLst/>
              <a:gdLst>
                <a:gd name="T0" fmla="*/ 0 w 22"/>
                <a:gd name="T1" fmla="*/ 12 h 24"/>
                <a:gd name="T2" fmla="*/ 0 w 22"/>
                <a:gd name="T3" fmla="*/ 12 h 24"/>
                <a:gd name="T4" fmla="*/ 0 w 22"/>
                <a:gd name="T5" fmla="*/ 8 h 24"/>
                <a:gd name="T6" fmla="*/ 2 w 22"/>
                <a:gd name="T7" fmla="*/ 4 h 24"/>
                <a:gd name="T8" fmla="*/ 6 w 22"/>
                <a:gd name="T9" fmla="*/ 2 h 24"/>
                <a:gd name="T10" fmla="*/ 10 w 22"/>
                <a:gd name="T11" fmla="*/ 0 h 24"/>
                <a:gd name="T12" fmla="*/ 10 w 22"/>
                <a:gd name="T13" fmla="*/ 0 h 24"/>
                <a:gd name="T14" fmla="*/ 16 w 22"/>
                <a:gd name="T15" fmla="*/ 2 h 24"/>
                <a:gd name="T16" fmla="*/ 18 w 22"/>
                <a:gd name="T17" fmla="*/ 4 h 24"/>
                <a:gd name="T18" fmla="*/ 22 w 22"/>
                <a:gd name="T19" fmla="*/ 8 h 24"/>
                <a:gd name="T20" fmla="*/ 22 w 22"/>
                <a:gd name="T21" fmla="*/ 12 h 24"/>
                <a:gd name="T22" fmla="*/ 22 w 22"/>
                <a:gd name="T23" fmla="*/ 12 h 24"/>
                <a:gd name="T24" fmla="*/ 22 w 22"/>
                <a:gd name="T25" fmla="*/ 16 h 24"/>
                <a:gd name="T26" fmla="*/ 18 w 22"/>
                <a:gd name="T27" fmla="*/ 20 h 24"/>
                <a:gd name="T28" fmla="*/ 16 w 22"/>
                <a:gd name="T29" fmla="*/ 22 h 24"/>
                <a:gd name="T30" fmla="*/ 10 w 22"/>
                <a:gd name="T31" fmla="*/ 24 h 24"/>
                <a:gd name="T32" fmla="*/ 10 w 22"/>
                <a:gd name="T33" fmla="*/ 24 h 24"/>
                <a:gd name="T34" fmla="*/ 6 w 22"/>
                <a:gd name="T35" fmla="*/ 22 h 24"/>
                <a:gd name="T36" fmla="*/ 2 w 22"/>
                <a:gd name="T37" fmla="*/ 20 h 24"/>
                <a:gd name="T38" fmla="*/ 0 w 22"/>
                <a:gd name="T39" fmla="*/ 16 h 24"/>
                <a:gd name="T40" fmla="*/ 0 w 22"/>
                <a:gd name="T41" fmla="*/ 12 h 24"/>
                <a:gd name="T42" fmla="*/ 0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0" y="12"/>
                  </a:moveTo>
                  <a:lnTo>
                    <a:pt x="0" y="12"/>
                  </a:lnTo>
                  <a:lnTo>
                    <a:pt x="0" y="8"/>
                  </a:lnTo>
                  <a:lnTo>
                    <a:pt x="2" y="4"/>
                  </a:lnTo>
                  <a:lnTo>
                    <a:pt x="6" y="2"/>
                  </a:lnTo>
                  <a:lnTo>
                    <a:pt x="10" y="0"/>
                  </a:lnTo>
                  <a:lnTo>
                    <a:pt x="10" y="0"/>
                  </a:lnTo>
                  <a:lnTo>
                    <a:pt x="16" y="2"/>
                  </a:lnTo>
                  <a:lnTo>
                    <a:pt x="18" y="4"/>
                  </a:lnTo>
                  <a:lnTo>
                    <a:pt x="22" y="8"/>
                  </a:lnTo>
                  <a:lnTo>
                    <a:pt x="22" y="12"/>
                  </a:lnTo>
                  <a:lnTo>
                    <a:pt x="22" y="12"/>
                  </a:lnTo>
                  <a:lnTo>
                    <a:pt x="22" y="16"/>
                  </a:lnTo>
                  <a:lnTo>
                    <a:pt x="18" y="20"/>
                  </a:lnTo>
                  <a:lnTo>
                    <a:pt x="16" y="22"/>
                  </a:lnTo>
                  <a:lnTo>
                    <a:pt x="10" y="24"/>
                  </a:lnTo>
                  <a:lnTo>
                    <a:pt x="10" y="24"/>
                  </a:lnTo>
                  <a:lnTo>
                    <a:pt x="6" y="22"/>
                  </a:lnTo>
                  <a:lnTo>
                    <a:pt x="2" y="20"/>
                  </a:lnTo>
                  <a:lnTo>
                    <a:pt x="0" y="16"/>
                  </a:lnTo>
                  <a:lnTo>
                    <a:pt x="0" y="12"/>
                  </a:lnTo>
                  <a:lnTo>
                    <a:pt x="0"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sp>
        <p:nvSpPr>
          <p:cNvPr id="120" name="Arc 119">
            <a:extLst>
              <a:ext uri="{FF2B5EF4-FFF2-40B4-BE49-F238E27FC236}">
                <a16:creationId xmlns:a16="http://schemas.microsoft.com/office/drawing/2014/main" id="{E0465C5C-F9C1-E047-9319-4ABC049B8B1A}"/>
              </a:ext>
            </a:extLst>
          </p:cNvPr>
          <p:cNvSpPr/>
          <p:nvPr/>
        </p:nvSpPr>
        <p:spPr>
          <a:xfrm rot="602927">
            <a:off x="4294187" y="1987590"/>
            <a:ext cx="3400411" cy="3399770"/>
          </a:xfrm>
          <a:prstGeom prst="arc">
            <a:avLst>
              <a:gd name="adj1" fmla="val 18179052"/>
              <a:gd name="adj2" fmla="val 17804003"/>
            </a:avLst>
          </a:prstGeom>
          <a:noFill/>
          <a:ln w="28575" cap="flat" cmpd="sng" algn="ctr">
            <a:solidFill>
              <a:srgbClr val="FFFFFF">
                <a:lumMod val="85000"/>
              </a:srgbClr>
            </a:solidFill>
            <a:prstDash val="solid"/>
            <a:miter lim="800000"/>
            <a:headEnd type="none"/>
            <a:tailEnd type="triangle"/>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Arial Unicode MS"/>
              <a:cs typeface="Arial"/>
            </a:endParaRPr>
          </a:p>
        </p:txBody>
      </p:sp>
      <p:sp>
        <p:nvSpPr>
          <p:cNvPr id="125" name="Oval 124">
            <a:extLst>
              <a:ext uri="{FF2B5EF4-FFF2-40B4-BE49-F238E27FC236}">
                <a16:creationId xmlns:a16="http://schemas.microsoft.com/office/drawing/2014/main" id="{49B64AD5-9DBB-3D42-AAF2-B3163DFF5110}"/>
              </a:ext>
            </a:extLst>
          </p:cNvPr>
          <p:cNvSpPr/>
          <p:nvPr/>
        </p:nvSpPr>
        <p:spPr>
          <a:xfrm>
            <a:off x="6814399" y="1974298"/>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grpSp>
        <p:nvGrpSpPr>
          <p:cNvPr id="9" name="Group 8"/>
          <p:cNvGrpSpPr/>
          <p:nvPr/>
        </p:nvGrpSpPr>
        <p:grpSpPr>
          <a:xfrm>
            <a:off x="6790851" y="4721990"/>
            <a:ext cx="649551" cy="648000"/>
            <a:chOff x="6790851" y="4863755"/>
            <a:chExt cx="649551" cy="648000"/>
          </a:xfrm>
        </p:grpSpPr>
        <p:sp>
          <p:nvSpPr>
            <p:cNvPr id="127" name="Oval 126">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53"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sp>
        <p:nvSpPr>
          <p:cNvPr id="176" name="Text Placeholder 5">
            <a:extLst>
              <a:ext uri="{FF2B5EF4-FFF2-40B4-BE49-F238E27FC236}">
                <a16:creationId xmlns:a16="http://schemas.microsoft.com/office/drawing/2014/main" id="{2D9C1EB3-2B0C-714E-A971-D1AA01100471}"/>
              </a:ext>
            </a:extLst>
          </p:cNvPr>
          <p:cNvSpPr txBox="1">
            <a:spLocks/>
          </p:cNvSpPr>
          <p:nvPr/>
        </p:nvSpPr>
        <p:spPr>
          <a:xfrm>
            <a:off x="4835067" y="2735919"/>
            <a:ext cx="2433347" cy="1749686"/>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First objective is to </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replace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 IBM Watson, not necessarily to </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outperform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 it in the beginning</a:t>
            </a:r>
            <a:endParaRPr kumimoji="0" lang="en-US" sz="1200" b="1" i="0" u="none" strike="noStrike" kern="1200" cap="none" spc="0" normalizeH="0" baseline="0" noProof="0" dirty="0">
              <a:ln>
                <a:noFill/>
              </a:ln>
              <a:solidFill>
                <a:srgbClr val="000000"/>
              </a:solidFill>
              <a:effectLst/>
              <a:uLnTx/>
              <a:uFillTx/>
              <a:latin typeface="Open Sans"/>
              <a:ea typeface="Arial Unicode MS"/>
              <a:cs typeface="Arial"/>
            </a:endParaRPr>
          </a:p>
        </p:txBody>
      </p:sp>
      <p:sp>
        <p:nvSpPr>
          <p:cNvPr id="185" name="Rectangle 184">
            <a:extLst>
              <a:ext uri="{FF2B5EF4-FFF2-40B4-BE49-F238E27FC236}">
                <a16:creationId xmlns:a16="http://schemas.microsoft.com/office/drawing/2014/main" id="{061114FF-DD18-4B48-9A32-C9F9B20D4EE6}"/>
              </a:ext>
            </a:extLst>
          </p:cNvPr>
          <p:cNvSpPr/>
          <p:nvPr/>
        </p:nvSpPr>
        <p:spPr>
          <a:xfrm>
            <a:off x="8280482" y="3599811"/>
            <a:ext cx="2894783" cy="1077218"/>
          </a:xfrm>
          <a:prstGeom prst="rect">
            <a:avLst/>
          </a:prstGeom>
        </p:spPr>
        <p:txBody>
          <a:bodyPr wrap="squar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The ambition and expectations with regard to the new system is that it uses state-of-the-art AI methods wherever appropriate. This should contribute to Bayer’s Digital Roadmap as well as to the vision to include future Use Cases such as coding real world evidence, thus providing a sustainable coding engine.  </a:t>
            </a:r>
          </a:p>
        </p:txBody>
      </p:sp>
      <p:grpSp>
        <p:nvGrpSpPr>
          <p:cNvPr id="188" name="Group 187"/>
          <p:cNvGrpSpPr/>
          <p:nvPr/>
        </p:nvGrpSpPr>
        <p:grpSpPr>
          <a:xfrm>
            <a:off x="7407686" y="3266540"/>
            <a:ext cx="649551" cy="648000"/>
            <a:chOff x="6790851" y="4863755"/>
            <a:chExt cx="649551" cy="648000"/>
          </a:xfrm>
        </p:grpSpPr>
        <p:sp>
          <p:nvSpPr>
            <p:cNvPr id="189" name="Oval 188">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90"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sp>
        <p:nvSpPr>
          <p:cNvPr id="191" name="Freeform 7">
            <a:extLst>
              <a:ext uri="{FF2B5EF4-FFF2-40B4-BE49-F238E27FC236}">
                <a16:creationId xmlns:a16="http://schemas.microsoft.com/office/drawing/2014/main" id="{5993C1F5-4571-2D45-8FBA-B1F1D0D724F2}"/>
              </a:ext>
            </a:extLst>
          </p:cNvPr>
          <p:cNvSpPr>
            <a:spLocks noEditPoints="1"/>
          </p:cNvSpPr>
          <p:nvPr/>
        </p:nvSpPr>
        <p:spPr bwMode="auto">
          <a:xfrm>
            <a:off x="6798230" y="195703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nvGrpSpPr>
          <p:cNvPr id="192" name="Group 191"/>
          <p:cNvGrpSpPr/>
          <p:nvPr/>
        </p:nvGrpSpPr>
        <p:grpSpPr>
          <a:xfrm>
            <a:off x="4565537" y="1974298"/>
            <a:ext cx="649551" cy="648000"/>
            <a:chOff x="6790851" y="4863755"/>
            <a:chExt cx="649551" cy="648000"/>
          </a:xfrm>
        </p:grpSpPr>
        <p:sp>
          <p:nvSpPr>
            <p:cNvPr id="193" name="Oval 192">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94"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grpSp>
        <p:nvGrpSpPr>
          <p:cNvPr id="195" name="Group 194"/>
          <p:cNvGrpSpPr/>
          <p:nvPr/>
        </p:nvGrpSpPr>
        <p:grpSpPr>
          <a:xfrm>
            <a:off x="4565537" y="4721990"/>
            <a:ext cx="649551" cy="648000"/>
            <a:chOff x="6790851" y="4863755"/>
            <a:chExt cx="649551" cy="648000"/>
          </a:xfrm>
        </p:grpSpPr>
        <p:sp>
          <p:nvSpPr>
            <p:cNvPr id="196" name="Oval 195">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97"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grpSp>
        <p:nvGrpSpPr>
          <p:cNvPr id="198" name="Group 197"/>
          <p:cNvGrpSpPr/>
          <p:nvPr/>
        </p:nvGrpSpPr>
        <p:grpSpPr>
          <a:xfrm>
            <a:off x="3943310" y="3271727"/>
            <a:ext cx="649551" cy="648000"/>
            <a:chOff x="6790851" y="4863755"/>
            <a:chExt cx="649551" cy="648000"/>
          </a:xfrm>
        </p:grpSpPr>
        <p:sp>
          <p:nvSpPr>
            <p:cNvPr id="199" name="Oval 198">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200"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grpSp>
        <p:nvGrpSpPr>
          <p:cNvPr id="204" name="myP_Run">
            <a:extLst>
              <a:ext uri="{FF2B5EF4-FFF2-40B4-BE49-F238E27FC236}">
                <a16:creationId xmlns:a16="http://schemas.microsoft.com/office/drawing/2014/main" id="{7CFB701A-1508-4EE6-AF19-71708EDE2003}"/>
              </a:ext>
            </a:extLst>
          </p:cNvPr>
          <p:cNvGrpSpPr>
            <a:grpSpLocks noChangeAspect="1"/>
          </p:cNvGrpSpPr>
          <p:nvPr/>
        </p:nvGrpSpPr>
        <p:grpSpPr>
          <a:xfrm>
            <a:off x="6958301" y="2110498"/>
            <a:ext cx="288000" cy="331013"/>
            <a:chOff x="6600825" y="5018088"/>
            <a:chExt cx="488951" cy="561975"/>
          </a:xfrm>
          <a:solidFill>
            <a:schemeClr val="accent5"/>
          </a:solidFill>
        </p:grpSpPr>
        <p:sp>
          <p:nvSpPr>
            <p:cNvPr id="205" name="Freeform 103">
              <a:extLst>
                <a:ext uri="{FF2B5EF4-FFF2-40B4-BE49-F238E27FC236}">
                  <a16:creationId xmlns:a16="http://schemas.microsoft.com/office/drawing/2014/main" id="{E986BE8F-9767-4E95-8DF5-2280D785FCE2}"/>
                </a:ext>
              </a:extLst>
            </p:cNvPr>
            <p:cNvSpPr>
              <a:spLocks noEditPoints="1"/>
            </p:cNvSpPr>
            <p:nvPr/>
          </p:nvSpPr>
          <p:spPr bwMode="auto">
            <a:xfrm>
              <a:off x="6891338" y="5018088"/>
              <a:ext cx="130175" cy="131763"/>
            </a:xfrm>
            <a:custGeom>
              <a:avLst/>
              <a:gdLst>
                <a:gd name="T0" fmla="*/ 32 w 64"/>
                <a:gd name="T1" fmla="*/ 65 h 65"/>
                <a:gd name="T2" fmla="*/ 64 w 64"/>
                <a:gd name="T3" fmla="*/ 33 h 65"/>
                <a:gd name="T4" fmla="*/ 32 w 64"/>
                <a:gd name="T5" fmla="*/ 0 h 65"/>
                <a:gd name="T6" fmla="*/ 0 w 64"/>
                <a:gd name="T7" fmla="*/ 33 h 65"/>
                <a:gd name="T8" fmla="*/ 32 w 64"/>
                <a:gd name="T9" fmla="*/ 65 h 65"/>
                <a:gd name="T10" fmla="*/ 32 w 64"/>
                <a:gd name="T11" fmla="*/ 12 h 65"/>
                <a:gd name="T12" fmla="*/ 52 w 64"/>
                <a:gd name="T13" fmla="*/ 33 h 65"/>
                <a:gd name="T14" fmla="*/ 32 w 64"/>
                <a:gd name="T15" fmla="*/ 53 h 65"/>
                <a:gd name="T16" fmla="*/ 12 w 64"/>
                <a:gd name="T17" fmla="*/ 33 h 65"/>
                <a:gd name="T18" fmla="*/ 32 w 64"/>
                <a:gd name="T19"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32" y="65"/>
                  </a:moveTo>
                  <a:cubicBezTo>
                    <a:pt x="50" y="65"/>
                    <a:pt x="64" y="51"/>
                    <a:pt x="64" y="33"/>
                  </a:cubicBezTo>
                  <a:cubicBezTo>
                    <a:pt x="64" y="15"/>
                    <a:pt x="50" y="0"/>
                    <a:pt x="32" y="0"/>
                  </a:cubicBezTo>
                  <a:cubicBezTo>
                    <a:pt x="14" y="0"/>
                    <a:pt x="0" y="15"/>
                    <a:pt x="0" y="33"/>
                  </a:cubicBezTo>
                  <a:cubicBezTo>
                    <a:pt x="0" y="51"/>
                    <a:pt x="14" y="65"/>
                    <a:pt x="32" y="65"/>
                  </a:cubicBezTo>
                  <a:close/>
                  <a:moveTo>
                    <a:pt x="32" y="12"/>
                  </a:moveTo>
                  <a:cubicBezTo>
                    <a:pt x="43" y="12"/>
                    <a:pt x="52" y="21"/>
                    <a:pt x="52" y="33"/>
                  </a:cubicBezTo>
                  <a:cubicBezTo>
                    <a:pt x="52" y="44"/>
                    <a:pt x="43" y="53"/>
                    <a:pt x="32" y="53"/>
                  </a:cubicBezTo>
                  <a:cubicBezTo>
                    <a:pt x="21" y="53"/>
                    <a:pt x="12" y="44"/>
                    <a:pt x="12" y="33"/>
                  </a:cubicBezTo>
                  <a:cubicBezTo>
                    <a:pt x="12" y="21"/>
                    <a:pt x="21"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6" name="Freeform 104">
              <a:extLst>
                <a:ext uri="{FF2B5EF4-FFF2-40B4-BE49-F238E27FC236}">
                  <a16:creationId xmlns:a16="http://schemas.microsoft.com/office/drawing/2014/main" id="{F8ABECCE-227F-4AF0-88F8-6F472C32F6D8}"/>
                </a:ext>
              </a:extLst>
            </p:cNvPr>
            <p:cNvSpPr>
              <a:spLocks/>
            </p:cNvSpPr>
            <p:nvPr/>
          </p:nvSpPr>
          <p:spPr bwMode="auto">
            <a:xfrm>
              <a:off x="6672263" y="5078413"/>
              <a:ext cx="417513" cy="501650"/>
            </a:xfrm>
            <a:custGeom>
              <a:avLst/>
              <a:gdLst>
                <a:gd name="T0" fmla="*/ 168 w 207"/>
                <a:gd name="T1" fmla="*/ 98 h 248"/>
                <a:gd name="T2" fmla="*/ 172 w 207"/>
                <a:gd name="T3" fmla="*/ 99 h 248"/>
                <a:gd name="T4" fmla="*/ 173 w 207"/>
                <a:gd name="T5" fmla="*/ 99 h 248"/>
                <a:gd name="T6" fmla="*/ 178 w 207"/>
                <a:gd name="T7" fmla="*/ 96 h 248"/>
                <a:gd name="T8" fmla="*/ 206 w 207"/>
                <a:gd name="T9" fmla="*/ 38 h 248"/>
                <a:gd name="T10" fmla="*/ 203 w 207"/>
                <a:gd name="T11" fmla="*/ 30 h 248"/>
                <a:gd name="T12" fmla="*/ 195 w 207"/>
                <a:gd name="T13" fmla="*/ 32 h 248"/>
                <a:gd name="T14" fmla="*/ 171 w 207"/>
                <a:gd name="T15" fmla="*/ 83 h 248"/>
                <a:gd name="T16" fmla="*/ 130 w 207"/>
                <a:gd name="T17" fmla="*/ 43 h 248"/>
                <a:gd name="T18" fmla="*/ 84 w 207"/>
                <a:gd name="T19" fmla="*/ 2 h 248"/>
                <a:gd name="T20" fmla="*/ 79 w 207"/>
                <a:gd name="T21" fmla="*/ 1 h 248"/>
                <a:gd name="T22" fmla="*/ 74 w 207"/>
                <a:gd name="T23" fmla="*/ 5 h 248"/>
                <a:gd name="T24" fmla="*/ 56 w 207"/>
                <a:gd name="T25" fmla="*/ 65 h 248"/>
                <a:gd name="T26" fmla="*/ 60 w 207"/>
                <a:gd name="T27" fmla="*/ 72 h 248"/>
                <a:gd name="T28" fmla="*/ 67 w 207"/>
                <a:gd name="T29" fmla="*/ 68 h 248"/>
                <a:gd name="T30" fmla="*/ 83 w 207"/>
                <a:gd name="T31" fmla="*/ 17 h 248"/>
                <a:gd name="T32" fmla="*/ 120 w 207"/>
                <a:gd name="T33" fmla="*/ 51 h 248"/>
                <a:gd name="T34" fmla="*/ 114 w 207"/>
                <a:gd name="T35" fmla="*/ 63 h 248"/>
                <a:gd name="T36" fmla="*/ 64 w 207"/>
                <a:gd name="T37" fmla="*/ 169 h 248"/>
                <a:gd name="T38" fmla="*/ 45 w 207"/>
                <a:gd name="T39" fmla="*/ 135 h 248"/>
                <a:gd name="T40" fmla="*/ 42 w 207"/>
                <a:gd name="T41" fmla="*/ 130 h 248"/>
                <a:gd name="T42" fmla="*/ 37 w 207"/>
                <a:gd name="T43" fmla="*/ 127 h 248"/>
                <a:gd name="T44" fmla="*/ 32 w 207"/>
                <a:gd name="T45" fmla="*/ 129 h 248"/>
                <a:gd name="T46" fmla="*/ 2 w 207"/>
                <a:gd name="T47" fmla="*/ 170 h 248"/>
                <a:gd name="T48" fmla="*/ 4 w 207"/>
                <a:gd name="T49" fmla="*/ 179 h 248"/>
                <a:gd name="T50" fmla="*/ 12 w 207"/>
                <a:gd name="T51" fmla="*/ 177 h 248"/>
                <a:gd name="T52" fmla="*/ 36 w 207"/>
                <a:gd name="T53" fmla="*/ 144 h 248"/>
                <a:gd name="T54" fmla="*/ 36 w 207"/>
                <a:gd name="T55" fmla="*/ 144 h 248"/>
                <a:gd name="T56" fmla="*/ 36 w 207"/>
                <a:gd name="T57" fmla="*/ 144 h 248"/>
                <a:gd name="T58" fmla="*/ 59 w 207"/>
                <a:gd name="T59" fmla="*/ 185 h 248"/>
                <a:gd name="T60" fmla="*/ 64 w 207"/>
                <a:gd name="T61" fmla="*/ 188 h 248"/>
                <a:gd name="T62" fmla="*/ 65 w 207"/>
                <a:gd name="T63" fmla="*/ 188 h 248"/>
                <a:gd name="T64" fmla="*/ 70 w 207"/>
                <a:gd name="T65" fmla="*/ 185 h 248"/>
                <a:gd name="T66" fmla="*/ 96 w 207"/>
                <a:gd name="T67" fmla="*/ 129 h 248"/>
                <a:gd name="T68" fmla="*/ 173 w 207"/>
                <a:gd name="T69" fmla="*/ 246 h 248"/>
                <a:gd name="T70" fmla="*/ 178 w 207"/>
                <a:gd name="T71" fmla="*/ 248 h 248"/>
                <a:gd name="T72" fmla="*/ 179 w 207"/>
                <a:gd name="T73" fmla="*/ 248 h 248"/>
                <a:gd name="T74" fmla="*/ 184 w 207"/>
                <a:gd name="T75" fmla="*/ 244 h 248"/>
                <a:gd name="T76" fmla="*/ 194 w 207"/>
                <a:gd name="T77" fmla="*/ 198 h 248"/>
                <a:gd name="T78" fmla="*/ 190 w 207"/>
                <a:gd name="T79" fmla="*/ 190 h 248"/>
                <a:gd name="T80" fmla="*/ 184 w 207"/>
                <a:gd name="T81" fmla="*/ 192 h 248"/>
                <a:gd name="T82" fmla="*/ 183 w 207"/>
                <a:gd name="T83" fmla="*/ 195 h 248"/>
                <a:gd name="T84" fmla="*/ 175 w 207"/>
                <a:gd name="T85" fmla="*/ 227 h 248"/>
                <a:gd name="T86" fmla="*/ 114 w 207"/>
                <a:gd name="T87" fmla="*/ 135 h 248"/>
                <a:gd name="T88" fmla="*/ 103 w 207"/>
                <a:gd name="T89" fmla="*/ 118 h 248"/>
                <a:gd name="T90" fmla="*/ 102 w 207"/>
                <a:gd name="T91" fmla="*/ 117 h 248"/>
                <a:gd name="T92" fmla="*/ 129 w 207"/>
                <a:gd name="T93" fmla="*/ 59 h 248"/>
                <a:gd name="T94" fmla="*/ 168 w 207"/>
                <a:gd name="T95" fmla="*/ 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 h="248">
                  <a:moveTo>
                    <a:pt x="168" y="98"/>
                  </a:moveTo>
                  <a:cubicBezTo>
                    <a:pt x="169" y="99"/>
                    <a:pt x="171" y="99"/>
                    <a:pt x="172" y="99"/>
                  </a:cubicBezTo>
                  <a:cubicBezTo>
                    <a:pt x="173" y="99"/>
                    <a:pt x="173" y="99"/>
                    <a:pt x="173" y="99"/>
                  </a:cubicBezTo>
                  <a:cubicBezTo>
                    <a:pt x="175" y="99"/>
                    <a:pt x="177" y="98"/>
                    <a:pt x="178" y="96"/>
                  </a:cubicBezTo>
                  <a:cubicBezTo>
                    <a:pt x="206" y="38"/>
                    <a:pt x="206" y="38"/>
                    <a:pt x="206" y="38"/>
                  </a:cubicBezTo>
                  <a:cubicBezTo>
                    <a:pt x="207" y="35"/>
                    <a:pt x="206" y="31"/>
                    <a:pt x="203" y="30"/>
                  </a:cubicBezTo>
                  <a:cubicBezTo>
                    <a:pt x="200" y="28"/>
                    <a:pt x="196" y="29"/>
                    <a:pt x="195" y="32"/>
                  </a:cubicBezTo>
                  <a:cubicBezTo>
                    <a:pt x="171" y="83"/>
                    <a:pt x="171" y="83"/>
                    <a:pt x="171" y="83"/>
                  </a:cubicBezTo>
                  <a:cubicBezTo>
                    <a:pt x="130" y="43"/>
                    <a:pt x="130" y="43"/>
                    <a:pt x="130" y="43"/>
                  </a:cubicBezTo>
                  <a:cubicBezTo>
                    <a:pt x="84" y="2"/>
                    <a:pt x="84" y="2"/>
                    <a:pt x="84" y="2"/>
                  </a:cubicBezTo>
                  <a:cubicBezTo>
                    <a:pt x="83" y="1"/>
                    <a:pt x="80" y="0"/>
                    <a:pt x="79" y="1"/>
                  </a:cubicBezTo>
                  <a:cubicBezTo>
                    <a:pt x="77" y="1"/>
                    <a:pt x="75" y="3"/>
                    <a:pt x="74" y="5"/>
                  </a:cubicBezTo>
                  <a:cubicBezTo>
                    <a:pt x="56" y="65"/>
                    <a:pt x="56" y="65"/>
                    <a:pt x="56" y="65"/>
                  </a:cubicBezTo>
                  <a:cubicBezTo>
                    <a:pt x="55" y="68"/>
                    <a:pt x="57" y="71"/>
                    <a:pt x="60" y="72"/>
                  </a:cubicBezTo>
                  <a:cubicBezTo>
                    <a:pt x="63" y="73"/>
                    <a:pt x="66" y="72"/>
                    <a:pt x="67" y="68"/>
                  </a:cubicBezTo>
                  <a:cubicBezTo>
                    <a:pt x="83" y="17"/>
                    <a:pt x="83" y="17"/>
                    <a:pt x="83" y="17"/>
                  </a:cubicBezTo>
                  <a:cubicBezTo>
                    <a:pt x="120" y="51"/>
                    <a:pt x="120" y="51"/>
                    <a:pt x="120" y="51"/>
                  </a:cubicBezTo>
                  <a:cubicBezTo>
                    <a:pt x="114" y="63"/>
                    <a:pt x="114" y="63"/>
                    <a:pt x="114" y="63"/>
                  </a:cubicBezTo>
                  <a:cubicBezTo>
                    <a:pt x="64" y="169"/>
                    <a:pt x="64" y="169"/>
                    <a:pt x="64" y="169"/>
                  </a:cubicBezTo>
                  <a:cubicBezTo>
                    <a:pt x="45" y="135"/>
                    <a:pt x="45" y="135"/>
                    <a:pt x="45" y="135"/>
                  </a:cubicBezTo>
                  <a:cubicBezTo>
                    <a:pt x="42" y="130"/>
                    <a:pt x="42" y="130"/>
                    <a:pt x="42" y="130"/>
                  </a:cubicBezTo>
                  <a:cubicBezTo>
                    <a:pt x="41" y="128"/>
                    <a:pt x="39" y="127"/>
                    <a:pt x="37" y="127"/>
                  </a:cubicBezTo>
                  <a:cubicBezTo>
                    <a:pt x="35" y="127"/>
                    <a:pt x="33" y="128"/>
                    <a:pt x="32" y="129"/>
                  </a:cubicBezTo>
                  <a:cubicBezTo>
                    <a:pt x="2" y="170"/>
                    <a:pt x="2" y="170"/>
                    <a:pt x="2" y="170"/>
                  </a:cubicBezTo>
                  <a:cubicBezTo>
                    <a:pt x="0" y="173"/>
                    <a:pt x="1" y="177"/>
                    <a:pt x="4" y="179"/>
                  </a:cubicBezTo>
                  <a:cubicBezTo>
                    <a:pt x="6" y="181"/>
                    <a:pt x="10" y="180"/>
                    <a:pt x="12" y="177"/>
                  </a:cubicBezTo>
                  <a:cubicBezTo>
                    <a:pt x="36" y="144"/>
                    <a:pt x="36" y="144"/>
                    <a:pt x="36" y="144"/>
                  </a:cubicBezTo>
                  <a:cubicBezTo>
                    <a:pt x="36" y="144"/>
                    <a:pt x="36" y="144"/>
                    <a:pt x="36" y="144"/>
                  </a:cubicBezTo>
                  <a:cubicBezTo>
                    <a:pt x="36" y="144"/>
                    <a:pt x="36" y="144"/>
                    <a:pt x="36" y="144"/>
                  </a:cubicBezTo>
                  <a:cubicBezTo>
                    <a:pt x="59" y="185"/>
                    <a:pt x="59" y="185"/>
                    <a:pt x="59" y="185"/>
                  </a:cubicBezTo>
                  <a:cubicBezTo>
                    <a:pt x="60" y="187"/>
                    <a:pt x="62" y="188"/>
                    <a:pt x="64" y="188"/>
                  </a:cubicBezTo>
                  <a:cubicBezTo>
                    <a:pt x="65" y="188"/>
                    <a:pt x="65" y="188"/>
                    <a:pt x="65" y="188"/>
                  </a:cubicBezTo>
                  <a:cubicBezTo>
                    <a:pt x="67" y="188"/>
                    <a:pt x="69" y="187"/>
                    <a:pt x="70" y="185"/>
                  </a:cubicBezTo>
                  <a:cubicBezTo>
                    <a:pt x="96" y="129"/>
                    <a:pt x="96" y="129"/>
                    <a:pt x="96" y="129"/>
                  </a:cubicBezTo>
                  <a:cubicBezTo>
                    <a:pt x="173" y="246"/>
                    <a:pt x="173" y="246"/>
                    <a:pt x="173" y="246"/>
                  </a:cubicBezTo>
                  <a:cubicBezTo>
                    <a:pt x="174" y="247"/>
                    <a:pt x="176" y="248"/>
                    <a:pt x="178" y="248"/>
                  </a:cubicBezTo>
                  <a:cubicBezTo>
                    <a:pt x="178" y="248"/>
                    <a:pt x="179" y="248"/>
                    <a:pt x="179" y="248"/>
                  </a:cubicBezTo>
                  <a:cubicBezTo>
                    <a:pt x="181" y="248"/>
                    <a:pt x="183" y="246"/>
                    <a:pt x="184" y="244"/>
                  </a:cubicBezTo>
                  <a:cubicBezTo>
                    <a:pt x="194" y="198"/>
                    <a:pt x="194" y="198"/>
                    <a:pt x="194" y="198"/>
                  </a:cubicBezTo>
                  <a:cubicBezTo>
                    <a:pt x="195" y="194"/>
                    <a:pt x="193" y="191"/>
                    <a:pt x="190" y="190"/>
                  </a:cubicBezTo>
                  <a:cubicBezTo>
                    <a:pt x="187" y="190"/>
                    <a:pt x="185" y="191"/>
                    <a:pt x="184" y="192"/>
                  </a:cubicBezTo>
                  <a:cubicBezTo>
                    <a:pt x="183" y="193"/>
                    <a:pt x="183" y="194"/>
                    <a:pt x="183" y="195"/>
                  </a:cubicBezTo>
                  <a:cubicBezTo>
                    <a:pt x="175" y="227"/>
                    <a:pt x="175" y="227"/>
                    <a:pt x="175" y="227"/>
                  </a:cubicBezTo>
                  <a:cubicBezTo>
                    <a:pt x="114" y="135"/>
                    <a:pt x="114" y="135"/>
                    <a:pt x="114" y="135"/>
                  </a:cubicBezTo>
                  <a:cubicBezTo>
                    <a:pt x="103" y="118"/>
                    <a:pt x="103" y="118"/>
                    <a:pt x="103" y="118"/>
                  </a:cubicBezTo>
                  <a:cubicBezTo>
                    <a:pt x="103" y="118"/>
                    <a:pt x="103" y="117"/>
                    <a:pt x="102" y="117"/>
                  </a:cubicBezTo>
                  <a:cubicBezTo>
                    <a:pt x="129" y="59"/>
                    <a:pt x="129" y="59"/>
                    <a:pt x="129" y="59"/>
                  </a:cubicBezTo>
                  <a:lnTo>
                    <a:pt x="168"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7" name="Freeform 105">
              <a:extLst>
                <a:ext uri="{FF2B5EF4-FFF2-40B4-BE49-F238E27FC236}">
                  <a16:creationId xmlns:a16="http://schemas.microsoft.com/office/drawing/2014/main" id="{8FEEE6F7-E144-4DC7-9A5B-7837F0A80B76}"/>
                </a:ext>
              </a:extLst>
            </p:cNvPr>
            <p:cNvSpPr>
              <a:spLocks/>
            </p:cNvSpPr>
            <p:nvPr/>
          </p:nvSpPr>
          <p:spPr bwMode="auto">
            <a:xfrm>
              <a:off x="6691313" y="5246688"/>
              <a:ext cx="153988" cy="23813"/>
            </a:xfrm>
            <a:custGeom>
              <a:avLst/>
              <a:gdLst>
                <a:gd name="T0" fmla="*/ 76 w 76"/>
                <a:gd name="T1" fmla="*/ 6 h 12"/>
                <a:gd name="T2" fmla="*/ 70 w 76"/>
                <a:gd name="T3" fmla="*/ 0 h 12"/>
                <a:gd name="T4" fmla="*/ 6 w 76"/>
                <a:gd name="T5" fmla="*/ 0 h 12"/>
                <a:gd name="T6" fmla="*/ 0 w 76"/>
                <a:gd name="T7" fmla="*/ 6 h 12"/>
                <a:gd name="T8" fmla="*/ 6 w 76"/>
                <a:gd name="T9" fmla="*/ 12 h 12"/>
                <a:gd name="T10" fmla="*/ 70 w 76"/>
                <a:gd name="T11" fmla="*/ 12 h 12"/>
                <a:gd name="T12" fmla="*/ 76 w 7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76" h="12">
                  <a:moveTo>
                    <a:pt x="76" y="6"/>
                  </a:moveTo>
                  <a:cubicBezTo>
                    <a:pt x="76" y="2"/>
                    <a:pt x="73" y="0"/>
                    <a:pt x="70" y="0"/>
                  </a:cubicBezTo>
                  <a:cubicBezTo>
                    <a:pt x="6" y="0"/>
                    <a:pt x="6" y="0"/>
                    <a:pt x="6" y="0"/>
                  </a:cubicBezTo>
                  <a:cubicBezTo>
                    <a:pt x="3" y="0"/>
                    <a:pt x="0" y="2"/>
                    <a:pt x="0" y="6"/>
                  </a:cubicBezTo>
                  <a:cubicBezTo>
                    <a:pt x="0" y="9"/>
                    <a:pt x="3" y="12"/>
                    <a:pt x="6" y="12"/>
                  </a:cubicBezTo>
                  <a:cubicBezTo>
                    <a:pt x="70" y="12"/>
                    <a:pt x="70" y="12"/>
                    <a:pt x="70" y="12"/>
                  </a:cubicBezTo>
                  <a:cubicBezTo>
                    <a:pt x="73" y="12"/>
                    <a:pt x="76" y="9"/>
                    <a:pt x="7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8" name="Freeform 106">
              <a:extLst>
                <a:ext uri="{FF2B5EF4-FFF2-40B4-BE49-F238E27FC236}">
                  <a16:creationId xmlns:a16="http://schemas.microsoft.com/office/drawing/2014/main" id="{FC820903-F2F2-4D74-8EDF-EE60CD1EE4A3}"/>
                </a:ext>
              </a:extLst>
            </p:cNvPr>
            <p:cNvSpPr>
              <a:spLocks/>
            </p:cNvSpPr>
            <p:nvPr/>
          </p:nvSpPr>
          <p:spPr bwMode="auto">
            <a:xfrm>
              <a:off x="6600825" y="5292725"/>
              <a:ext cx="217488" cy="23813"/>
            </a:xfrm>
            <a:custGeom>
              <a:avLst/>
              <a:gdLst>
                <a:gd name="T0" fmla="*/ 6 w 108"/>
                <a:gd name="T1" fmla="*/ 0 h 12"/>
                <a:gd name="T2" fmla="*/ 0 w 108"/>
                <a:gd name="T3" fmla="*/ 6 h 12"/>
                <a:gd name="T4" fmla="*/ 6 w 108"/>
                <a:gd name="T5" fmla="*/ 12 h 12"/>
                <a:gd name="T6" fmla="*/ 96 w 108"/>
                <a:gd name="T7" fmla="*/ 12 h 12"/>
                <a:gd name="T8" fmla="*/ 102 w 108"/>
                <a:gd name="T9" fmla="*/ 12 h 12"/>
                <a:gd name="T10" fmla="*/ 108 w 108"/>
                <a:gd name="T11" fmla="*/ 6 h 12"/>
                <a:gd name="T12" fmla="*/ 106 w 108"/>
                <a:gd name="T13" fmla="*/ 2 h 12"/>
                <a:gd name="T14" fmla="*/ 102 w 108"/>
                <a:gd name="T15" fmla="*/ 0 h 12"/>
                <a:gd name="T16" fmla="*/ 6 w 10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6" y="0"/>
                  </a:moveTo>
                  <a:cubicBezTo>
                    <a:pt x="2" y="0"/>
                    <a:pt x="0" y="3"/>
                    <a:pt x="0" y="6"/>
                  </a:cubicBezTo>
                  <a:cubicBezTo>
                    <a:pt x="0" y="10"/>
                    <a:pt x="2" y="12"/>
                    <a:pt x="6" y="12"/>
                  </a:cubicBezTo>
                  <a:cubicBezTo>
                    <a:pt x="96" y="12"/>
                    <a:pt x="96" y="12"/>
                    <a:pt x="96" y="12"/>
                  </a:cubicBezTo>
                  <a:cubicBezTo>
                    <a:pt x="102" y="12"/>
                    <a:pt x="102" y="12"/>
                    <a:pt x="102" y="12"/>
                  </a:cubicBezTo>
                  <a:cubicBezTo>
                    <a:pt x="105" y="12"/>
                    <a:pt x="108" y="10"/>
                    <a:pt x="108" y="6"/>
                  </a:cubicBezTo>
                  <a:cubicBezTo>
                    <a:pt x="108" y="5"/>
                    <a:pt x="107" y="3"/>
                    <a:pt x="106" y="2"/>
                  </a:cubicBezTo>
                  <a:cubicBezTo>
                    <a:pt x="105" y="1"/>
                    <a:pt x="104" y="0"/>
                    <a:pt x="102"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9" name="Freeform 107">
              <a:extLst>
                <a:ext uri="{FF2B5EF4-FFF2-40B4-BE49-F238E27FC236}">
                  <a16:creationId xmlns:a16="http://schemas.microsoft.com/office/drawing/2014/main" id="{6547F592-AB59-4CC8-B8C6-92840C7DDBBC}"/>
                </a:ext>
              </a:extLst>
            </p:cNvPr>
            <p:cNvSpPr>
              <a:spLocks/>
            </p:cNvSpPr>
            <p:nvPr/>
          </p:nvSpPr>
          <p:spPr bwMode="auto">
            <a:xfrm>
              <a:off x="6673850" y="5167313"/>
              <a:ext cx="106363" cy="25400"/>
            </a:xfrm>
            <a:custGeom>
              <a:avLst/>
              <a:gdLst>
                <a:gd name="T0" fmla="*/ 6 w 53"/>
                <a:gd name="T1" fmla="*/ 12 h 12"/>
                <a:gd name="T2" fmla="*/ 47 w 53"/>
                <a:gd name="T3" fmla="*/ 12 h 12"/>
                <a:gd name="T4" fmla="*/ 53 w 53"/>
                <a:gd name="T5" fmla="*/ 6 h 12"/>
                <a:gd name="T6" fmla="*/ 47 w 53"/>
                <a:gd name="T7" fmla="*/ 0 h 12"/>
                <a:gd name="T8" fmla="*/ 6 w 53"/>
                <a:gd name="T9" fmla="*/ 0 h 12"/>
                <a:gd name="T10" fmla="*/ 0 w 53"/>
                <a:gd name="T11" fmla="*/ 6 h 12"/>
                <a:gd name="T12" fmla="*/ 6 w 5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3" h="12">
                  <a:moveTo>
                    <a:pt x="6" y="12"/>
                  </a:moveTo>
                  <a:cubicBezTo>
                    <a:pt x="47" y="12"/>
                    <a:pt x="47" y="12"/>
                    <a:pt x="47" y="12"/>
                  </a:cubicBezTo>
                  <a:cubicBezTo>
                    <a:pt x="50" y="12"/>
                    <a:pt x="53" y="9"/>
                    <a:pt x="53" y="6"/>
                  </a:cubicBezTo>
                  <a:cubicBezTo>
                    <a:pt x="53" y="3"/>
                    <a:pt x="50" y="0"/>
                    <a:pt x="47" y="0"/>
                  </a:cubicBezTo>
                  <a:cubicBezTo>
                    <a:pt x="6" y="0"/>
                    <a:pt x="6" y="0"/>
                    <a:pt x="6" y="0"/>
                  </a:cubicBezTo>
                  <a:cubicBezTo>
                    <a:pt x="3" y="0"/>
                    <a:pt x="0" y="3"/>
                    <a:pt x="0" y="6"/>
                  </a:cubicBezTo>
                  <a:cubicBezTo>
                    <a:pt x="0" y="9"/>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210" name="myP_Atom">
            <a:extLst>
              <a:ext uri="{FF2B5EF4-FFF2-40B4-BE49-F238E27FC236}">
                <a16:creationId xmlns:a16="http://schemas.microsoft.com/office/drawing/2014/main" id="{DBCABE14-2F3A-430D-91F0-EDE4244BC1D1}"/>
              </a:ext>
            </a:extLst>
          </p:cNvPr>
          <p:cNvGrpSpPr/>
          <p:nvPr/>
        </p:nvGrpSpPr>
        <p:grpSpPr>
          <a:xfrm>
            <a:off x="7539576" y="3388296"/>
            <a:ext cx="415986" cy="407004"/>
            <a:chOff x="5819775" y="4565650"/>
            <a:chExt cx="1176338" cy="1150938"/>
          </a:xfrm>
          <a:solidFill>
            <a:schemeClr val="accent5"/>
          </a:solidFill>
        </p:grpSpPr>
        <p:sp>
          <p:nvSpPr>
            <p:cNvPr id="211" name="Freeform 81">
              <a:extLst>
                <a:ext uri="{FF2B5EF4-FFF2-40B4-BE49-F238E27FC236}">
                  <a16:creationId xmlns:a16="http://schemas.microsoft.com/office/drawing/2014/main" id="{F390B347-FA7B-4298-A63E-CA73C22BDBF3}"/>
                </a:ext>
              </a:extLst>
            </p:cNvPr>
            <p:cNvSpPr>
              <a:spLocks noEditPoints="1"/>
            </p:cNvSpPr>
            <p:nvPr/>
          </p:nvSpPr>
          <p:spPr bwMode="auto">
            <a:xfrm>
              <a:off x="6027738" y="4705350"/>
              <a:ext cx="728663" cy="890588"/>
            </a:xfrm>
            <a:custGeom>
              <a:avLst/>
              <a:gdLst>
                <a:gd name="T0" fmla="*/ 84 w 344"/>
                <a:gd name="T1" fmla="*/ 209 h 418"/>
                <a:gd name="T2" fmla="*/ 47 w 344"/>
                <a:gd name="T3" fmla="*/ 365 h 418"/>
                <a:gd name="T4" fmla="*/ 119 w 344"/>
                <a:gd name="T5" fmla="*/ 336 h 418"/>
                <a:gd name="T6" fmla="*/ 225 w 344"/>
                <a:gd name="T7" fmla="*/ 336 h 418"/>
                <a:gd name="T8" fmla="*/ 297 w 344"/>
                <a:gd name="T9" fmla="*/ 365 h 418"/>
                <a:gd name="T10" fmla="*/ 308 w 344"/>
                <a:gd name="T11" fmla="*/ 276 h 418"/>
                <a:gd name="T12" fmla="*/ 320 w 344"/>
                <a:gd name="T13" fmla="*/ 61 h 418"/>
                <a:gd name="T14" fmla="*/ 172 w 344"/>
                <a:gd name="T15" fmla="*/ 0 h 418"/>
                <a:gd name="T16" fmla="*/ 24 w 344"/>
                <a:gd name="T17" fmla="*/ 61 h 418"/>
                <a:gd name="T18" fmla="*/ 47 w 344"/>
                <a:gd name="T19" fmla="*/ 72 h 418"/>
                <a:gd name="T20" fmla="*/ 107 w 344"/>
                <a:gd name="T21" fmla="*/ 182 h 418"/>
                <a:gd name="T22" fmla="*/ 38 w 344"/>
                <a:gd name="T23" fmla="*/ 75 h 418"/>
                <a:gd name="T24" fmla="*/ 187 w 344"/>
                <a:gd name="T25" fmla="*/ 284 h 418"/>
                <a:gd name="T26" fmla="*/ 211 w 344"/>
                <a:gd name="T27" fmla="*/ 302 h 418"/>
                <a:gd name="T28" fmla="*/ 187 w 344"/>
                <a:gd name="T29" fmla="*/ 134 h 418"/>
                <a:gd name="T30" fmla="*/ 216 w 344"/>
                <a:gd name="T31" fmla="*/ 160 h 418"/>
                <a:gd name="T32" fmla="*/ 217 w 344"/>
                <a:gd name="T33" fmla="*/ 190 h 418"/>
                <a:gd name="T34" fmla="*/ 217 w 344"/>
                <a:gd name="T35" fmla="*/ 228 h 418"/>
                <a:gd name="T36" fmla="*/ 172 w 344"/>
                <a:gd name="T37" fmla="*/ 271 h 418"/>
                <a:gd name="T38" fmla="*/ 127 w 344"/>
                <a:gd name="T39" fmla="*/ 228 h 418"/>
                <a:gd name="T40" fmla="*/ 127 w 344"/>
                <a:gd name="T41" fmla="*/ 190 h 418"/>
                <a:gd name="T42" fmla="*/ 172 w 344"/>
                <a:gd name="T43" fmla="*/ 147 h 418"/>
                <a:gd name="T44" fmla="*/ 129 w 344"/>
                <a:gd name="T45" fmla="*/ 258 h 418"/>
                <a:gd name="T46" fmla="*/ 133 w 344"/>
                <a:gd name="T47" fmla="*/ 302 h 418"/>
                <a:gd name="T48" fmla="*/ 129 w 344"/>
                <a:gd name="T49" fmla="*/ 160 h 418"/>
                <a:gd name="T50" fmla="*/ 157 w 344"/>
                <a:gd name="T51" fmla="*/ 134 h 418"/>
                <a:gd name="T52" fmla="*/ 95 w 344"/>
                <a:gd name="T53" fmla="*/ 327 h 418"/>
                <a:gd name="T54" fmla="*/ 97 w 344"/>
                <a:gd name="T55" fmla="*/ 224 h 418"/>
                <a:gd name="T56" fmla="*/ 115 w 344"/>
                <a:gd name="T57" fmla="*/ 315 h 418"/>
                <a:gd name="T58" fmla="*/ 172 w 344"/>
                <a:gd name="T59" fmla="*/ 398 h 418"/>
                <a:gd name="T60" fmla="*/ 172 w 344"/>
                <a:gd name="T61" fmla="*/ 297 h 418"/>
                <a:gd name="T62" fmla="*/ 172 w 344"/>
                <a:gd name="T63" fmla="*/ 398 h 418"/>
                <a:gd name="T64" fmla="*/ 306 w 344"/>
                <a:gd name="T65" fmla="*/ 343 h 418"/>
                <a:gd name="T66" fmla="*/ 229 w 344"/>
                <a:gd name="T67" fmla="*/ 315 h 418"/>
                <a:gd name="T68" fmla="*/ 247 w 344"/>
                <a:gd name="T69" fmla="*/ 224 h 418"/>
                <a:gd name="T70" fmla="*/ 297 w 344"/>
                <a:gd name="T71" fmla="*/ 72 h 418"/>
                <a:gd name="T72" fmla="*/ 247 w 344"/>
                <a:gd name="T73" fmla="*/ 194 h 418"/>
                <a:gd name="T74" fmla="*/ 229 w 344"/>
                <a:gd name="T75" fmla="*/ 103 h 418"/>
                <a:gd name="T76" fmla="*/ 172 w 344"/>
                <a:gd name="T77" fmla="*/ 20 h 418"/>
                <a:gd name="T78" fmla="*/ 172 w 344"/>
                <a:gd name="T79" fmla="*/ 121 h 418"/>
                <a:gd name="T80" fmla="*/ 172 w 344"/>
                <a:gd name="T81" fmla="*/ 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418">
                  <a:moveTo>
                    <a:pt x="24" y="61"/>
                  </a:moveTo>
                  <a:cubicBezTo>
                    <a:pt x="0" y="85"/>
                    <a:pt x="32" y="147"/>
                    <a:pt x="84" y="209"/>
                  </a:cubicBezTo>
                  <a:cubicBezTo>
                    <a:pt x="32" y="270"/>
                    <a:pt x="0" y="333"/>
                    <a:pt x="24" y="357"/>
                  </a:cubicBezTo>
                  <a:cubicBezTo>
                    <a:pt x="30" y="362"/>
                    <a:pt x="37" y="365"/>
                    <a:pt x="47" y="365"/>
                  </a:cubicBezTo>
                  <a:cubicBezTo>
                    <a:pt x="62" y="365"/>
                    <a:pt x="81" y="358"/>
                    <a:pt x="105" y="345"/>
                  </a:cubicBezTo>
                  <a:cubicBezTo>
                    <a:pt x="110" y="342"/>
                    <a:pt x="115" y="339"/>
                    <a:pt x="119" y="336"/>
                  </a:cubicBezTo>
                  <a:cubicBezTo>
                    <a:pt x="130" y="384"/>
                    <a:pt x="148" y="418"/>
                    <a:pt x="172" y="418"/>
                  </a:cubicBezTo>
                  <a:cubicBezTo>
                    <a:pt x="196" y="418"/>
                    <a:pt x="214" y="384"/>
                    <a:pt x="225" y="336"/>
                  </a:cubicBezTo>
                  <a:cubicBezTo>
                    <a:pt x="230" y="339"/>
                    <a:pt x="234" y="342"/>
                    <a:pt x="239" y="345"/>
                  </a:cubicBezTo>
                  <a:cubicBezTo>
                    <a:pt x="263" y="358"/>
                    <a:pt x="283" y="365"/>
                    <a:pt x="297" y="365"/>
                  </a:cubicBezTo>
                  <a:cubicBezTo>
                    <a:pt x="307" y="365"/>
                    <a:pt x="314" y="362"/>
                    <a:pt x="320" y="357"/>
                  </a:cubicBezTo>
                  <a:cubicBezTo>
                    <a:pt x="334" y="343"/>
                    <a:pt x="330" y="315"/>
                    <a:pt x="308" y="276"/>
                  </a:cubicBezTo>
                  <a:cubicBezTo>
                    <a:pt x="296" y="255"/>
                    <a:pt x="280" y="232"/>
                    <a:pt x="260" y="209"/>
                  </a:cubicBezTo>
                  <a:cubicBezTo>
                    <a:pt x="312" y="147"/>
                    <a:pt x="344" y="85"/>
                    <a:pt x="320" y="61"/>
                  </a:cubicBezTo>
                  <a:cubicBezTo>
                    <a:pt x="303" y="44"/>
                    <a:pt x="266" y="55"/>
                    <a:pt x="225" y="82"/>
                  </a:cubicBezTo>
                  <a:cubicBezTo>
                    <a:pt x="214" y="34"/>
                    <a:pt x="196" y="0"/>
                    <a:pt x="172" y="0"/>
                  </a:cubicBezTo>
                  <a:cubicBezTo>
                    <a:pt x="148" y="0"/>
                    <a:pt x="130" y="34"/>
                    <a:pt x="119" y="82"/>
                  </a:cubicBezTo>
                  <a:cubicBezTo>
                    <a:pt x="78" y="55"/>
                    <a:pt x="41" y="44"/>
                    <a:pt x="24" y="61"/>
                  </a:cubicBezTo>
                  <a:close/>
                  <a:moveTo>
                    <a:pt x="38" y="75"/>
                  </a:moveTo>
                  <a:cubicBezTo>
                    <a:pt x="40" y="73"/>
                    <a:pt x="43" y="72"/>
                    <a:pt x="47" y="72"/>
                  </a:cubicBezTo>
                  <a:cubicBezTo>
                    <a:pt x="60" y="72"/>
                    <a:pt x="85" y="83"/>
                    <a:pt x="115" y="103"/>
                  </a:cubicBezTo>
                  <a:cubicBezTo>
                    <a:pt x="111" y="127"/>
                    <a:pt x="108" y="155"/>
                    <a:pt x="107" y="182"/>
                  </a:cubicBezTo>
                  <a:cubicBezTo>
                    <a:pt x="104" y="186"/>
                    <a:pt x="100" y="190"/>
                    <a:pt x="97" y="194"/>
                  </a:cubicBezTo>
                  <a:cubicBezTo>
                    <a:pt x="47" y="133"/>
                    <a:pt x="28" y="86"/>
                    <a:pt x="38" y="75"/>
                  </a:cubicBezTo>
                  <a:close/>
                  <a:moveTo>
                    <a:pt x="211" y="302"/>
                  </a:moveTo>
                  <a:cubicBezTo>
                    <a:pt x="203" y="297"/>
                    <a:pt x="195" y="290"/>
                    <a:pt x="187" y="284"/>
                  </a:cubicBezTo>
                  <a:cubicBezTo>
                    <a:pt x="197" y="276"/>
                    <a:pt x="206" y="267"/>
                    <a:pt x="216" y="258"/>
                  </a:cubicBezTo>
                  <a:cubicBezTo>
                    <a:pt x="214" y="274"/>
                    <a:pt x="213" y="289"/>
                    <a:pt x="211" y="302"/>
                  </a:cubicBezTo>
                  <a:close/>
                  <a:moveTo>
                    <a:pt x="216" y="160"/>
                  </a:moveTo>
                  <a:cubicBezTo>
                    <a:pt x="206" y="151"/>
                    <a:pt x="197" y="142"/>
                    <a:pt x="187" y="134"/>
                  </a:cubicBezTo>
                  <a:cubicBezTo>
                    <a:pt x="195" y="127"/>
                    <a:pt x="203" y="121"/>
                    <a:pt x="211" y="116"/>
                  </a:cubicBezTo>
                  <a:cubicBezTo>
                    <a:pt x="213" y="129"/>
                    <a:pt x="214" y="144"/>
                    <a:pt x="216" y="160"/>
                  </a:cubicBezTo>
                  <a:close/>
                  <a:moveTo>
                    <a:pt x="204" y="177"/>
                  </a:moveTo>
                  <a:cubicBezTo>
                    <a:pt x="208" y="181"/>
                    <a:pt x="213" y="186"/>
                    <a:pt x="217" y="190"/>
                  </a:cubicBezTo>
                  <a:cubicBezTo>
                    <a:pt x="217" y="196"/>
                    <a:pt x="217" y="203"/>
                    <a:pt x="217" y="209"/>
                  </a:cubicBezTo>
                  <a:cubicBezTo>
                    <a:pt x="217" y="215"/>
                    <a:pt x="217" y="221"/>
                    <a:pt x="217" y="228"/>
                  </a:cubicBezTo>
                  <a:cubicBezTo>
                    <a:pt x="213" y="232"/>
                    <a:pt x="208" y="236"/>
                    <a:pt x="204" y="241"/>
                  </a:cubicBezTo>
                  <a:cubicBezTo>
                    <a:pt x="193" y="251"/>
                    <a:pt x="183" y="261"/>
                    <a:pt x="172" y="271"/>
                  </a:cubicBezTo>
                  <a:cubicBezTo>
                    <a:pt x="161" y="261"/>
                    <a:pt x="151" y="251"/>
                    <a:pt x="140" y="241"/>
                  </a:cubicBezTo>
                  <a:cubicBezTo>
                    <a:pt x="136" y="236"/>
                    <a:pt x="131" y="232"/>
                    <a:pt x="127" y="228"/>
                  </a:cubicBezTo>
                  <a:cubicBezTo>
                    <a:pt x="127" y="221"/>
                    <a:pt x="127" y="215"/>
                    <a:pt x="127" y="209"/>
                  </a:cubicBezTo>
                  <a:cubicBezTo>
                    <a:pt x="127" y="203"/>
                    <a:pt x="127" y="196"/>
                    <a:pt x="127" y="190"/>
                  </a:cubicBezTo>
                  <a:cubicBezTo>
                    <a:pt x="131" y="186"/>
                    <a:pt x="136" y="182"/>
                    <a:pt x="140" y="177"/>
                  </a:cubicBezTo>
                  <a:cubicBezTo>
                    <a:pt x="151" y="166"/>
                    <a:pt x="162" y="156"/>
                    <a:pt x="172" y="147"/>
                  </a:cubicBezTo>
                  <a:cubicBezTo>
                    <a:pt x="182" y="156"/>
                    <a:pt x="193" y="166"/>
                    <a:pt x="204" y="177"/>
                  </a:cubicBezTo>
                  <a:close/>
                  <a:moveTo>
                    <a:pt x="129" y="258"/>
                  </a:moveTo>
                  <a:cubicBezTo>
                    <a:pt x="138" y="267"/>
                    <a:pt x="147" y="276"/>
                    <a:pt x="157" y="284"/>
                  </a:cubicBezTo>
                  <a:cubicBezTo>
                    <a:pt x="149" y="290"/>
                    <a:pt x="141" y="297"/>
                    <a:pt x="133" y="302"/>
                  </a:cubicBezTo>
                  <a:cubicBezTo>
                    <a:pt x="131" y="289"/>
                    <a:pt x="130" y="274"/>
                    <a:pt x="129" y="258"/>
                  </a:cubicBezTo>
                  <a:close/>
                  <a:moveTo>
                    <a:pt x="129" y="160"/>
                  </a:moveTo>
                  <a:cubicBezTo>
                    <a:pt x="130" y="144"/>
                    <a:pt x="131" y="129"/>
                    <a:pt x="133" y="116"/>
                  </a:cubicBezTo>
                  <a:cubicBezTo>
                    <a:pt x="141" y="121"/>
                    <a:pt x="149" y="127"/>
                    <a:pt x="157" y="134"/>
                  </a:cubicBezTo>
                  <a:cubicBezTo>
                    <a:pt x="147" y="142"/>
                    <a:pt x="138" y="151"/>
                    <a:pt x="129" y="160"/>
                  </a:cubicBezTo>
                  <a:close/>
                  <a:moveTo>
                    <a:pt x="95" y="327"/>
                  </a:moveTo>
                  <a:cubicBezTo>
                    <a:pt x="59" y="348"/>
                    <a:pt x="42" y="347"/>
                    <a:pt x="38" y="343"/>
                  </a:cubicBezTo>
                  <a:cubicBezTo>
                    <a:pt x="28" y="332"/>
                    <a:pt x="47" y="285"/>
                    <a:pt x="97" y="224"/>
                  </a:cubicBezTo>
                  <a:cubicBezTo>
                    <a:pt x="100" y="228"/>
                    <a:pt x="104" y="232"/>
                    <a:pt x="107" y="236"/>
                  </a:cubicBezTo>
                  <a:cubicBezTo>
                    <a:pt x="108" y="263"/>
                    <a:pt x="111" y="290"/>
                    <a:pt x="115" y="315"/>
                  </a:cubicBezTo>
                  <a:cubicBezTo>
                    <a:pt x="108" y="320"/>
                    <a:pt x="102" y="324"/>
                    <a:pt x="95" y="327"/>
                  </a:cubicBezTo>
                  <a:close/>
                  <a:moveTo>
                    <a:pt x="172" y="398"/>
                  </a:moveTo>
                  <a:cubicBezTo>
                    <a:pt x="161" y="398"/>
                    <a:pt x="147" y="371"/>
                    <a:pt x="137" y="324"/>
                  </a:cubicBezTo>
                  <a:cubicBezTo>
                    <a:pt x="149" y="316"/>
                    <a:pt x="160" y="307"/>
                    <a:pt x="172" y="297"/>
                  </a:cubicBezTo>
                  <a:cubicBezTo>
                    <a:pt x="184" y="307"/>
                    <a:pt x="196" y="316"/>
                    <a:pt x="207" y="324"/>
                  </a:cubicBezTo>
                  <a:cubicBezTo>
                    <a:pt x="197" y="371"/>
                    <a:pt x="183" y="398"/>
                    <a:pt x="172" y="398"/>
                  </a:cubicBezTo>
                  <a:close/>
                  <a:moveTo>
                    <a:pt x="291" y="286"/>
                  </a:moveTo>
                  <a:cubicBezTo>
                    <a:pt x="311" y="322"/>
                    <a:pt x="310" y="339"/>
                    <a:pt x="306" y="343"/>
                  </a:cubicBezTo>
                  <a:cubicBezTo>
                    <a:pt x="302" y="347"/>
                    <a:pt x="285" y="348"/>
                    <a:pt x="249" y="327"/>
                  </a:cubicBezTo>
                  <a:cubicBezTo>
                    <a:pt x="243" y="324"/>
                    <a:pt x="236" y="320"/>
                    <a:pt x="229" y="315"/>
                  </a:cubicBezTo>
                  <a:cubicBezTo>
                    <a:pt x="233" y="290"/>
                    <a:pt x="236" y="263"/>
                    <a:pt x="237" y="236"/>
                  </a:cubicBezTo>
                  <a:cubicBezTo>
                    <a:pt x="240" y="232"/>
                    <a:pt x="244" y="228"/>
                    <a:pt x="247" y="224"/>
                  </a:cubicBezTo>
                  <a:cubicBezTo>
                    <a:pt x="265" y="246"/>
                    <a:pt x="280" y="267"/>
                    <a:pt x="291" y="286"/>
                  </a:cubicBezTo>
                  <a:close/>
                  <a:moveTo>
                    <a:pt x="297" y="72"/>
                  </a:moveTo>
                  <a:cubicBezTo>
                    <a:pt x="301" y="72"/>
                    <a:pt x="304" y="73"/>
                    <a:pt x="306" y="75"/>
                  </a:cubicBezTo>
                  <a:cubicBezTo>
                    <a:pt x="316" y="86"/>
                    <a:pt x="297" y="133"/>
                    <a:pt x="247" y="194"/>
                  </a:cubicBezTo>
                  <a:cubicBezTo>
                    <a:pt x="244" y="190"/>
                    <a:pt x="240" y="186"/>
                    <a:pt x="237" y="182"/>
                  </a:cubicBezTo>
                  <a:cubicBezTo>
                    <a:pt x="236" y="155"/>
                    <a:pt x="233" y="127"/>
                    <a:pt x="229" y="103"/>
                  </a:cubicBezTo>
                  <a:cubicBezTo>
                    <a:pt x="260" y="83"/>
                    <a:pt x="284" y="72"/>
                    <a:pt x="297" y="72"/>
                  </a:cubicBezTo>
                  <a:close/>
                  <a:moveTo>
                    <a:pt x="172" y="20"/>
                  </a:moveTo>
                  <a:cubicBezTo>
                    <a:pt x="183" y="20"/>
                    <a:pt x="197" y="47"/>
                    <a:pt x="207" y="94"/>
                  </a:cubicBezTo>
                  <a:cubicBezTo>
                    <a:pt x="195" y="102"/>
                    <a:pt x="184" y="111"/>
                    <a:pt x="172" y="121"/>
                  </a:cubicBezTo>
                  <a:cubicBezTo>
                    <a:pt x="160" y="111"/>
                    <a:pt x="149" y="102"/>
                    <a:pt x="137" y="94"/>
                  </a:cubicBezTo>
                  <a:cubicBezTo>
                    <a:pt x="147" y="47"/>
                    <a:pt x="161" y="20"/>
                    <a:pt x="17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2" name="Oval 82">
              <a:extLst>
                <a:ext uri="{FF2B5EF4-FFF2-40B4-BE49-F238E27FC236}">
                  <a16:creationId xmlns:a16="http://schemas.microsoft.com/office/drawing/2014/main" id="{DB29AEF6-40D2-4B2F-8914-145CAB82C801}"/>
                </a:ext>
              </a:extLst>
            </p:cNvPr>
            <p:cNvSpPr>
              <a:spLocks noChangeArrowheads="1"/>
            </p:cNvSpPr>
            <p:nvPr/>
          </p:nvSpPr>
          <p:spPr bwMode="auto">
            <a:xfrm>
              <a:off x="6346825" y="5105400"/>
              <a:ext cx="88900"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3" name="Freeform 83">
              <a:extLst>
                <a:ext uri="{FF2B5EF4-FFF2-40B4-BE49-F238E27FC236}">
                  <a16:creationId xmlns:a16="http://schemas.microsoft.com/office/drawing/2014/main" id="{FDF7ED16-E7D2-4CB5-9256-841CB51A5E9C}"/>
                </a:ext>
              </a:extLst>
            </p:cNvPr>
            <p:cNvSpPr>
              <a:spLocks noEditPoints="1"/>
            </p:cNvSpPr>
            <p:nvPr/>
          </p:nvSpPr>
          <p:spPr bwMode="auto">
            <a:xfrm>
              <a:off x="6492875" y="4613275"/>
              <a:ext cx="503238" cy="795338"/>
            </a:xfrm>
            <a:custGeom>
              <a:avLst/>
              <a:gdLst>
                <a:gd name="T0" fmla="*/ 228 w 237"/>
                <a:gd name="T1" fmla="*/ 315 h 373"/>
                <a:gd name="T2" fmla="*/ 208 w 237"/>
                <a:gd name="T3" fmla="*/ 310 h 373"/>
                <a:gd name="T4" fmla="*/ 15 w 237"/>
                <a:gd name="T5" fmla="*/ 2 h 373"/>
                <a:gd name="T6" fmla="*/ 2 w 237"/>
                <a:gd name="T7" fmla="*/ 10 h 373"/>
                <a:gd name="T8" fmla="*/ 9 w 237"/>
                <a:gd name="T9" fmla="*/ 23 h 373"/>
                <a:gd name="T10" fmla="*/ 187 w 237"/>
                <a:gd name="T11" fmla="*/ 305 h 373"/>
                <a:gd name="T12" fmla="*/ 171 w 237"/>
                <a:gd name="T13" fmla="*/ 301 h 373"/>
                <a:gd name="T14" fmla="*/ 161 w 237"/>
                <a:gd name="T15" fmla="*/ 304 h 373"/>
                <a:gd name="T16" fmla="*/ 159 w 237"/>
                <a:gd name="T17" fmla="*/ 315 h 373"/>
                <a:gd name="T18" fmla="*/ 176 w 237"/>
                <a:gd name="T19" fmla="*/ 365 h 373"/>
                <a:gd name="T20" fmla="*/ 184 w 237"/>
                <a:gd name="T21" fmla="*/ 372 h 373"/>
                <a:gd name="T22" fmla="*/ 194 w 237"/>
                <a:gd name="T23" fmla="*/ 370 h 373"/>
                <a:gd name="T24" fmla="*/ 233 w 237"/>
                <a:gd name="T25" fmla="*/ 333 h 373"/>
                <a:gd name="T26" fmla="*/ 236 w 237"/>
                <a:gd name="T27" fmla="*/ 323 h 373"/>
                <a:gd name="T28" fmla="*/ 228 w 237"/>
                <a:gd name="T29" fmla="*/ 315 h 373"/>
                <a:gd name="T30" fmla="*/ 191 w 237"/>
                <a:gd name="T31" fmla="*/ 343 h 373"/>
                <a:gd name="T32" fmla="*/ 186 w 237"/>
                <a:gd name="T33" fmla="*/ 327 h 373"/>
                <a:gd name="T34" fmla="*/ 203 w 237"/>
                <a:gd name="T35" fmla="*/ 331 h 373"/>
                <a:gd name="T36" fmla="*/ 191 w 237"/>
                <a:gd name="T37" fmla="*/ 34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73">
                  <a:moveTo>
                    <a:pt x="228" y="315"/>
                  </a:moveTo>
                  <a:cubicBezTo>
                    <a:pt x="208" y="310"/>
                    <a:pt x="208" y="310"/>
                    <a:pt x="208" y="310"/>
                  </a:cubicBezTo>
                  <a:cubicBezTo>
                    <a:pt x="237" y="173"/>
                    <a:pt x="152" y="36"/>
                    <a:pt x="15" y="2"/>
                  </a:cubicBezTo>
                  <a:cubicBezTo>
                    <a:pt x="9" y="0"/>
                    <a:pt x="3" y="4"/>
                    <a:pt x="2" y="10"/>
                  </a:cubicBezTo>
                  <a:cubicBezTo>
                    <a:pt x="0" y="15"/>
                    <a:pt x="4" y="21"/>
                    <a:pt x="9" y="23"/>
                  </a:cubicBezTo>
                  <a:cubicBezTo>
                    <a:pt x="135" y="54"/>
                    <a:pt x="213" y="179"/>
                    <a:pt x="187" y="305"/>
                  </a:cubicBezTo>
                  <a:cubicBezTo>
                    <a:pt x="171" y="301"/>
                    <a:pt x="171" y="301"/>
                    <a:pt x="171" y="301"/>
                  </a:cubicBezTo>
                  <a:cubicBezTo>
                    <a:pt x="168" y="300"/>
                    <a:pt x="164" y="301"/>
                    <a:pt x="161" y="304"/>
                  </a:cubicBezTo>
                  <a:cubicBezTo>
                    <a:pt x="158" y="307"/>
                    <a:pt x="157" y="311"/>
                    <a:pt x="159" y="315"/>
                  </a:cubicBezTo>
                  <a:cubicBezTo>
                    <a:pt x="176" y="365"/>
                    <a:pt x="176" y="365"/>
                    <a:pt x="176" y="365"/>
                  </a:cubicBezTo>
                  <a:cubicBezTo>
                    <a:pt x="177" y="369"/>
                    <a:pt x="180" y="372"/>
                    <a:pt x="184" y="372"/>
                  </a:cubicBezTo>
                  <a:cubicBezTo>
                    <a:pt x="187" y="373"/>
                    <a:pt x="191" y="372"/>
                    <a:pt x="194" y="370"/>
                  </a:cubicBezTo>
                  <a:cubicBezTo>
                    <a:pt x="233" y="333"/>
                    <a:pt x="233" y="333"/>
                    <a:pt x="233" y="333"/>
                  </a:cubicBezTo>
                  <a:cubicBezTo>
                    <a:pt x="236" y="331"/>
                    <a:pt x="237" y="326"/>
                    <a:pt x="236" y="323"/>
                  </a:cubicBezTo>
                  <a:cubicBezTo>
                    <a:pt x="235" y="319"/>
                    <a:pt x="232" y="316"/>
                    <a:pt x="228" y="315"/>
                  </a:cubicBezTo>
                  <a:close/>
                  <a:moveTo>
                    <a:pt x="191" y="343"/>
                  </a:moveTo>
                  <a:cubicBezTo>
                    <a:pt x="186" y="327"/>
                    <a:pt x="186" y="327"/>
                    <a:pt x="186" y="327"/>
                  </a:cubicBezTo>
                  <a:cubicBezTo>
                    <a:pt x="203" y="331"/>
                    <a:pt x="203" y="331"/>
                    <a:pt x="203" y="331"/>
                  </a:cubicBezTo>
                  <a:lnTo>
                    <a:pt x="191"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4" name="Freeform 84">
              <a:extLst>
                <a:ext uri="{FF2B5EF4-FFF2-40B4-BE49-F238E27FC236}">
                  <a16:creationId xmlns:a16="http://schemas.microsoft.com/office/drawing/2014/main" id="{9BB49027-13CC-41FD-8E2B-DAC7F76170D7}"/>
                </a:ext>
              </a:extLst>
            </p:cNvPr>
            <p:cNvSpPr>
              <a:spLocks noEditPoints="1"/>
            </p:cNvSpPr>
            <p:nvPr/>
          </p:nvSpPr>
          <p:spPr bwMode="auto">
            <a:xfrm>
              <a:off x="5897563" y="5424488"/>
              <a:ext cx="873125" cy="292100"/>
            </a:xfrm>
            <a:custGeom>
              <a:avLst/>
              <a:gdLst>
                <a:gd name="T0" fmla="*/ 392 w 412"/>
                <a:gd name="T1" fmla="*/ 49 h 137"/>
                <a:gd name="T2" fmla="*/ 219 w 412"/>
                <a:gd name="T3" fmla="*/ 113 h 137"/>
                <a:gd name="T4" fmla="*/ 59 w 412"/>
                <a:gd name="T5" fmla="*/ 44 h 137"/>
                <a:gd name="T6" fmla="*/ 71 w 412"/>
                <a:gd name="T7" fmla="*/ 33 h 137"/>
                <a:gd name="T8" fmla="*/ 74 w 412"/>
                <a:gd name="T9" fmla="*/ 22 h 137"/>
                <a:gd name="T10" fmla="*/ 66 w 412"/>
                <a:gd name="T11" fmla="*/ 14 h 137"/>
                <a:gd name="T12" fmla="*/ 14 w 412"/>
                <a:gd name="T13" fmla="*/ 1 h 137"/>
                <a:gd name="T14" fmla="*/ 14 w 412"/>
                <a:gd name="T15" fmla="*/ 1 h 137"/>
                <a:gd name="T16" fmla="*/ 4 w 412"/>
                <a:gd name="T17" fmla="*/ 4 h 137"/>
                <a:gd name="T18" fmla="*/ 1 w 412"/>
                <a:gd name="T19" fmla="*/ 13 h 137"/>
                <a:gd name="T20" fmla="*/ 10 w 412"/>
                <a:gd name="T21" fmla="*/ 66 h 137"/>
                <a:gd name="T22" fmla="*/ 17 w 412"/>
                <a:gd name="T23" fmla="*/ 75 h 137"/>
                <a:gd name="T24" fmla="*/ 18 w 412"/>
                <a:gd name="T25" fmla="*/ 75 h 137"/>
                <a:gd name="T26" fmla="*/ 28 w 412"/>
                <a:gd name="T27" fmla="*/ 72 h 137"/>
                <a:gd name="T28" fmla="*/ 43 w 412"/>
                <a:gd name="T29" fmla="*/ 58 h 137"/>
                <a:gd name="T30" fmla="*/ 164 w 412"/>
                <a:gd name="T31" fmla="*/ 127 h 137"/>
                <a:gd name="T32" fmla="*/ 218 w 412"/>
                <a:gd name="T33" fmla="*/ 135 h 137"/>
                <a:gd name="T34" fmla="*/ 407 w 412"/>
                <a:gd name="T35" fmla="*/ 65 h 137"/>
                <a:gd name="T36" fmla="*/ 408 w 412"/>
                <a:gd name="T37" fmla="*/ 50 h 137"/>
                <a:gd name="T38" fmla="*/ 392 w 412"/>
                <a:gd name="T39" fmla="*/ 49 h 137"/>
                <a:gd name="T40" fmla="*/ 36 w 412"/>
                <a:gd name="T41" fmla="*/ 35 h 137"/>
                <a:gd name="T42" fmla="*/ 36 w 412"/>
                <a:gd name="T43" fmla="*/ 35 h 137"/>
                <a:gd name="T44" fmla="*/ 36 w 412"/>
                <a:gd name="T45" fmla="*/ 35 h 137"/>
                <a:gd name="T46" fmla="*/ 28 w 412"/>
                <a:gd name="T47" fmla="*/ 43 h 137"/>
                <a:gd name="T48" fmla="*/ 25 w 412"/>
                <a:gd name="T49" fmla="*/ 26 h 137"/>
                <a:gd name="T50" fmla="*/ 42 w 412"/>
                <a:gd name="T51" fmla="*/ 30 h 137"/>
                <a:gd name="T52" fmla="*/ 36 w 412"/>
                <a:gd name="T53"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2" h="137">
                  <a:moveTo>
                    <a:pt x="392" y="49"/>
                  </a:moveTo>
                  <a:cubicBezTo>
                    <a:pt x="345" y="93"/>
                    <a:pt x="284" y="116"/>
                    <a:pt x="219" y="113"/>
                  </a:cubicBezTo>
                  <a:cubicBezTo>
                    <a:pt x="159" y="111"/>
                    <a:pt x="102" y="86"/>
                    <a:pt x="59" y="44"/>
                  </a:cubicBezTo>
                  <a:cubicBezTo>
                    <a:pt x="71" y="33"/>
                    <a:pt x="71" y="33"/>
                    <a:pt x="71" y="33"/>
                  </a:cubicBezTo>
                  <a:cubicBezTo>
                    <a:pt x="74" y="30"/>
                    <a:pt x="75" y="26"/>
                    <a:pt x="74" y="22"/>
                  </a:cubicBezTo>
                  <a:cubicBezTo>
                    <a:pt x="73" y="18"/>
                    <a:pt x="70" y="15"/>
                    <a:pt x="66" y="14"/>
                  </a:cubicBezTo>
                  <a:cubicBezTo>
                    <a:pt x="14" y="1"/>
                    <a:pt x="14" y="1"/>
                    <a:pt x="14" y="1"/>
                  </a:cubicBezTo>
                  <a:cubicBezTo>
                    <a:pt x="14" y="1"/>
                    <a:pt x="14" y="1"/>
                    <a:pt x="14" y="1"/>
                  </a:cubicBezTo>
                  <a:cubicBezTo>
                    <a:pt x="11" y="0"/>
                    <a:pt x="7" y="1"/>
                    <a:pt x="4" y="4"/>
                  </a:cubicBezTo>
                  <a:cubicBezTo>
                    <a:pt x="2" y="6"/>
                    <a:pt x="0" y="10"/>
                    <a:pt x="1" y="13"/>
                  </a:cubicBezTo>
                  <a:cubicBezTo>
                    <a:pt x="10" y="66"/>
                    <a:pt x="10" y="66"/>
                    <a:pt x="10" y="66"/>
                  </a:cubicBezTo>
                  <a:cubicBezTo>
                    <a:pt x="11" y="70"/>
                    <a:pt x="14" y="73"/>
                    <a:pt x="17" y="75"/>
                  </a:cubicBezTo>
                  <a:cubicBezTo>
                    <a:pt x="18" y="75"/>
                    <a:pt x="18" y="75"/>
                    <a:pt x="18" y="75"/>
                  </a:cubicBezTo>
                  <a:cubicBezTo>
                    <a:pt x="22" y="76"/>
                    <a:pt x="26" y="75"/>
                    <a:pt x="28" y="72"/>
                  </a:cubicBezTo>
                  <a:cubicBezTo>
                    <a:pt x="43" y="58"/>
                    <a:pt x="43" y="58"/>
                    <a:pt x="43" y="58"/>
                  </a:cubicBezTo>
                  <a:cubicBezTo>
                    <a:pt x="77" y="92"/>
                    <a:pt x="119" y="116"/>
                    <a:pt x="164" y="127"/>
                  </a:cubicBezTo>
                  <a:cubicBezTo>
                    <a:pt x="182" y="131"/>
                    <a:pt x="200" y="134"/>
                    <a:pt x="218" y="135"/>
                  </a:cubicBezTo>
                  <a:cubicBezTo>
                    <a:pt x="289" y="137"/>
                    <a:pt x="356" y="113"/>
                    <a:pt x="407" y="65"/>
                  </a:cubicBezTo>
                  <a:cubicBezTo>
                    <a:pt x="411" y="61"/>
                    <a:pt x="412" y="54"/>
                    <a:pt x="408" y="50"/>
                  </a:cubicBezTo>
                  <a:cubicBezTo>
                    <a:pt x="404" y="45"/>
                    <a:pt x="397" y="45"/>
                    <a:pt x="392" y="49"/>
                  </a:cubicBezTo>
                  <a:close/>
                  <a:moveTo>
                    <a:pt x="36" y="35"/>
                  </a:moveTo>
                  <a:cubicBezTo>
                    <a:pt x="36" y="35"/>
                    <a:pt x="36" y="35"/>
                    <a:pt x="36" y="35"/>
                  </a:cubicBezTo>
                  <a:cubicBezTo>
                    <a:pt x="36" y="35"/>
                    <a:pt x="36" y="35"/>
                    <a:pt x="36" y="35"/>
                  </a:cubicBezTo>
                  <a:cubicBezTo>
                    <a:pt x="28" y="43"/>
                    <a:pt x="28" y="43"/>
                    <a:pt x="28" y="43"/>
                  </a:cubicBezTo>
                  <a:cubicBezTo>
                    <a:pt x="25" y="26"/>
                    <a:pt x="25" y="26"/>
                    <a:pt x="25" y="26"/>
                  </a:cubicBezTo>
                  <a:cubicBezTo>
                    <a:pt x="42" y="30"/>
                    <a:pt x="42" y="30"/>
                    <a:pt x="42" y="30"/>
                  </a:cubicBezTo>
                  <a:lnTo>
                    <a:pt x="3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5" name="Freeform 85">
              <a:extLst>
                <a:ext uri="{FF2B5EF4-FFF2-40B4-BE49-F238E27FC236}">
                  <a16:creationId xmlns:a16="http://schemas.microsoft.com/office/drawing/2014/main" id="{41BCFDFF-AF6B-4B14-AF44-CA5687B93C9E}"/>
                </a:ext>
              </a:extLst>
            </p:cNvPr>
            <p:cNvSpPr>
              <a:spLocks noEditPoints="1"/>
            </p:cNvSpPr>
            <p:nvPr/>
          </p:nvSpPr>
          <p:spPr bwMode="auto">
            <a:xfrm>
              <a:off x="5819775" y="4565650"/>
              <a:ext cx="482600" cy="808038"/>
            </a:xfrm>
            <a:custGeom>
              <a:avLst/>
              <a:gdLst>
                <a:gd name="T0" fmla="*/ 46 w 228"/>
                <a:gd name="T1" fmla="*/ 364 h 379"/>
                <a:gd name="T2" fmla="*/ 48 w 228"/>
                <a:gd name="T3" fmla="*/ 180 h 379"/>
                <a:gd name="T4" fmla="*/ 169 w 228"/>
                <a:gd name="T5" fmla="*/ 55 h 379"/>
                <a:gd name="T6" fmla="*/ 176 w 228"/>
                <a:gd name="T7" fmla="*/ 70 h 379"/>
                <a:gd name="T8" fmla="*/ 183 w 228"/>
                <a:gd name="T9" fmla="*/ 76 h 379"/>
                <a:gd name="T10" fmla="*/ 184 w 228"/>
                <a:gd name="T11" fmla="*/ 76 h 379"/>
                <a:gd name="T12" fmla="*/ 195 w 228"/>
                <a:gd name="T13" fmla="*/ 72 h 379"/>
                <a:gd name="T14" fmla="*/ 225 w 228"/>
                <a:gd name="T15" fmla="*/ 28 h 379"/>
                <a:gd name="T16" fmla="*/ 226 w 228"/>
                <a:gd name="T17" fmla="*/ 18 h 379"/>
                <a:gd name="T18" fmla="*/ 218 w 228"/>
                <a:gd name="T19" fmla="*/ 11 h 379"/>
                <a:gd name="T20" fmla="*/ 166 w 228"/>
                <a:gd name="T21" fmla="*/ 1 h 379"/>
                <a:gd name="T22" fmla="*/ 155 w 228"/>
                <a:gd name="T23" fmla="*/ 5 h 379"/>
                <a:gd name="T24" fmla="*/ 154 w 228"/>
                <a:gd name="T25" fmla="*/ 16 h 379"/>
                <a:gd name="T26" fmla="*/ 161 w 228"/>
                <a:gd name="T27" fmla="*/ 35 h 379"/>
                <a:gd name="T28" fmla="*/ 28 w 228"/>
                <a:gd name="T29" fmla="*/ 171 h 379"/>
                <a:gd name="T30" fmla="*/ 26 w 228"/>
                <a:gd name="T31" fmla="*/ 372 h 379"/>
                <a:gd name="T32" fmla="*/ 34 w 228"/>
                <a:gd name="T33" fmla="*/ 379 h 379"/>
                <a:gd name="T34" fmla="*/ 40 w 228"/>
                <a:gd name="T35" fmla="*/ 378 h 379"/>
                <a:gd name="T36" fmla="*/ 46 w 228"/>
                <a:gd name="T37" fmla="*/ 364 h 379"/>
                <a:gd name="T38" fmla="*/ 198 w 228"/>
                <a:gd name="T39" fmla="*/ 29 h 379"/>
                <a:gd name="T40" fmla="*/ 188 w 228"/>
                <a:gd name="T41" fmla="*/ 43 h 379"/>
                <a:gd name="T42" fmla="*/ 181 w 228"/>
                <a:gd name="T43" fmla="*/ 26 h 379"/>
                <a:gd name="T44" fmla="*/ 198 w 228"/>
                <a:gd name="T45" fmla="*/ 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379">
                  <a:moveTo>
                    <a:pt x="46" y="364"/>
                  </a:moveTo>
                  <a:cubicBezTo>
                    <a:pt x="22" y="305"/>
                    <a:pt x="23" y="239"/>
                    <a:pt x="48" y="180"/>
                  </a:cubicBezTo>
                  <a:cubicBezTo>
                    <a:pt x="72" y="124"/>
                    <a:pt x="115" y="80"/>
                    <a:pt x="169" y="55"/>
                  </a:cubicBezTo>
                  <a:cubicBezTo>
                    <a:pt x="176" y="70"/>
                    <a:pt x="176" y="70"/>
                    <a:pt x="176" y="70"/>
                  </a:cubicBezTo>
                  <a:cubicBezTo>
                    <a:pt x="177" y="73"/>
                    <a:pt x="180" y="75"/>
                    <a:pt x="183" y="76"/>
                  </a:cubicBezTo>
                  <a:cubicBezTo>
                    <a:pt x="183" y="76"/>
                    <a:pt x="184" y="76"/>
                    <a:pt x="184" y="76"/>
                  </a:cubicBezTo>
                  <a:cubicBezTo>
                    <a:pt x="188" y="77"/>
                    <a:pt x="192" y="75"/>
                    <a:pt x="195" y="72"/>
                  </a:cubicBezTo>
                  <a:cubicBezTo>
                    <a:pt x="225" y="28"/>
                    <a:pt x="225" y="28"/>
                    <a:pt x="225" y="28"/>
                  </a:cubicBezTo>
                  <a:cubicBezTo>
                    <a:pt x="227" y="25"/>
                    <a:pt x="228" y="21"/>
                    <a:pt x="226" y="18"/>
                  </a:cubicBezTo>
                  <a:cubicBezTo>
                    <a:pt x="225" y="14"/>
                    <a:pt x="222" y="12"/>
                    <a:pt x="218" y="11"/>
                  </a:cubicBezTo>
                  <a:cubicBezTo>
                    <a:pt x="166" y="1"/>
                    <a:pt x="166" y="1"/>
                    <a:pt x="166" y="1"/>
                  </a:cubicBezTo>
                  <a:cubicBezTo>
                    <a:pt x="162" y="0"/>
                    <a:pt x="158" y="2"/>
                    <a:pt x="155" y="5"/>
                  </a:cubicBezTo>
                  <a:cubicBezTo>
                    <a:pt x="153" y="8"/>
                    <a:pt x="152" y="12"/>
                    <a:pt x="154" y="16"/>
                  </a:cubicBezTo>
                  <a:cubicBezTo>
                    <a:pt x="161" y="35"/>
                    <a:pt x="161" y="35"/>
                    <a:pt x="161" y="35"/>
                  </a:cubicBezTo>
                  <a:cubicBezTo>
                    <a:pt x="101" y="62"/>
                    <a:pt x="54" y="110"/>
                    <a:pt x="28" y="171"/>
                  </a:cubicBezTo>
                  <a:cubicBezTo>
                    <a:pt x="1" y="236"/>
                    <a:pt x="0" y="307"/>
                    <a:pt x="26" y="372"/>
                  </a:cubicBezTo>
                  <a:cubicBezTo>
                    <a:pt x="28" y="376"/>
                    <a:pt x="31" y="378"/>
                    <a:pt x="34" y="379"/>
                  </a:cubicBezTo>
                  <a:cubicBezTo>
                    <a:pt x="36" y="379"/>
                    <a:pt x="38" y="379"/>
                    <a:pt x="40" y="378"/>
                  </a:cubicBezTo>
                  <a:cubicBezTo>
                    <a:pt x="46" y="376"/>
                    <a:pt x="49" y="370"/>
                    <a:pt x="46" y="364"/>
                  </a:cubicBezTo>
                  <a:close/>
                  <a:moveTo>
                    <a:pt x="198" y="29"/>
                  </a:moveTo>
                  <a:cubicBezTo>
                    <a:pt x="188" y="43"/>
                    <a:pt x="188" y="43"/>
                    <a:pt x="188" y="43"/>
                  </a:cubicBezTo>
                  <a:cubicBezTo>
                    <a:pt x="181" y="26"/>
                    <a:pt x="181" y="26"/>
                    <a:pt x="181" y="26"/>
                  </a:cubicBezTo>
                  <a:lnTo>
                    <a:pt x="19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216" name="myP_Check">
            <a:extLst>
              <a:ext uri="{FF2B5EF4-FFF2-40B4-BE49-F238E27FC236}">
                <a16:creationId xmlns:a16="http://schemas.microsoft.com/office/drawing/2014/main" id="{BC553C71-D730-49B7-91C2-16C96C5F5CAF}"/>
              </a:ext>
            </a:extLst>
          </p:cNvPr>
          <p:cNvSpPr>
            <a:spLocks noEditPoints="1"/>
          </p:cNvSpPr>
          <p:nvPr/>
        </p:nvSpPr>
        <p:spPr bwMode="auto">
          <a:xfrm>
            <a:off x="4110299" y="3417498"/>
            <a:ext cx="332586" cy="361354"/>
          </a:xfrm>
          <a:custGeom>
            <a:avLst/>
            <a:gdLst>
              <a:gd name="T0" fmla="*/ 612 w 621"/>
              <a:gd name="T1" fmla="*/ 47 h 673"/>
              <a:gd name="T2" fmla="*/ 549 w 621"/>
              <a:gd name="T3" fmla="*/ 4 h 673"/>
              <a:gd name="T4" fmla="*/ 537 w 621"/>
              <a:gd name="T5" fmla="*/ 1 h 673"/>
              <a:gd name="T6" fmla="*/ 527 w 621"/>
              <a:gd name="T7" fmla="*/ 8 h 673"/>
              <a:gd name="T8" fmla="*/ 489 w 621"/>
              <a:gd name="T9" fmla="*/ 62 h 673"/>
              <a:gd name="T10" fmla="*/ 351 w 621"/>
              <a:gd name="T11" fmla="*/ 260 h 673"/>
              <a:gd name="T12" fmla="*/ 226 w 621"/>
              <a:gd name="T13" fmla="*/ 222 h 673"/>
              <a:gd name="T14" fmla="*/ 0 w 621"/>
              <a:gd name="T15" fmla="*/ 448 h 673"/>
              <a:gd name="T16" fmla="*/ 226 w 621"/>
              <a:gd name="T17" fmla="*/ 673 h 673"/>
              <a:gd name="T18" fmla="*/ 451 w 621"/>
              <a:gd name="T19" fmla="*/ 448 h 673"/>
              <a:gd name="T20" fmla="*/ 425 w 621"/>
              <a:gd name="T21" fmla="*/ 342 h 673"/>
              <a:gd name="T22" fmla="*/ 578 w 621"/>
              <a:gd name="T23" fmla="*/ 124 h 673"/>
              <a:gd name="T24" fmla="*/ 615 w 621"/>
              <a:gd name="T25" fmla="*/ 70 h 673"/>
              <a:gd name="T26" fmla="*/ 612 w 621"/>
              <a:gd name="T27" fmla="*/ 47 h 673"/>
              <a:gd name="T28" fmla="*/ 542 w 621"/>
              <a:gd name="T29" fmla="*/ 119 h 673"/>
              <a:gd name="T30" fmla="*/ 406 w 621"/>
              <a:gd name="T31" fmla="*/ 313 h 673"/>
              <a:gd name="T32" fmla="*/ 403 w 621"/>
              <a:gd name="T33" fmla="*/ 318 h 673"/>
              <a:gd name="T34" fmla="*/ 385 w 621"/>
              <a:gd name="T35" fmla="*/ 305 h 673"/>
              <a:gd name="T36" fmla="*/ 367 w 621"/>
              <a:gd name="T37" fmla="*/ 292 h 673"/>
              <a:gd name="T38" fmla="*/ 376 w 621"/>
              <a:gd name="T39" fmla="*/ 280 h 673"/>
              <a:gd name="T40" fmla="*/ 506 w 621"/>
              <a:gd name="T41" fmla="*/ 93 h 673"/>
              <a:gd name="T42" fmla="*/ 524 w 621"/>
              <a:gd name="T43" fmla="*/ 106 h 673"/>
              <a:gd name="T44" fmla="*/ 542 w 621"/>
              <a:gd name="T45" fmla="*/ 119 h 673"/>
              <a:gd name="T46" fmla="*/ 375 w 621"/>
              <a:gd name="T47" fmla="*/ 337 h 673"/>
              <a:gd name="T48" fmla="*/ 356 w 621"/>
              <a:gd name="T49" fmla="*/ 346 h 673"/>
              <a:gd name="T50" fmla="*/ 358 w 621"/>
              <a:gd name="T51" fmla="*/ 325 h 673"/>
              <a:gd name="T52" fmla="*/ 358 w 621"/>
              <a:gd name="T53" fmla="*/ 325 h 673"/>
              <a:gd name="T54" fmla="*/ 375 w 621"/>
              <a:gd name="T55" fmla="*/ 337 h 673"/>
              <a:gd name="T56" fmla="*/ 560 w 621"/>
              <a:gd name="T57" fmla="*/ 92 h 673"/>
              <a:gd name="T58" fmla="*/ 560 w 621"/>
              <a:gd name="T59" fmla="*/ 92 h 673"/>
              <a:gd name="T60" fmla="*/ 542 w 621"/>
              <a:gd name="T61" fmla="*/ 80 h 673"/>
              <a:gd name="T62" fmla="*/ 524 w 621"/>
              <a:gd name="T63" fmla="*/ 67 h 673"/>
              <a:gd name="T64" fmla="*/ 544 w 621"/>
              <a:gd name="T65" fmla="*/ 39 h 673"/>
              <a:gd name="T66" fmla="*/ 580 w 621"/>
              <a:gd name="T67" fmla="*/ 64 h 673"/>
              <a:gd name="T68" fmla="*/ 560 w 621"/>
              <a:gd name="T69" fmla="*/ 92 h 673"/>
              <a:gd name="T70" fmla="*/ 226 w 621"/>
              <a:gd name="T71" fmla="*/ 641 h 673"/>
              <a:gd name="T72" fmla="*/ 32 w 621"/>
              <a:gd name="T73" fmla="*/ 448 h 673"/>
              <a:gd name="T74" fmla="*/ 226 w 621"/>
              <a:gd name="T75" fmla="*/ 254 h 673"/>
              <a:gd name="T76" fmla="*/ 332 w 621"/>
              <a:gd name="T77" fmla="*/ 286 h 673"/>
              <a:gd name="T78" fmla="*/ 332 w 621"/>
              <a:gd name="T79" fmla="*/ 287 h 673"/>
              <a:gd name="T80" fmla="*/ 332 w 621"/>
              <a:gd name="T81" fmla="*/ 287 h 673"/>
              <a:gd name="T82" fmla="*/ 330 w 621"/>
              <a:gd name="T83" fmla="*/ 290 h 673"/>
              <a:gd name="T84" fmla="*/ 330 w 621"/>
              <a:gd name="T85" fmla="*/ 290 h 673"/>
              <a:gd name="T86" fmla="*/ 329 w 621"/>
              <a:gd name="T87" fmla="*/ 293 h 673"/>
              <a:gd name="T88" fmla="*/ 329 w 621"/>
              <a:gd name="T89" fmla="*/ 293 h 673"/>
              <a:gd name="T90" fmla="*/ 329 w 621"/>
              <a:gd name="T91" fmla="*/ 295 h 673"/>
              <a:gd name="T92" fmla="*/ 323 w 621"/>
              <a:gd name="T93" fmla="*/ 362 h 673"/>
              <a:gd name="T94" fmla="*/ 320 w 621"/>
              <a:gd name="T95" fmla="*/ 365 h 673"/>
              <a:gd name="T96" fmla="*/ 206 w 621"/>
              <a:gd name="T97" fmla="*/ 527 h 673"/>
              <a:gd name="T98" fmla="*/ 134 w 621"/>
              <a:gd name="T99" fmla="*/ 457 h 673"/>
              <a:gd name="T100" fmla="*/ 111 w 621"/>
              <a:gd name="T101" fmla="*/ 457 h 673"/>
              <a:gd name="T102" fmla="*/ 111 w 621"/>
              <a:gd name="T103" fmla="*/ 480 h 673"/>
              <a:gd name="T104" fmla="*/ 211 w 621"/>
              <a:gd name="T105" fmla="*/ 576 h 673"/>
              <a:gd name="T106" fmla="*/ 344 w 621"/>
              <a:gd name="T107" fmla="*/ 387 h 673"/>
              <a:gd name="T108" fmla="*/ 345 w 621"/>
              <a:gd name="T109" fmla="*/ 387 h 673"/>
              <a:gd name="T110" fmla="*/ 399 w 621"/>
              <a:gd name="T111" fmla="*/ 362 h 673"/>
              <a:gd name="T112" fmla="*/ 419 w 621"/>
              <a:gd name="T113" fmla="*/ 448 h 673"/>
              <a:gd name="T114" fmla="*/ 226 w 621"/>
              <a:gd name="T115" fmla="*/ 641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673">
                <a:moveTo>
                  <a:pt x="612" y="47"/>
                </a:moveTo>
                <a:cubicBezTo>
                  <a:pt x="549" y="4"/>
                  <a:pt x="549" y="4"/>
                  <a:pt x="549" y="4"/>
                </a:cubicBezTo>
                <a:cubicBezTo>
                  <a:pt x="546" y="1"/>
                  <a:pt x="541" y="0"/>
                  <a:pt x="537" y="1"/>
                </a:cubicBezTo>
                <a:cubicBezTo>
                  <a:pt x="533" y="2"/>
                  <a:pt x="529" y="4"/>
                  <a:pt x="527" y="8"/>
                </a:cubicBezTo>
                <a:cubicBezTo>
                  <a:pt x="489" y="62"/>
                  <a:pt x="489" y="62"/>
                  <a:pt x="489" y="62"/>
                </a:cubicBezTo>
                <a:cubicBezTo>
                  <a:pt x="351" y="260"/>
                  <a:pt x="351" y="260"/>
                  <a:pt x="351" y="260"/>
                </a:cubicBezTo>
                <a:cubicBezTo>
                  <a:pt x="315" y="236"/>
                  <a:pt x="272" y="222"/>
                  <a:pt x="226" y="222"/>
                </a:cubicBezTo>
                <a:cubicBezTo>
                  <a:pt x="101" y="222"/>
                  <a:pt x="0" y="323"/>
                  <a:pt x="0" y="448"/>
                </a:cubicBezTo>
                <a:cubicBezTo>
                  <a:pt x="0" y="572"/>
                  <a:pt x="101" y="673"/>
                  <a:pt x="226" y="673"/>
                </a:cubicBezTo>
                <a:cubicBezTo>
                  <a:pt x="350" y="673"/>
                  <a:pt x="451" y="572"/>
                  <a:pt x="451" y="448"/>
                </a:cubicBezTo>
                <a:cubicBezTo>
                  <a:pt x="451" y="410"/>
                  <a:pt x="442" y="374"/>
                  <a:pt x="425" y="342"/>
                </a:cubicBezTo>
                <a:cubicBezTo>
                  <a:pt x="578" y="124"/>
                  <a:pt x="578" y="124"/>
                  <a:pt x="578" y="124"/>
                </a:cubicBezTo>
                <a:cubicBezTo>
                  <a:pt x="615" y="70"/>
                  <a:pt x="615" y="70"/>
                  <a:pt x="615" y="70"/>
                </a:cubicBezTo>
                <a:cubicBezTo>
                  <a:pt x="621" y="62"/>
                  <a:pt x="619" y="52"/>
                  <a:pt x="612" y="47"/>
                </a:cubicBezTo>
                <a:close/>
                <a:moveTo>
                  <a:pt x="542" y="119"/>
                </a:moveTo>
                <a:cubicBezTo>
                  <a:pt x="406" y="313"/>
                  <a:pt x="406" y="313"/>
                  <a:pt x="406" y="313"/>
                </a:cubicBezTo>
                <a:cubicBezTo>
                  <a:pt x="403" y="318"/>
                  <a:pt x="403" y="318"/>
                  <a:pt x="403" y="318"/>
                </a:cubicBezTo>
                <a:cubicBezTo>
                  <a:pt x="385" y="305"/>
                  <a:pt x="385" y="305"/>
                  <a:pt x="385" y="305"/>
                </a:cubicBezTo>
                <a:cubicBezTo>
                  <a:pt x="367" y="292"/>
                  <a:pt x="367" y="292"/>
                  <a:pt x="367" y="292"/>
                </a:cubicBezTo>
                <a:cubicBezTo>
                  <a:pt x="376" y="280"/>
                  <a:pt x="376" y="280"/>
                  <a:pt x="376" y="280"/>
                </a:cubicBezTo>
                <a:cubicBezTo>
                  <a:pt x="506" y="93"/>
                  <a:pt x="506" y="93"/>
                  <a:pt x="506" y="93"/>
                </a:cubicBezTo>
                <a:cubicBezTo>
                  <a:pt x="524" y="106"/>
                  <a:pt x="524" y="106"/>
                  <a:pt x="524" y="106"/>
                </a:cubicBezTo>
                <a:lnTo>
                  <a:pt x="542" y="119"/>
                </a:lnTo>
                <a:close/>
                <a:moveTo>
                  <a:pt x="375" y="337"/>
                </a:moveTo>
                <a:cubicBezTo>
                  <a:pt x="356" y="346"/>
                  <a:pt x="356" y="346"/>
                  <a:pt x="356" y="346"/>
                </a:cubicBezTo>
                <a:cubicBezTo>
                  <a:pt x="358" y="325"/>
                  <a:pt x="358" y="325"/>
                  <a:pt x="358" y="325"/>
                </a:cubicBezTo>
                <a:cubicBezTo>
                  <a:pt x="358" y="325"/>
                  <a:pt x="358" y="325"/>
                  <a:pt x="358" y="325"/>
                </a:cubicBezTo>
                <a:cubicBezTo>
                  <a:pt x="375" y="337"/>
                  <a:pt x="375" y="337"/>
                  <a:pt x="375" y="337"/>
                </a:cubicBezTo>
                <a:close/>
                <a:moveTo>
                  <a:pt x="560" y="92"/>
                </a:moveTo>
                <a:cubicBezTo>
                  <a:pt x="560" y="92"/>
                  <a:pt x="560" y="92"/>
                  <a:pt x="560" y="92"/>
                </a:cubicBezTo>
                <a:cubicBezTo>
                  <a:pt x="542" y="80"/>
                  <a:pt x="542" y="80"/>
                  <a:pt x="542" y="80"/>
                </a:cubicBezTo>
                <a:cubicBezTo>
                  <a:pt x="524" y="67"/>
                  <a:pt x="524" y="67"/>
                  <a:pt x="524" y="67"/>
                </a:cubicBezTo>
                <a:cubicBezTo>
                  <a:pt x="544" y="39"/>
                  <a:pt x="544" y="39"/>
                  <a:pt x="544" y="39"/>
                </a:cubicBezTo>
                <a:cubicBezTo>
                  <a:pt x="580" y="64"/>
                  <a:pt x="580" y="64"/>
                  <a:pt x="580" y="64"/>
                </a:cubicBezTo>
                <a:lnTo>
                  <a:pt x="560" y="92"/>
                </a:lnTo>
                <a:close/>
                <a:moveTo>
                  <a:pt x="226" y="641"/>
                </a:moveTo>
                <a:cubicBezTo>
                  <a:pt x="119" y="641"/>
                  <a:pt x="32" y="554"/>
                  <a:pt x="32" y="448"/>
                </a:cubicBezTo>
                <a:cubicBezTo>
                  <a:pt x="32" y="341"/>
                  <a:pt x="119" y="254"/>
                  <a:pt x="226" y="254"/>
                </a:cubicBezTo>
                <a:cubicBezTo>
                  <a:pt x="265" y="254"/>
                  <a:pt x="302" y="266"/>
                  <a:pt x="332" y="286"/>
                </a:cubicBezTo>
                <a:cubicBezTo>
                  <a:pt x="332" y="287"/>
                  <a:pt x="332" y="287"/>
                  <a:pt x="332" y="287"/>
                </a:cubicBezTo>
                <a:cubicBezTo>
                  <a:pt x="332" y="287"/>
                  <a:pt x="332" y="287"/>
                  <a:pt x="332" y="287"/>
                </a:cubicBezTo>
                <a:cubicBezTo>
                  <a:pt x="331" y="288"/>
                  <a:pt x="331" y="289"/>
                  <a:pt x="330" y="290"/>
                </a:cubicBezTo>
                <a:cubicBezTo>
                  <a:pt x="330" y="290"/>
                  <a:pt x="330" y="290"/>
                  <a:pt x="330" y="290"/>
                </a:cubicBezTo>
                <a:cubicBezTo>
                  <a:pt x="330" y="291"/>
                  <a:pt x="329" y="292"/>
                  <a:pt x="329" y="293"/>
                </a:cubicBezTo>
                <a:cubicBezTo>
                  <a:pt x="329" y="293"/>
                  <a:pt x="329" y="293"/>
                  <a:pt x="329" y="293"/>
                </a:cubicBezTo>
                <a:cubicBezTo>
                  <a:pt x="329" y="294"/>
                  <a:pt x="329" y="294"/>
                  <a:pt x="329" y="295"/>
                </a:cubicBezTo>
                <a:cubicBezTo>
                  <a:pt x="323" y="362"/>
                  <a:pt x="323" y="362"/>
                  <a:pt x="323" y="362"/>
                </a:cubicBezTo>
                <a:cubicBezTo>
                  <a:pt x="322" y="363"/>
                  <a:pt x="321" y="364"/>
                  <a:pt x="320" y="365"/>
                </a:cubicBezTo>
                <a:cubicBezTo>
                  <a:pt x="206" y="527"/>
                  <a:pt x="206" y="527"/>
                  <a:pt x="206" y="527"/>
                </a:cubicBezTo>
                <a:cubicBezTo>
                  <a:pt x="134" y="457"/>
                  <a:pt x="134" y="457"/>
                  <a:pt x="134" y="457"/>
                </a:cubicBezTo>
                <a:cubicBezTo>
                  <a:pt x="127" y="451"/>
                  <a:pt x="117" y="451"/>
                  <a:pt x="111" y="457"/>
                </a:cubicBezTo>
                <a:cubicBezTo>
                  <a:pt x="105" y="464"/>
                  <a:pt x="105" y="474"/>
                  <a:pt x="111" y="480"/>
                </a:cubicBezTo>
                <a:cubicBezTo>
                  <a:pt x="211" y="576"/>
                  <a:pt x="211" y="576"/>
                  <a:pt x="211" y="576"/>
                </a:cubicBezTo>
                <a:cubicBezTo>
                  <a:pt x="344" y="387"/>
                  <a:pt x="344" y="387"/>
                  <a:pt x="344" y="387"/>
                </a:cubicBezTo>
                <a:cubicBezTo>
                  <a:pt x="344" y="387"/>
                  <a:pt x="344" y="387"/>
                  <a:pt x="345" y="387"/>
                </a:cubicBezTo>
                <a:cubicBezTo>
                  <a:pt x="399" y="362"/>
                  <a:pt x="399" y="362"/>
                  <a:pt x="399" y="362"/>
                </a:cubicBezTo>
                <a:cubicBezTo>
                  <a:pt x="412" y="387"/>
                  <a:pt x="419" y="417"/>
                  <a:pt x="419" y="448"/>
                </a:cubicBezTo>
                <a:cubicBezTo>
                  <a:pt x="419" y="554"/>
                  <a:pt x="332" y="641"/>
                  <a:pt x="226" y="64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232" name="myP_People">
            <a:extLst>
              <a:ext uri="{FF2B5EF4-FFF2-40B4-BE49-F238E27FC236}">
                <a16:creationId xmlns:a16="http://schemas.microsoft.com/office/drawing/2014/main" id="{6E1D6018-4F0E-49EA-A967-7D5564A16945}"/>
              </a:ext>
            </a:extLst>
          </p:cNvPr>
          <p:cNvGrpSpPr/>
          <p:nvPr/>
        </p:nvGrpSpPr>
        <p:grpSpPr>
          <a:xfrm>
            <a:off x="4704597" y="4837771"/>
            <a:ext cx="336565" cy="371110"/>
            <a:chOff x="-1692275" y="2217738"/>
            <a:chExt cx="1562100" cy="1722437"/>
          </a:xfrm>
          <a:solidFill>
            <a:schemeClr val="accent5"/>
          </a:solidFill>
        </p:grpSpPr>
        <p:sp>
          <p:nvSpPr>
            <p:cNvPr id="233" name="Freeform 6">
              <a:extLst>
                <a:ext uri="{FF2B5EF4-FFF2-40B4-BE49-F238E27FC236}">
                  <a16:creationId xmlns:a16="http://schemas.microsoft.com/office/drawing/2014/main" id="{3C1727F4-C9C5-44F9-BB16-91892E37B582}"/>
                </a:ext>
              </a:extLst>
            </p:cNvPr>
            <p:cNvSpPr>
              <a:spLocks noEditPoints="1"/>
            </p:cNvSpPr>
            <p:nvPr/>
          </p:nvSpPr>
          <p:spPr bwMode="auto">
            <a:xfrm>
              <a:off x="-1692275" y="2978150"/>
              <a:ext cx="633413" cy="652462"/>
            </a:xfrm>
            <a:custGeom>
              <a:avLst/>
              <a:gdLst>
                <a:gd name="T0" fmla="*/ 194 w 327"/>
                <a:gd name="T1" fmla="*/ 154 h 337"/>
                <a:gd name="T2" fmla="*/ 213 w 327"/>
                <a:gd name="T3" fmla="*/ 154 h 337"/>
                <a:gd name="T4" fmla="*/ 267 w 327"/>
                <a:gd name="T5" fmla="*/ 173 h 337"/>
                <a:gd name="T6" fmla="*/ 288 w 327"/>
                <a:gd name="T7" fmla="*/ 208 h 337"/>
                <a:gd name="T8" fmla="*/ 324 w 327"/>
                <a:gd name="T9" fmla="*/ 312 h 337"/>
                <a:gd name="T10" fmla="*/ 325 w 327"/>
                <a:gd name="T11" fmla="*/ 315 h 337"/>
                <a:gd name="T12" fmla="*/ 317 w 327"/>
                <a:gd name="T13" fmla="*/ 334 h 337"/>
                <a:gd name="T14" fmla="*/ 299 w 327"/>
                <a:gd name="T15" fmla="*/ 324 h 337"/>
                <a:gd name="T16" fmla="*/ 284 w 327"/>
                <a:gd name="T17" fmla="*/ 280 h 337"/>
                <a:gd name="T18" fmla="*/ 259 w 327"/>
                <a:gd name="T19" fmla="*/ 209 h 337"/>
                <a:gd name="T20" fmla="*/ 218 w 327"/>
                <a:gd name="T21" fmla="*/ 181 h 337"/>
                <a:gd name="T22" fmla="*/ 157 w 327"/>
                <a:gd name="T23" fmla="*/ 181 h 337"/>
                <a:gd name="T24" fmla="*/ 112 w 327"/>
                <a:gd name="T25" fmla="*/ 181 h 337"/>
                <a:gd name="T26" fmla="*/ 66 w 327"/>
                <a:gd name="T27" fmla="*/ 214 h 337"/>
                <a:gd name="T28" fmla="*/ 28 w 327"/>
                <a:gd name="T29" fmla="*/ 324 h 337"/>
                <a:gd name="T30" fmla="*/ 11 w 327"/>
                <a:gd name="T31" fmla="*/ 334 h 337"/>
                <a:gd name="T32" fmla="*/ 3 w 327"/>
                <a:gd name="T33" fmla="*/ 316 h 337"/>
                <a:gd name="T34" fmla="*/ 43 w 327"/>
                <a:gd name="T35" fmla="*/ 201 h 337"/>
                <a:gd name="T36" fmla="*/ 102 w 327"/>
                <a:gd name="T37" fmla="*/ 155 h 337"/>
                <a:gd name="T38" fmla="*/ 130 w 327"/>
                <a:gd name="T39" fmla="*/ 154 h 337"/>
                <a:gd name="T40" fmla="*/ 134 w 327"/>
                <a:gd name="T41" fmla="*/ 153 h 337"/>
                <a:gd name="T42" fmla="*/ 87 w 327"/>
                <a:gd name="T43" fmla="*/ 61 h 337"/>
                <a:gd name="T44" fmla="*/ 161 w 327"/>
                <a:gd name="T45" fmla="*/ 1 h 337"/>
                <a:gd name="T46" fmla="*/ 239 w 327"/>
                <a:gd name="T47" fmla="*/ 56 h 337"/>
                <a:gd name="T48" fmla="*/ 235 w 327"/>
                <a:gd name="T49" fmla="*/ 113 h 337"/>
                <a:gd name="T50" fmla="*/ 194 w 327"/>
                <a:gd name="T51" fmla="*/ 154 h 337"/>
                <a:gd name="T52" fmla="*/ 215 w 327"/>
                <a:gd name="T53" fmla="*/ 80 h 337"/>
                <a:gd name="T54" fmla="*/ 164 w 327"/>
                <a:gd name="T55" fmla="*/ 28 h 337"/>
                <a:gd name="T56" fmla="*/ 112 w 327"/>
                <a:gd name="T57" fmla="*/ 80 h 337"/>
                <a:gd name="T58" fmla="*/ 164 w 327"/>
                <a:gd name="T59" fmla="*/ 132 h 337"/>
                <a:gd name="T60" fmla="*/ 215 w 327"/>
                <a:gd name="T61" fmla="*/ 8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337">
                  <a:moveTo>
                    <a:pt x="194" y="154"/>
                  </a:moveTo>
                  <a:cubicBezTo>
                    <a:pt x="201" y="154"/>
                    <a:pt x="207" y="154"/>
                    <a:pt x="213" y="154"/>
                  </a:cubicBezTo>
                  <a:cubicBezTo>
                    <a:pt x="234" y="154"/>
                    <a:pt x="252" y="159"/>
                    <a:pt x="267" y="173"/>
                  </a:cubicBezTo>
                  <a:cubicBezTo>
                    <a:pt x="278" y="183"/>
                    <a:pt x="283" y="195"/>
                    <a:pt x="288" y="208"/>
                  </a:cubicBezTo>
                  <a:cubicBezTo>
                    <a:pt x="299" y="242"/>
                    <a:pt x="312" y="277"/>
                    <a:pt x="324" y="312"/>
                  </a:cubicBezTo>
                  <a:cubicBezTo>
                    <a:pt x="324" y="313"/>
                    <a:pt x="324" y="314"/>
                    <a:pt x="325" y="315"/>
                  </a:cubicBezTo>
                  <a:cubicBezTo>
                    <a:pt x="327" y="324"/>
                    <a:pt x="324" y="331"/>
                    <a:pt x="317" y="334"/>
                  </a:cubicBezTo>
                  <a:cubicBezTo>
                    <a:pt x="309" y="337"/>
                    <a:pt x="302" y="333"/>
                    <a:pt x="299" y="324"/>
                  </a:cubicBezTo>
                  <a:cubicBezTo>
                    <a:pt x="294" y="309"/>
                    <a:pt x="289" y="295"/>
                    <a:pt x="284" y="280"/>
                  </a:cubicBezTo>
                  <a:cubicBezTo>
                    <a:pt x="276" y="256"/>
                    <a:pt x="268" y="233"/>
                    <a:pt x="259" y="209"/>
                  </a:cubicBezTo>
                  <a:cubicBezTo>
                    <a:pt x="254" y="193"/>
                    <a:pt x="238" y="182"/>
                    <a:pt x="218" y="181"/>
                  </a:cubicBezTo>
                  <a:cubicBezTo>
                    <a:pt x="198" y="181"/>
                    <a:pt x="177" y="181"/>
                    <a:pt x="157" y="181"/>
                  </a:cubicBezTo>
                  <a:cubicBezTo>
                    <a:pt x="142" y="181"/>
                    <a:pt x="127" y="181"/>
                    <a:pt x="112" y="181"/>
                  </a:cubicBezTo>
                  <a:cubicBezTo>
                    <a:pt x="89" y="181"/>
                    <a:pt x="74" y="193"/>
                    <a:pt x="66" y="214"/>
                  </a:cubicBezTo>
                  <a:cubicBezTo>
                    <a:pt x="54" y="251"/>
                    <a:pt x="41" y="288"/>
                    <a:pt x="28" y="324"/>
                  </a:cubicBezTo>
                  <a:cubicBezTo>
                    <a:pt x="26" y="333"/>
                    <a:pt x="19" y="336"/>
                    <a:pt x="11" y="334"/>
                  </a:cubicBezTo>
                  <a:cubicBezTo>
                    <a:pt x="3" y="331"/>
                    <a:pt x="0" y="324"/>
                    <a:pt x="3" y="316"/>
                  </a:cubicBezTo>
                  <a:cubicBezTo>
                    <a:pt x="16" y="277"/>
                    <a:pt x="29" y="239"/>
                    <a:pt x="43" y="201"/>
                  </a:cubicBezTo>
                  <a:cubicBezTo>
                    <a:pt x="53" y="174"/>
                    <a:pt x="73" y="159"/>
                    <a:pt x="102" y="155"/>
                  </a:cubicBezTo>
                  <a:cubicBezTo>
                    <a:pt x="112" y="153"/>
                    <a:pt x="121" y="154"/>
                    <a:pt x="130" y="154"/>
                  </a:cubicBezTo>
                  <a:cubicBezTo>
                    <a:pt x="131" y="154"/>
                    <a:pt x="133" y="154"/>
                    <a:pt x="134" y="153"/>
                  </a:cubicBezTo>
                  <a:cubicBezTo>
                    <a:pt x="92" y="135"/>
                    <a:pt x="79" y="94"/>
                    <a:pt x="87" y="61"/>
                  </a:cubicBezTo>
                  <a:cubicBezTo>
                    <a:pt x="95" y="27"/>
                    <a:pt x="126" y="2"/>
                    <a:pt x="161" y="1"/>
                  </a:cubicBezTo>
                  <a:cubicBezTo>
                    <a:pt x="196" y="0"/>
                    <a:pt x="228" y="23"/>
                    <a:pt x="239" y="56"/>
                  </a:cubicBezTo>
                  <a:cubicBezTo>
                    <a:pt x="245" y="75"/>
                    <a:pt x="244" y="94"/>
                    <a:pt x="235" y="113"/>
                  </a:cubicBezTo>
                  <a:cubicBezTo>
                    <a:pt x="227" y="132"/>
                    <a:pt x="212" y="145"/>
                    <a:pt x="194" y="154"/>
                  </a:cubicBezTo>
                  <a:close/>
                  <a:moveTo>
                    <a:pt x="215" y="80"/>
                  </a:moveTo>
                  <a:cubicBezTo>
                    <a:pt x="215" y="52"/>
                    <a:pt x="192" y="29"/>
                    <a:pt x="164" y="28"/>
                  </a:cubicBezTo>
                  <a:cubicBezTo>
                    <a:pt x="137" y="28"/>
                    <a:pt x="112" y="49"/>
                    <a:pt x="112" y="80"/>
                  </a:cubicBezTo>
                  <a:cubicBezTo>
                    <a:pt x="112" y="108"/>
                    <a:pt x="135" y="132"/>
                    <a:pt x="164" y="132"/>
                  </a:cubicBezTo>
                  <a:cubicBezTo>
                    <a:pt x="192" y="132"/>
                    <a:pt x="215" y="109"/>
                    <a:pt x="21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4" name="Freeform 7">
              <a:extLst>
                <a:ext uri="{FF2B5EF4-FFF2-40B4-BE49-F238E27FC236}">
                  <a16:creationId xmlns:a16="http://schemas.microsoft.com/office/drawing/2014/main" id="{CF14A2F6-F8DD-4B0F-8D56-A58D644D884F}"/>
                </a:ext>
              </a:extLst>
            </p:cNvPr>
            <p:cNvSpPr>
              <a:spLocks noEditPoints="1"/>
            </p:cNvSpPr>
            <p:nvPr/>
          </p:nvSpPr>
          <p:spPr bwMode="auto">
            <a:xfrm>
              <a:off x="-771525" y="3284538"/>
              <a:ext cx="633413" cy="655637"/>
            </a:xfrm>
            <a:custGeom>
              <a:avLst/>
              <a:gdLst>
                <a:gd name="T0" fmla="*/ 193 w 327"/>
                <a:gd name="T1" fmla="*/ 155 h 338"/>
                <a:gd name="T2" fmla="*/ 225 w 327"/>
                <a:gd name="T3" fmla="*/ 156 h 338"/>
                <a:gd name="T4" fmla="*/ 286 w 327"/>
                <a:gd name="T5" fmla="*/ 205 h 338"/>
                <a:gd name="T6" fmla="*/ 322 w 327"/>
                <a:gd name="T7" fmla="*/ 310 h 338"/>
                <a:gd name="T8" fmla="*/ 325 w 327"/>
                <a:gd name="T9" fmla="*/ 319 h 338"/>
                <a:gd name="T10" fmla="*/ 317 w 327"/>
                <a:gd name="T11" fmla="*/ 335 h 338"/>
                <a:gd name="T12" fmla="*/ 300 w 327"/>
                <a:gd name="T13" fmla="*/ 327 h 338"/>
                <a:gd name="T14" fmla="*/ 276 w 327"/>
                <a:gd name="T15" fmla="*/ 258 h 338"/>
                <a:gd name="T16" fmla="*/ 259 w 327"/>
                <a:gd name="T17" fmla="*/ 210 h 338"/>
                <a:gd name="T18" fmla="*/ 219 w 327"/>
                <a:gd name="T19" fmla="*/ 183 h 338"/>
                <a:gd name="T20" fmla="*/ 109 w 327"/>
                <a:gd name="T21" fmla="*/ 183 h 338"/>
                <a:gd name="T22" fmla="*/ 67 w 327"/>
                <a:gd name="T23" fmla="*/ 214 h 338"/>
                <a:gd name="T24" fmla="*/ 41 w 327"/>
                <a:gd name="T25" fmla="*/ 289 h 338"/>
                <a:gd name="T26" fmla="*/ 28 w 327"/>
                <a:gd name="T27" fmla="*/ 325 h 338"/>
                <a:gd name="T28" fmla="*/ 11 w 327"/>
                <a:gd name="T29" fmla="*/ 335 h 338"/>
                <a:gd name="T30" fmla="*/ 3 w 327"/>
                <a:gd name="T31" fmla="*/ 317 h 338"/>
                <a:gd name="T32" fmla="*/ 17 w 327"/>
                <a:gd name="T33" fmla="*/ 275 h 338"/>
                <a:gd name="T34" fmla="*/ 41 w 327"/>
                <a:gd name="T35" fmla="*/ 206 h 338"/>
                <a:gd name="T36" fmla="*/ 111 w 327"/>
                <a:gd name="T37" fmla="*/ 155 h 338"/>
                <a:gd name="T38" fmla="*/ 134 w 327"/>
                <a:gd name="T39" fmla="*/ 155 h 338"/>
                <a:gd name="T40" fmla="*/ 92 w 327"/>
                <a:gd name="T41" fmla="*/ 113 h 338"/>
                <a:gd name="T42" fmla="*/ 90 w 327"/>
                <a:gd name="T43" fmla="*/ 54 h 338"/>
                <a:gd name="T44" fmla="*/ 169 w 327"/>
                <a:gd name="T45" fmla="*/ 3 h 338"/>
                <a:gd name="T46" fmla="*/ 241 w 327"/>
                <a:gd name="T47" fmla="*/ 67 h 338"/>
                <a:gd name="T48" fmla="*/ 193 w 327"/>
                <a:gd name="T49" fmla="*/ 155 h 338"/>
                <a:gd name="T50" fmla="*/ 215 w 327"/>
                <a:gd name="T51" fmla="*/ 82 h 338"/>
                <a:gd name="T52" fmla="*/ 163 w 327"/>
                <a:gd name="T53" fmla="*/ 30 h 338"/>
                <a:gd name="T54" fmla="*/ 112 w 327"/>
                <a:gd name="T55" fmla="*/ 82 h 338"/>
                <a:gd name="T56" fmla="*/ 164 w 327"/>
                <a:gd name="T57" fmla="*/ 133 h 338"/>
                <a:gd name="T58" fmla="*/ 215 w 327"/>
                <a:gd name="T59" fmla="*/ 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7" h="338">
                  <a:moveTo>
                    <a:pt x="193" y="155"/>
                  </a:moveTo>
                  <a:cubicBezTo>
                    <a:pt x="205" y="156"/>
                    <a:pt x="215" y="155"/>
                    <a:pt x="225" y="156"/>
                  </a:cubicBezTo>
                  <a:cubicBezTo>
                    <a:pt x="255" y="160"/>
                    <a:pt x="276" y="176"/>
                    <a:pt x="286" y="205"/>
                  </a:cubicBezTo>
                  <a:cubicBezTo>
                    <a:pt x="298" y="240"/>
                    <a:pt x="310" y="275"/>
                    <a:pt x="322" y="310"/>
                  </a:cubicBezTo>
                  <a:cubicBezTo>
                    <a:pt x="323" y="313"/>
                    <a:pt x="324" y="316"/>
                    <a:pt x="325" y="319"/>
                  </a:cubicBezTo>
                  <a:cubicBezTo>
                    <a:pt x="327" y="326"/>
                    <a:pt x="323" y="333"/>
                    <a:pt x="317" y="335"/>
                  </a:cubicBezTo>
                  <a:cubicBezTo>
                    <a:pt x="310" y="338"/>
                    <a:pt x="302" y="334"/>
                    <a:pt x="300" y="327"/>
                  </a:cubicBezTo>
                  <a:cubicBezTo>
                    <a:pt x="291" y="304"/>
                    <a:pt x="284" y="281"/>
                    <a:pt x="276" y="258"/>
                  </a:cubicBezTo>
                  <a:cubicBezTo>
                    <a:pt x="270" y="242"/>
                    <a:pt x="265" y="226"/>
                    <a:pt x="259" y="210"/>
                  </a:cubicBezTo>
                  <a:cubicBezTo>
                    <a:pt x="252" y="192"/>
                    <a:pt x="238" y="183"/>
                    <a:pt x="219" y="183"/>
                  </a:cubicBezTo>
                  <a:cubicBezTo>
                    <a:pt x="182" y="182"/>
                    <a:pt x="145" y="182"/>
                    <a:pt x="109" y="183"/>
                  </a:cubicBezTo>
                  <a:cubicBezTo>
                    <a:pt x="89" y="183"/>
                    <a:pt x="73" y="196"/>
                    <a:pt x="67" y="214"/>
                  </a:cubicBezTo>
                  <a:cubicBezTo>
                    <a:pt x="58" y="239"/>
                    <a:pt x="50" y="264"/>
                    <a:pt x="41" y="289"/>
                  </a:cubicBezTo>
                  <a:cubicBezTo>
                    <a:pt x="37" y="301"/>
                    <a:pt x="33" y="313"/>
                    <a:pt x="28" y="325"/>
                  </a:cubicBezTo>
                  <a:cubicBezTo>
                    <a:pt x="26" y="334"/>
                    <a:pt x="19" y="338"/>
                    <a:pt x="11" y="335"/>
                  </a:cubicBezTo>
                  <a:cubicBezTo>
                    <a:pt x="4" y="333"/>
                    <a:pt x="0" y="326"/>
                    <a:pt x="3" y="317"/>
                  </a:cubicBezTo>
                  <a:cubicBezTo>
                    <a:pt x="7" y="303"/>
                    <a:pt x="12" y="289"/>
                    <a:pt x="17" y="275"/>
                  </a:cubicBezTo>
                  <a:cubicBezTo>
                    <a:pt x="25" y="252"/>
                    <a:pt x="33" y="229"/>
                    <a:pt x="41" y="206"/>
                  </a:cubicBezTo>
                  <a:cubicBezTo>
                    <a:pt x="52" y="175"/>
                    <a:pt x="78" y="156"/>
                    <a:pt x="111" y="155"/>
                  </a:cubicBezTo>
                  <a:cubicBezTo>
                    <a:pt x="118" y="155"/>
                    <a:pt x="126" y="155"/>
                    <a:pt x="134" y="155"/>
                  </a:cubicBezTo>
                  <a:cubicBezTo>
                    <a:pt x="115" y="146"/>
                    <a:pt x="100" y="133"/>
                    <a:pt x="92" y="113"/>
                  </a:cubicBezTo>
                  <a:cubicBezTo>
                    <a:pt x="83" y="94"/>
                    <a:pt x="83" y="74"/>
                    <a:pt x="90" y="54"/>
                  </a:cubicBezTo>
                  <a:cubicBezTo>
                    <a:pt x="102" y="21"/>
                    <a:pt x="135" y="0"/>
                    <a:pt x="169" y="3"/>
                  </a:cubicBezTo>
                  <a:cubicBezTo>
                    <a:pt x="206" y="6"/>
                    <a:pt x="235" y="32"/>
                    <a:pt x="241" y="67"/>
                  </a:cubicBezTo>
                  <a:cubicBezTo>
                    <a:pt x="247" y="100"/>
                    <a:pt x="232" y="137"/>
                    <a:pt x="193" y="155"/>
                  </a:cubicBezTo>
                  <a:close/>
                  <a:moveTo>
                    <a:pt x="215" y="82"/>
                  </a:moveTo>
                  <a:cubicBezTo>
                    <a:pt x="215" y="53"/>
                    <a:pt x="192" y="30"/>
                    <a:pt x="163" y="30"/>
                  </a:cubicBezTo>
                  <a:cubicBezTo>
                    <a:pt x="135" y="30"/>
                    <a:pt x="112" y="53"/>
                    <a:pt x="112" y="82"/>
                  </a:cubicBezTo>
                  <a:cubicBezTo>
                    <a:pt x="112" y="110"/>
                    <a:pt x="135" y="133"/>
                    <a:pt x="164" y="133"/>
                  </a:cubicBezTo>
                  <a:cubicBezTo>
                    <a:pt x="192" y="133"/>
                    <a:pt x="215" y="110"/>
                    <a:pt x="21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5" name="Freeform 8">
              <a:extLst>
                <a:ext uri="{FF2B5EF4-FFF2-40B4-BE49-F238E27FC236}">
                  <a16:creationId xmlns:a16="http://schemas.microsoft.com/office/drawing/2014/main" id="{C17CCBBA-EC94-4195-80E4-BB9E5CAB2071}"/>
                </a:ext>
              </a:extLst>
            </p:cNvPr>
            <p:cNvSpPr>
              <a:spLocks/>
            </p:cNvSpPr>
            <p:nvPr/>
          </p:nvSpPr>
          <p:spPr bwMode="auto">
            <a:xfrm>
              <a:off x="-1216025" y="2946400"/>
              <a:ext cx="717550" cy="350837"/>
            </a:xfrm>
            <a:custGeom>
              <a:avLst/>
              <a:gdLst>
                <a:gd name="T0" fmla="*/ 33 w 370"/>
                <a:gd name="T1" fmla="*/ 171 h 181"/>
                <a:gd name="T2" fmla="*/ 29 w 370"/>
                <a:gd name="T3" fmla="*/ 169 h 181"/>
                <a:gd name="T4" fmla="*/ 3 w 370"/>
                <a:gd name="T5" fmla="*/ 155 h 181"/>
                <a:gd name="T6" fmla="*/ 0 w 370"/>
                <a:gd name="T7" fmla="*/ 153 h 181"/>
                <a:gd name="T8" fmla="*/ 3 w 370"/>
                <a:gd name="T9" fmla="*/ 150 h 181"/>
                <a:gd name="T10" fmla="*/ 33 w 370"/>
                <a:gd name="T11" fmla="*/ 143 h 181"/>
                <a:gd name="T12" fmla="*/ 39 w 370"/>
                <a:gd name="T13" fmla="*/ 138 h 181"/>
                <a:gd name="T14" fmla="*/ 43 w 370"/>
                <a:gd name="T15" fmla="*/ 130 h 181"/>
                <a:gd name="T16" fmla="*/ 44 w 370"/>
                <a:gd name="T17" fmla="*/ 113 h 181"/>
                <a:gd name="T18" fmla="*/ 31 w 370"/>
                <a:gd name="T19" fmla="*/ 79 h 181"/>
                <a:gd name="T20" fmla="*/ 32 w 370"/>
                <a:gd name="T21" fmla="*/ 72 h 181"/>
                <a:gd name="T22" fmla="*/ 83 w 370"/>
                <a:gd name="T23" fmla="*/ 30 h 181"/>
                <a:gd name="T24" fmla="*/ 89 w 370"/>
                <a:gd name="T25" fmla="*/ 30 h 181"/>
                <a:gd name="T26" fmla="*/ 125 w 370"/>
                <a:gd name="T27" fmla="*/ 51 h 181"/>
                <a:gd name="T28" fmla="*/ 133 w 370"/>
                <a:gd name="T29" fmla="*/ 52 h 181"/>
                <a:gd name="T30" fmla="*/ 145 w 370"/>
                <a:gd name="T31" fmla="*/ 49 h 181"/>
                <a:gd name="T32" fmla="*/ 152 w 370"/>
                <a:gd name="T33" fmla="*/ 42 h 181"/>
                <a:gd name="T34" fmla="*/ 169 w 370"/>
                <a:gd name="T35" fmla="*/ 5 h 181"/>
                <a:gd name="T36" fmla="*/ 175 w 370"/>
                <a:gd name="T37" fmla="*/ 1 h 181"/>
                <a:gd name="T38" fmla="*/ 240 w 370"/>
                <a:gd name="T39" fmla="*/ 7 h 181"/>
                <a:gd name="T40" fmla="*/ 245 w 370"/>
                <a:gd name="T41" fmla="*/ 12 h 181"/>
                <a:gd name="T42" fmla="*/ 255 w 370"/>
                <a:gd name="T43" fmla="*/ 52 h 181"/>
                <a:gd name="T44" fmla="*/ 260 w 370"/>
                <a:gd name="T45" fmla="*/ 58 h 181"/>
                <a:gd name="T46" fmla="*/ 264 w 370"/>
                <a:gd name="T47" fmla="*/ 60 h 181"/>
                <a:gd name="T48" fmla="*/ 290 w 370"/>
                <a:gd name="T49" fmla="*/ 61 h 181"/>
                <a:gd name="T50" fmla="*/ 319 w 370"/>
                <a:gd name="T51" fmla="*/ 50 h 181"/>
                <a:gd name="T52" fmla="*/ 326 w 370"/>
                <a:gd name="T53" fmla="*/ 51 h 181"/>
                <a:gd name="T54" fmla="*/ 368 w 370"/>
                <a:gd name="T55" fmla="*/ 102 h 181"/>
                <a:gd name="T56" fmla="*/ 368 w 370"/>
                <a:gd name="T57" fmla="*/ 109 h 181"/>
                <a:gd name="T58" fmla="*/ 347 w 370"/>
                <a:gd name="T59" fmla="*/ 143 h 181"/>
                <a:gd name="T60" fmla="*/ 346 w 370"/>
                <a:gd name="T61" fmla="*/ 154 h 181"/>
                <a:gd name="T62" fmla="*/ 341 w 370"/>
                <a:gd name="T63" fmla="*/ 171 h 181"/>
                <a:gd name="T64" fmla="*/ 329 w 370"/>
                <a:gd name="T65" fmla="*/ 180 h 181"/>
                <a:gd name="T66" fmla="*/ 325 w 370"/>
                <a:gd name="T67" fmla="*/ 178 h 181"/>
                <a:gd name="T68" fmla="*/ 315 w 370"/>
                <a:gd name="T69" fmla="*/ 148 h 181"/>
                <a:gd name="T70" fmla="*/ 316 w 370"/>
                <a:gd name="T71" fmla="*/ 143 h 181"/>
                <a:gd name="T72" fmla="*/ 336 w 370"/>
                <a:gd name="T73" fmla="*/ 109 h 181"/>
                <a:gd name="T74" fmla="*/ 336 w 370"/>
                <a:gd name="T75" fmla="*/ 102 h 181"/>
                <a:gd name="T76" fmla="*/ 320 w 370"/>
                <a:gd name="T77" fmla="*/ 83 h 181"/>
                <a:gd name="T78" fmla="*/ 313 w 370"/>
                <a:gd name="T79" fmla="*/ 81 h 181"/>
                <a:gd name="T80" fmla="*/ 278 w 370"/>
                <a:gd name="T81" fmla="*/ 95 h 181"/>
                <a:gd name="T82" fmla="*/ 268 w 370"/>
                <a:gd name="T83" fmla="*/ 94 h 181"/>
                <a:gd name="T84" fmla="*/ 239 w 370"/>
                <a:gd name="T85" fmla="*/ 79 h 181"/>
                <a:gd name="T86" fmla="*/ 232 w 370"/>
                <a:gd name="T87" fmla="*/ 71 h 181"/>
                <a:gd name="T88" fmla="*/ 223 w 370"/>
                <a:gd name="T89" fmla="*/ 36 h 181"/>
                <a:gd name="T90" fmla="*/ 215 w 370"/>
                <a:gd name="T91" fmla="*/ 29 h 181"/>
                <a:gd name="T92" fmla="*/ 192 w 370"/>
                <a:gd name="T93" fmla="*/ 27 h 181"/>
                <a:gd name="T94" fmla="*/ 187 w 370"/>
                <a:gd name="T95" fmla="*/ 31 h 181"/>
                <a:gd name="T96" fmla="*/ 171 w 370"/>
                <a:gd name="T97" fmla="*/ 66 h 181"/>
                <a:gd name="T98" fmla="*/ 164 w 370"/>
                <a:gd name="T99" fmla="*/ 72 h 181"/>
                <a:gd name="T100" fmla="*/ 132 w 370"/>
                <a:gd name="T101" fmla="*/ 82 h 181"/>
                <a:gd name="T102" fmla="*/ 122 w 370"/>
                <a:gd name="T103" fmla="*/ 81 h 181"/>
                <a:gd name="T104" fmla="*/ 93 w 370"/>
                <a:gd name="T105" fmla="*/ 63 h 181"/>
                <a:gd name="T106" fmla="*/ 80 w 370"/>
                <a:gd name="T107" fmla="*/ 64 h 181"/>
                <a:gd name="T108" fmla="*/ 64 w 370"/>
                <a:gd name="T109" fmla="*/ 78 h 181"/>
                <a:gd name="T110" fmla="*/ 62 w 370"/>
                <a:gd name="T111" fmla="*/ 86 h 181"/>
                <a:gd name="T112" fmla="*/ 76 w 370"/>
                <a:gd name="T113" fmla="*/ 121 h 181"/>
                <a:gd name="T114" fmla="*/ 75 w 370"/>
                <a:gd name="T115" fmla="*/ 130 h 181"/>
                <a:gd name="T116" fmla="*/ 59 w 370"/>
                <a:gd name="T117" fmla="*/ 160 h 181"/>
                <a:gd name="T118" fmla="*/ 52 w 370"/>
                <a:gd name="T119" fmla="*/ 166 h 181"/>
                <a:gd name="T120" fmla="*/ 33 w 370"/>
                <a:gd name="T121" fmla="*/ 17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181">
                  <a:moveTo>
                    <a:pt x="33" y="171"/>
                  </a:moveTo>
                  <a:cubicBezTo>
                    <a:pt x="31" y="171"/>
                    <a:pt x="30" y="170"/>
                    <a:pt x="29" y="169"/>
                  </a:cubicBezTo>
                  <a:cubicBezTo>
                    <a:pt x="21" y="163"/>
                    <a:pt x="12" y="159"/>
                    <a:pt x="3" y="155"/>
                  </a:cubicBezTo>
                  <a:cubicBezTo>
                    <a:pt x="1" y="155"/>
                    <a:pt x="0" y="155"/>
                    <a:pt x="0" y="153"/>
                  </a:cubicBezTo>
                  <a:cubicBezTo>
                    <a:pt x="0" y="151"/>
                    <a:pt x="2" y="151"/>
                    <a:pt x="3" y="150"/>
                  </a:cubicBezTo>
                  <a:cubicBezTo>
                    <a:pt x="13" y="148"/>
                    <a:pt x="23" y="145"/>
                    <a:pt x="33" y="143"/>
                  </a:cubicBezTo>
                  <a:cubicBezTo>
                    <a:pt x="36" y="142"/>
                    <a:pt x="38" y="141"/>
                    <a:pt x="39" y="138"/>
                  </a:cubicBezTo>
                  <a:cubicBezTo>
                    <a:pt x="40" y="135"/>
                    <a:pt x="41" y="133"/>
                    <a:pt x="43" y="130"/>
                  </a:cubicBezTo>
                  <a:cubicBezTo>
                    <a:pt x="47" y="125"/>
                    <a:pt x="47" y="120"/>
                    <a:pt x="44" y="113"/>
                  </a:cubicBezTo>
                  <a:cubicBezTo>
                    <a:pt x="39" y="102"/>
                    <a:pt x="35" y="91"/>
                    <a:pt x="31" y="79"/>
                  </a:cubicBezTo>
                  <a:cubicBezTo>
                    <a:pt x="30" y="77"/>
                    <a:pt x="30" y="75"/>
                    <a:pt x="32" y="72"/>
                  </a:cubicBezTo>
                  <a:cubicBezTo>
                    <a:pt x="47" y="56"/>
                    <a:pt x="64" y="41"/>
                    <a:pt x="83" y="30"/>
                  </a:cubicBezTo>
                  <a:cubicBezTo>
                    <a:pt x="85" y="28"/>
                    <a:pt x="87" y="28"/>
                    <a:pt x="89" y="30"/>
                  </a:cubicBezTo>
                  <a:cubicBezTo>
                    <a:pt x="101" y="37"/>
                    <a:pt x="113" y="44"/>
                    <a:pt x="125" y="51"/>
                  </a:cubicBezTo>
                  <a:cubicBezTo>
                    <a:pt x="128" y="53"/>
                    <a:pt x="130" y="54"/>
                    <a:pt x="133" y="52"/>
                  </a:cubicBezTo>
                  <a:cubicBezTo>
                    <a:pt x="137" y="51"/>
                    <a:pt x="141" y="50"/>
                    <a:pt x="145" y="49"/>
                  </a:cubicBezTo>
                  <a:cubicBezTo>
                    <a:pt x="149" y="48"/>
                    <a:pt x="151" y="46"/>
                    <a:pt x="152" y="42"/>
                  </a:cubicBezTo>
                  <a:cubicBezTo>
                    <a:pt x="158" y="30"/>
                    <a:pt x="163" y="17"/>
                    <a:pt x="169" y="5"/>
                  </a:cubicBezTo>
                  <a:cubicBezTo>
                    <a:pt x="170" y="2"/>
                    <a:pt x="172" y="1"/>
                    <a:pt x="175" y="1"/>
                  </a:cubicBezTo>
                  <a:cubicBezTo>
                    <a:pt x="197" y="0"/>
                    <a:pt x="219" y="1"/>
                    <a:pt x="240" y="7"/>
                  </a:cubicBezTo>
                  <a:cubicBezTo>
                    <a:pt x="244" y="7"/>
                    <a:pt x="244" y="9"/>
                    <a:pt x="245" y="12"/>
                  </a:cubicBezTo>
                  <a:cubicBezTo>
                    <a:pt x="248" y="25"/>
                    <a:pt x="252" y="38"/>
                    <a:pt x="255" y="52"/>
                  </a:cubicBezTo>
                  <a:cubicBezTo>
                    <a:pt x="256" y="55"/>
                    <a:pt x="257" y="57"/>
                    <a:pt x="260" y="58"/>
                  </a:cubicBezTo>
                  <a:cubicBezTo>
                    <a:pt x="261" y="59"/>
                    <a:pt x="263" y="59"/>
                    <a:pt x="264" y="60"/>
                  </a:cubicBezTo>
                  <a:cubicBezTo>
                    <a:pt x="272" y="66"/>
                    <a:pt x="280" y="66"/>
                    <a:pt x="290" y="61"/>
                  </a:cubicBezTo>
                  <a:cubicBezTo>
                    <a:pt x="299" y="57"/>
                    <a:pt x="309" y="54"/>
                    <a:pt x="319" y="50"/>
                  </a:cubicBezTo>
                  <a:cubicBezTo>
                    <a:pt x="322" y="49"/>
                    <a:pt x="323" y="49"/>
                    <a:pt x="326" y="51"/>
                  </a:cubicBezTo>
                  <a:cubicBezTo>
                    <a:pt x="342" y="66"/>
                    <a:pt x="357" y="83"/>
                    <a:pt x="368" y="102"/>
                  </a:cubicBezTo>
                  <a:cubicBezTo>
                    <a:pt x="370" y="105"/>
                    <a:pt x="369" y="107"/>
                    <a:pt x="368" y="109"/>
                  </a:cubicBezTo>
                  <a:cubicBezTo>
                    <a:pt x="361" y="120"/>
                    <a:pt x="354" y="132"/>
                    <a:pt x="347" y="143"/>
                  </a:cubicBezTo>
                  <a:cubicBezTo>
                    <a:pt x="345" y="147"/>
                    <a:pt x="345" y="150"/>
                    <a:pt x="346" y="154"/>
                  </a:cubicBezTo>
                  <a:cubicBezTo>
                    <a:pt x="351" y="165"/>
                    <a:pt x="350" y="165"/>
                    <a:pt x="341" y="171"/>
                  </a:cubicBezTo>
                  <a:cubicBezTo>
                    <a:pt x="337" y="174"/>
                    <a:pt x="333" y="177"/>
                    <a:pt x="329" y="180"/>
                  </a:cubicBezTo>
                  <a:cubicBezTo>
                    <a:pt x="327" y="181"/>
                    <a:pt x="326" y="181"/>
                    <a:pt x="325" y="178"/>
                  </a:cubicBezTo>
                  <a:cubicBezTo>
                    <a:pt x="323" y="168"/>
                    <a:pt x="319" y="158"/>
                    <a:pt x="315" y="148"/>
                  </a:cubicBezTo>
                  <a:cubicBezTo>
                    <a:pt x="314" y="146"/>
                    <a:pt x="315" y="144"/>
                    <a:pt x="316" y="143"/>
                  </a:cubicBezTo>
                  <a:cubicBezTo>
                    <a:pt x="323" y="131"/>
                    <a:pt x="329" y="120"/>
                    <a:pt x="336" y="109"/>
                  </a:cubicBezTo>
                  <a:cubicBezTo>
                    <a:pt x="338" y="107"/>
                    <a:pt x="338" y="105"/>
                    <a:pt x="336" y="102"/>
                  </a:cubicBezTo>
                  <a:cubicBezTo>
                    <a:pt x="331" y="95"/>
                    <a:pt x="325" y="89"/>
                    <a:pt x="320" y="83"/>
                  </a:cubicBezTo>
                  <a:cubicBezTo>
                    <a:pt x="318" y="80"/>
                    <a:pt x="316" y="80"/>
                    <a:pt x="313" y="81"/>
                  </a:cubicBezTo>
                  <a:cubicBezTo>
                    <a:pt x="301" y="86"/>
                    <a:pt x="290" y="90"/>
                    <a:pt x="278" y="95"/>
                  </a:cubicBezTo>
                  <a:cubicBezTo>
                    <a:pt x="274" y="96"/>
                    <a:pt x="271" y="96"/>
                    <a:pt x="268" y="94"/>
                  </a:cubicBezTo>
                  <a:cubicBezTo>
                    <a:pt x="259" y="87"/>
                    <a:pt x="249" y="82"/>
                    <a:pt x="239" y="79"/>
                  </a:cubicBezTo>
                  <a:cubicBezTo>
                    <a:pt x="235" y="77"/>
                    <a:pt x="233" y="75"/>
                    <a:pt x="232" y="71"/>
                  </a:cubicBezTo>
                  <a:cubicBezTo>
                    <a:pt x="229" y="59"/>
                    <a:pt x="226" y="48"/>
                    <a:pt x="223" y="36"/>
                  </a:cubicBezTo>
                  <a:cubicBezTo>
                    <a:pt x="222" y="32"/>
                    <a:pt x="220" y="30"/>
                    <a:pt x="215" y="29"/>
                  </a:cubicBezTo>
                  <a:cubicBezTo>
                    <a:pt x="207" y="28"/>
                    <a:pt x="199" y="28"/>
                    <a:pt x="192" y="27"/>
                  </a:cubicBezTo>
                  <a:cubicBezTo>
                    <a:pt x="189" y="27"/>
                    <a:pt x="188" y="29"/>
                    <a:pt x="187" y="31"/>
                  </a:cubicBezTo>
                  <a:cubicBezTo>
                    <a:pt x="182" y="43"/>
                    <a:pt x="176" y="55"/>
                    <a:pt x="171" y="66"/>
                  </a:cubicBezTo>
                  <a:cubicBezTo>
                    <a:pt x="170" y="70"/>
                    <a:pt x="168" y="71"/>
                    <a:pt x="164" y="72"/>
                  </a:cubicBezTo>
                  <a:cubicBezTo>
                    <a:pt x="153" y="74"/>
                    <a:pt x="142" y="77"/>
                    <a:pt x="132" y="82"/>
                  </a:cubicBezTo>
                  <a:cubicBezTo>
                    <a:pt x="128" y="84"/>
                    <a:pt x="125" y="84"/>
                    <a:pt x="122" y="81"/>
                  </a:cubicBezTo>
                  <a:cubicBezTo>
                    <a:pt x="112" y="75"/>
                    <a:pt x="102" y="70"/>
                    <a:pt x="93" y="63"/>
                  </a:cubicBezTo>
                  <a:cubicBezTo>
                    <a:pt x="88" y="60"/>
                    <a:pt x="85" y="60"/>
                    <a:pt x="80" y="64"/>
                  </a:cubicBezTo>
                  <a:cubicBezTo>
                    <a:pt x="75" y="69"/>
                    <a:pt x="69" y="73"/>
                    <a:pt x="64" y="78"/>
                  </a:cubicBezTo>
                  <a:cubicBezTo>
                    <a:pt x="61" y="81"/>
                    <a:pt x="61" y="83"/>
                    <a:pt x="62" y="86"/>
                  </a:cubicBezTo>
                  <a:cubicBezTo>
                    <a:pt x="67" y="98"/>
                    <a:pt x="71" y="109"/>
                    <a:pt x="76" y="121"/>
                  </a:cubicBezTo>
                  <a:cubicBezTo>
                    <a:pt x="77" y="124"/>
                    <a:pt x="77" y="127"/>
                    <a:pt x="75" y="130"/>
                  </a:cubicBezTo>
                  <a:cubicBezTo>
                    <a:pt x="68" y="139"/>
                    <a:pt x="63" y="149"/>
                    <a:pt x="59" y="160"/>
                  </a:cubicBezTo>
                  <a:cubicBezTo>
                    <a:pt x="58" y="164"/>
                    <a:pt x="56" y="166"/>
                    <a:pt x="52" y="166"/>
                  </a:cubicBezTo>
                  <a:cubicBezTo>
                    <a:pt x="45" y="168"/>
                    <a:pt x="39" y="169"/>
                    <a:pt x="33"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6" name="Freeform 9">
              <a:extLst>
                <a:ext uri="{FF2B5EF4-FFF2-40B4-BE49-F238E27FC236}">
                  <a16:creationId xmlns:a16="http://schemas.microsoft.com/office/drawing/2014/main" id="{A5BBE028-FE8A-40E8-AD99-280C82BAD2B9}"/>
                </a:ext>
              </a:extLst>
            </p:cNvPr>
            <p:cNvSpPr>
              <a:spLocks/>
            </p:cNvSpPr>
            <p:nvPr/>
          </p:nvSpPr>
          <p:spPr bwMode="auto">
            <a:xfrm>
              <a:off x="-903288" y="2619375"/>
              <a:ext cx="773113" cy="454025"/>
            </a:xfrm>
            <a:custGeom>
              <a:avLst/>
              <a:gdLst>
                <a:gd name="T0" fmla="*/ 181 w 399"/>
                <a:gd name="T1" fmla="*/ 2 h 234"/>
                <a:gd name="T2" fmla="*/ 257 w 399"/>
                <a:gd name="T3" fmla="*/ 2 h 234"/>
                <a:gd name="T4" fmla="*/ 313 w 399"/>
                <a:gd name="T5" fmla="*/ 20 h 234"/>
                <a:gd name="T6" fmla="*/ 345 w 399"/>
                <a:gd name="T7" fmla="*/ 64 h 234"/>
                <a:gd name="T8" fmla="*/ 387 w 399"/>
                <a:gd name="T9" fmla="*/ 185 h 234"/>
                <a:gd name="T10" fmla="*/ 397 w 399"/>
                <a:gd name="T11" fmla="*/ 216 h 234"/>
                <a:gd name="T12" fmla="*/ 392 w 399"/>
                <a:gd name="T13" fmla="*/ 231 h 234"/>
                <a:gd name="T14" fmla="*/ 376 w 399"/>
                <a:gd name="T15" fmla="*/ 230 h 234"/>
                <a:gd name="T16" fmla="*/ 371 w 399"/>
                <a:gd name="T17" fmla="*/ 223 h 234"/>
                <a:gd name="T18" fmla="*/ 334 w 399"/>
                <a:gd name="T19" fmla="*/ 115 h 234"/>
                <a:gd name="T20" fmla="*/ 318 w 399"/>
                <a:gd name="T21" fmla="*/ 69 h 234"/>
                <a:gd name="T22" fmla="*/ 268 w 399"/>
                <a:gd name="T23" fmla="*/ 30 h 234"/>
                <a:gd name="T24" fmla="*/ 254 w 399"/>
                <a:gd name="T25" fmla="*/ 29 h 234"/>
                <a:gd name="T26" fmla="*/ 121 w 399"/>
                <a:gd name="T27" fmla="*/ 29 h 234"/>
                <a:gd name="T28" fmla="*/ 83 w 399"/>
                <a:gd name="T29" fmla="*/ 38 h 234"/>
                <a:gd name="T30" fmla="*/ 54 w 399"/>
                <a:gd name="T31" fmla="*/ 75 h 234"/>
                <a:gd name="T32" fmla="*/ 32 w 399"/>
                <a:gd name="T33" fmla="*/ 141 h 234"/>
                <a:gd name="T34" fmla="*/ 23 w 399"/>
                <a:gd name="T35" fmla="*/ 147 h 234"/>
                <a:gd name="T36" fmla="*/ 4 w 399"/>
                <a:gd name="T37" fmla="*/ 148 h 234"/>
                <a:gd name="T38" fmla="*/ 1 w 399"/>
                <a:gd name="T39" fmla="*/ 145 h 234"/>
                <a:gd name="T40" fmla="*/ 19 w 399"/>
                <a:gd name="T41" fmla="*/ 93 h 234"/>
                <a:gd name="T42" fmla="*/ 31 w 399"/>
                <a:gd name="T43" fmla="*/ 61 h 234"/>
                <a:gd name="T44" fmla="*/ 107 w 399"/>
                <a:gd name="T45" fmla="*/ 3 h 234"/>
                <a:gd name="T46" fmla="*/ 181 w 399"/>
                <a:gd name="T47" fmla="*/ 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9" h="234">
                  <a:moveTo>
                    <a:pt x="181" y="2"/>
                  </a:moveTo>
                  <a:cubicBezTo>
                    <a:pt x="210" y="2"/>
                    <a:pt x="233" y="2"/>
                    <a:pt x="257" y="2"/>
                  </a:cubicBezTo>
                  <a:cubicBezTo>
                    <a:pt x="277" y="2"/>
                    <a:pt x="296" y="8"/>
                    <a:pt x="313" y="20"/>
                  </a:cubicBezTo>
                  <a:cubicBezTo>
                    <a:pt x="329" y="31"/>
                    <a:pt x="339" y="46"/>
                    <a:pt x="345" y="64"/>
                  </a:cubicBezTo>
                  <a:cubicBezTo>
                    <a:pt x="359" y="104"/>
                    <a:pt x="373" y="144"/>
                    <a:pt x="387" y="185"/>
                  </a:cubicBezTo>
                  <a:cubicBezTo>
                    <a:pt x="390" y="195"/>
                    <a:pt x="394" y="205"/>
                    <a:pt x="397" y="216"/>
                  </a:cubicBezTo>
                  <a:cubicBezTo>
                    <a:pt x="399" y="222"/>
                    <a:pt x="397" y="227"/>
                    <a:pt x="392" y="231"/>
                  </a:cubicBezTo>
                  <a:cubicBezTo>
                    <a:pt x="388" y="234"/>
                    <a:pt x="381" y="234"/>
                    <a:pt x="376" y="230"/>
                  </a:cubicBezTo>
                  <a:cubicBezTo>
                    <a:pt x="374" y="229"/>
                    <a:pt x="372" y="226"/>
                    <a:pt x="371" y="223"/>
                  </a:cubicBezTo>
                  <a:cubicBezTo>
                    <a:pt x="359" y="187"/>
                    <a:pt x="346" y="151"/>
                    <a:pt x="334" y="115"/>
                  </a:cubicBezTo>
                  <a:cubicBezTo>
                    <a:pt x="329" y="100"/>
                    <a:pt x="324" y="84"/>
                    <a:pt x="318" y="69"/>
                  </a:cubicBezTo>
                  <a:cubicBezTo>
                    <a:pt x="309" y="46"/>
                    <a:pt x="292" y="34"/>
                    <a:pt x="268" y="30"/>
                  </a:cubicBezTo>
                  <a:cubicBezTo>
                    <a:pt x="264" y="29"/>
                    <a:pt x="259" y="29"/>
                    <a:pt x="254" y="29"/>
                  </a:cubicBezTo>
                  <a:cubicBezTo>
                    <a:pt x="210" y="29"/>
                    <a:pt x="165" y="29"/>
                    <a:pt x="121" y="29"/>
                  </a:cubicBezTo>
                  <a:cubicBezTo>
                    <a:pt x="108" y="29"/>
                    <a:pt x="95" y="31"/>
                    <a:pt x="83" y="38"/>
                  </a:cubicBezTo>
                  <a:cubicBezTo>
                    <a:pt x="69" y="47"/>
                    <a:pt x="59" y="59"/>
                    <a:pt x="54" y="75"/>
                  </a:cubicBezTo>
                  <a:cubicBezTo>
                    <a:pt x="47" y="97"/>
                    <a:pt x="39" y="119"/>
                    <a:pt x="32" y="141"/>
                  </a:cubicBezTo>
                  <a:cubicBezTo>
                    <a:pt x="30" y="146"/>
                    <a:pt x="28" y="147"/>
                    <a:pt x="23" y="147"/>
                  </a:cubicBezTo>
                  <a:cubicBezTo>
                    <a:pt x="17" y="147"/>
                    <a:pt x="11" y="147"/>
                    <a:pt x="4" y="148"/>
                  </a:cubicBezTo>
                  <a:cubicBezTo>
                    <a:pt x="1" y="149"/>
                    <a:pt x="0" y="148"/>
                    <a:pt x="1" y="145"/>
                  </a:cubicBezTo>
                  <a:cubicBezTo>
                    <a:pt x="7" y="128"/>
                    <a:pt x="13" y="110"/>
                    <a:pt x="19" y="93"/>
                  </a:cubicBezTo>
                  <a:cubicBezTo>
                    <a:pt x="23" y="82"/>
                    <a:pt x="26" y="71"/>
                    <a:pt x="31" y="61"/>
                  </a:cubicBezTo>
                  <a:cubicBezTo>
                    <a:pt x="45" y="26"/>
                    <a:pt x="71" y="7"/>
                    <a:pt x="107" y="3"/>
                  </a:cubicBezTo>
                  <a:cubicBezTo>
                    <a:pt x="133" y="0"/>
                    <a:pt x="160" y="3"/>
                    <a:pt x="1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7" name="Freeform 10">
              <a:extLst>
                <a:ext uri="{FF2B5EF4-FFF2-40B4-BE49-F238E27FC236}">
                  <a16:creationId xmlns:a16="http://schemas.microsoft.com/office/drawing/2014/main" id="{8C736C4D-AF82-47E0-873D-39DB2F2ABBDA}"/>
                </a:ext>
              </a:extLst>
            </p:cNvPr>
            <p:cNvSpPr>
              <a:spLocks noEditPoints="1"/>
            </p:cNvSpPr>
            <p:nvPr/>
          </p:nvSpPr>
          <p:spPr bwMode="auto">
            <a:xfrm>
              <a:off x="-741363" y="2217738"/>
              <a:ext cx="395288" cy="392112"/>
            </a:xfrm>
            <a:custGeom>
              <a:avLst/>
              <a:gdLst>
                <a:gd name="T0" fmla="*/ 103 w 204"/>
                <a:gd name="T1" fmla="*/ 201 h 202"/>
                <a:gd name="T2" fmla="*/ 3 w 204"/>
                <a:gd name="T3" fmla="*/ 96 h 202"/>
                <a:gd name="T4" fmla="*/ 104 w 204"/>
                <a:gd name="T5" fmla="*/ 1 h 202"/>
                <a:gd name="T6" fmla="*/ 203 w 204"/>
                <a:gd name="T7" fmla="*/ 104 h 202"/>
                <a:gd name="T8" fmla="*/ 103 w 204"/>
                <a:gd name="T9" fmla="*/ 201 h 202"/>
                <a:gd name="T10" fmla="*/ 30 w 204"/>
                <a:gd name="T11" fmla="*/ 101 h 202"/>
                <a:gd name="T12" fmla="*/ 103 w 204"/>
                <a:gd name="T13" fmla="*/ 174 h 202"/>
                <a:gd name="T14" fmla="*/ 176 w 204"/>
                <a:gd name="T15" fmla="*/ 101 h 202"/>
                <a:gd name="T16" fmla="*/ 105 w 204"/>
                <a:gd name="T17" fmla="*/ 28 h 202"/>
                <a:gd name="T18" fmla="*/ 30 w 204"/>
                <a:gd name="T19"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2">
                  <a:moveTo>
                    <a:pt x="103" y="201"/>
                  </a:moveTo>
                  <a:cubicBezTo>
                    <a:pt x="48" y="201"/>
                    <a:pt x="0" y="155"/>
                    <a:pt x="3" y="96"/>
                  </a:cubicBezTo>
                  <a:cubicBezTo>
                    <a:pt x="6" y="43"/>
                    <a:pt x="49" y="0"/>
                    <a:pt x="104" y="1"/>
                  </a:cubicBezTo>
                  <a:cubicBezTo>
                    <a:pt x="160" y="1"/>
                    <a:pt x="204" y="47"/>
                    <a:pt x="203" y="104"/>
                  </a:cubicBezTo>
                  <a:cubicBezTo>
                    <a:pt x="203" y="157"/>
                    <a:pt x="157" y="202"/>
                    <a:pt x="103" y="201"/>
                  </a:cubicBezTo>
                  <a:close/>
                  <a:moveTo>
                    <a:pt x="30" y="101"/>
                  </a:moveTo>
                  <a:cubicBezTo>
                    <a:pt x="30" y="138"/>
                    <a:pt x="59" y="174"/>
                    <a:pt x="103" y="174"/>
                  </a:cubicBezTo>
                  <a:cubicBezTo>
                    <a:pt x="143" y="174"/>
                    <a:pt x="176" y="141"/>
                    <a:pt x="176" y="101"/>
                  </a:cubicBezTo>
                  <a:cubicBezTo>
                    <a:pt x="176" y="61"/>
                    <a:pt x="144" y="28"/>
                    <a:pt x="105" y="28"/>
                  </a:cubicBezTo>
                  <a:cubicBezTo>
                    <a:pt x="63" y="28"/>
                    <a:pt x="30" y="60"/>
                    <a:pt x="3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8" name="Freeform 11">
              <a:extLst>
                <a:ext uri="{FF2B5EF4-FFF2-40B4-BE49-F238E27FC236}">
                  <a16:creationId xmlns:a16="http://schemas.microsoft.com/office/drawing/2014/main" id="{2AA998D9-6AA5-4B72-9441-2E55B577D90E}"/>
                </a:ext>
              </a:extLst>
            </p:cNvPr>
            <p:cNvSpPr>
              <a:spLocks noEditPoints="1"/>
            </p:cNvSpPr>
            <p:nvPr/>
          </p:nvSpPr>
          <p:spPr bwMode="auto">
            <a:xfrm>
              <a:off x="-1030288" y="3170238"/>
              <a:ext cx="363538" cy="361950"/>
            </a:xfrm>
            <a:custGeom>
              <a:avLst/>
              <a:gdLst>
                <a:gd name="T0" fmla="*/ 0 w 187"/>
                <a:gd name="T1" fmla="*/ 93 h 187"/>
                <a:gd name="T2" fmla="*/ 93 w 187"/>
                <a:gd name="T3" fmla="*/ 0 h 187"/>
                <a:gd name="T4" fmla="*/ 187 w 187"/>
                <a:gd name="T5" fmla="*/ 95 h 187"/>
                <a:gd name="T6" fmla="*/ 93 w 187"/>
                <a:gd name="T7" fmla="*/ 187 h 187"/>
                <a:gd name="T8" fmla="*/ 0 w 187"/>
                <a:gd name="T9" fmla="*/ 93 h 187"/>
                <a:gd name="T10" fmla="*/ 28 w 187"/>
                <a:gd name="T11" fmla="*/ 93 h 187"/>
                <a:gd name="T12" fmla="*/ 93 w 187"/>
                <a:gd name="T13" fmla="*/ 159 h 187"/>
                <a:gd name="T14" fmla="*/ 160 w 187"/>
                <a:gd name="T15" fmla="*/ 94 h 187"/>
                <a:gd name="T16" fmla="*/ 94 w 187"/>
                <a:gd name="T17" fmla="*/ 27 h 187"/>
                <a:gd name="T18" fmla="*/ 28 w 187"/>
                <a:gd name="T19" fmla="*/ 9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7">
                  <a:moveTo>
                    <a:pt x="0" y="93"/>
                  </a:moveTo>
                  <a:cubicBezTo>
                    <a:pt x="0" y="42"/>
                    <a:pt x="42" y="0"/>
                    <a:pt x="93" y="0"/>
                  </a:cubicBezTo>
                  <a:cubicBezTo>
                    <a:pt x="147" y="1"/>
                    <a:pt x="187" y="44"/>
                    <a:pt x="187" y="95"/>
                  </a:cubicBezTo>
                  <a:cubicBezTo>
                    <a:pt x="186" y="146"/>
                    <a:pt x="144" y="187"/>
                    <a:pt x="93" y="187"/>
                  </a:cubicBezTo>
                  <a:cubicBezTo>
                    <a:pt x="42" y="187"/>
                    <a:pt x="0" y="145"/>
                    <a:pt x="0" y="93"/>
                  </a:cubicBezTo>
                  <a:close/>
                  <a:moveTo>
                    <a:pt x="28" y="93"/>
                  </a:moveTo>
                  <a:cubicBezTo>
                    <a:pt x="28" y="130"/>
                    <a:pt x="56" y="159"/>
                    <a:pt x="93" y="159"/>
                  </a:cubicBezTo>
                  <a:cubicBezTo>
                    <a:pt x="128" y="160"/>
                    <a:pt x="159" y="132"/>
                    <a:pt x="160" y="94"/>
                  </a:cubicBezTo>
                  <a:cubicBezTo>
                    <a:pt x="160" y="58"/>
                    <a:pt x="130" y="27"/>
                    <a:pt x="94" y="27"/>
                  </a:cubicBezTo>
                  <a:cubicBezTo>
                    <a:pt x="57" y="27"/>
                    <a:pt x="28" y="57"/>
                    <a:pt x="28"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9" name="Freeform 12">
              <a:extLst>
                <a:ext uri="{FF2B5EF4-FFF2-40B4-BE49-F238E27FC236}">
                  <a16:creationId xmlns:a16="http://schemas.microsoft.com/office/drawing/2014/main" id="{803F77AA-BE5A-4AD8-A46A-6334FE42B83D}"/>
                </a:ext>
              </a:extLst>
            </p:cNvPr>
            <p:cNvSpPr>
              <a:spLocks/>
            </p:cNvSpPr>
            <p:nvPr/>
          </p:nvSpPr>
          <p:spPr bwMode="auto">
            <a:xfrm>
              <a:off x="-1030288" y="3562350"/>
              <a:ext cx="331788" cy="195262"/>
            </a:xfrm>
            <a:custGeom>
              <a:avLst/>
              <a:gdLst>
                <a:gd name="T0" fmla="*/ 155 w 171"/>
                <a:gd name="T1" fmla="*/ 46 h 101"/>
                <a:gd name="T2" fmla="*/ 133 w 171"/>
                <a:gd name="T3" fmla="*/ 53 h 101"/>
                <a:gd name="T4" fmla="*/ 131 w 171"/>
                <a:gd name="T5" fmla="*/ 57 h 101"/>
                <a:gd name="T6" fmla="*/ 114 w 171"/>
                <a:gd name="T7" fmla="*/ 95 h 101"/>
                <a:gd name="T8" fmla="*/ 108 w 171"/>
                <a:gd name="T9" fmla="*/ 99 h 101"/>
                <a:gd name="T10" fmla="*/ 43 w 171"/>
                <a:gd name="T11" fmla="*/ 93 h 101"/>
                <a:gd name="T12" fmla="*/ 37 w 171"/>
                <a:gd name="T13" fmla="*/ 87 h 101"/>
                <a:gd name="T14" fmla="*/ 29 w 171"/>
                <a:gd name="T15" fmla="*/ 48 h 101"/>
                <a:gd name="T16" fmla="*/ 24 w 171"/>
                <a:gd name="T17" fmla="*/ 42 h 101"/>
                <a:gd name="T18" fmla="*/ 6 w 171"/>
                <a:gd name="T19" fmla="*/ 33 h 101"/>
                <a:gd name="T20" fmla="*/ 3 w 171"/>
                <a:gd name="T21" fmla="*/ 27 h 101"/>
                <a:gd name="T22" fmla="*/ 2 w 171"/>
                <a:gd name="T23" fmla="*/ 7 h 101"/>
                <a:gd name="T24" fmla="*/ 2 w 171"/>
                <a:gd name="T25" fmla="*/ 3 h 101"/>
                <a:gd name="T26" fmla="*/ 9 w 171"/>
                <a:gd name="T27" fmla="*/ 2 h 101"/>
                <a:gd name="T28" fmla="*/ 49 w 171"/>
                <a:gd name="T29" fmla="*/ 23 h 101"/>
                <a:gd name="T30" fmla="*/ 52 w 171"/>
                <a:gd name="T31" fmla="*/ 28 h 101"/>
                <a:gd name="T32" fmla="*/ 60 w 171"/>
                <a:gd name="T33" fmla="*/ 65 h 101"/>
                <a:gd name="T34" fmla="*/ 66 w 171"/>
                <a:gd name="T35" fmla="*/ 71 h 101"/>
                <a:gd name="T36" fmla="*/ 91 w 171"/>
                <a:gd name="T37" fmla="*/ 73 h 101"/>
                <a:gd name="T38" fmla="*/ 97 w 171"/>
                <a:gd name="T39" fmla="*/ 68 h 101"/>
                <a:gd name="T40" fmla="*/ 112 w 171"/>
                <a:gd name="T41" fmla="*/ 34 h 101"/>
                <a:gd name="T42" fmla="*/ 119 w 171"/>
                <a:gd name="T43" fmla="*/ 28 h 101"/>
                <a:gd name="T44" fmla="*/ 152 w 171"/>
                <a:gd name="T45" fmla="*/ 18 h 101"/>
                <a:gd name="T46" fmla="*/ 160 w 171"/>
                <a:gd name="T47" fmla="*/ 18 h 101"/>
                <a:gd name="T48" fmla="*/ 168 w 171"/>
                <a:gd name="T49" fmla="*/ 23 h 101"/>
                <a:gd name="T50" fmla="*/ 169 w 171"/>
                <a:gd name="T51" fmla="*/ 29 h 101"/>
                <a:gd name="T52" fmla="*/ 159 w 171"/>
                <a:gd name="T53" fmla="*/ 45 h 101"/>
                <a:gd name="T54" fmla="*/ 155 w 171"/>
                <a:gd name="T55" fmla="*/ 4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01">
                  <a:moveTo>
                    <a:pt x="155" y="46"/>
                  </a:moveTo>
                  <a:cubicBezTo>
                    <a:pt x="148" y="49"/>
                    <a:pt x="141" y="51"/>
                    <a:pt x="133" y="53"/>
                  </a:cubicBezTo>
                  <a:cubicBezTo>
                    <a:pt x="132" y="54"/>
                    <a:pt x="132" y="56"/>
                    <a:pt x="131" y="57"/>
                  </a:cubicBezTo>
                  <a:cubicBezTo>
                    <a:pt x="126" y="70"/>
                    <a:pt x="120" y="82"/>
                    <a:pt x="114" y="95"/>
                  </a:cubicBezTo>
                  <a:cubicBezTo>
                    <a:pt x="113" y="98"/>
                    <a:pt x="111" y="99"/>
                    <a:pt x="108" y="99"/>
                  </a:cubicBezTo>
                  <a:cubicBezTo>
                    <a:pt x="86" y="101"/>
                    <a:pt x="64" y="100"/>
                    <a:pt x="43" y="93"/>
                  </a:cubicBezTo>
                  <a:cubicBezTo>
                    <a:pt x="39" y="92"/>
                    <a:pt x="38" y="91"/>
                    <a:pt x="37" y="87"/>
                  </a:cubicBezTo>
                  <a:cubicBezTo>
                    <a:pt x="34" y="74"/>
                    <a:pt x="31" y="61"/>
                    <a:pt x="29" y="48"/>
                  </a:cubicBezTo>
                  <a:cubicBezTo>
                    <a:pt x="28" y="45"/>
                    <a:pt x="27" y="43"/>
                    <a:pt x="24" y="42"/>
                  </a:cubicBezTo>
                  <a:cubicBezTo>
                    <a:pt x="18" y="40"/>
                    <a:pt x="12" y="37"/>
                    <a:pt x="6" y="33"/>
                  </a:cubicBezTo>
                  <a:cubicBezTo>
                    <a:pt x="4" y="32"/>
                    <a:pt x="2" y="30"/>
                    <a:pt x="3" y="27"/>
                  </a:cubicBezTo>
                  <a:cubicBezTo>
                    <a:pt x="5" y="20"/>
                    <a:pt x="4" y="14"/>
                    <a:pt x="2" y="7"/>
                  </a:cubicBezTo>
                  <a:cubicBezTo>
                    <a:pt x="1" y="6"/>
                    <a:pt x="0" y="4"/>
                    <a:pt x="2" y="3"/>
                  </a:cubicBezTo>
                  <a:cubicBezTo>
                    <a:pt x="4" y="1"/>
                    <a:pt x="7" y="0"/>
                    <a:pt x="9" y="2"/>
                  </a:cubicBezTo>
                  <a:cubicBezTo>
                    <a:pt x="20" y="12"/>
                    <a:pt x="35" y="17"/>
                    <a:pt x="49" y="23"/>
                  </a:cubicBezTo>
                  <a:cubicBezTo>
                    <a:pt x="51" y="24"/>
                    <a:pt x="52" y="26"/>
                    <a:pt x="52" y="28"/>
                  </a:cubicBezTo>
                  <a:cubicBezTo>
                    <a:pt x="55" y="40"/>
                    <a:pt x="57" y="53"/>
                    <a:pt x="60" y="65"/>
                  </a:cubicBezTo>
                  <a:cubicBezTo>
                    <a:pt x="61" y="69"/>
                    <a:pt x="62" y="71"/>
                    <a:pt x="66" y="71"/>
                  </a:cubicBezTo>
                  <a:cubicBezTo>
                    <a:pt x="75" y="72"/>
                    <a:pt x="83" y="73"/>
                    <a:pt x="91" y="73"/>
                  </a:cubicBezTo>
                  <a:cubicBezTo>
                    <a:pt x="95" y="73"/>
                    <a:pt x="96" y="70"/>
                    <a:pt x="97" y="68"/>
                  </a:cubicBezTo>
                  <a:cubicBezTo>
                    <a:pt x="102" y="56"/>
                    <a:pt x="107" y="45"/>
                    <a:pt x="112" y="34"/>
                  </a:cubicBezTo>
                  <a:cubicBezTo>
                    <a:pt x="113" y="30"/>
                    <a:pt x="115" y="29"/>
                    <a:pt x="119" y="28"/>
                  </a:cubicBezTo>
                  <a:cubicBezTo>
                    <a:pt x="130" y="26"/>
                    <a:pt x="141" y="23"/>
                    <a:pt x="152" y="18"/>
                  </a:cubicBezTo>
                  <a:cubicBezTo>
                    <a:pt x="155" y="16"/>
                    <a:pt x="157" y="16"/>
                    <a:pt x="160" y="18"/>
                  </a:cubicBezTo>
                  <a:cubicBezTo>
                    <a:pt x="163" y="20"/>
                    <a:pt x="165" y="22"/>
                    <a:pt x="168" y="23"/>
                  </a:cubicBezTo>
                  <a:cubicBezTo>
                    <a:pt x="171" y="25"/>
                    <a:pt x="171" y="26"/>
                    <a:pt x="169" y="29"/>
                  </a:cubicBezTo>
                  <a:cubicBezTo>
                    <a:pt x="165" y="34"/>
                    <a:pt x="162" y="40"/>
                    <a:pt x="159" y="45"/>
                  </a:cubicBezTo>
                  <a:cubicBezTo>
                    <a:pt x="158" y="47"/>
                    <a:pt x="158" y="48"/>
                    <a:pt x="15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0" name="Freeform 13">
              <a:extLst>
                <a:ext uri="{FF2B5EF4-FFF2-40B4-BE49-F238E27FC236}">
                  <a16:creationId xmlns:a16="http://schemas.microsoft.com/office/drawing/2014/main" id="{6AA518B8-1AB1-4363-B73A-FDCD43314920}"/>
                </a:ext>
              </a:extLst>
            </p:cNvPr>
            <p:cNvSpPr>
              <a:spLocks/>
            </p:cNvSpPr>
            <p:nvPr/>
          </p:nvSpPr>
          <p:spPr bwMode="auto">
            <a:xfrm>
              <a:off x="-400050" y="2841625"/>
              <a:ext cx="106363" cy="231775"/>
            </a:xfrm>
            <a:custGeom>
              <a:avLst/>
              <a:gdLst>
                <a:gd name="T0" fmla="*/ 55 w 55"/>
                <a:gd name="T1" fmla="*/ 104 h 119"/>
                <a:gd name="T2" fmla="*/ 44 w 55"/>
                <a:gd name="T3" fmla="*/ 118 h 119"/>
                <a:gd name="T4" fmla="*/ 29 w 55"/>
                <a:gd name="T5" fmla="*/ 108 h 119"/>
                <a:gd name="T6" fmla="*/ 13 w 55"/>
                <a:gd name="T7" fmla="*/ 56 h 119"/>
                <a:gd name="T8" fmla="*/ 2 w 55"/>
                <a:gd name="T9" fmla="*/ 20 h 119"/>
                <a:gd name="T10" fmla="*/ 11 w 55"/>
                <a:gd name="T11" fmla="*/ 2 h 119"/>
                <a:gd name="T12" fmla="*/ 28 w 55"/>
                <a:gd name="T13" fmla="*/ 12 h 119"/>
                <a:gd name="T14" fmla="*/ 54 w 55"/>
                <a:gd name="T15" fmla="*/ 97 h 119"/>
                <a:gd name="T16" fmla="*/ 55 w 55"/>
                <a:gd name="T17" fmla="*/ 10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19">
                  <a:moveTo>
                    <a:pt x="55" y="104"/>
                  </a:moveTo>
                  <a:cubicBezTo>
                    <a:pt x="55" y="111"/>
                    <a:pt x="51" y="117"/>
                    <a:pt x="44" y="118"/>
                  </a:cubicBezTo>
                  <a:cubicBezTo>
                    <a:pt x="38" y="119"/>
                    <a:pt x="31" y="115"/>
                    <a:pt x="29" y="108"/>
                  </a:cubicBezTo>
                  <a:cubicBezTo>
                    <a:pt x="23" y="91"/>
                    <a:pt x="18" y="73"/>
                    <a:pt x="13" y="56"/>
                  </a:cubicBezTo>
                  <a:cubicBezTo>
                    <a:pt x="9" y="44"/>
                    <a:pt x="6" y="32"/>
                    <a:pt x="2" y="20"/>
                  </a:cubicBezTo>
                  <a:cubicBezTo>
                    <a:pt x="0" y="12"/>
                    <a:pt x="3" y="5"/>
                    <a:pt x="11" y="2"/>
                  </a:cubicBezTo>
                  <a:cubicBezTo>
                    <a:pt x="18" y="0"/>
                    <a:pt x="26" y="4"/>
                    <a:pt x="28" y="12"/>
                  </a:cubicBezTo>
                  <a:cubicBezTo>
                    <a:pt x="37" y="40"/>
                    <a:pt x="45" y="68"/>
                    <a:pt x="54" y="97"/>
                  </a:cubicBezTo>
                  <a:cubicBezTo>
                    <a:pt x="54" y="99"/>
                    <a:pt x="55" y="102"/>
                    <a:pt x="55"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1" name="Freeform 14">
              <a:extLst>
                <a:ext uri="{FF2B5EF4-FFF2-40B4-BE49-F238E27FC236}">
                  <a16:creationId xmlns:a16="http://schemas.microsoft.com/office/drawing/2014/main" id="{79A9C453-1D09-4DA4-95D2-E7F1E904A38E}"/>
                </a:ext>
              </a:extLst>
            </p:cNvPr>
            <p:cNvSpPr>
              <a:spLocks/>
            </p:cNvSpPr>
            <p:nvPr/>
          </p:nvSpPr>
          <p:spPr bwMode="auto">
            <a:xfrm>
              <a:off x="-1573213" y="3441700"/>
              <a:ext cx="95250" cy="187325"/>
            </a:xfrm>
            <a:custGeom>
              <a:avLst/>
              <a:gdLst>
                <a:gd name="T0" fmla="*/ 49 w 49"/>
                <a:gd name="T1" fmla="*/ 15 h 97"/>
                <a:gd name="T2" fmla="*/ 48 w 49"/>
                <a:gd name="T3" fmla="*/ 20 h 97"/>
                <a:gd name="T4" fmla="*/ 29 w 49"/>
                <a:gd name="T5" fmla="*/ 85 h 97"/>
                <a:gd name="T6" fmla="*/ 12 w 49"/>
                <a:gd name="T7" fmla="*/ 95 h 97"/>
                <a:gd name="T8" fmla="*/ 2 w 49"/>
                <a:gd name="T9" fmla="*/ 79 h 97"/>
                <a:gd name="T10" fmla="*/ 9 w 49"/>
                <a:gd name="T11" fmla="*/ 55 h 97"/>
                <a:gd name="T12" fmla="*/ 23 w 49"/>
                <a:gd name="T13" fmla="*/ 12 h 97"/>
                <a:gd name="T14" fmla="*/ 38 w 49"/>
                <a:gd name="T15" fmla="*/ 1 h 97"/>
                <a:gd name="T16" fmla="*/ 49 w 49"/>
                <a:gd name="T1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97">
                  <a:moveTo>
                    <a:pt x="49" y="15"/>
                  </a:moveTo>
                  <a:cubicBezTo>
                    <a:pt x="49" y="16"/>
                    <a:pt x="49" y="18"/>
                    <a:pt x="48" y="20"/>
                  </a:cubicBezTo>
                  <a:cubicBezTo>
                    <a:pt x="42" y="41"/>
                    <a:pt x="35" y="63"/>
                    <a:pt x="29" y="85"/>
                  </a:cubicBezTo>
                  <a:cubicBezTo>
                    <a:pt x="26" y="93"/>
                    <a:pt x="20" y="97"/>
                    <a:pt x="12" y="95"/>
                  </a:cubicBezTo>
                  <a:cubicBezTo>
                    <a:pt x="5" y="93"/>
                    <a:pt x="0" y="86"/>
                    <a:pt x="2" y="79"/>
                  </a:cubicBezTo>
                  <a:cubicBezTo>
                    <a:pt x="4" y="70"/>
                    <a:pt x="7" y="63"/>
                    <a:pt x="9" y="55"/>
                  </a:cubicBezTo>
                  <a:cubicBezTo>
                    <a:pt x="14" y="40"/>
                    <a:pt x="18" y="26"/>
                    <a:pt x="23" y="12"/>
                  </a:cubicBezTo>
                  <a:cubicBezTo>
                    <a:pt x="25" y="4"/>
                    <a:pt x="31" y="0"/>
                    <a:pt x="38" y="1"/>
                  </a:cubicBezTo>
                  <a:cubicBezTo>
                    <a:pt x="44" y="2"/>
                    <a:pt x="49" y="8"/>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2" name="Freeform 15">
              <a:extLst>
                <a:ext uri="{FF2B5EF4-FFF2-40B4-BE49-F238E27FC236}">
                  <a16:creationId xmlns:a16="http://schemas.microsoft.com/office/drawing/2014/main" id="{EC7628F1-4D3C-46C1-B710-2BC1BD1CEBC6}"/>
                </a:ext>
              </a:extLst>
            </p:cNvPr>
            <p:cNvSpPr>
              <a:spLocks/>
            </p:cNvSpPr>
            <p:nvPr/>
          </p:nvSpPr>
          <p:spPr bwMode="auto">
            <a:xfrm>
              <a:off x="-357188" y="3751263"/>
              <a:ext cx="98425" cy="187325"/>
            </a:xfrm>
            <a:custGeom>
              <a:avLst/>
              <a:gdLst>
                <a:gd name="T0" fmla="*/ 15 w 51"/>
                <a:gd name="T1" fmla="*/ 1 h 96"/>
                <a:gd name="T2" fmla="*/ 28 w 51"/>
                <a:gd name="T3" fmla="*/ 10 h 96"/>
                <a:gd name="T4" fmla="*/ 49 w 51"/>
                <a:gd name="T5" fmla="*/ 78 h 96"/>
                <a:gd name="T6" fmla="*/ 40 w 51"/>
                <a:gd name="T7" fmla="*/ 94 h 96"/>
                <a:gd name="T8" fmla="*/ 23 w 51"/>
                <a:gd name="T9" fmla="*/ 85 h 96"/>
                <a:gd name="T10" fmla="*/ 3 w 51"/>
                <a:gd name="T11" fmla="*/ 18 h 96"/>
                <a:gd name="T12" fmla="*/ 15 w 51"/>
                <a:gd name="T13" fmla="*/ 1 h 96"/>
              </a:gdLst>
              <a:ahLst/>
              <a:cxnLst>
                <a:cxn ang="0">
                  <a:pos x="T0" y="T1"/>
                </a:cxn>
                <a:cxn ang="0">
                  <a:pos x="T2" y="T3"/>
                </a:cxn>
                <a:cxn ang="0">
                  <a:pos x="T4" y="T5"/>
                </a:cxn>
                <a:cxn ang="0">
                  <a:pos x="T6" y="T7"/>
                </a:cxn>
                <a:cxn ang="0">
                  <a:pos x="T8" y="T9"/>
                </a:cxn>
                <a:cxn ang="0">
                  <a:pos x="T10" y="T11"/>
                </a:cxn>
                <a:cxn ang="0">
                  <a:pos x="T12" y="T13"/>
                </a:cxn>
              </a:cxnLst>
              <a:rect l="0" t="0" r="r" b="b"/>
              <a:pathLst>
                <a:path w="51" h="96">
                  <a:moveTo>
                    <a:pt x="15" y="1"/>
                  </a:moveTo>
                  <a:cubicBezTo>
                    <a:pt x="21" y="0"/>
                    <a:pt x="27" y="4"/>
                    <a:pt x="28" y="10"/>
                  </a:cubicBezTo>
                  <a:cubicBezTo>
                    <a:pt x="35" y="32"/>
                    <a:pt x="42" y="55"/>
                    <a:pt x="49" y="78"/>
                  </a:cubicBezTo>
                  <a:cubicBezTo>
                    <a:pt x="51" y="85"/>
                    <a:pt x="47" y="92"/>
                    <a:pt x="40" y="94"/>
                  </a:cubicBezTo>
                  <a:cubicBezTo>
                    <a:pt x="32" y="96"/>
                    <a:pt x="26" y="93"/>
                    <a:pt x="23" y="85"/>
                  </a:cubicBezTo>
                  <a:cubicBezTo>
                    <a:pt x="16" y="63"/>
                    <a:pt x="9" y="40"/>
                    <a:pt x="3" y="18"/>
                  </a:cubicBezTo>
                  <a:cubicBezTo>
                    <a:pt x="0" y="9"/>
                    <a:pt x="6"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3" name="Freeform 16">
              <a:extLst>
                <a:ext uri="{FF2B5EF4-FFF2-40B4-BE49-F238E27FC236}">
                  <a16:creationId xmlns:a16="http://schemas.microsoft.com/office/drawing/2014/main" id="{A6140502-7FD3-48AE-93B4-1D936FD2FFD4}"/>
                </a:ext>
              </a:extLst>
            </p:cNvPr>
            <p:cNvSpPr>
              <a:spLocks/>
            </p:cNvSpPr>
            <p:nvPr/>
          </p:nvSpPr>
          <p:spPr bwMode="auto">
            <a:xfrm>
              <a:off x="-1276350" y="3441700"/>
              <a:ext cx="93663" cy="187325"/>
            </a:xfrm>
            <a:custGeom>
              <a:avLst/>
              <a:gdLst>
                <a:gd name="T0" fmla="*/ 48 w 48"/>
                <a:gd name="T1" fmla="*/ 81 h 97"/>
                <a:gd name="T2" fmla="*/ 37 w 48"/>
                <a:gd name="T3" fmla="*/ 95 h 97"/>
                <a:gd name="T4" fmla="*/ 22 w 48"/>
                <a:gd name="T5" fmla="*/ 86 h 97"/>
                <a:gd name="T6" fmla="*/ 17 w 48"/>
                <a:gd name="T7" fmla="*/ 68 h 97"/>
                <a:gd name="T8" fmla="*/ 2 w 48"/>
                <a:gd name="T9" fmla="*/ 19 h 97"/>
                <a:gd name="T10" fmla="*/ 7 w 48"/>
                <a:gd name="T11" fmla="*/ 4 h 97"/>
                <a:gd name="T12" fmla="*/ 23 w 48"/>
                <a:gd name="T13" fmla="*/ 4 h 97"/>
                <a:gd name="T14" fmla="*/ 28 w 48"/>
                <a:gd name="T15" fmla="*/ 11 h 97"/>
                <a:gd name="T16" fmla="*/ 48 w 48"/>
                <a:gd name="T17" fmla="*/ 78 h 97"/>
                <a:gd name="T18" fmla="*/ 48 w 48"/>
                <a:gd name="T19"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7">
                  <a:moveTo>
                    <a:pt x="48" y="81"/>
                  </a:moveTo>
                  <a:cubicBezTo>
                    <a:pt x="48" y="89"/>
                    <a:pt x="44" y="94"/>
                    <a:pt x="37" y="95"/>
                  </a:cubicBezTo>
                  <a:cubicBezTo>
                    <a:pt x="31" y="97"/>
                    <a:pt x="24" y="93"/>
                    <a:pt x="22" y="86"/>
                  </a:cubicBezTo>
                  <a:cubicBezTo>
                    <a:pt x="20" y="80"/>
                    <a:pt x="18" y="74"/>
                    <a:pt x="17" y="68"/>
                  </a:cubicBezTo>
                  <a:cubicBezTo>
                    <a:pt x="12" y="52"/>
                    <a:pt x="7" y="35"/>
                    <a:pt x="2" y="19"/>
                  </a:cubicBezTo>
                  <a:cubicBezTo>
                    <a:pt x="0" y="13"/>
                    <a:pt x="2" y="7"/>
                    <a:pt x="7" y="4"/>
                  </a:cubicBezTo>
                  <a:cubicBezTo>
                    <a:pt x="12" y="0"/>
                    <a:pt x="17" y="0"/>
                    <a:pt x="23" y="4"/>
                  </a:cubicBezTo>
                  <a:cubicBezTo>
                    <a:pt x="25" y="6"/>
                    <a:pt x="27" y="8"/>
                    <a:pt x="28" y="11"/>
                  </a:cubicBezTo>
                  <a:cubicBezTo>
                    <a:pt x="34" y="33"/>
                    <a:pt x="41" y="55"/>
                    <a:pt x="48" y="78"/>
                  </a:cubicBezTo>
                  <a:cubicBezTo>
                    <a:pt x="48" y="79"/>
                    <a:pt x="48" y="80"/>
                    <a:pt x="4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4" name="Freeform 17">
              <a:extLst>
                <a:ext uri="{FF2B5EF4-FFF2-40B4-BE49-F238E27FC236}">
                  <a16:creationId xmlns:a16="http://schemas.microsoft.com/office/drawing/2014/main" id="{0D80C6BD-201F-4050-BD4C-6AE2C9ABFA88}"/>
                </a:ext>
              </a:extLst>
            </p:cNvPr>
            <p:cNvSpPr>
              <a:spLocks/>
            </p:cNvSpPr>
            <p:nvPr/>
          </p:nvSpPr>
          <p:spPr bwMode="auto">
            <a:xfrm>
              <a:off x="-647700" y="3749675"/>
              <a:ext cx="90488" cy="185737"/>
            </a:xfrm>
            <a:custGeom>
              <a:avLst/>
              <a:gdLst>
                <a:gd name="T0" fmla="*/ 47 w 47"/>
                <a:gd name="T1" fmla="*/ 16 h 96"/>
                <a:gd name="T2" fmla="*/ 43 w 47"/>
                <a:gd name="T3" fmla="*/ 30 h 96"/>
                <a:gd name="T4" fmla="*/ 26 w 47"/>
                <a:gd name="T5" fmla="*/ 87 h 96"/>
                <a:gd name="T6" fmla="*/ 12 w 47"/>
                <a:gd name="T7" fmla="*/ 96 h 96"/>
                <a:gd name="T8" fmla="*/ 0 w 47"/>
                <a:gd name="T9" fmla="*/ 85 h 96"/>
                <a:gd name="T10" fmla="*/ 0 w 47"/>
                <a:gd name="T11" fmla="*/ 78 h 96"/>
                <a:gd name="T12" fmla="*/ 21 w 47"/>
                <a:gd name="T13" fmla="*/ 11 h 96"/>
                <a:gd name="T14" fmla="*/ 36 w 47"/>
                <a:gd name="T15" fmla="*/ 2 h 96"/>
                <a:gd name="T16" fmla="*/ 47 w 47"/>
                <a:gd name="T17"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6">
                  <a:moveTo>
                    <a:pt x="47" y="16"/>
                  </a:moveTo>
                  <a:cubicBezTo>
                    <a:pt x="47" y="20"/>
                    <a:pt x="45" y="25"/>
                    <a:pt x="43" y="30"/>
                  </a:cubicBezTo>
                  <a:cubicBezTo>
                    <a:pt x="38" y="49"/>
                    <a:pt x="32" y="68"/>
                    <a:pt x="26" y="87"/>
                  </a:cubicBezTo>
                  <a:cubicBezTo>
                    <a:pt x="24" y="93"/>
                    <a:pt x="18" y="96"/>
                    <a:pt x="12" y="96"/>
                  </a:cubicBezTo>
                  <a:cubicBezTo>
                    <a:pt x="6" y="96"/>
                    <a:pt x="1" y="91"/>
                    <a:pt x="0" y="85"/>
                  </a:cubicBezTo>
                  <a:cubicBezTo>
                    <a:pt x="0" y="82"/>
                    <a:pt x="0" y="80"/>
                    <a:pt x="0" y="78"/>
                  </a:cubicBezTo>
                  <a:cubicBezTo>
                    <a:pt x="7" y="56"/>
                    <a:pt x="14" y="33"/>
                    <a:pt x="21" y="11"/>
                  </a:cubicBezTo>
                  <a:cubicBezTo>
                    <a:pt x="23" y="4"/>
                    <a:pt x="30" y="0"/>
                    <a:pt x="36" y="2"/>
                  </a:cubicBezTo>
                  <a:cubicBezTo>
                    <a:pt x="43" y="3"/>
                    <a:pt x="47" y="8"/>
                    <a:pt x="4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5" name="Freeform 18">
              <a:extLst>
                <a:ext uri="{FF2B5EF4-FFF2-40B4-BE49-F238E27FC236}">
                  <a16:creationId xmlns:a16="http://schemas.microsoft.com/office/drawing/2014/main" id="{B7E68AA3-22D8-4065-9D5E-C4C1522A935E}"/>
                </a:ext>
              </a:extLst>
            </p:cNvPr>
            <p:cNvSpPr>
              <a:spLocks/>
            </p:cNvSpPr>
            <p:nvPr/>
          </p:nvSpPr>
          <p:spPr bwMode="auto">
            <a:xfrm>
              <a:off x="-750888" y="2841625"/>
              <a:ext cx="66675" cy="96837"/>
            </a:xfrm>
            <a:custGeom>
              <a:avLst/>
              <a:gdLst>
                <a:gd name="T0" fmla="*/ 34 w 34"/>
                <a:gd name="T1" fmla="*/ 16 h 50"/>
                <a:gd name="T2" fmla="*/ 29 w 34"/>
                <a:gd name="T3" fmla="*/ 35 h 50"/>
                <a:gd name="T4" fmla="*/ 25 w 34"/>
                <a:gd name="T5" fmla="*/ 47 h 50"/>
                <a:gd name="T6" fmla="*/ 22 w 34"/>
                <a:gd name="T7" fmla="*/ 48 h 50"/>
                <a:gd name="T8" fmla="*/ 4 w 34"/>
                <a:gd name="T9" fmla="*/ 38 h 50"/>
                <a:gd name="T10" fmla="*/ 1 w 34"/>
                <a:gd name="T11" fmla="*/ 33 h 50"/>
                <a:gd name="T12" fmla="*/ 8 w 34"/>
                <a:gd name="T13" fmla="*/ 11 h 50"/>
                <a:gd name="T14" fmla="*/ 23 w 34"/>
                <a:gd name="T15" fmla="*/ 2 h 50"/>
                <a:gd name="T16" fmla="*/ 34 w 34"/>
                <a:gd name="T17"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0">
                  <a:moveTo>
                    <a:pt x="34" y="16"/>
                  </a:moveTo>
                  <a:cubicBezTo>
                    <a:pt x="33" y="22"/>
                    <a:pt x="30" y="29"/>
                    <a:pt x="29" y="35"/>
                  </a:cubicBezTo>
                  <a:cubicBezTo>
                    <a:pt x="28" y="39"/>
                    <a:pt x="26" y="43"/>
                    <a:pt x="25" y="47"/>
                  </a:cubicBezTo>
                  <a:cubicBezTo>
                    <a:pt x="25" y="49"/>
                    <a:pt x="23" y="50"/>
                    <a:pt x="22" y="48"/>
                  </a:cubicBezTo>
                  <a:cubicBezTo>
                    <a:pt x="17" y="42"/>
                    <a:pt x="11" y="40"/>
                    <a:pt x="4" y="38"/>
                  </a:cubicBezTo>
                  <a:cubicBezTo>
                    <a:pt x="1" y="38"/>
                    <a:pt x="0" y="37"/>
                    <a:pt x="1" y="33"/>
                  </a:cubicBezTo>
                  <a:cubicBezTo>
                    <a:pt x="3" y="26"/>
                    <a:pt x="5" y="18"/>
                    <a:pt x="8" y="11"/>
                  </a:cubicBezTo>
                  <a:cubicBezTo>
                    <a:pt x="10" y="4"/>
                    <a:pt x="16" y="0"/>
                    <a:pt x="23" y="2"/>
                  </a:cubicBezTo>
                  <a:cubicBezTo>
                    <a:pt x="30" y="3"/>
                    <a:pt x="34" y="9"/>
                    <a:pt x="3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246" name="myP_Shield">
            <a:extLst>
              <a:ext uri="{FF2B5EF4-FFF2-40B4-BE49-F238E27FC236}">
                <a16:creationId xmlns:a16="http://schemas.microsoft.com/office/drawing/2014/main" id="{2D69B78D-DFB0-4F09-8CD3-C84AC2CD8D70}"/>
              </a:ext>
            </a:extLst>
          </p:cNvPr>
          <p:cNvGrpSpPr>
            <a:grpSpLocks noChangeAspect="1"/>
          </p:cNvGrpSpPr>
          <p:nvPr/>
        </p:nvGrpSpPr>
        <p:grpSpPr>
          <a:xfrm>
            <a:off x="6989626" y="4876285"/>
            <a:ext cx="252000" cy="339410"/>
            <a:chOff x="3419475" y="1900238"/>
            <a:chExt cx="430213" cy="579438"/>
          </a:xfrm>
          <a:solidFill>
            <a:schemeClr val="accent5"/>
          </a:solidFill>
        </p:grpSpPr>
        <p:sp>
          <p:nvSpPr>
            <p:cNvPr id="247" name="Freeform 35">
              <a:extLst>
                <a:ext uri="{FF2B5EF4-FFF2-40B4-BE49-F238E27FC236}">
                  <a16:creationId xmlns:a16="http://schemas.microsoft.com/office/drawing/2014/main" id="{3424CD4B-9258-4F1B-96C4-6CB752BC24E6}"/>
                </a:ext>
              </a:extLst>
            </p:cNvPr>
            <p:cNvSpPr>
              <a:spLocks noEditPoints="1"/>
            </p:cNvSpPr>
            <p:nvPr/>
          </p:nvSpPr>
          <p:spPr bwMode="auto">
            <a:xfrm>
              <a:off x="3505200" y="2071688"/>
              <a:ext cx="276225" cy="241300"/>
            </a:xfrm>
            <a:custGeom>
              <a:avLst/>
              <a:gdLst>
                <a:gd name="T0" fmla="*/ 46 w 48"/>
                <a:gd name="T1" fmla="*/ 0 h 42"/>
                <a:gd name="T2" fmla="*/ 17 w 48"/>
                <a:gd name="T3" fmla="*/ 25 h 42"/>
                <a:gd name="T4" fmla="*/ 6 w 48"/>
                <a:gd name="T5" fmla="*/ 16 h 42"/>
                <a:gd name="T6" fmla="*/ 0 w 48"/>
                <a:gd name="T7" fmla="*/ 21 h 42"/>
                <a:gd name="T8" fmla="*/ 20 w 48"/>
                <a:gd name="T9" fmla="*/ 41 h 42"/>
                <a:gd name="T10" fmla="*/ 20 w 48"/>
                <a:gd name="T11" fmla="*/ 42 h 42"/>
                <a:gd name="T12" fmla="*/ 20 w 48"/>
                <a:gd name="T13" fmla="*/ 42 h 42"/>
                <a:gd name="T14" fmla="*/ 21 w 48"/>
                <a:gd name="T15" fmla="*/ 41 h 42"/>
                <a:gd name="T16" fmla="*/ 48 w 48"/>
                <a:gd name="T17" fmla="*/ 4 h 42"/>
                <a:gd name="T18" fmla="*/ 48 w 48"/>
                <a:gd name="T19" fmla="*/ 3 h 42"/>
                <a:gd name="T20" fmla="*/ 46 w 48"/>
                <a:gd name="T21" fmla="*/ 0 h 42"/>
                <a:gd name="T22" fmla="*/ 46 w 48"/>
                <a:gd name="T23" fmla="*/ 0 h 42"/>
                <a:gd name="T24" fmla="*/ 46 w 48"/>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2">
                  <a:moveTo>
                    <a:pt x="46" y="0"/>
                  </a:moveTo>
                  <a:cubicBezTo>
                    <a:pt x="32" y="9"/>
                    <a:pt x="21" y="20"/>
                    <a:pt x="17" y="25"/>
                  </a:cubicBezTo>
                  <a:cubicBezTo>
                    <a:pt x="6" y="16"/>
                    <a:pt x="6" y="16"/>
                    <a:pt x="6" y="16"/>
                  </a:cubicBezTo>
                  <a:cubicBezTo>
                    <a:pt x="6" y="16"/>
                    <a:pt x="0" y="21"/>
                    <a:pt x="0" y="21"/>
                  </a:cubicBezTo>
                  <a:cubicBezTo>
                    <a:pt x="20" y="41"/>
                    <a:pt x="20" y="41"/>
                    <a:pt x="20" y="41"/>
                  </a:cubicBezTo>
                  <a:cubicBezTo>
                    <a:pt x="20" y="42"/>
                    <a:pt x="20" y="42"/>
                    <a:pt x="20" y="42"/>
                  </a:cubicBezTo>
                  <a:cubicBezTo>
                    <a:pt x="20" y="42"/>
                    <a:pt x="20" y="42"/>
                    <a:pt x="20" y="42"/>
                  </a:cubicBezTo>
                  <a:cubicBezTo>
                    <a:pt x="21" y="42"/>
                    <a:pt x="21" y="41"/>
                    <a:pt x="21" y="41"/>
                  </a:cubicBezTo>
                  <a:cubicBezTo>
                    <a:pt x="24" y="33"/>
                    <a:pt x="35" y="16"/>
                    <a:pt x="48" y="4"/>
                  </a:cubicBezTo>
                  <a:cubicBezTo>
                    <a:pt x="48" y="4"/>
                    <a:pt x="48" y="3"/>
                    <a:pt x="48" y="3"/>
                  </a:cubicBezTo>
                  <a:cubicBezTo>
                    <a:pt x="48" y="3"/>
                    <a:pt x="46" y="0"/>
                    <a:pt x="46" y="0"/>
                  </a:cubicBezTo>
                  <a:close/>
                  <a:moveTo>
                    <a:pt x="46" y="0"/>
                  </a:moveTo>
                  <a:cubicBezTo>
                    <a:pt x="46" y="0"/>
                    <a:pt x="46" y="0"/>
                    <a:pt x="46"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8" name="Freeform 36">
              <a:extLst>
                <a:ext uri="{FF2B5EF4-FFF2-40B4-BE49-F238E27FC236}">
                  <a16:creationId xmlns:a16="http://schemas.microsoft.com/office/drawing/2014/main" id="{F2C0F962-6E44-4C68-9412-3B81C6FE8947}"/>
                </a:ext>
              </a:extLst>
            </p:cNvPr>
            <p:cNvSpPr>
              <a:spLocks noEditPoints="1"/>
            </p:cNvSpPr>
            <p:nvPr/>
          </p:nvSpPr>
          <p:spPr bwMode="auto">
            <a:xfrm>
              <a:off x="3419475" y="1900238"/>
              <a:ext cx="430213" cy="579438"/>
            </a:xfrm>
            <a:custGeom>
              <a:avLst/>
              <a:gdLst>
                <a:gd name="T0" fmla="*/ 74 w 75"/>
                <a:gd name="T1" fmla="*/ 12 h 101"/>
                <a:gd name="T2" fmla="*/ 39 w 75"/>
                <a:gd name="T3" fmla="*/ 1 h 101"/>
                <a:gd name="T4" fmla="*/ 38 w 75"/>
                <a:gd name="T5" fmla="*/ 0 h 101"/>
                <a:gd name="T6" fmla="*/ 38 w 75"/>
                <a:gd name="T7" fmla="*/ 0 h 101"/>
                <a:gd name="T8" fmla="*/ 36 w 75"/>
                <a:gd name="T9" fmla="*/ 1 h 101"/>
                <a:gd name="T10" fmla="*/ 1 w 75"/>
                <a:gd name="T11" fmla="*/ 12 h 101"/>
                <a:gd name="T12" fmla="*/ 0 w 75"/>
                <a:gd name="T13" fmla="*/ 14 h 101"/>
                <a:gd name="T14" fmla="*/ 0 w 75"/>
                <a:gd name="T15" fmla="*/ 64 h 101"/>
                <a:gd name="T16" fmla="*/ 37 w 75"/>
                <a:gd name="T17" fmla="*/ 101 h 101"/>
                <a:gd name="T18" fmla="*/ 38 w 75"/>
                <a:gd name="T19" fmla="*/ 101 h 101"/>
                <a:gd name="T20" fmla="*/ 38 w 75"/>
                <a:gd name="T21" fmla="*/ 101 h 101"/>
                <a:gd name="T22" fmla="*/ 75 w 75"/>
                <a:gd name="T23" fmla="*/ 64 h 101"/>
                <a:gd name="T24" fmla="*/ 75 w 75"/>
                <a:gd name="T25" fmla="*/ 14 h 101"/>
                <a:gd name="T26" fmla="*/ 74 w 75"/>
                <a:gd name="T27" fmla="*/ 12 h 101"/>
                <a:gd name="T28" fmla="*/ 67 w 75"/>
                <a:gd name="T29" fmla="*/ 61 h 101"/>
                <a:gd name="T30" fmla="*/ 38 w 75"/>
                <a:gd name="T31" fmla="*/ 90 h 101"/>
                <a:gd name="T32" fmla="*/ 38 w 75"/>
                <a:gd name="T33" fmla="*/ 90 h 101"/>
                <a:gd name="T34" fmla="*/ 37 w 75"/>
                <a:gd name="T35" fmla="*/ 90 h 101"/>
                <a:gd name="T36" fmla="*/ 8 w 75"/>
                <a:gd name="T37" fmla="*/ 61 h 101"/>
                <a:gd name="T38" fmla="*/ 8 w 75"/>
                <a:gd name="T39" fmla="*/ 22 h 101"/>
                <a:gd name="T40" fmla="*/ 9 w 75"/>
                <a:gd name="T41" fmla="*/ 21 h 101"/>
                <a:gd name="T42" fmla="*/ 37 w 75"/>
                <a:gd name="T43" fmla="*/ 12 h 101"/>
                <a:gd name="T44" fmla="*/ 38 w 75"/>
                <a:gd name="T45" fmla="*/ 11 h 101"/>
                <a:gd name="T46" fmla="*/ 38 w 75"/>
                <a:gd name="T47" fmla="*/ 11 h 101"/>
                <a:gd name="T48" fmla="*/ 39 w 75"/>
                <a:gd name="T49" fmla="*/ 12 h 101"/>
                <a:gd name="T50" fmla="*/ 66 w 75"/>
                <a:gd name="T51" fmla="*/ 21 h 101"/>
                <a:gd name="T52" fmla="*/ 67 w 75"/>
                <a:gd name="T53" fmla="*/ 22 h 101"/>
                <a:gd name="T54" fmla="*/ 67 w 75"/>
                <a:gd name="T55" fmla="*/ 61 h 101"/>
                <a:gd name="T56" fmla="*/ 67 w 75"/>
                <a:gd name="T57" fmla="*/ 61 h 101"/>
                <a:gd name="T58" fmla="*/ 67 w 75"/>
                <a:gd name="T5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01">
                  <a:moveTo>
                    <a:pt x="74" y="12"/>
                  </a:moveTo>
                  <a:cubicBezTo>
                    <a:pt x="44" y="12"/>
                    <a:pt x="39" y="1"/>
                    <a:pt x="39" y="1"/>
                  </a:cubicBezTo>
                  <a:cubicBezTo>
                    <a:pt x="39" y="0"/>
                    <a:pt x="38" y="0"/>
                    <a:pt x="38" y="0"/>
                  </a:cubicBezTo>
                  <a:cubicBezTo>
                    <a:pt x="38" y="0"/>
                    <a:pt x="38" y="0"/>
                    <a:pt x="38" y="0"/>
                  </a:cubicBezTo>
                  <a:cubicBezTo>
                    <a:pt x="37" y="0"/>
                    <a:pt x="36" y="0"/>
                    <a:pt x="36" y="1"/>
                  </a:cubicBezTo>
                  <a:cubicBezTo>
                    <a:pt x="36" y="1"/>
                    <a:pt x="31" y="12"/>
                    <a:pt x="1" y="12"/>
                  </a:cubicBezTo>
                  <a:cubicBezTo>
                    <a:pt x="1" y="12"/>
                    <a:pt x="0" y="13"/>
                    <a:pt x="0" y="14"/>
                  </a:cubicBezTo>
                  <a:cubicBezTo>
                    <a:pt x="0" y="64"/>
                    <a:pt x="0" y="64"/>
                    <a:pt x="0" y="64"/>
                  </a:cubicBezTo>
                  <a:cubicBezTo>
                    <a:pt x="0" y="85"/>
                    <a:pt x="35" y="101"/>
                    <a:pt x="37" y="101"/>
                  </a:cubicBezTo>
                  <a:cubicBezTo>
                    <a:pt x="37" y="101"/>
                    <a:pt x="37" y="101"/>
                    <a:pt x="38" y="101"/>
                  </a:cubicBezTo>
                  <a:cubicBezTo>
                    <a:pt x="38" y="101"/>
                    <a:pt x="38" y="101"/>
                    <a:pt x="38" y="101"/>
                  </a:cubicBezTo>
                  <a:cubicBezTo>
                    <a:pt x="40" y="101"/>
                    <a:pt x="75" y="85"/>
                    <a:pt x="75" y="64"/>
                  </a:cubicBezTo>
                  <a:cubicBezTo>
                    <a:pt x="75" y="14"/>
                    <a:pt x="75" y="14"/>
                    <a:pt x="75" y="14"/>
                  </a:cubicBezTo>
                  <a:cubicBezTo>
                    <a:pt x="75" y="13"/>
                    <a:pt x="74" y="12"/>
                    <a:pt x="74" y="12"/>
                  </a:cubicBezTo>
                  <a:close/>
                  <a:moveTo>
                    <a:pt x="67" y="61"/>
                  </a:moveTo>
                  <a:cubicBezTo>
                    <a:pt x="67" y="77"/>
                    <a:pt x="39" y="90"/>
                    <a:pt x="38" y="90"/>
                  </a:cubicBezTo>
                  <a:cubicBezTo>
                    <a:pt x="38" y="90"/>
                    <a:pt x="38" y="90"/>
                    <a:pt x="38" y="90"/>
                  </a:cubicBezTo>
                  <a:cubicBezTo>
                    <a:pt x="37" y="90"/>
                    <a:pt x="37" y="90"/>
                    <a:pt x="37" y="90"/>
                  </a:cubicBezTo>
                  <a:cubicBezTo>
                    <a:pt x="36" y="90"/>
                    <a:pt x="8" y="77"/>
                    <a:pt x="8" y="61"/>
                  </a:cubicBezTo>
                  <a:cubicBezTo>
                    <a:pt x="8" y="22"/>
                    <a:pt x="8" y="22"/>
                    <a:pt x="8" y="22"/>
                  </a:cubicBezTo>
                  <a:cubicBezTo>
                    <a:pt x="8" y="21"/>
                    <a:pt x="9" y="21"/>
                    <a:pt x="9" y="21"/>
                  </a:cubicBezTo>
                  <a:cubicBezTo>
                    <a:pt x="32" y="21"/>
                    <a:pt x="36" y="12"/>
                    <a:pt x="37" y="12"/>
                  </a:cubicBezTo>
                  <a:cubicBezTo>
                    <a:pt x="37" y="11"/>
                    <a:pt x="37" y="11"/>
                    <a:pt x="38" y="11"/>
                  </a:cubicBezTo>
                  <a:cubicBezTo>
                    <a:pt x="38" y="11"/>
                    <a:pt x="38" y="11"/>
                    <a:pt x="38" y="11"/>
                  </a:cubicBezTo>
                  <a:cubicBezTo>
                    <a:pt x="38" y="11"/>
                    <a:pt x="38" y="11"/>
                    <a:pt x="39" y="12"/>
                  </a:cubicBezTo>
                  <a:cubicBezTo>
                    <a:pt x="39" y="12"/>
                    <a:pt x="43" y="21"/>
                    <a:pt x="66" y="21"/>
                  </a:cubicBezTo>
                  <a:cubicBezTo>
                    <a:pt x="66" y="21"/>
                    <a:pt x="67" y="21"/>
                    <a:pt x="67" y="22"/>
                  </a:cubicBezTo>
                  <a:lnTo>
                    <a:pt x="67" y="61"/>
                  </a:lnTo>
                  <a:close/>
                  <a:moveTo>
                    <a:pt x="67" y="61"/>
                  </a:moveTo>
                  <a:cubicBezTo>
                    <a:pt x="67" y="61"/>
                    <a:pt x="67" y="61"/>
                    <a:pt x="67" y="6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249" name="Gruppieren 107">
            <a:extLst>
              <a:ext uri="{FF2B5EF4-FFF2-40B4-BE49-F238E27FC236}">
                <a16:creationId xmlns:a16="http://schemas.microsoft.com/office/drawing/2014/main" id="{3879E575-C2AC-43D7-A224-80082645A5E5}"/>
              </a:ext>
            </a:extLst>
          </p:cNvPr>
          <p:cNvGrpSpPr>
            <a:grpSpLocks noChangeAspect="1"/>
          </p:cNvGrpSpPr>
          <p:nvPr/>
        </p:nvGrpSpPr>
        <p:grpSpPr bwMode="gray">
          <a:xfrm>
            <a:off x="4740508" y="2135363"/>
            <a:ext cx="288000" cy="287828"/>
            <a:chOff x="5130819" y="1748363"/>
            <a:chExt cx="534002" cy="533682"/>
          </a:xfrm>
          <a:solidFill>
            <a:schemeClr val="accent5"/>
          </a:solidFill>
        </p:grpSpPr>
        <p:sp>
          <p:nvSpPr>
            <p:cNvPr id="250" name="Rectangle 5">
              <a:extLst>
                <a:ext uri="{FF2B5EF4-FFF2-40B4-BE49-F238E27FC236}">
                  <a16:creationId xmlns:a16="http://schemas.microsoft.com/office/drawing/2014/main" id="{F62E449B-4F4A-451B-926A-DD2DA4B2C77D}"/>
                </a:ext>
              </a:extLst>
            </p:cNvPr>
            <p:cNvSpPr>
              <a:spLocks noChangeArrowheads="1"/>
            </p:cNvSpPr>
            <p:nvPr/>
          </p:nvSpPr>
          <p:spPr bwMode="gray">
            <a:xfrm>
              <a:off x="5402930" y="2030374"/>
              <a:ext cx="19801" cy="18076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1" name="Freeform 6">
              <a:extLst>
                <a:ext uri="{FF2B5EF4-FFF2-40B4-BE49-F238E27FC236}">
                  <a16:creationId xmlns:a16="http://schemas.microsoft.com/office/drawing/2014/main" id="{090E9643-5540-4DBA-A509-A6C7CD413185}"/>
                </a:ext>
              </a:extLst>
            </p:cNvPr>
            <p:cNvSpPr>
              <a:spLocks noEditPoints="1"/>
            </p:cNvSpPr>
            <p:nvPr/>
          </p:nvSpPr>
          <p:spPr bwMode="gray">
            <a:xfrm>
              <a:off x="5435826" y="1801699"/>
              <a:ext cx="165758" cy="164799"/>
            </a:xfrm>
            <a:custGeom>
              <a:avLst/>
              <a:gdLst>
                <a:gd name="T0" fmla="*/ 474 w 519"/>
                <a:gd name="T1" fmla="*/ 0 h 516"/>
                <a:gd name="T2" fmla="*/ 519 w 519"/>
                <a:gd name="T3" fmla="*/ 43 h 516"/>
                <a:gd name="T4" fmla="*/ 46 w 519"/>
                <a:gd name="T5" fmla="*/ 516 h 516"/>
                <a:gd name="T6" fmla="*/ 0 w 519"/>
                <a:gd name="T7" fmla="*/ 473 h 516"/>
                <a:gd name="T8" fmla="*/ 474 w 519"/>
                <a:gd name="T9" fmla="*/ 0 h 516"/>
                <a:gd name="T10" fmla="*/ 474 w 519"/>
                <a:gd name="T11" fmla="*/ 0 h 516"/>
                <a:gd name="T12" fmla="*/ 474 w 519"/>
                <a:gd name="T13" fmla="*/ 0 h 516"/>
              </a:gdLst>
              <a:ahLst/>
              <a:cxnLst>
                <a:cxn ang="0">
                  <a:pos x="T0" y="T1"/>
                </a:cxn>
                <a:cxn ang="0">
                  <a:pos x="T2" y="T3"/>
                </a:cxn>
                <a:cxn ang="0">
                  <a:pos x="T4" y="T5"/>
                </a:cxn>
                <a:cxn ang="0">
                  <a:pos x="T6" y="T7"/>
                </a:cxn>
                <a:cxn ang="0">
                  <a:pos x="T8" y="T9"/>
                </a:cxn>
                <a:cxn ang="0">
                  <a:pos x="T10" y="T11"/>
                </a:cxn>
                <a:cxn ang="0">
                  <a:pos x="T12" y="T13"/>
                </a:cxn>
              </a:cxnLst>
              <a:rect l="0" t="0" r="r" b="b"/>
              <a:pathLst>
                <a:path w="519" h="516">
                  <a:moveTo>
                    <a:pt x="474" y="0"/>
                  </a:moveTo>
                  <a:lnTo>
                    <a:pt x="519" y="43"/>
                  </a:lnTo>
                  <a:lnTo>
                    <a:pt x="46" y="516"/>
                  </a:lnTo>
                  <a:lnTo>
                    <a:pt x="0" y="473"/>
                  </a:lnTo>
                  <a:lnTo>
                    <a:pt x="474" y="0"/>
                  </a:lnTo>
                  <a:close/>
                  <a:moveTo>
                    <a:pt x="474" y="0"/>
                  </a:moveTo>
                  <a:lnTo>
                    <a:pt x="474"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2" name="Freeform 7">
              <a:extLst>
                <a:ext uri="{FF2B5EF4-FFF2-40B4-BE49-F238E27FC236}">
                  <a16:creationId xmlns:a16="http://schemas.microsoft.com/office/drawing/2014/main" id="{37C5C0EF-9E9F-4498-A406-D151D2D68C35}"/>
                </a:ext>
              </a:extLst>
            </p:cNvPr>
            <p:cNvSpPr>
              <a:spLocks noEditPoints="1"/>
            </p:cNvSpPr>
            <p:nvPr/>
          </p:nvSpPr>
          <p:spPr bwMode="gray">
            <a:xfrm>
              <a:off x="5435826" y="1801699"/>
              <a:ext cx="165758" cy="164799"/>
            </a:xfrm>
            <a:custGeom>
              <a:avLst/>
              <a:gdLst>
                <a:gd name="T0" fmla="*/ 474 w 519"/>
                <a:gd name="T1" fmla="*/ 0 h 516"/>
                <a:gd name="T2" fmla="*/ 519 w 519"/>
                <a:gd name="T3" fmla="*/ 43 h 516"/>
                <a:gd name="T4" fmla="*/ 46 w 519"/>
                <a:gd name="T5" fmla="*/ 516 h 516"/>
                <a:gd name="T6" fmla="*/ 0 w 519"/>
                <a:gd name="T7" fmla="*/ 473 h 516"/>
                <a:gd name="T8" fmla="*/ 474 w 519"/>
                <a:gd name="T9" fmla="*/ 0 h 516"/>
                <a:gd name="T10" fmla="*/ 474 w 519"/>
                <a:gd name="T11" fmla="*/ 0 h 516"/>
                <a:gd name="T12" fmla="*/ 474 w 519"/>
                <a:gd name="T13" fmla="*/ 0 h 516"/>
              </a:gdLst>
              <a:ahLst/>
              <a:cxnLst>
                <a:cxn ang="0">
                  <a:pos x="T0" y="T1"/>
                </a:cxn>
                <a:cxn ang="0">
                  <a:pos x="T2" y="T3"/>
                </a:cxn>
                <a:cxn ang="0">
                  <a:pos x="T4" y="T5"/>
                </a:cxn>
                <a:cxn ang="0">
                  <a:pos x="T6" y="T7"/>
                </a:cxn>
                <a:cxn ang="0">
                  <a:pos x="T8" y="T9"/>
                </a:cxn>
                <a:cxn ang="0">
                  <a:pos x="T10" y="T11"/>
                </a:cxn>
                <a:cxn ang="0">
                  <a:pos x="T12" y="T13"/>
                </a:cxn>
              </a:cxnLst>
              <a:rect l="0" t="0" r="r" b="b"/>
              <a:pathLst>
                <a:path w="519" h="516">
                  <a:moveTo>
                    <a:pt x="474" y="0"/>
                  </a:moveTo>
                  <a:lnTo>
                    <a:pt x="519" y="43"/>
                  </a:lnTo>
                  <a:lnTo>
                    <a:pt x="46" y="516"/>
                  </a:lnTo>
                  <a:lnTo>
                    <a:pt x="0" y="473"/>
                  </a:lnTo>
                  <a:lnTo>
                    <a:pt x="474" y="0"/>
                  </a:lnTo>
                  <a:moveTo>
                    <a:pt x="474" y="0"/>
                  </a:moveTo>
                  <a:lnTo>
                    <a:pt x="47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3" name="Freeform 8">
              <a:extLst>
                <a:ext uri="{FF2B5EF4-FFF2-40B4-BE49-F238E27FC236}">
                  <a16:creationId xmlns:a16="http://schemas.microsoft.com/office/drawing/2014/main" id="{A4148099-4E15-4D5F-8AD9-BFD74702EE4B}"/>
                </a:ext>
              </a:extLst>
            </p:cNvPr>
            <p:cNvSpPr>
              <a:spLocks noEditPoints="1"/>
            </p:cNvSpPr>
            <p:nvPr/>
          </p:nvSpPr>
          <p:spPr bwMode="gray">
            <a:xfrm>
              <a:off x="5184155" y="2002589"/>
              <a:ext cx="215581" cy="215581"/>
            </a:xfrm>
            <a:custGeom>
              <a:avLst/>
              <a:gdLst>
                <a:gd name="T0" fmla="*/ 632 w 675"/>
                <a:gd name="T1" fmla="*/ 0 h 675"/>
                <a:gd name="T2" fmla="*/ 675 w 675"/>
                <a:gd name="T3" fmla="*/ 46 h 675"/>
                <a:gd name="T4" fmla="*/ 45 w 675"/>
                <a:gd name="T5" fmla="*/ 675 h 675"/>
                <a:gd name="T6" fmla="*/ 0 w 675"/>
                <a:gd name="T7" fmla="*/ 632 h 675"/>
                <a:gd name="T8" fmla="*/ 632 w 675"/>
                <a:gd name="T9" fmla="*/ 0 h 675"/>
                <a:gd name="T10" fmla="*/ 632 w 675"/>
                <a:gd name="T11" fmla="*/ 0 h 675"/>
                <a:gd name="T12" fmla="*/ 632 w 675"/>
                <a:gd name="T13" fmla="*/ 0 h 675"/>
              </a:gdLst>
              <a:ahLst/>
              <a:cxnLst>
                <a:cxn ang="0">
                  <a:pos x="T0" y="T1"/>
                </a:cxn>
                <a:cxn ang="0">
                  <a:pos x="T2" y="T3"/>
                </a:cxn>
                <a:cxn ang="0">
                  <a:pos x="T4" y="T5"/>
                </a:cxn>
                <a:cxn ang="0">
                  <a:pos x="T6" y="T7"/>
                </a:cxn>
                <a:cxn ang="0">
                  <a:pos x="T8" y="T9"/>
                </a:cxn>
                <a:cxn ang="0">
                  <a:pos x="T10" y="T11"/>
                </a:cxn>
                <a:cxn ang="0">
                  <a:pos x="T12" y="T13"/>
                </a:cxn>
              </a:cxnLst>
              <a:rect l="0" t="0" r="r" b="b"/>
              <a:pathLst>
                <a:path w="675" h="675">
                  <a:moveTo>
                    <a:pt x="632" y="0"/>
                  </a:moveTo>
                  <a:lnTo>
                    <a:pt x="675" y="46"/>
                  </a:lnTo>
                  <a:lnTo>
                    <a:pt x="45" y="675"/>
                  </a:lnTo>
                  <a:lnTo>
                    <a:pt x="0" y="632"/>
                  </a:lnTo>
                  <a:lnTo>
                    <a:pt x="632" y="0"/>
                  </a:lnTo>
                  <a:close/>
                  <a:moveTo>
                    <a:pt x="632" y="0"/>
                  </a:moveTo>
                  <a:lnTo>
                    <a:pt x="6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4" name="Freeform 9">
              <a:extLst>
                <a:ext uri="{FF2B5EF4-FFF2-40B4-BE49-F238E27FC236}">
                  <a16:creationId xmlns:a16="http://schemas.microsoft.com/office/drawing/2014/main" id="{17D82FC7-6079-4244-8A3B-13D80FED2BFF}"/>
                </a:ext>
              </a:extLst>
            </p:cNvPr>
            <p:cNvSpPr>
              <a:spLocks noEditPoints="1"/>
            </p:cNvSpPr>
            <p:nvPr/>
          </p:nvSpPr>
          <p:spPr bwMode="gray">
            <a:xfrm>
              <a:off x="5184155" y="2002589"/>
              <a:ext cx="215581" cy="215581"/>
            </a:xfrm>
            <a:custGeom>
              <a:avLst/>
              <a:gdLst>
                <a:gd name="T0" fmla="*/ 632 w 675"/>
                <a:gd name="T1" fmla="*/ 0 h 675"/>
                <a:gd name="T2" fmla="*/ 675 w 675"/>
                <a:gd name="T3" fmla="*/ 46 h 675"/>
                <a:gd name="T4" fmla="*/ 45 w 675"/>
                <a:gd name="T5" fmla="*/ 675 h 675"/>
                <a:gd name="T6" fmla="*/ 0 w 675"/>
                <a:gd name="T7" fmla="*/ 632 h 675"/>
                <a:gd name="T8" fmla="*/ 632 w 675"/>
                <a:gd name="T9" fmla="*/ 0 h 675"/>
                <a:gd name="T10" fmla="*/ 632 w 675"/>
                <a:gd name="T11" fmla="*/ 0 h 675"/>
                <a:gd name="T12" fmla="*/ 632 w 675"/>
                <a:gd name="T13" fmla="*/ 0 h 675"/>
              </a:gdLst>
              <a:ahLst/>
              <a:cxnLst>
                <a:cxn ang="0">
                  <a:pos x="T0" y="T1"/>
                </a:cxn>
                <a:cxn ang="0">
                  <a:pos x="T2" y="T3"/>
                </a:cxn>
                <a:cxn ang="0">
                  <a:pos x="T4" y="T5"/>
                </a:cxn>
                <a:cxn ang="0">
                  <a:pos x="T6" y="T7"/>
                </a:cxn>
                <a:cxn ang="0">
                  <a:pos x="T8" y="T9"/>
                </a:cxn>
                <a:cxn ang="0">
                  <a:pos x="T10" y="T11"/>
                </a:cxn>
                <a:cxn ang="0">
                  <a:pos x="T12" y="T13"/>
                </a:cxn>
              </a:cxnLst>
              <a:rect l="0" t="0" r="r" b="b"/>
              <a:pathLst>
                <a:path w="675" h="675">
                  <a:moveTo>
                    <a:pt x="632" y="0"/>
                  </a:moveTo>
                  <a:lnTo>
                    <a:pt x="675" y="46"/>
                  </a:lnTo>
                  <a:lnTo>
                    <a:pt x="45" y="675"/>
                  </a:lnTo>
                  <a:lnTo>
                    <a:pt x="0" y="632"/>
                  </a:lnTo>
                  <a:lnTo>
                    <a:pt x="632" y="0"/>
                  </a:lnTo>
                  <a:moveTo>
                    <a:pt x="632" y="0"/>
                  </a:moveTo>
                  <a:lnTo>
                    <a:pt x="632" y="0"/>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5" name="Freeform 10">
              <a:extLst>
                <a:ext uri="{FF2B5EF4-FFF2-40B4-BE49-F238E27FC236}">
                  <a16:creationId xmlns:a16="http://schemas.microsoft.com/office/drawing/2014/main" id="{8D0F4897-68F0-4BBC-B4D5-1B24720F19D6}"/>
                </a:ext>
              </a:extLst>
            </p:cNvPr>
            <p:cNvSpPr>
              <a:spLocks noEditPoints="1"/>
            </p:cNvSpPr>
            <p:nvPr/>
          </p:nvSpPr>
          <p:spPr bwMode="gray">
            <a:xfrm>
              <a:off x="5254419" y="1831721"/>
              <a:ext cx="125516" cy="124877"/>
            </a:xfrm>
            <a:custGeom>
              <a:avLst/>
              <a:gdLst>
                <a:gd name="T0" fmla="*/ 45 w 393"/>
                <a:gd name="T1" fmla="*/ 0 h 391"/>
                <a:gd name="T2" fmla="*/ 393 w 393"/>
                <a:gd name="T3" fmla="*/ 346 h 391"/>
                <a:gd name="T4" fmla="*/ 348 w 393"/>
                <a:gd name="T5" fmla="*/ 391 h 391"/>
                <a:gd name="T6" fmla="*/ 0 w 393"/>
                <a:gd name="T7" fmla="*/ 44 h 391"/>
                <a:gd name="T8" fmla="*/ 45 w 393"/>
                <a:gd name="T9" fmla="*/ 0 h 391"/>
                <a:gd name="T10" fmla="*/ 45 w 393"/>
                <a:gd name="T11" fmla="*/ 0 h 391"/>
                <a:gd name="T12" fmla="*/ 45 w 393"/>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393" h="391">
                  <a:moveTo>
                    <a:pt x="45" y="0"/>
                  </a:moveTo>
                  <a:lnTo>
                    <a:pt x="393" y="346"/>
                  </a:lnTo>
                  <a:lnTo>
                    <a:pt x="348" y="391"/>
                  </a:lnTo>
                  <a:lnTo>
                    <a:pt x="0" y="44"/>
                  </a:lnTo>
                  <a:lnTo>
                    <a:pt x="45" y="0"/>
                  </a:lnTo>
                  <a:close/>
                  <a:moveTo>
                    <a:pt x="45" y="0"/>
                  </a:moveTo>
                  <a:lnTo>
                    <a:pt x="4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6" name="Freeform 11">
              <a:extLst>
                <a:ext uri="{FF2B5EF4-FFF2-40B4-BE49-F238E27FC236}">
                  <a16:creationId xmlns:a16="http://schemas.microsoft.com/office/drawing/2014/main" id="{F43444F2-76B4-45BA-95E3-B47FAA5148BD}"/>
                </a:ext>
              </a:extLst>
            </p:cNvPr>
            <p:cNvSpPr>
              <a:spLocks noEditPoints="1"/>
            </p:cNvSpPr>
            <p:nvPr/>
          </p:nvSpPr>
          <p:spPr bwMode="gray">
            <a:xfrm>
              <a:off x="5254419" y="1831721"/>
              <a:ext cx="125516" cy="124877"/>
            </a:xfrm>
            <a:custGeom>
              <a:avLst/>
              <a:gdLst>
                <a:gd name="T0" fmla="*/ 45 w 393"/>
                <a:gd name="T1" fmla="*/ 0 h 391"/>
                <a:gd name="T2" fmla="*/ 393 w 393"/>
                <a:gd name="T3" fmla="*/ 346 h 391"/>
                <a:gd name="T4" fmla="*/ 348 w 393"/>
                <a:gd name="T5" fmla="*/ 391 h 391"/>
                <a:gd name="T6" fmla="*/ 0 w 393"/>
                <a:gd name="T7" fmla="*/ 44 h 391"/>
                <a:gd name="T8" fmla="*/ 45 w 393"/>
                <a:gd name="T9" fmla="*/ 0 h 391"/>
                <a:gd name="T10" fmla="*/ 45 w 393"/>
                <a:gd name="T11" fmla="*/ 0 h 391"/>
                <a:gd name="T12" fmla="*/ 45 w 393"/>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393" h="391">
                  <a:moveTo>
                    <a:pt x="45" y="0"/>
                  </a:moveTo>
                  <a:lnTo>
                    <a:pt x="393" y="346"/>
                  </a:lnTo>
                  <a:lnTo>
                    <a:pt x="348" y="391"/>
                  </a:lnTo>
                  <a:lnTo>
                    <a:pt x="0" y="44"/>
                  </a:lnTo>
                  <a:lnTo>
                    <a:pt x="45" y="0"/>
                  </a:lnTo>
                  <a:moveTo>
                    <a:pt x="45" y="0"/>
                  </a:moveTo>
                  <a:lnTo>
                    <a:pt x="4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7" name="Freeform 12">
              <a:extLst>
                <a:ext uri="{FF2B5EF4-FFF2-40B4-BE49-F238E27FC236}">
                  <a16:creationId xmlns:a16="http://schemas.microsoft.com/office/drawing/2014/main" id="{4AB6DF34-B808-453C-A5D6-074CCE1E3D00}"/>
                </a:ext>
              </a:extLst>
            </p:cNvPr>
            <p:cNvSpPr>
              <a:spLocks noEditPoints="1"/>
            </p:cNvSpPr>
            <p:nvPr/>
          </p:nvSpPr>
          <p:spPr bwMode="gray">
            <a:xfrm>
              <a:off x="5425925" y="2002589"/>
              <a:ext cx="165119" cy="165758"/>
            </a:xfrm>
            <a:custGeom>
              <a:avLst/>
              <a:gdLst>
                <a:gd name="T0" fmla="*/ 44 w 517"/>
                <a:gd name="T1" fmla="*/ 0 h 519"/>
                <a:gd name="T2" fmla="*/ 517 w 517"/>
                <a:gd name="T3" fmla="*/ 474 h 519"/>
                <a:gd name="T4" fmla="*/ 474 w 517"/>
                <a:gd name="T5" fmla="*/ 519 h 519"/>
                <a:gd name="T6" fmla="*/ 0 w 517"/>
                <a:gd name="T7" fmla="*/ 46 h 519"/>
                <a:gd name="T8" fmla="*/ 44 w 517"/>
                <a:gd name="T9" fmla="*/ 0 h 519"/>
                <a:gd name="T10" fmla="*/ 44 w 517"/>
                <a:gd name="T11" fmla="*/ 0 h 519"/>
                <a:gd name="T12" fmla="*/ 44 w 517"/>
                <a:gd name="T13" fmla="*/ 0 h 519"/>
              </a:gdLst>
              <a:ahLst/>
              <a:cxnLst>
                <a:cxn ang="0">
                  <a:pos x="T0" y="T1"/>
                </a:cxn>
                <a:cxn ang="0">
                  <a:pos x="T2" y="T3"/>
                </a:cxn>
                <a:cxn ang="0">
                  <a:pos x="T4" y="T5"/>
                </a:cxn>
                <a:cxn ang="0">
                  <a:pos x="T6" y="T7"/>
                </a:cxn>
                <a:cxn ang="0">
                  <a:pos x="T8" y="T9"/>
                </a:cxn>
                <a:cxn ang="0">
                  <a:pos x="T10" y="T11"/>
                </a:cxn>
                <a:cxn ang="0">
                  <a:pos x="T12" y="T13"/>
                </a:cxn>
              </a:cxnLst>
              <a:rect l="0" t="0" r="r" b="b"/>
              <a:pathLst>
                <a:path w="517" h="519">
                  <a:moveTo>
                    <a:pt x="44" y="0"/>
                  </a:moveTo>
                  <a:lnTo>
                    <a:pt x="517" y="474"/>
                  </a:lnTo>
                  <a:lnTo>
                    <a:pt x="474" y="519"/>
                  </a:lnTo>
                  <a:lnTo>
                    <a:pt x="0" y="46"/>
                  </a:lnTo>
                  <a:lnTo>
                    <a:pt x="44" y="0"/>
                  </a:lnTo>
                  <a:close/>
                  <a:moveTo>
                    <a:pt x="44" y="0"/>
                  </a:moveTo>
                  <a:lnTo>
                    <a:pt x="44"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8" name="Freeform 13">
              <a:extLst>
                <a:ext uri="{FF2B5EF4-FFF2-40B4-BE49-F238E27FC236}">
                  <a16:creationId xmlns:a16="http://schemas.microsoft.com/office/drawing/2014/main" id="{D88D2D79-294A-4324-BBFA-F7D8CA7ECAAA}"/>
                </a:ext>
              </a:extLst>
            </p:cNvPr>
            <p:cNvSpPr>
              <a:spLocks noEditPoints="1"/>
            </p:cNvSpPr>
            <p:nvPr/>
          </p:nvSpPr>
          <p:spPr bwMode="gray">
            <a:xfrm>
              <a:off x="5425925" y="2002589"/>
              <a:ext cx="165119" cy="165758"/>
            </a:xfrm>
            <a:custGeom>
              <a:avLst/>
              <a:gdLst>
                <a:gd name="T0" fmla="*/ 44 w 517"/>
                <a:gd name="T1" fmla="*/ 0 h 519"/>
                <a:gd name="T2" fmla="*/ 517 w 517"/>
                <a:gd name="T3" fmla="*/ 474 h 519"/>
                <a:gd name="T4" fmla="*/ 474 w 517"/>
                <a:gd name="T5" fmla="*/ 519 h 519"/>
                <a:gd name="T6" fmla="*/ 0 w 517"/>
                <a:gd name="T7" fmla="*/ 46 h 519"/>
                <a:gd name="T8" fmla="*/ 44 w 517"/>
                <a:gd name="T9" fmla="*/ 0 h 519"/>
                <a:gd name="T10" fmla="*/ 44 w 517"/>
                <a:gd name="T11" fmla="*/ 0 h 519"/>
                <a:gd name="T12" fmla="*/ 44 w 517"/>
                <a:gd name="T13" fmla="*/ 0 h 519"/>
              </a:gdLst>
              <a:ahLst/>
              <a:cxnLst>
                <a:cxn ang="0">
                  <a:pos x="T0" y="T1"/>
                </a:cxn>
                <a:cxn ang="0">
                  <a:pos x="T2" y="T3"/>
                </a:cxn>
                <a:cxn ang="0">
                  <a:pos x="T4" y="T5"/>
                </a:cxn>
                <a:cxn ang="0">
                  <a:pos x="T6" y="T7"/>
                </a:cxn>
                <a:cxn ang="0">
                  <a:pos x="T8" y="T9"/>
                </a:cxn>
                <a:cxn ang="0">
                  <a:pos x="T10" y="T11"/>
                </a:cxn>
                <a:cxn ang="0">
                  <a:pos x="T12" y="T13"/>
                </a:cxn>
              </a:cxnLst>
              <a:rect l="0" t="0" r="r" b="b"/>
              <a:pathLst>
                <a:path w="517" h="519">
                  <a:moveTo>
                    <a:pt x="44" y="0"/>
                  </a:moveTo>
                  <a:lnTo>
                    <a:pt x="517" y="474"/>
                  </a:lnTo>
                  <a:lnTo>
                    <a:pt x="474" y="519"/>
                  </a:lnTo>
                  <a:lnTo>
                    <a:pt x="0" y="46"/>
                  </a:lnTo>
                  <a:lnTo>
                    <a:pt x="44" y="0"/>
                  </a:lnTo>
                  <a:moveTo>
                    <a:pt x="44" y="0"/>
                  </a:moveTo>
                  <a:lnTo>
                    <a:pt x="4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9" name="Freeform 14">
              <a:extLst>
                <a:ext uri="{FF2B5EF4-FFF2-40B4-BE49-F238E27FC236}">
                  <a16:creationId xmlns:a16="http://schemas.microsoft.com/office/drawing/2014/main" id="{3229F0FD-FDAF-4896-B13C-9435978298C5}"/>
                </a:ext>
              </a:extLst>
            </p:cNvPr>
            <p:cNvSpPr>
              <a:spLocks noEditPoints="1"/>
            </p:cNvSpPr>
            <p:nvPr/>
          </p:nvSpPr>
          <p:spPr bwMode="gray">
            <a:xfrm>
              <a:off x="5564216" y="1748363"/>
              <a:ext cx="100605" cy="100604"/>
            </a:xfrm>
            <a:custGeom>
              <a:avLst/>
              <a:gdLst>
                <a:gd name="T0" fmla="*/ 153 w 153"/>
                <a:gd name="T1" fmla="*/ 76 h 153"/>
                <a:gd name="T2" fmla="*/ 76 w 153"/>
                <a:gd name="T3" fmla="*/ 153 h 153"/>
                <a:gd name="T4" fmla="*/ 0 w 153"/>
                <a:gd name="T5" fmla="*/ 76 h 153"/>
                <a:gd name="T6" fmla="*/ 76 w 153"/>
                <a:gd name="T7" fmla="*/ 0 h 153"/>
                <a:gd name="T8" fmla="*/ 153 w 153"/>
                <a:gd name="T9" fmla="*/ 76 h 153"/>
                <a:gd name="T10" fmla="*/ 153 w 153"/>
                <a:gd name="T11" fmla="*/ 76 h 153"/>
                <a:gd name="T12" fmla="*/ 153 w 153"/>
                <a:gd name="T13" fmla="*/ 76 h 153"/>
              </a:gdLst>
              <a:ahLst/>
              <a:cxnLst>
                <a:cxn ang="0">
                  <a:pos x="T0" y="T1"/>
                </a:cxn>
                <a:cxn ang="0">
                  <a:pos x="T2" y="T3"/>
                </a:cxn>
                <a:cxn ang="0">
                  <a:pos x="T4" y="T5"/>
                </a:cxn>
                <a:cxn ang="0">
                  <a:pos x="T6" y="T7"/>
                </a:cxn>
                <a:cxn ang="0">
                  <a:pos x="T8" y="T9"/>
                </a:cxn>
                <a:cxn ang="0">
                  <a:pos x="T10" y="T11"/>
                </a:cxn>
                <a:cxn ang="0">
                  <a:pos x="T12" y="T13"/>
                </a:cxn>
              </a:cxnLst>
              <a:rect l="0" t="0" r="r" b="b"/>
              <a:pathLst>
                <a:path w="153" h="153">
                  <a:moveTo>
                    <a:pt x="153" y="76"/>
                  </a:moveTo>
                  <a:cubicBezTo>
                    <a:pt x="153" y="119"/>
                    <a:pt x="119" y="153"/>
                    <a:pt x="76" y="153"/>
                  </a:cubicBezTo>
                  <a:cubicBezTo>
                    <a:pt x="34" y="153"/>
                    <a:pt x="0" y="119"/>
                    <a:pt x="0" y="76"/>
                  </a:cubicBezTo>
                  <a:cubicBezTo>
                    <a:pt x="0" y="34"/>
                    <a:pt x="34" y="0"/>
                    <a:pt x="76" y="0"/>
                  </a:cubicBezTo>
                  <a:cubicBezTo>
                    <a:pt x="119" y="0"/>
                    <a:pt x="153" y="34"/>
                    <a:pt x="153" y="76"/>
                  </a:cubicBezTo>
                  <a:close/>
                  <a:moveTo>
                    <a:pt x="153" y="76"/>
                  </a:moveTo>
                  <a:cubicBezTo>
                    <a:pt x="153" y="76"/>
                    <a:pt x="153" y="76"/>
                    <a:pt x="153" y="7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0" name="Freeform 15">
              <a:extLst>
                <a:ext uri="{FF2B5EF4-FFF2-40B4-BE49-F238E27FC236}">
                  <a16:creationId xmlns:a16="http://schemas.microsoft.com/office/drawing/2014/main" id="{2712A00D-BD97-47A0-9AE4-22B3921015BA}"/>
                </a:ext>
              </a:extLst>
            </p:cNvPr>
            <p:cNvSpPr>
              <a:spLocks noEditPoints="1"/>
            </p:cNvSpPr>
            <p:nvPr/>
          </p:nvSpPr>
          <p:spPr bwMode="gray">
            <a:xfrm>
              <a:off x="5362369" y="2180802"/>
              <a:ext cx="101243" cy="101243"/>
            </a:xfrm>
            <a:custGeom>
              <a:avLst/>
              <a:gdLst>
                <a:gd name="T0" fmla="*/ 154 w 154"/>
                <a:gd name="T1" fmla="*/ 77 h 154"/>
                <a:gd name="T2" fmla="*/ 77 w 154"/>
                <a:gd name="T3" fmla="*/ 154 h 154"/>
                <a:gd name="T4" fmla="*/ 0 w 154"/>
                <a:gd name="T5" fmla="*/ 77 h 154"/>
                <a:gd name="T6" fmla="*/ 77 w 154"/>
                <a:gd name="T7" fmla="*/ 0 h 154"/>
                <a:gd name="T8" fmla="*/ 154 w 154"/>
                <a:gd name="T9" fmla="*/ 77 h 154"/>
                <a:gd name="T10" fmla="*/ 154 w 154"/>
                <a:gd name="T11" fmla="*/ 77 h 154"/>
                <a:gd name="T12" fmla="*/ 154 w 154"/>
                <a:gd name="T13" fmla="*/ 77 h 154"/>
              </a:gdLst>
              <a:ahLst/>
              <a:cxnLst>
                <a:cxn ang="0">
                  <a:pos x="T0" y="T1"/>
                </a:cxn>
                <a:cxn ang="0">
                  <a:pos x="T2" y="T3"/>
                </a:cxn>
                <a:cxn ang="0">
                  <a:pos x="T4" y="T5"/>
                </a:cxn>
                <a:cxn ang="0">
                  <a:pos x="T6" y="T7"/>
                </a:cxn>
                <a:cxn ang="0">
                  <a:pos x="T8" y="T9"/>
                </a:cxn>
                <a:cxn ang="0">
                  <a:pos x="T10" y="T11"/>
                </a:cxn>
                <a:cxn ang="0">
                  <a:pos x="T12" y="T13"/>
                </a:cxn>
              </a:cxnLst>
              <a:rect l="0" t="0" r="r" b="b"/>
              <a:pathLst>
                <a:path w="154" h="154">
                  <a:moveTo>
                    <a:pt x="154" y="77"/>
                  </a:moveTo>
                  <a:cubicBezTo>
                    <a:pt x="154" y="119"/>
                    <a:pt x="119" y="154"/>
                    <a:pt x="77" y="154"/>
                  </a:cubicBezTo>
                  <a:cubicBezTo>
                    <a:pt x="35" y="154"/>
                    <a:pt x="0" y="119"/>
                    <a:pt x="0" y="77"/>
                  </a:cubicBezTo>
                  <a:cubicBezTo>
                    <a:pt x="0" y="35"/>
                    <a:pt x="35" y="0"/>
                    <a:pt x="77" y="0"/>
                  </a:cubicBezTo>
                  <a:cubicBezTo>
                    <a:pt x="119" y="0"/>
                    <a:pt x="154" y="35"/>
                    <a:pt x="154" y="77"/>
                  </a:cubicBezTo>
                  <a:close/>
                  <a:moveTo>
                    <a:pt x="154" y="77"/>
                  </a:moveTo>
                  <a:cubicBezTo>
                    <a:pt x="154" y="77"/>
                    <a:pt x="154" y="77"/>
                    <a:pt x="154" y="7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1" name="Freeform 16">
              <a:extLst>
                <a:ext uri="{FF2B5EF4-FFF2-40B4-BE49-F238E27FC236}">
                  <a16:creationId xmlns:a16="http://schemas.microsoft.com/office/drawing/2014/main" id="{A4D8E6FB-22DC-406E-A35E-EB5FFA2CA35E}"/>
                </a:ext>
              </a:extLst>
            </p:cNvPr>
            <p:cNvSpPr>
              <a:spLocks noEditPoints="1"/>
            </p:cNvSpPr>
            <p:nvPr/>
          </p:nvSpPr>
          <p:spPr bwMode="gray">
            <a:xfrm>
              <a:off x="5130819" y="2161000"/>
              <a:ext cx="100605" cy="100604"/>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 name="T10" fmla="*/ 153 w 153"/>
                <a:gd name="T11" fmla="*/ 76 h 153"/>
                <a:gd name="T12" fmla="*/ 153 w 153"/>
                <a:gd name="T13" fmla="*/ 76 h 153"/>
              </a:gdLst>
              <a:ahLst/>
              <a:cxnLst>
                <a:cxn ang="0">
                  <a:pos x="T0" y="T1"/>
                </a:cxn>
                <a:cxn ang="0">
                  <a:pos x="T2" y="T3"/>
                </a:cxn>
                <a:cxn ang="0">
                  <a:pos x="T4" y="T5"/>
                </a:cxn>
                <a:cxn ang="0">
                  <a:pos x="T6" y="T7"/>
                </a:cxn>
                <a:cxn ang="0">
                  <a:pos x="T8" y="T9"/>
                </a:cxn>
                <a:cxn ang="0">
                  <a:pos x="T10" y="T11"/>
                </a:cxn>
                <a:cxn ang="0">
                  <a:pos x="T12" y="T13"/>
                </a:cxn>
              </a:cxnLst>
              <a:rect l="0" t="0" r="r" b="b"/>
              <a:pathLst>
                <a:path w="153" h="153">
                  <a:moveTo>
                    <a:pt x="153" y="76"/>
                  </a:moveTo>
                  <a:cubicBezTo>
                    <a:pt x="153" y="119"/>
                    <a:pt x="119" y="153"/>
                    <a:pt x="77" y="153"/>
                  </a:cubicBezTo>
                  <a:cubicBezTo>
                    <a:pt x="34" y="153"/>
                    <a:pt x="0" y="119"/>
                    <a:pt x="0" y="76"/>
                  </a:cubicBezTo>
                  <a:cubicBezTo>
                    <a:pt x="0" y="34"/>
                    <a:pt x="34" y="0"/>
                    <a:pt x="77" y="0"/>
                  </a:cubicBezTo>
                  <a:cubicBezTo>
                    <a:pt x="119" y="0"/>
                    <a:pt x="153" y="34"/>
                    <a:pt x="153" y="76"/>
                  </a:cubicBezTo>
                  <a:close/>
                  <a:moveTo>
                    <a:pt x="153" y="76"/>
                  </a:moveTo>
                  <a:cubicBezTo>
                    <a:pt x="153" y="76"/>
                    <a:pt x="153" y="76"/>
                    <a:pt x="153" y="7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2" name="Freeform 17">
              <a:extLst>
                <a:ext uri="{FF2B5EF4-FFF2-40B4-BE49-F238E27FC236}">
                  <a16:creationId xmlns:a16="http://schemas.microsoft.com/office/drawing/2014/main" id="{E0366255-FED5-48A5-9C64-E7731906E077}"/>
                </a:ext>
              </a:extLst>
            </p:cNvPr>
            <p:cNvSpPr>
              <a:spLocks noEditPoints="1"/>
            </p:cNvSpPr>
            <p:nvPr/>
          </p:nvSpPr>
          <p:spPr bwMode="gray">
            <a:xfrm>
              <a:off x="5221523" y="1798186"/>
              <a:ext cx="60682" cy="60682"/>
            </a:xfrm>
            <a:custGeom>
              <a:avLst/>
              <a:gdLst>
                <a:gd name="T0" fmla="*/ 92 w 92"/>
                <a:gd name="T1" fmla="*/ 46 h 92"/>
                <a:gd name="T2" fmla="*/ 46 w 92"/>
                <a:gd name="T3" fmla="*/ 92 h 92"/>
                <a:gd name="T4" fmla="*/ 0 w 92"/>
                <a:gd name="T5" fmla="*/ 46 h 92"/>
                <a:gd name="T6" fmla="*/ 46 w 92"/>
                <a:gd name="T7" fmla="*/ 0 h 92"/>
                <a:gd name="T8" fmla="*/ 92 w 92"/>
                <a:gd name="T9" fmla="*/ 46 h 92"/>
                <a:gd name="T10" fmla="*/ 92 w 92"/>
                <a:gd name="T11" fmla="*/ 46 h 92"/>
                <a:gd name="T12" fmla="*/ 92 w 92"/>
                <a:gd name="T13" fmla="*/ 46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92" y="46"/>
                  </a:moveTo>
                  <a:cubicBezTo>
                    <a:pt x="92" y="72"/>
                    <a:pt x="71" y="92"/>
                    <a:pt x="46" y="92"/>
                  </a:cubicBezTo>
                  <a:cubicBezTo>
                    <a:pt x="20" y="92"/>
                    <a:pt x="0" y="72"/>
                    <a:pt x="0" y="46"/>
                  </a:cubicBezTo>
                  <a:cubicBezTo>
                    <a:pt x="0" y="21"/>
                    <a:pt x="20" y="0"/>
                    <a:pt x="46" y="0"/>
                  </a:cubicBezTo>
                  <a:cubicBezTo>
                    <a:pt x="71" y="0"/>
                    <a:pt x="92" y="21"/>
                    <a:pt x="92" y="46"/>
                  </a:cubicBezTo>
                  <a:close/>
                  <a:moveTo>
                    <a:pt x="92" y="46"/>
                  </a:moveTo>
                  <a:cubicBezTo>
                    <a:pt x="92" y="46"/>
                    <a:pt x="92" y="46"/>
                    <a:pt x="92" y="4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3" name="Freeform 18">
              <a:extLst>
                <a:ext uri="{FF2B5EF4-FFF2-40B4-BE49-F238E27FC236}">
                  <a16:creationId xmlns:a16="http://schemas.microsoft.com/office/drawing/2014/main" id="{EA9C7FF2-232B-48DD-A89B-BCE7537213E2}"/>
                </a:ext>
              </a:extLst>
            </p:cNvPr>
            <p:cNvSpPr>
              <a:spLocks noEditPoints="1"/>
            </p:cNvSpPr>
            <p:nvPr/>
          </p:nvSpPr>
          <p:spPr bwMode="gray">
            <a:xfrm>
              <a:off x="5543776" y="2121078"/>
              <a:ext cx="60363" cy="59724"/>
            </a:xfrm>
            <a:custGeom>
              <a:avLst/>
              <a:gdLst>
                <a:gd name="T0" fmla="*/ 92 w 92"/>
                <a:gd name="T1" fmla="*/ 45 h 91"/>
                <a:gd name="T2" fmla="*/ 46 w 92"/>
                <a:gd name="T3" fmla="*/ 91 h 91"/>
                <a:gd name="T4" fmla="*/ 0 w 92"/>
                <a:gd name="T5" fmla="*/ 45 h 91"/>
                <a:gd name="T6" fmla="*/ 46 w 92"/>
                <a:gd name="T7" fmla="*/ 0 h 91"/>
                <a:gd name="T8" fmla="*/ 92 w 92"/>
                <a:gd name="T9" fmla="*/ 45 h 91"/>
                <a:gd name="T10" fmla="*/ 92 w 92"/>
                <a:gd name="T11" fmla="*/ 45 h 91"/>
                <a:gd name="T12" fmla="*/ 92 w 92"/>
                <a:gd name="T13" fmla="*/ 45 h 91"/>
              </a:gdLst>
              <a:ahLst/>
              <a:cxnLst>
                <a:cxn ang="0">
                  <a:pos x="T0" y="T1"/>
                </a:cxn>
                <a:cxn ang="0">
                  <a:pos x="T2" y="T3"/>
                </a:cxn>
                <a:cxn ang="0">
                  <a:pos x="T4" y="T5"/>
                </a:cxn>
                <a:cxn ang="0">
                  <a:pos x="T6" y="T7"/>
                </a:cxn>
                <a:cxn ang="0">
                  <a:pos x="T8" y="T9"/>
                </a:cxn>
                <a:cxn ang="0">
                  <a:pos x="T10" y="T11"/>
                </a:cxn>
                <a:cxn ang="0">
                  <a:pos x="T12" y="T13"/>
                </a:cxn>
              </a:cxnLst>
              <a:rect l="0" t="0" r="r" b="b"/>
              <a:pathLst>
                <a:path w="92" h="91">
                  <a:moveTo>
                    <a:pt x="92" y="45"/>
                  </a:moveTo>
                  <a:cubicBezTo>
                    <a:pt x="92" y="71"/>
                    <a:pt x="72" y="91"/>
                    <a:pt x="46" y="91"/>
                  </a:cubicBezTo>
                  <a:cubicBezTo>
                    <a:pt x="21" y="91"/>
                    <a:pt x="0" y="71"/>
                    <a:pt x="0" y="45"/>
                  </a:cubicBezTo>
                  <a:cubicBezTo>
                    <a:pt x="0" y="20"/>
                    <a:pt x="21" y="0"/>
                    <a:pt x="46" y="0"/>
                  </a:cubicBezTo>
                  <a:cubicBezTo>
                    <a:pt x="72" y="0"/>
                    <a:pt x="92" y="20"/>
                    <a:pt x="92" y="45"/>
                  </a:cubicBezTo>
                  <a:close/>
                  <a:moveTo>
                    <a:pt x="92" y="45"/>
                  </a:moveTo>
                  <a:cubicBezTo>
                    <a:pt x="92" y="45"/>
                    <a:pt x="92" y="45"/>
                    <a:pt x="92" y="4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4" name="Ellipse 122">
              <a:extLst>
                <a:ext uri="{FF2B5EF4-FFF2-40B4-BE49-F238E27FC236}">
                  <a16:creationId xmlns:a16="http://schemas.microsoft.com/office/drawing/2014/main" id="{5F60D5F3-8C6D-4FAD-9884-DE78967A56FF}"/>
                </a:ext>
              </a:extLst>
            </p:cNvPr>
            <p:cNvSpPr/>
            <p:nvPr/>
          </p:nvSpPr>
          <p:spPr bwMode="gray">
            <a:xfrm>
              <a:off x="5354314" y="1926973"/>
              <a:ext cx="117034" cy="117033"/>
            </a:xfrm>
            <a:prstGeom prst="ellipse">
              <a:avLst/>
            </a:prstGeom>
            <a:grp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5" name="Freeform 23">
              <a:extLst>
                <a:ext uri="{FF2B5EF4-FFF2-40B4-BE49-F238E27FC236}">
                  <a16:creationId xmlns:a16="http://schemas.microsoft.com/office/drawing/2014/main" id="{A15CD9CD-D17E-4A5D-A08D-5EF0FD9264E9}"/>
                </a:ext>
              </a:extLst>
            </p:cNvPr>
            <p:cNvSpPr>
              <a:spLocks noEditPoints="1"/>
            </p:cNvSpPr>
            <p:nvPr/>
          </p:nvSpPr>
          <p:spPr bwMode="gray">
            <a:xfrm>
              <a:off x="5334099" y="1901087"/>
              <a:ext cx="162009" cy="166593"/>
            </a:xfrm>
            <a:custGeom>
              <a:avLst/>
              <a:gdLst>
                <a:gd name="T0" fmla="*/ 78 w 102"/>
                <a:gd name="T1" fmla="*/ 52 h 105"/>
                <a:gd name="T2" fmla="*/ 50 w 102"/>
                <a:gd name="T3" fmla="*/ 79 h 105"/>
                <a:gd name="T4" fmla="*/ 24 w 102"/>
                <a:gd name="T5" fmla="*/ 52 h 105"/>
                <a:gd name="T6" fmla="*/ 50 w 102"/>
                <a:gd name="T7" fmla="*/ 24 h 105"/>
                <a:gd name="T8" fmla="*/ 78 w 102"/>
                <a:gd name="T9" fmla="*/ 52 h 105"/>
                <a:gd name="T10" fmla="*/ 89 w 102"/>
                <a:gd name="T11" fmla="*/ 44 h 105"/>
                <a:gd name="T12" fmla="*/ 100 w 102"/>
                <a:gd name="T13" fmla="*/ 37 h 105"/>
                <a:gd name="T14" fmla="*/ 96 w 102"/>
                <a:gd name="T15" fmla="*/ 26 h 105"/>
                <a:gd name="T16" fmla="*/ 83 w 102"/>
                <a:gd name="T17" fmla="*/ 28 h 105"/>
                <a:gd name="T18" fmla="*/ 78 w 102"/>
                <a:gd name="T19" fmla="*/ 24 h 105"/>
                <a:gd name="T20" fmla="*/ 81 w 102"/>
                <a:gd name="T21" fmla="*/ 11 h 105"/>
                <a:gd name="T22" fmla="*/ 72 w 102"/>
                <a:gd name="T23" fmla="*/ 4 h 105"/>
                <a:gd name="T24" fmla="*/ 63 w 102"/>
                <a:gd name="T25" fmla="*/ 13 h 105"/>
                <a:gd name="T26" fmla="*/ 54 w 102"/>
                <a:gd name="T27" fmla="*/ 13 h 105"/>
                <a:gd name="T28" fmla="*/ 50 w 102"/>
                <a:gd name="T29" fmla="*/ 0 h 105"/>
                <a:gd name="T30" fmla="*/ 39 w 102"/>
                <a:gd name="T31" fmla="*/ 2 h 105"/>
                <a:gd name="T32" fmla="*/ 37 w 102"/>
                <a:gd name="T33" fmla="*/ 15 h 105"/>
                <a:gd name="T34" fmla="*/ 30 w 102"/>
                <a:gd name="T35" fmla="*/ 17 h 105"/>
                <a:gd name="T36" fmla="*/ 19 w 102"/>
                <a:gd name="T37" fmla="*/ 11 h 105"/>
                <a:gd name="T38" fmla="*/ 13 w 102"/>
                <a:gd name="T39" fmla="*/ 17 h 105"/>
                <a:gd name="T40" fmla="*/ 17 w 102"/>
                <a:gd name="T41" fmla="*/ 30 h 105"/>
                <a:gd name="T42" fmla="*/ 15 w 102"/>
                <a:gd name="T43" fmla="*/ 35 h 105"/>
                <a:gd name="T44" fmla="*/ 2 w 102"/>
                <a:gd name="T45" fmla="*/ 37 h 105"/>
                <a:gd name="T46" fmla="*/ 0 w 102"/>
                <a:gd name="T47" fmla="*/ 48 h 105"/>
                <a:gd name="T48" fmla="*/ 11 w 102"/>
                <a:gd name="T49" fmla="*/ 52 h 105"/>
                <a:gd name="T50" fmla="*/ 11 w 102"/>
                <a:gd name="T51" fmla="*/ 59 h 105"/>
                <a:gd name="T52" fmla="*/ 2 w 102"/>
                <a:gd name="T53" fmla="*/ 68 h 105"/>
                <a:gd name="T54" fmla="*/ 6 w 102"/>
                <a:gd name="T55" fmla="*/ 79 h 105"/>
                <a:gd name="T56" fmla="*/ 19 w 102"/>
                <a:gd name="T57" fmla="*/ 77 h 105"/>
                <a:gd name="T58" fmla="*/ 24 w 102"/>
                <a:gd name="T59" fmla="*/ 81 h 105"/>
                <a:gd name="T60" fmla="*/ 19 w 102"/>
                <a:gd name="T61" fmla="*/ 94 h 105"/>
                <a:gd name="T62" fmla="*/ 30 w 102"/>
                <a:gd name="T63" fmla="*/ 101 h 105"/>
                <a:gd name="T64" fmla="*/ 39 w 102"/>
                <a:gd name="T65" fmla="*/ 90 h 105"/>
                <a:gd name="T66" fmla="*/ 46 w 102"/>
                <a:gd name="T67" fmla="*/ 92 h 105"/>
                <a:gd name="T68" fmla="*/ 50 w 102"/>
                <a:gd name="T69" fmla="*/ 105 h 105"/>
                <a:gd name="T70" fmla="*/ 61 w 102"/>
                <a:gd name="T71" fmla="*/ 103 h 105"/>
                <a:gd name="T72" fmla="*/ 63 w 102"/>
                <a:gd name="T73" fmla="*/ 90 h 105"/>
                <a:gd name="T74" fmla="*/ 70 w 102"/>
                <a:gd name="T75" fmla="*/ 87 h 105"/>
                <a:gd name="T76" fmla="*/ 83 w 102"/>
                <a:gd name="T77" fmla="*/ 94 h 105"/>
                <a:gd name="T78" fmla="*/ 89 w 102"/>
                <a:gd name="T79" fmla="*/ 85 h 105"/>
                <a:gd name="T80" fmla="*/ 85 w 102"/>
                <a:gd name="T81" fmla="*/ 74 h 105"/>
                <a:gd name="T82" fmla="*/ 87 w 102"/>
                <a:gd name="T83" fmla="*/ 68 h 105"/>
                <a:gd name="T84" fmla="*/ 100 w 102"/>
                <a:gd name="T85" fmla="*/ 68 h 105"/>
                <a:gd name="T86" fmla="*/ 102 w 102"/>
                <a:gd name="T87" fmla="*/ 57 h 105"/>
                <a:gd name="T88" fmla="*/ 89 w 102"/>
                <a:gd name="T89" fmla="*/ 50 h 105"/>
                <a:gd name="T90" fmla="*/ 89 w 102"/>
                <a:gd name="T91"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5">
                  <a:moveTo>
                    <a:pt x="78" y="52"/>
                  </a:moveTo>
                  <a:cubicBezTo>
                    <a:pt x="78" y="68"/>
                    <a:pt x="65" y="79"/>
                    <a:pt x="50" y="79"/>
                  </a:cubicBezTo>
                  <a:cubicBezTo>
                    <a:pt x="35" y="79"/>
                    <a:pt x="24" y="68"/>
                    <a:pt x="24" y="52"/>
                  </a:cubicBezTo>
                  <a:cubicBezTo>
                    <a:pt x="24" y="37"/>
                    <a:pt x="35" y="24"/>
                    <a:pt x="50" y="24"/>
                  </a:cubicBezTo>
                  <a:cubicBezTo>
                    <a:pt x="65" y="24"/>
                    <a:pt x="78" y="37"/>
                    <a:pt x="78" y="52"/>
                  </a:cubicBezTo>
                  <a:moveTo>
                    <a:pt x="89" y="44"/>
                  </a:moveTo>
                  <a:cubicBezTo>
                    <a:pt x="100" y="37"/>
                    <a:pt x="100" y="37"/>
                    <a:pt x="100" y="37"/>
                  </a:cubicBezTo>
                  <a:cubicBezTo>
                    <a:pt x="96" y="26"/>
                    <a:pt x="96" y="26"/>
                    <a:pt x="96" y="26"/>
                  </a:cubicBezTo>
                  <a:cubicBezTo>
                    <a:pt x="83" y="28"/>
                    <a:pt x="83" y="28"/>
                    <a:pt x="83" y="28"/>
                  </a:cubicBezTo>
                  <a:cubicBezTo>
                    <a:pt x="81" y="26"/>
                    <a:pt x="78" y="24"/>
                    <a:pt x="78" y="24"/>
                  </a:cubicBezTo>
                  <a:cubicBezTo>
                    <a:pt x="81" y="11"/>
                    <a:pt x="81" y="11"/>
                    <a:pt x="81" y="11"/>
                  </a:cubicBezTo>
                  <a:cubicBezTo>
                    <a:pt x="72" y="4"/>
                    <a:pt x="72" y="4"/>
                    <a:pt x="72" y="4"/>
                  </a:cubicBezTo>
                  <a:cubicBezTo>
                    <a:pt x="63" y="13"/>
                    <a:pt x="63" y="13"/>
                    <a:pt x="63" y="13"/>
                  </a:cubicBezTo>
                  <a:cubicBezTo>
                    <a:pt x="61" y="13"/>
                    <a:pt x="54" y="13"/>
                    <a:pt x="54" y="13"/>
                  </a:cubicBezTo>
                  <a:cubicBezTo>
                    <a:pt x="54" y="13"/>
                    <a:pt x="50" y="2"/>
                    <a:pt x="50" y="0"/>
                  </a:cubicBezTo>
                  <a:cubicBezTo>
                    <a:pt x="39" y="2"/>
                    <a:pt x="39" y="2"/>
                    <a:pt x="39" y="2"/>
                  </a:cubicBezTo>
                  <a:cubicBezTo>
                    <a:pt x="37" y="15"/>
                    <a:pt x="37" y="15"/>
                    <a:pt x="37" y="15"/>
                  </a:cubicBezTo>
                  <a:cubicBezTo>
                    <a:pt x="35" y="15"/>
                    <a:pt x="30" y="17"/>
                    <a:pt x="30" y="17"/>
                  </a:cubicBezTo>
                  <a:cubicBezTo>
                    <a:pt x="19" y="11"/>
                    <a:pt x="19" y="11"/>
                    <a:pt x="19" y="11"/>
                  </a:cubicBezTo>
                  <a:cubicBezTo>
                    <a:pt x="13" y="17"/>
                    <a:pt x="13" y="17"/>
                    <a:pt x="13" y="17"/>
                  </a:cubicBezTo>
                  <a:cubicBezTo>
                    <a:pt x="17" y="30"/>
                    <a:pt x="17" y="30"/>
                    <a:pt x="17" y="30"/>
                  </a:cubicBezTo>
                  <a:cubicBezTo>
                    <a:pt x="17" y="33"/>
                    <a:pt x="15" y="35"/>
                    <a:pt x="15" y="35"/>
                  </a:cubicBezTo>
                  <a:cubicBezTo>
                    <a:pt x="2" y="37"/>
                    <a:pt x="2" y="37"/>
                    <a:pt x="2" y="37"/>
                  </a:cubicBezTo>
                  <a:cubicBezTo>
                    <a:pt x="0" y="48"/>
                    <a:pt x="0" y="48"/>
                    <a:pt x="0" y="48"/>
                  </a:cubicBezTo>
                  <a:cubicBezTo>
                    <a:pt x="11" y="52"/>
                    <a:pt x="11" y="52"/>
                    <a:pt x="11" y="52"/>
                  </a:cubicBezTo>
                  <a:cubicBezTo>
                    <a:pt x="11" y="55"/>
                    <a:pt x="11" y="59"/>
                    <a:pt x="11" y="59"/>
                  </a:cubicBezTo>
                  <a:cubicBezTo>
                    <a:pt x="2" y="68"/>
                    <a:pt x="2" y="68"/>
                    <a:pt x="2" y="68"/>
                  </a:cubicBezTo>
                  <a:cubicBezTo>
                    <a:pt x="6" y="79"/>
                    <a:pt x="6" y="79"/>
                    <a:pt x="6" y="79"/>
                  </a:cubicBezTo>
                  <a:cubicBezTo>
                    <a:pt x="19" y="77"/>
                    <a:pt x="19" y="77"/>
                    <a:pt x="19" y="77"/>
                  </a:cubicBezTo>
                  <a:cubicBezTo>
                    <a:pt x="21" y="79"/>
                    <a:pt x="24" y="81"/>
                    <a:pt x="24" y="81"/>
                  </a:cubicBezTo>
                  <a:cubicBezTo>
                    <a:pt x="19" y="94"/>
                    <a:pt x="19" y="94"/>
                    <a:pt x="19" y="94"/>
                  </a:cubicBezTo>
                  <a:cubicBezTo>
                    <a:pt x="30" y="101"/>
                    <a:pt x="30" y="101"/>
                    <a:pt x="30" y="101"/>
                  </a:cubicBezTo>
                  <a:cubicBezTo>
                    <a:pt x="39" y="90"/>
                    <a:pt x="39" y="90"/>
                    <a:pt x="39" y="90"/>
                  </a:cubicBezTo>
                  <a:cubicBezTo>
                    <a:pt x="43" y="92"/>
                    <a:pt x="46" y="92"/>
                    <a:pt x="46" y="92"/>
                  </a:cubicBezTo>
                  <a:cubicBezTo>
                    <a:pt x="50" y="105"/>
                    <a:pt x="50" y="105"/>
                    <a:pt x="50" y="105"/>
                  </a:cubicBezTo>
                  <a:cubicBezTo>
                    <a:pt x="61" y="103"/>
                    <a:pt x="61" y="103"/>
                    <a:pt x="61" y="103"/>
                  </a:cubicBezTo>
                  <a:cubicBezTo>
                    <a:pt x="63" y="90"/>
                    <a:pt x="63" y="90"/>
                    <a:pt x="63" y="90"/>
                  </a:cubicBezTo>
                  <a:cubicBezTo>
                    <a:pt x="65" y="90"/>
                    <a:pt x="70" y="87"/>
                    <a:pt x="70" y="87"/>
                  </a:cubicBezTo>
                  <a:cubicBezTo>
                    <a:pt x="83" y="94"/>
                    <a:pt x="83" y="94"/>
                    <a:pt x="83" y="94"/>
                  </a:cubicBezTo>
                  <a:cubicBezTo>
                    <a:pt x="89" y="85"/>
                    <a:pt x="89" y="85"/>
                    <a:pt x="89" y="85"/>
                  </a:cubicBezTo>
                  <a:cubicBezTo>
                    <a:pt x="85" y="74"/>
                    <a:pt x="85" y="74"/>
                    <a:pt x="85" y="74"/>
                  </a:cubicBezTo>
                  <a:cubicBezTo>
                    <a:pt x="87" y="70"/>
                    <a:pt x="87" y="68"/>
                    <a:pt x="87" y="68"/>
                  </a:cubicBezTo>
                  <a:cubicBezTo>
                    <a:pt x="100" y="68"/>
                    <a:pt x="100" y="68"/>
                    <a:pt x="100" y="68"/>
                  </a:cubicBezTo>
                  <a:cubicBezTo>
                    <a:pt x="102" y="57"/>
                    <a:pt x="102" y="57"/>
                    <a:pt x="102" y="57"/>
                  </a:cubicBezTo>
                  <a:cubicBezTo>
                    <a:pt x="89" y="50"/>
                    <a:pt x="89" y="50"/>
                    <a:pt x="89" y="50"/>
                  </a:cubicBezTo>
                  <a:cubicBezTo>
                    <a:pt x="91" y="48"/>
                    <a:pt x="89" y="44"/>
                    <a:pt x="89" y="44"/>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Tree>
    <p:extLst>
      <p:ext uri="{BB962C8B-B14F-4D97-AF65-F5344CB8AC3E}">
        <p14:creationId xmlns:p14="http://schemas.microsoft.com/office/powerpoint/2010/main" val="220810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5" name="Object 2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4" name="Rectangle 2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2" name="Rectangle 61"/>
          <p:cNvSpPr/>
          <p:nvPr/>
        </p:nvSpPr>
        <p:spPr bwMode="gray">
          <a:xfrm>
            <a:off x="1043375" y="4084371"/>
            <a:ext cx="10226809" cy="20574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66" name="Straight Connector 65">
            <a:extLst>
              <a:ext uri="{FF2B5EF4-FFF2-40B4-BE49-F238E27FC236}">
                <a16:creationId xmlns:a16="http://schemas.microsoft.com/office/drawing/2014/main" id="{3B4857F0-C03A-DA43-91C2-0EAFC4492926}"/>
              </a:ext>
            </a:extLst>
          </p:cNvPr>
          <p:cNvCxnSpPr>
            <a:cxnSpLocks/>
          </p:cNvCxnSpPr>
          <p:nvPr/>
        </p:nvCxnSpPr>
        <p:spPr>
          <a:xfrm flipH="1">
            <a:off x="1294657" y="4368962"/>
            <a:ext cx="2202076" cy="0"/>
          </a:xfrm>
          <a:prstGeom prst="line">
            <a:avLst/>
          </a:prstGeom>
          <a:ln w="6858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857F0-C03A-DA43-91C2-0EAFC4492926}"/>
              </a:ext>
            </a:extLst>
          </p:cNvPr>
          <p:cNvCxnSpPr>
            <a:cxnSpLocks/>
          </p:cNvCxnSpPr>
          <p:nvPr/>
        </p:nvCxnSpPr>
        <p:spPr>
          <a:xfrm flipH="1">
            <a:off x="4918762" y="4402829"/>
            <a:ext cx="1554005" cy="0"/>
          </a:xfrm>
          <a:prstGeom prst="line">
            <a:avLst/>
          </a:prstGeom>
          <a:ln w="6858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gray">
          <a:xfrm>
            <a:off x="1491916" y="1599760"/>
            <a:ext cx="10226809" cy="20574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64" name="Straight Connector 63">
            <a:extLst>
              <a:ext uri="{FF2B5EF4-FFF2-40B4-BE49-F238E27FC236}">
                <a16:creationId xmlns:a16="http://schemas.microsoft.com/office/drawing/2014/main" id="{3B4857F0-C03A-DA43-91C2-0EAFC4492926}"/>
              </a:ext>
            </a:extLst>
          </p:cNvPr>
          <p:cNvCxnSpPr>
            <a:cxnSpLocks/>
          </p:cNvCxnSpPr>
          <p:nvPr/>
        </p:nvCxnSpPr>
        <p:spPr>
          <a:xfrm flipH="1">
            <a:off x="5430623" y="1862829"/>
            <a:ext cx="589177" cy="0"/>
          </a:xfrm>
          <a:prstGeom prst="line">
            <a:avLst/>
          </a:prstGeom>
          <a:ln w="6858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B4857F0-C03A-DA43-91C2-0EAFC4492926}"/>
              </a:ext>
            </a:extLst>
          </p:cNvPr>
          <p:cNvCxnSpPr>
            <a:cxnSpLocks/>
          </p:cNvCxnSpPr>
          <p:nvPr/>
        </p:nvCxnSpPr>
        <p:spPr>
          <a:xfrm flipH="1">
            <a:off x="9045892" y="1862829"/>
            <a:ext cx="822008" cy="0"/>
          </a:xfrm>
          <a:prstGeom prst="line">
            <a:avLst/>
          </a:prstGeom>
          <a:ln w="6858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4857F0-C03A-DA43-91C2-0EAFC4492926}"/>
              </a:ext>
            </a:extLst>
          </p:cNvPr>
          <p:cNvCxnSpPr>
            <a:cxnSpLocks/>
          </p:cNvCxnSpPr>
          <p:nvPr/>
        </p:nvCxnSpPr>
        <p:spPr>
          <a:xfrm flipH="1">
            <a:off x="1773121" y="1862829"/>
            <a:ext cx="792279" cy="0"/>
          </a:xfrm>
          <a:prstGeom prst="line">
            <a:avLst/>
          </a:prstGeom>
          <a:ln w="6858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3"/>
          </p:nvPr>
        </p:nvSpPr>
        <p:spPr>
          <a:xfrm>
            <a:off x="981820" y="1138299"/>
            <a:ext cx="10798461" cy="252000"/>
          </a:xfrm>
        </p:spPr>
        <p:txBody>
          <a:bodyPr/>
          <a:lstStyle/>
          <a:p>
            <a:r>
              <a:rPr lang="en-US" sz="1600" dirty="0"/>
              <a:t>Emerging and present risks and dependencies need to be considered, anticipated and mitigated – starting now</a:t>
            </a:r>
          </a:p>
        </p:txBody>
      </p:sp>
      <p:sp>
        <p:nvSpPr>
          <p:cNvPr id="3" name="Title 2"/>
          <p:cNvSpPr>
            <a:spLocks noGrp="1"/>
          </p:cNvSpPr>
          <p:nvPr>
            <p:ph type="title"/>
          </p:nvPr>
        </p:nvSpPr>
        <p:spPr/>
        <p:txBody>
          <a:bodyPr/>
          <a:lstStyle/>
          <a:p>
            <a:r>
              <a:rPr lang="en-US" dirty="0"/>
              <a:t>Major Risks and Dependencies</a:t>
            </a:r>
          </a:p>
        </p:txBody>
      </p:sp>
      <p:sp>
        <p:nvSpPr>
          <p:cNvPr id="5" name="Slide Number Placeholder 4"/>
          <p:cNvSpPr>
            <a:spLocks noGrp="1"/>
          </p:cNvSpPr>
          <p:nvPr>
            <p:ph type="sldNum" sz="quarter" idx="12"/>
          </p:nvPr>
        </p:nvSpPr>
        <p:spPr/>
        <p:txBody>
          <a:bodyPr/>
          <a:lstStyle/>
          <a:p>
            <a:fld id="{EEAD9179-7A6B-4268-BEB2-F3B8EB06115B}" type="slidenum">
              <a:rPr lang="en-US" smtClean="0"/>
              <a:t>22</a:t>
            </a:fld>
            <a:endParaRPr lang="en-US" dirty="0"/>
          </a:p>
        </p:txBody>
      </p:sp>
      <p:grpSp>
        <p:nvGrpSpPr>
          <p:cNvPr id="13" name="Group 12"/>
          <p:cNvGrpSpPr/>
          <p:nvPr/>
        </p:nvGrpSpPr>
        <p:grpSpPr>
          <a:xfrm rot="16200000">
            <a:off x="898838" y="2445210"/>
            <a:ext cx="658408" cy="246221"/>
            <a:chOff x="1395009" y="1707673"/>
            <a:chExt cx="658408" cy="246221"/>
          </a:xfrm>
        </p:grpSpPr>
        <p:cxnSp>
          <p:nvCxnSpPr>
            <p:cNvPr id="6" name="Straight Connector 5">
              <a:extLst>
                <a:ext uri="{FF2B5EF4-FFF2-40B4-BE49-F238E27FC236}">
                  <a16:creationId xmlns:a16="http://schemas.microsoft.com/office/drawing/2014/main" id="{3B4857F0-C03A-DA43-91C2-0EAFC4492926}"/>
                </a:ext>
              </a:extLst>
            </p:cNvPr>
            <p:cNvCxnSpPr>
              <a:cxnSpLocks/>
            </p:cNvCxnSpPr>
            <p:nvPr/>
          </p:nvCxnSpPr>
          <p:spPr>
            <a:xfrm rot="5400000" flipV="1">
              <a:off x="1724213" y="1568193"/>
              <a:ext cx="0" cy="658408"/>
            </a:xfrm>
            <a:prstGeom prst="line">
              <a:avLst/>
            </a:prstGeom>
            <a:ln w="68580">
              <a:solidFill>
                <a:srgbClr val="FF316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E91575A-3185-DE4E-BF38-E185B82E0FCB}"/>
                </a:ext>
              </a:extLst>
            </p:cNvPr>
            <p:cNvSpPr/>
            <p:nvPr/>
          </p:nvSpPr>
          <p:spPr>
            <a:xfrm>
              <a:off x="1412373" y="1707673"/>
              <a:ext cx="546625" cy="246221"/>
            </a:xfrm>
            <a:prstGeom prst="rect">
              <a:avLst/>
            </a:prstGeom>
          </p:spPr>
          <p:txBody>
            <a:bodyPr wrap="none" lIns="0" tIns="0" rIns="0" bIns="0">
              <a:spAutoFit/>
            </a:bodyPr>
            <a:lstStyle/>
            <a:p>
              <a:pPr defTabSz="914309">
                <a:defRPr/>
              </a:pPr>
              <a:r>
                <a:rPr lang="en-US" sz="1600" b="1" dirty="0">
                  <a:solidFill>
                    <a:srgbClr val="000000"/>
                  </a:solidFill>
                  <a:latin typeface="Open Sans"/>
                </a:rPr>
                <a:t>Risks</a:t>
              </a:r>
            </a:p>
          </p:txBody>
        </p:sp>
      </p:grpSp>
      <p:grpSp>
        <p:nvGrpSpPr>
          <p:cNvPr id="12" name="Group 11"/>
          <p:cNvGrpSpPr/>
          <p:nvPr/>
        </p:nvGrpSpPr>
        <p:grpSpPr>
          <a:xfrm rot="5400000">
            <a:off x="10954388" y="5216444"/>
            <a:ext cx="1405565" cy="246221"/>
            <a:chOff x="8903207" y="3117373"/>
            <a:chExt cx="1405565" cy="246221"/>
          </a:xfrm>
        </p:grpSpPr>
        <p:cxnSp>
          <p:nvCxnSpPr>
            <p:cNvPr id="8" name="Straight Connector 7">
              <a:extLst>
                <a:ext uri="{FF2B5EF4-FFF2-40B4-BE49-F238E27FC236}">
                  <a16:creationId xmlns:a16="http://schemas.microsoft.com/office/drawing/2014/main" id="{3B4857F0-C03A-DA43-91C2-0EAFC4492926}"/>
                </a:ext>
              </a:extLst>
            </p:cNvPr>
            <p:cNvCxnSpPr>
              <a:cxnSpLocks/>
            </p:cNvCxnSpPr>
            <p:nvPr/>
          </p:nvCxnSpPr>
          <p:spPr>
            <a:xfrm>
              <a:off x="8903207" y="3307096"/>
              <a:ext cx="1012058"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E91575A-3185-DE4E-BF38-E185B82E0FCB}"/>
                </a:ext>
              </a:extLst>
            </p:cNvPr>
            <p:cNvSpPr/>
            <p:nvPr/>
          </p:nvSpPr>
          <p:spPr>
            <a:xfrm>
              <a:off x="8920571" y="3117373"/>
              <a:ext cx="1388201" cy="246221"/>
            </a:xfrm>
            <a:prstGeom prst="rect">
              <a:avLst/>
            </a:prstGeom>
          </p:spPr>
          <p:txBody>
            <a:bodyPr wrap="none" lIns="0" tIns="0" rIns="0" bIns="0">
              <a:spAutoFit/>
            </a:bodyPr>
            <a:lstStyle/>
            <a:p>
              <a:pPr defTabSz="914309">
                <a:defRPr/>
              </a:pPr>
              <a:r>
                <a:rPr lang="en-US" sz="1600" b="1" dirty="0">
                  <a:solidFill>
                    <a:srgbClr val="000000"/>
                  </a:solidFill>
                  <a:latin typeface="Open Sans"/>
                </a:rPr>
                <a:t>Dependencies</a:t>
              </a:r>
            </a:p>
          </p:txBody>
        </p:sp>
      </p:grpSp>
      <p:cxnSp>
        <p:nvCxnSpPr>
          <p:cNvPr id="16" name="Straight Connector 15"/>
          <p:cNvCxnSpPr/>
          <p:nvPr/>
        </p:nvCxnSpPr>
        <p:spPr bwMode="gray">
          <a:xfrm>
            <a:off x="1043375" y="3870766"/>
            <a:ext cx="10675350"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Text Placeholder 3"/>
          <p:cNvSpPr txBox="1">
            <a:spLocks/>
          </p:cNvSpPr>
          <p:nvPr/>
        </p:nvSpPr>
        <p:spPr bwMode="gray">
          <a:xfrm>
            <a:off x="1679037" y="1733766"/>
            <a:ext cx="2439539" cy="649335"/>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Budget Risk</a:t>
            </a:r>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33" name="Text Placeholder 3"/>
          <p:cNvSpPr txBox="1">
            <a:spLocks/>
          </p:cNvSpPr>
          <p:nvPr/>
        </p:nvSpPr>
        <p:spPr bwMode="gray">
          <a:xfrm>
            <a:off x="5319745" y="1761229"/>
            <a:ext cx="2670379" cy="249826"/>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Time Risk</a:t>
            </a:r>
            <a:endParaRPr lang="en-US" sz="1100" dirty="0">
              <a:solidFill>
                <a:srgbClr val="000000"/>
              </a:solidFill>
              <a:latin typeface="Arial" panose="020B0604020202020204" pitchFamily="34" charset="0"/>
              <a:cs typeface="Arial" panose="020B0604020202020204" pitchFamily="34" charset="0"/>
            </a:endParaRPr>
          </a:p>
        </p:txBody>
      </p:sp>
      <p:sp>
        <p:nvSpPr>
          <p:cNvPr id="37" name="Text Placeholder 3"/>
          <p:cNvSpPr txBox="1">
            <a:spLocks/>
          </p:cNvSpPr>
          <p:nvPr/>
        </p:nvSpPr>
        <p:spPr bwMode="gray">
          <a:xfrm>
            <a:off x="1679036" y="2011055"/>
            <a:ext cx="2670379" cy="1488005"/>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The pending 200.000€ budget for 2021 is estimated to last for the first 2.5 months of project activity. Additional budget is therefore required and approval of such should be prioritized in order to avoid any delays and ensure project continuity.</a:t>
            </a: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38" name="Text Placeholder 3"/>
          <p:cNvSpPr txBox="1">
            <a:spLocks/>
          </p:cNvSpPr>
          <p:nvPr/>
        </p:nvSpPr>
        <p:spPr bwMode="gray">
          <a:xfrm>
            <a:off x="8960455" y="1750717"/>
            <a:ext cx="1970234" cy="249826"/>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Quality Risk</a:t>
            </a:r>
            <a:endParaRPr lang="en-US" sz="1100" dirty="0">
              <a:solidFill>
                <a:srgbClr val="000000"/>
              </a:solidFill>
              <a:latin typeface="Arial" panose="020B0604020202020204" pitchFamily="34" charset="0"/>
              <a:cs typeface="Arial" panose="020B0604020202020204" pitchFamily="34" charset="0"/>
            </a:endParaRPr>
          </a:p>
        </p:txBody>
      </p:sp>
      <p:sp>
        <p:nvSpPr>
          <p:cNvPr id="39" name="Text Placeholder 3"/>
          <p:cNvSpPr txBox="1">
            <a:spLocks/>
          </p:cNvSpPr>
          <p:nvPr/>
        </p:nvSpPr>
        <p:spPr bwMode="gray">
          <a:xfrm>
            <a:off x="5319745" y="2011055"/>
            <a:ext cx="2670379" cy="1488006"/>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IBM Watson’s contract expiration sets a hard deadline for developing and implementing a new coding solution. Even a one year extension should be avoided due to additional cost. </a:t>
            </a:r>
          </a:p>
          <a:p>
            <a:pPr defTabSz="914309"/>
            <a:r>
              <a:rPr lang="en-US" sz="1100" dirty="0">
                <a:solidFill>
                  <a:srgbClr val="000000"/>
                </a:solidFill>
                <a:latin typeface="Arial" panose="020B0604020202020204" pitchFamily="34" charset="0"/>
                <a:cs typeface="Arial" panose="020B0604020202020204" pitchFamily="34" charset="0"/>
              </a:rPr>
              <a:t>Hence, any delays with regard to the outlined schedule pose an imminent risk for the overall project success and should be avoided. </a:t>
            </a: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0" name="Text Placeholder 3"/>
          <p:cNvSpPr txBox="1">
            <a:spLocks/>
          </p:cNvSpPr>
          <p:nvPr/>
        </p:nvSpPr>
        <p:spPr bwMode="gray">
          <a:xfrm>
            <a:off x="8960455" y="2053166"/>
            <a:ext cx="2670379" cy="1488005"/>
          </a:xfrm>
          <a:prstGeom prst="rect">
            <a:avLst/>
          </a:prstGeom>
          <a:ln>
            <a:noFill/>
          </a:ln>
        </p:spPr>
        <p:txBody>
          <a:bodyPr vert="horz" lIns="35995" tIns="0" rIns="35995" bIns="0" rtlCol="0" anchor="t">
            <a:noAutofit/>
          </a:bodyPr>
          <a:lstStyle/>
          <a:p>
            <a:pPr defTabSz="914309"/>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1" name="Text Placeholder 3"/>
          <p:cNvSpPr txBox="1">
            <a:spLocks/>
          </p:cNvSpPr>
          <p:nvPr/>
        </p:nvSpPr>
        <p:spPr bwMode="gray">
          <a:xfrm>
            <a:off x="1223843" y="4249133"/>
            <a:ext cx="2439539" cy="649335"/>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Available Resources and Staffing</a:t>
            </a:r>
          </a:p>
          <a:p>
            <a:pPr defTabSz="914309"/>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2" name="Text Placeholder 3"/>
          <p:cNvSpPr txBox="1">
            <a:spLocks/>
          </p:cNvSpPr>
          <p:nvPr/>
        </p:nvSpPr>
        <p:spPr bwMode="gray">
          <a:xfrm>
            <a:off x="4864551" y="4276596"/>
            <a:ext cx="2378460" cy="249826"/>
          </a:xfrm>
          <a:prstGeom prst="rect">
            <a:avLst/>
          </a:prstGeom>
          <a:ln>
            <a:noFill/>
          </a:ln>
        </p:spPr>
        <p:txBody>
          <a:bodyPr vert="horz" lIns="35995" tIns="0" rIns="35995" bIns="0" rtlCol="0" anchor="t">
            <a:noAutofit/>
          </a:bodyPr>
          <a:lstStyle/>
          <a:p>
            <a:pPr defTabSz="914309"/>
            <a:r>
              <a:rPr lang="en-US" sz="1100" b="1" dirty="0">
                <a:solidFill>
                  <a:srgbClr val="000000"/>
                </a:solidFill>
                <a:latin typeface="Arial" panose="020B0604020202020204" pitchFamily="34" charset="0"/>
                <a:cs typeface="Arial" panose="020B0604020202020204" pitchFamily="34" charset="0"/>
              </a:rPr>
              <a:t>Access to relevant data </a:t>
            </a:r>
            <a:endParaRPr lang="en-US" sz="1100" dirty="0">
              <a:solidFill>
                <a:srgbClr val="000000"/>
              </a:solidFill>
              <a:latin typeface="Arial" panose="020B0604020202020204" pitchFamily="34" charset="0"/>
              <a:cs typeface="Arial" panose="020B0604020202020204" pitchFamily="34" charset="0"/>
            </a:endParaRP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3" name="Text Placeholder 3"/>
          <p:cNvSpPr txBox="1">
            <a:spLocks/>
          </p:cNvSpPr>
          <p:nvPr/>
        </p:nvSpPr>
        <p:spPr bwMode="gray">
          <a:xfrm>
            <a:off x="1223842" y="4526422"/>
            <a:ext cx="2670379" cy="1488005"/>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Due to the tight schedule and the project’s complexity, many resources from different departments (Business, IT, external) need to be involved, during peak times at full capacity. </a:t>
            </a:r>
          </a:p>
          <a:p>
            <a:pPr defTabSz="914309"/>
            <a:r>
              <a:rPr lang="en-US" sz="1100" dirty="0">
                <a:solidFill>
                  <a:srgbClr val="000000"/>
                </a:solidFill>
                <a:latin typeface="Arial" panose="020B0604020202020204" pitchFamily="34" charset="0"/>
                <a:cs typeface="Arial" panose="020B0604020202020204" pitchFamily="34" charset="0"/>
              </a:rPr>
              <a:t>Hence, it is essential to already communicate capacity needs and initiate a transparent staffing process. </a:t>
            </a:r>
          </a:p>
          <a:p>
            <a:pPr defTabSz="914309"/>
            <a:endParaRPr lang="en-US" sz="1100" dirty="0">
              <a:solidFill>
                <a:srgbClr val="000000"/>
              </a:solidFill>
              <a:latin typeface="Arial" panose="020B0604020202020204" pitchFamily="34" charset="0"/>
              <a:cs typeface="Arial" panose="020B0604020202020204" pitchFamily="34" charset="0"/>
            </a:endParaRPr>
          </a:p>
        </p:txBody>
      </p:sp>
      <p:sp>
        <p:nvSpPr>
          <p:cNvPr id="45" name="Text Placeholder 3"/>
          <p:cNvSpPr txBox="1">
            <a:spLocks/>
          </p:cNvSpPr>
          <p:nvPr/>
        </p:nvSpPr>
        <p:spPr bwMode="gray">
          <a:xfrm>
            <a:off x="4864552" y="4526422"/>
            <a:ext cx="6066138" cy="1488006"/>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The performance of the new coding model is highly dependent on the available training data. This includes </a:t>
            </a:r>
            <a:r>
              <a:rPr lang="en-US" sz="1100" dirty="0" err="1">
                <a:solidFill>
                  <a:srgbClr val="000000"/>
                </a:solidFill>
                <a:latin typeface="Arial" panose="020B0604020202020204" pitchFamily="34" charset="0"/>
                <a:cs typeface="Arial" panose="020B0604020202020204" pitchFamily="34" charset="0"/>
              </a:rPr>
              <a:t>AutoCoder</a:t>
            </a:r>
            <a:r>
              <a:rPr lang="en-US" sz="1100" dirty="0">
                <a:solidFill>
                  <a:srgbClr val="000000"/>
                </a:solidFill>
                <a:latin typeface="Arial" panose="020B0604020202020204" pitchFamily="34" charset="0"/>
                <a:cs typeface="Arial" panose="020B0604020202020204" pitchFamily="34" charset="0"/>
              </a:rPr>
              <a:t> inputs- and outputs as well as final results of the coding process. Also data from intermediate steps, such as Watson’s five proposals or initiated queries will be required.</a:t>
            </a:r>
          </a:p>
          <a:p>
            <a:pPr defTabSz="914309"/>
            <a:endParaRPr lang="en-US" sz="1100" dirty="0">
              <a:solidFill>
                <a:srgbClr val="000000"/>
              </a:solidFill>
              <a:latin typeface="Arial" panose="020B0604020202020204" pitchFamily="34" charset="0"/>
              <a:cs typeface="Arial" panose="020B0604020202020204" pitchFamily="34" charset="0"/>
            </a:endParaRPr>
          </a:p>
          <a:p>
            <a:pPr defTabSz="914309"/>
            <a:r>
              <a:rPr lang="en-US" sz="1100" dirty="0">
                <a:solidFill>
                  <a:srgbClr val="000000"/>
                </a:solidFill>
                <a:latin typeface="Arial" panose="020B0604020202020204" pitchFamily="34" charset="0"/>
                <a:cs typeface="Arial" panose="020B0604020202020204" pitchFamily="34" charset="0"/>
              </a:rPr>
              <a:t>Furthermore, additional data such as Clinical Trials full data or electronic health records might be required for language model fine-tuning. This might oblige additional data preparation steps which need to be anticipated adequately. </a:t>
            </a:r>
          </a:p>
        </p:txBody>
      </p:sp>
      <p:sp>
        <p:nvSpPr>
          <p:cNvPr id="48" name="Text Placeholder 3"/>
          <p:cNvSpPr txBox="1">
            <a:spLocks/>
          </p:cNvSpPr>
          <p:nvPr/>
        </p:nvSpPr>
        <p:spPr bwMode="gray">
          <a:xfrm>
            <a:off x="8960455" y="2011055"/>
            <a:ext cx="2670379" cy="1488006"/>
          </a:xfrm>
          <a:prstGeom prst="rect">
            <a:avLst/>
          </a:prstGeom>
          <a:ln>
            <a:noFill/>
          </a:ln>
        </p:spPr>
        <p:txBody>
          <a:bodyPr vert="horz" lIns="35995" tIns="0" rIns="35995" bIns="0" rtlCol="0" anchor="t">
            <a:noAutofit/>
          </a:bodyPr>
          <a:lstStyle/>
          <a:p>
            <a:pPr defTabSz="914309"/>
            <a:r>
              <a:rPr lang="en-US" sz="1100" dirty="0">
                <a:solidFill>
                  <a:srgbClr val="000000"/>
                </a:solidFill>
                <a:latin typeface="Arial" panose="020B0604020202020204" pitchFamily="34" charset="0"/>
                <a:cs typeface="Arial" panose="020B0604020202020204" pitchFamily="34" charset="0"/>
              </a:rPr>
              <a:t>Developing and implementing state-of-the-art machine learning methods is always subject to certain risks of failure. Most recent research results that seem promising at first can turn out to not be performing well on the actual available data and vice versa. The chosen approach should therefore continuously be evaluated and adjusted, if necessary.</a:t>
            </a:r>
          </a:p>
          <a:p>
            <a:pPr defTabSz="914309"/>
            <a:endParaRPr lang="en-US" sz="11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698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4000316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sz="4000" dirty="0"/>
              <a:t>Project Plan</a:t>
            </a:r>
          </a:p>
        </p:txBody>
      </p:sp>
      <p:sp>
        <p:nvSpPr>
          <p:cNvPr id="9" name="Subtitle 8"/>
          <p:cNvSpPr>
            <a:spLocks noGrp="1"/>
          </p:cNvSpPr>
          <p:nvPr>
            <p:ph type="subTitle" idx="1"/>
          </p:nvPr>
        </p:nvSpPr>
        <p:spPr/>
        <p:txBody>
          <a:bodyPr/>
          <a:lstStyle/>
          <a:p>
            <a:endParaRPr lang="en-US" dirty="0"/>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333185337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6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2" name="Object 6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1" name="Rectangle 60"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There are certain dates and details that determine the project timeline</a:t>
            </a:r>
          </a:p>
        </p:txBody>
      </p:sp>
      <p:sp>
        <p:nvSpPr>
          <p:cNvPr id="3" name="Title 2"/>
          <p:cNvSpPr>
            <a:spLocks noGrp="1"/>
          </p:cNvSpPr>
          <p:nvPr>
            <p:ph type="title"/>
          </p:nvPr>
        </p:nvSpPr>
        <p:spPr/>
        <p:txBody>
          <a:bodyPr/>
          <a:lstStyle/>
          <a:p>
            <a:r>
              <a:rPr lang="en-US" dirty="0"/>
              <a:t>Important Parameters</a:t>
            </a:r>
          </a:p>
        </p:txBody>
      </p:sp>
      <p:sp>
        <p:nvSpPr>
          <p:cNvPr id="5" name="Slide Number Placeholder 4"/>
          <p:cNvSpPr>
            <a:spLocks noGrp="1"/>
          </p:cNvSpPr>
          <p:nvPr>
            <p:ph type="sldNum" sz="quarter" idx="12"/>
          </p:nvPr>
        </p:nvSpPr>
        <p:spPr/>
        <p:txBody>
          <a:bodyPr/>
          <a:lstStyle/>
          <a:p>
            <a:fld id="{EEAD9179-7A6B-4268-BEB2-F3B8EB06115B}" type="slidenum">
              <a:rPr lang="en-US" smtClean="0"/>
              <a:t>24</a:t>
            </a:fld>
            <a:endParaRPr lang="en-US" dirty="0"/>
          </a:p>
        </p:txBody>
      </p:sp>
      <p:sp>
        <p:nvSpPr>
          <p:cNvPr id="63" name="Rectangle 62">
            <a:extLst>
              <a:ext uri="{FF2B5EF4-FFF2-40B4-BE49-F238E27FC236}">
                <a16:creationId xmlns:a16="http://schemas.microsoft.com/office/drawing/2014/main" id="{71A9B912-C3A5-DA45-90B5-279E12688CB4}"/>
              </a:ext>
            </a:extLst>
          </p:cNvPr>
          <p:cNvSpPr/>
          <p:nvPr/>
        </p:nvSpPr>
        <p:spPr>
          <a:xfrm>
            <a:off x="6307747" y="1913199"/>
            <a:ext cx="1790555" cy="169277"/>
          </a:xfrm>
          <a:prstGeom prst="rect">
            <a:avLst/>
          </a:prstGeom>
        </p:spPr>
        <p:txBody>
          <a:bodyPr wrap="none" lIns="0" tIns="0" rIns="0" bIns="0">
            <a:spAutoFit/>
          </a:bodyPr>
          <a:lstStyle/>
          <a:p>
            <a:pPr lvl="0" algn="r" fontAlgn="ctr">
              <a:defRPr/>
            </a:pPr>
            <a:r>
              <a:rPr lang="en-US" sz="1100" b="1" spc="150" dirty="0">
                <a:solidFill>
                  <a:srgbClr val="787878"/>
                </a:solidFill>
              </a:rPr>
              <a:t>IBM Watson Contract</a:t>
            </a:r>
          </a:p>
        </p:txBody>
      </p:sp>
      <p:cxnSp>
        <p:nvCxnSpPr>
          <p:cNvPr id="64" name="Straight Connector 63">
            <a:extLst>
              <a:ext uri="{FF2B5EF4-FFF2-40B4-BE49-F238E27FC236}">
                <a16:creationId xmlns:a16="http://schemas.microsoft.com/office/drawing/2014/main" id="{000B174F-C6C3-C647-82C0-579307AF2507}"/>
              </a:ext>
            </a:extLst>
          </p:cNvPr>
          <p:cNvCxnSpPr/>
          <p:nvPr/>
        </p:nvCxnSpPr>
        <p:spPr>
          <a:xfrm flipH="1">
            <a:off x="1240596" y="2085077"/>
            <a:ext cx="6857436" cy="0"/>
          </a:xfrm>
          <a:prstGeom prst="line">
            <a:avLst/>
          </a:prstGeom>
          <a:ln w="952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061114FF-DD18-4B48-9A32-C9F9B20D4EE6}"/>
              </a:ext>
            </a:extLst>
          </p:cNvPr>
          <p:cNvSpPr/>
          <p:nvPr/>
        </p:nvSpPr>
        <p:spPr>
          <a:xfrm>
            <a:off x="4131305" y="2121437"/>
            <a:ext cx="3966727" cy="846386"/>
          </a:xfrm>
          <a:prstGeom prst="rect">
            <a:avLst/>
          </a:prstGeom>
        </p:spPr>
        <p:txBody>
          <a:bodyPr wrap="square" lIns="0" tIns="0" rIns="0" bIns="0">
            <a:spAutoFit/>
          </a:bodyPr>
          <a:lstStyle/>
          <a:p>
            <a:pPr algn="r" defTabSz="914309" fontAlgn="ctr">
              <a:defRPr/>
            </a:pPr>
            <a:r>
              <a:rPr lang="en-US" sz="1100" dirty="0">
                <a:solidFill>
                  <a:srgbClr val="000000"/>
                </a:solidFill>
              </a:rPr>
              <a:t>The contract with IBM expires on 31 March 2022. In case it should be renewed, a Purchas Order must be placed at least 90 days prior to expiration. This requires internal decision processes and contract negotiations with IBM and therefore it is crucial to consider this with regard to the project timeline.</a:t>
            </a:r>
            <a:endParaRPr lang="en-US" sz="1100" i="1" dirty="0">
              <a:solidFill>
                <a:srgbClr val="000000"/>
              </a:solidFill>
            </a:endParaRPr>
          </a:p>
        </p:txBody>
      </p:sp>
      <p:sp>
        <p:nvSpPr>
          <p:cNvPr id="67" name="Rectangle 66">
            <a:extLst>
              <a:ext uri="{FF2B5EF4-FFF2-40B4-BE49-F238E27FC236}">
                <a16:creationId xmlns:a16="http://schemas.microsoft.com/office/drawing/2014/main" id="{71A9B912-C3A5-DA45-90B5-279E12688CB4}"/>
              </a:ext>
            </a:extLst>
          </p:cNvPr>
          <p:cNvSpPr/>
          <p:nvPr/>
        </p:nvSpPr>
        <p:spPr>
          <a:xfrm>
            <a:off x="5425069" y="3556868"/>
            <a:ext cx="2673504" cy="169277"/>
          </a:xfrm>
          <a:prstGeom prst="rect">
            <a:avLst/>
          </a:prstGeom>
        </p:spPr>
        <p:txBody>
          <a:bodyPr wrap="square" lIns="0" tIns="0" rIns="0" bIns="0">
            <a:spAutoFit/>
          </a:bodyPr>
          <a:lstStyle/>
          <a:p>
            <a:pPr lvl="0" algn="r" fontAlgn="ctr">
              <a:defRPr/>
            </a:pPr>
            <a:r>
              <a:rPr lang="en-US" sz="1100" b="1" spc="150" dirty="0">
                <a:solidFill>
                  <a:srgbClr val="787878"/>
                </a:solidFill>
              </a:rPr>
              <a:t>Budget impact</a:t>
            </a:r>
          </a:p>
        </p:txBody>
      </p:sp>
      <p:cxnSp>
        <p:nvCxnSpPr>
          <p:cNvPr id="68" name="Straight Connector 67">
            <a:extLst>
              <a:ext uri="{FF2B5EF4-FFF2-40B4-BE49-F238E27FC236}">
                <a16:creationId xmlns:a16="http://schemas.microsoft.com/office/drawing/2014/main" id="{000B174F-C6C3-C647-82C0-579307AF2507}"/>
              </a:ext>
            </a:extLst>
          </p:cNvPr>
          <p:cNvCxnSpPr/>
          <p:nvPr/>
        </p:nvCxnSpPr>
        <p:spPr>
          <a:xfrm flipH="1">
            <a:off x="2157721" y="3728746"/>
            <a:ext cx="5940581" cy="0"/>
          </a:xfrm>
          <a:prstGeom prst="line">
            <a:avLst/>
          </a:prstGeom>
          <a:ln w="952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61114FF-DD18-4B48-9A32-C9F9B20D4EE6}"/>
              </a:ext>
            </a:extLst>
          </p:cNvPr>
          <p:cNvSpPr/>
          <p:nvPr/>
        </p:nvSpPr>
        <p:spPr>
          <a:xfrm>
            <a:off x="4131575" y="3765106"/>
            <a:ext cx="3966727" cy="846386"/>
          </a:xfrm>
          <a:prstGeom prst="rect">
            <a:avLst/>
          </a:prstGeom>
        </p:spPr>
        <p:txBody>
          <a:bodyPr wrap="square" lIns="0" tIns="0" rIns="0" bIns="0">
            <a:spAutoFit/>
          </a:bodyPr>
          <a:lstStyle/>
          <a:p>
            <a:pPr algn="r" defTabSz="914309" fontAlgn="ctr">
              <a:defRPr/>
            </a:pPr>
            <a:r>
              <a:rPr lang="en-US" sz="1100" dirty="0">
                <a:solidFill>
                  <a:srgbClr val="000000"/>
                </a:solidFill>
              </a:rPr>
              <a:t>Due to the current situation at Bayer, budget considerations for 2021 are ongoing. However, the complexity of the task and the expiration of Watson’s contract mandate a start of activities in January 2021. This ensures enough time to avoid further license fees to IBM as of 2022. </a:t>
            </a:r>
            <a:endParaRPr lang="en-US" sz="1100" i="1" dirty="0">
              <a:solidFill>
                <a:srgbClr val="000000"/>
              </a:solidFill>
            </a:endParaRPr>
          </a:p>
        </p:txBody>
      </p:sp>
      <p:sp>
        <p:nvSpPr>
          <p:cNvPr id="71" name="Rectangle 70">
            <a:extLst>
              <a:ext uri="{FF2B5EF4-FFF2-40B4-BE49-F238E27FC236}">
                <a16:creationId xmlns:a16="http://schemas.microsoft.com/office/drawing/2014/main" id="{71A9B912-C3A5-DA45-90B5-279E12688CB4}"/>
              </a:ext>
            </a:extLst>
          </p:cNvPr>
          <p:cNvSpPr/>
          <p:nvPr/>
        </p:nvSpPr>
        <p:spPr>
          <a:xfrm>
            <a:off x="6643315" y="5044517"/>
            <a:ext cx="1455527" cy="169277"/>
          </a:xfrm>
          <a:prstGeom prst="rect">
            <a:avLst/>
          </a:prstGeom>
        </p:spPr>
        <p:txBody>
          <a:bodyPr wrap="none" lIns="0" tIns="0" rIns="0" bIns="0">
            <a:spAutoFit/>
          </a:bodyPr>
          <a:lstStyle/>
          <a:p>
            <a:pPr lvl="0" algn="r" fontAlgn="ctr">
              <a:defRPr/>
            </a:pPr>
            <a:r>
              <a:rPr lang="en-US" sz="1100" b="1" spc="150" dirty="0" err="1">
                <a:solidFill>
                  <a:srgbClr val="787878"/>
                </a:solidFill>
              </a:rPr>
              <a:t>MedDRA</a:t>
            </a:r>
            <a:r>
              <a:rPr lang="en-US" sz="1100" b="1" spc="150" dirty="0">
                <a:solidFill>
                  <a:srgbClr val="787878"/>
                </a:solidFill>
              </a:rPr>
              <a:t> Updates</a:t>
            </a:r>
          </a:p>
        </p:txBody>
      </p:sp>
      <p:cxnSp>
        <p:nvCxnSpPr>
          <p:cNvPr id="72" name="Straight Connector 71">
            <a:extLst>
              <a:ext uri="{FF2B5EF4-FFF2-40B4-BE49-F238E27FC236}">
                <a16:creationId xmlns:a16="http://schemas.microsoft.com/office/drawing/2014/main" id="{000B174F-C6C3-C647-82C0-579307AF2507}"/>
              </a:ext>
            </a:extLst>
          </p:cNvPr>
          <p:cNvCxnSpPr/>
          <p:nvPr/>
        </p:nvCxnSpPr>
        <p:spPr>
          <a:xfrm flipH="1" flipV="1">
            <a:off x="1709758" y="5206100"/>
            <a:ext cx="6388814" cy="10295"/>
          </a:xfrm>
          <a:prstGeom prst="line">
            <a:avLst/>
          </a:prstGeom>
          <a:ln w="952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61114FF-DD18-4B48-9A32-C9F9B20D4EE6}"/>
              </a:ext>
            </a:extLst>
          </p:cNvPr>
          <p:cNvSpPr/>
          <p:nvPr/>
        </p:nvSpPr>
        <p:spPr>
          <a:xfrm>
            <a:off x="4131845" y="5252755"/>
            <a:ext cx="3966727" cy="846386"/>
          </a:xfrm>
          <a:prstGeom prst="rect">
            <a:avLst/>
          </a:prstGeom>
        </p:spPr>
        <p:txBody>
          <a:bodyPr wrap="square" lIns="0" tIns="0" rIns="0" bIns="0">
            <a:spAutoFit/>
          </a:bodyPr>
          <a:lstStyle/>
          <a:p>
            <a:pPr algn="r" defTabSz="914309" fontAlgn="ctr">
              <a:defRPr/>
            </a:pPr>
            <a:r>
              <a:rPr lang="en-US" sz="1100" dirty="0">
                <a:solidFill>
                  <a:srgbClr val="000000"/>
                </a:solidFill>
              </a:rPr>
              <a:t>The </a:t>
            </a:r>
            <a:r>
              <a:rPr lang="en-US" sz="1100" dirty="0" err="1">
                <a:solidFill>
                  <a:srgbClr val="000000"/>
                </a:solidFill>
              </a:rPr>
              <a:t>MedDRA</a:t>
            </a:r>
            <a:r>
              <a:rPr lang="en-US" sz="1100" dirty="0">
                <a:solidFill>
                  <a:srgbClr val="000000"/>
                </a:solidFill>
              </a:rPr>
              <a:t> maintenance organization releases new versions of the dictionary twice a year, on 1 March and 1 September. The required changes need to be implemented on the first Monday of May and November, respectively. This hast to be considered when planning model development and deployment.  </a:t>
            </a:r>
            <a:endParaRPr lang="en-US" sz="1100" i="1" dirty="0">
              <a:solidFill>
                <a:srgbClr val="000000"/>
              </a:solidFill>
            </a:endParaRPr>
          </a:p>
        </p:txBody>
      </p:sp>
      <p:grpSp>
        <p:nvGrpSpPr>
          <p:cNvPr id="59" name="Group 58"/>
          <p:cNvGrpSpPr>
            <a:grpSpLocks noChangeAspect="1"/>
          </p:cNvGrpSpPr>
          <p:nvPr/>
        </p:nvGrpSpPr>
        <p:grpSpPr>
          <a:xfrm>
            <a:off x="-2157341" y="1688303"/>
            <a:ext cx="4332633" cy="4332659"/>
            <a:chOff x="-374560" y="2507800"/>
            <a:chExt cx="2697342" cy="2697342"/>
          </a:xfrm>
        </p:grpSpPr>
        <p:grpSp>
          <p:nvGrpSpPr>
            <p:cNvPr id="33" name="Group 32">
              <a:extLst>
                <a:ext uri="{FF2B5EF4-FFF2-40B4-BE49-F238E27FC236}">
                  <a16:creationId xmlns:a16="http://schemas.microsoft.com/office/drawing/2014/main" id="{3C33C144-3611-6F45-A6F4-8570DDEF2C85}"/>
                </a:ext>
              </a:extLst>
            </p:cNvPr>
            <p:cNvGrpSpPr/>
            <p:nvPr/>
          </p:nvGrpSpPr>
          <p:grpSpPr>
            <a:xfrm>
              <a:off x="-119802" y="2754816"/>
              <a:ext cx="2182508" cy="2179803"/>
              <a:chOff x="3259203" y="1561092"/>
              <a:chExt cx="2182792" cy="2180087"/>
            </a:xfrm>
          </p:grpSpPr>
          <p:sp>
            <p:nvSpPr>
              <p:cNvPr id="34" name="Freeform 33">
                <a:extLst>
                  <a:ext uri="{FF2B5EF4-FFF2-40B4-BE49-F238E27FC236}">
                    <a16:creationId xmlns:a16="http://schemas.microsoft.com/office/drawing/2014/main" id="{F01D582E-5545-EB4C-8E39-D4C6F5D22F47}"/>
                  </a:ext>
                </a:extLst>
              </p:cNvPr>
              <p:cNvSpPr>
                <a:spLocks noEditPoints="1"/>
              </p:cNvSpPr>
              <p:nvPr/>
            </p:nvSpPr>
            <p:spPr bwMode="auto">
              <a:xfrm>
                <a:off x="3602715" y="1569207"/>
                <a:ext cx="1506586" cy="1847394"/>
              </a:xfrm>
              <a:custGeom>
                <a:avLst/>
                <a:gdLst>
                  <a:gd name="T0" fmla="*/ 1114 w 1114"/>
                  <a:gd name="T1" fmla="*/ 1366 h 1366"/>
                  <a:gd name="T2" fmla="*/ 0 w 1114"/>
                  <a:gd name="T3" fmla="*/ 1366 h 1366"/>
                  <a:gd name="T4" fmla="*/ 0 w 1114"/>
                  <a:gd name="T5" fmla="*/ 1364 h 1366"/>
                  <a:gd name="T6" fmla="*/ 556 w 1114"/>
                  <a:gd name="T7" fmla="*/ 0 h 1366"/>
                  <a:gd name="T8" fmla="*/ 558 w 1114"/>
                  <a:gd name="T9" fmla="*/ 4 h 1366"/>
                  <a:gd name="T10" fmla="*/ 1114 w 1114"/>
                  <a:gd name="T11" fmla="*/ 1366 h 1366"/>
                  <a:gd name="T12" fmla="*/ 4 w 1114"/>
                  <a:gd name="T13" fmla="*/ 1364 h 1366"/>
                  <a:gd name="T14" fmla="*/ 1110 w 1114"/>
                  <a:gd name="T15" fmla="*/ 1364 h 1366"/>
                  <a:gd name="T16" fmla="*/ 556 w 1114"/>
                  <a:gd name="T17" fmla="*/ 8 h 1366"/>
                  <a:gd name="T18" fmla="*/ 4 w 1114"/>
                  <a:gd name="T19" fmla="*/ 1364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 h="1366">
                    <a:moveTo>
                      <a:pt x="1114" y="1366"/>
                    </a:moveTo>
                    <a:lnTo>
                      <a:pt x="0" y="1366"/>
                    </a:lnTo>
                    <a:lnTo>
                      <a:pt x="0" y="1364"/>
                    </a:lnTo>
                    <a:lnTo>
                      <a:pt x="556" y="0"/>
                    </a:lnTo>
                    <a:lnTo>
                      <a:pt x="558" y="4"/>
                    </a:lnTo>
                    <a:lnTo>
                      <a:pt x="1114" y="1366"/>
                    </a:lnTo>
                    <a:close/>
                    <a:moveTo>
                      <a:pt x="4" y="1364"/>
                    </a:moveTo>
                    <a:lnTo>
                      <a:pt x="1110" y="1364"/>
                    </a:lnTo>
                    <a:lnTo>
                      <a:pt x="556" y="8"/>
                    </a:lnTo>
                    <a:lnTo>
                      <a:pt x="4" y="13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5" name="Freeform 34">
                <a:extLst>
                  <a:ext uri="{FF2B5EF4-FFF2-40B4-BE49-F238E27FC236}">
                    <a16:creationId xmlns:a16="http://schemas.microsoft.com/office/drawing/2014/main" id="{8E97A85D-C33C-874C-8B02-7914B2D825D5}"/>
                  </a:ext>
                </a:extLst>
              </p:cNvPr>
              <p:cNvSpPr>
                <a:spLocks noEditPoints="1"/>
              </p:cNvSpPr>
              <p:nvPr/>
            </p:nvSpPr>
            <p:spPr bwMode="auto">
              <a:xfrm>
                <a:off x="3602715" y="1893785"/>
                <a:ext cx="1509291" cy="1847394"/>
              </a:xfrm>
              <a:custGeom>
                <a:avLst/>
                <a:gdLst>
                  <a:gd name="T0" fmla="*/ 558 w 1116"/>
                  <a:gd name="T1" fmla="*/ 1366 h 1366"/>
                  <a:gd name="T2" fmla="*/ 556 w 1116"/>
                  <a:gd name="T3" fmla="*/ 1362 h 1366"/>
                  <a:gd name="T4" fmla="*/ 0 w 1116"/>
                  <a:gd name="T5" fmla="*/ 0 h 1366"/>
                  <a:gd name="T6" fmla="*/ 1116 w 1116"/>
                  <a:gd name="T7" fmla="*/ 0 h 1366"/>
                  <a:gd name="T8" fmla="*/ 1116 w 1116"/>
                  <a:gd name="T9" fmla="*/ 2 h 1366"/>
                  <a:gd name="T10" fmla="*/ 558 w 1116"/>
                  <a:gd name="T11" fmla="*/ 1366 h 1366"/>
                  <a:gd name="T12" fmla="*/ 4 w 1116"/>
                  <a:gd name="T13" fmla="*/ 2 h 1366"/>
                  <a:gd name="T14" fmla="*/ 558 w 1116"/>
                  <a:gd name="T15" fmla="*/ 1358 h 1366"/>
                  <a:gd name="T16" fmla="*/ 1112 w 1116"/>
                  <a:gd name="T17" fmla="*/ 2 h 1366"/>
                  <a:gd name="T18" fmla="*/ 4 w 1116"/>
                  <a:gd name="T19" fmla="*/ 2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6" h="1366">
                    <a:moveTo>
                      <a:pt x="558" y="1366"/>
                    </a:moveTo>
                    <a:lnTo>
                      <a:pt x="556" y="1362"/>
                    </a:lnTo>
                    <a:lnTo>
                      <a:pt x="0" y="0"/>
                    </a:lnTo>
                    <a:lnTo>
                      <a:pt x="1116" y="0"/>
                    </a:lnTo>
                    <a:lnTo>
                      <a:pt x="1116" y="2"/>
                    </a:lnTo>
                    <a:lnTo>
                      <a:pt x="558" y="1366"/>
                    </a:lnTo>
                    <a:close/>
                    <a:moveTo>
                      <a:pt x="4" y="2"/>
                    </a:moveTo>
                    <a:lnTo>
                      <a:pt x="558" y="1358"/>
                    </a:lnTo>
                    <a:lnTo>
                      <a:pt x="1112" y="2"/>
                    </a:lnTo>
                    <a:lnTo>
                      <a:pt x="4"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6" name="Freeform 35">
                <a:extLst>
                  <a:ext uri="{FF2B5EF4-FFF2-40B4-BE49-F238E27FC236}">
                    <a16:creationId xmlns:a16="http://schemas.microsoft.com/office/drawing/2014/main" id="{3AE06E05-19F2-5445-95B8-F2467E8C7CCC}"/>
                  </a:ext>
                </a:extLst>
              </p:cNvPr>
              <p:cNvSpPr>
                <a:spLocks noEditPoints="1"/>
              </p:cNvSpPr>
              <p:nvPr/>
            </p:nvSpPr>
            <p:spPr bwMode="auto">
              <a:xfrm>
                <a:off x="3361986" y="2245412"/>
                <a:ext cx="1996158" cy="841200"/>
              </a:xfrm>
              <a:custGeom>
                <a:avLst/>
                <a:gdLst>
                  <a:gd name="T0" fmla="*/ 1476 w 1476"/>
                  <a:gd name="T1" fmla="*/ 622 h 622"/>
                  <a:gd name="T2" fmla="*/ 0 w 1476"/>
                  <a:gd name="T3" fmla="*/ 622 h 622"/>
                  <a:gd name="T4" fmla="*/ 0 w 1476"/>
                  <a:gd name="T5" fmla="*/ 0 h 622"/>
                  <a:gd name="T6" fmla="*/ 1476 w 1476"/>
                  <a:gd name="T7" fmla="*/ 0 h 622"/>
                  <a:gd name="T8" fmla="*/ 1476 w 1476"/>
                  <a:gd name="T9" fmla="*/ 622 h 622"/>
                  <a:gd name="T10" fmla="*/ 2 w 1476"/>
                  <a:gd name="T11" fmla="*/ 620 h 622"/>
                  <a:gd name="T12" fmla="*/ 1474 w 1476"/>
                  <a:gd name="T13" fmla="*/ 620 h 622"/>
                  <a:gd name="T14" fmla="*/ 1474 w 1476"/>
                  <a:gd name="T15" fmla="*/ 4 h 622"/>
                  <a:gd name="T16" fmla="*/ 2 w 1476"/>
                  <a:gd name="T17" fmla="*/ 4 h 622"/>
                  <a:gd name="T18" fmla="*/ 2 w 1476"/>
                  <a:gd name="T19" fmla="*/ 62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622">
                    <a:moveTo>
                      <a:pt x="1476" y="622"/>
                    </a:moveTo>
                    <a:lnTo>
                      <a:pt x="0" y="622"/>
                    </a:lnTo>
                    <a:lnTo>
                      <a:pt x="0" y="0"/>
                    </a:lnTo>
                    <a:lnTo>
                      <a:pt x="1476" y="0"/>
                    </a:lnTo>
                    <a:lnTo>
                      <a:pt x="1476" y="622"/>
                    </a:lnTo>
                    <a:close/>
                    <a:moveTo>
                      <a:pt x="2" y="620"/>
                    </a:moveTo>
                    <a:lnTo>
                      <a:pt x="1474" y="620"/>
                    </a:lnTo>
                    <a:lnTo>
                      <a:pt x="1474" y="4"/>
                    </a:lnTo>
                    <a:lnTo>
                      <a:pt x="2" y="4"/>
                    </a:lnTo>
                    <a:lnTo>
                      <a:pt x="2" y="6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7" name="Freeform 36">
                <a:extLst>
                  <a:ext uri="{FF2B5EF4-FFF2-40B4-BE49-F238E27FC236}">
                    <a16:creationId xmlns:a16="http://schemas.microsoft.com/office/drawing/2014/main" id="{75659450-AB81-5643-942B-60D753EC1A97}"/>
                  </a:ext>
                </a:extLst>
              </p:cNvPr>
              <p:cNvSpPr>
                <a:spLocks noEditPoints="1"/>
              </p:cNvSpPr>
              <p:nvPr/>
            </p:nvSpPr>
            <p:spPr bwMode="auto">
              <a:xfrm>
                <a:off x="3938114" y="1666581"/>
                <a:ext cx="841200" cy="1998863"/>
              </a:xfrm>
              <a:custGeom>
                <a:avLst/>
                <a:gdLst>
                  <a:gd name="T0" fmla="*/ 622 w 622"/>
                  <a:gd name="T1" fmla="*/ 1478 h 1478"/>
                  <a:gd name="T2" fmla="*/ 0 w 622"/>
                  <a:gd name="T3" fmla="*/ 1478 h 1478"/>
                  <a:gd name="T4" fmla="*/ 0 w 622"/>
                  <a:gd name="T5" fmla="*/ 0 h 1478"/>
                  <a:gd name="T6" fmla="*/ 622 w 622"/>
                  <a:gd name="T7" fmla="*/ 0 h 1478"/>
                  <a:gd name="T8" fmla="*/ 622 w 622"/>
                  <a:gd name="T9" fmla="*/ 1478 h 1478"/>
                  <a:gd name="T10" fmla="*/ 4 w 622"/>
                  <a:gd name="T11" fmla="*/ 1476 h 1478"/>
                  <a:gd name="T12" fmla="*/ 620 w 622"/>
                  <a:gd name="T13" fmla="*/ 1476 h 1478"/>
                  <a:gd name="T14" fmla="*/ 620 w 622"/>
                  <a:gd name="T15" fmla="*/ 4 h 1478"/>
                  <a:gd name="T16" fmla="*/ 4 w 622"/>
                  <a:gd name="T17" fmla="*/ 4 h 1478"/>
                  <a:gd name="T18" fmla="*/ 4 w 622"/>
                  <a:gd name="T19" fmla="*/ 147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1478">
                    <a:moveTo>
                      <a:pt x="622" y="1478"/>
                    </a:moveTo>
                    <a:lnTo>
                      <a:pt x="0" y="1478"/>
                    </a:lnTo>
                    <a:lnTo>
                      <a:pt x="0" y="0"/>
                    </a:lnTo>
                    <a:lnTo>
                      <a:pt x="622" y="0"/>
                    </a:lnTo>
                    <a:lnTo>
                      <a:pt x="622" y="1478"/>
                    </a:lnTo>
                    <a:close/>
                    <a:moveTo>
                      <a:pt x="4" y="1476"/>
                    </a:moveTo>
                    <a:lnTo>
                      <a:pt x="620" y="1476"/>
                    </a:lnTo>
                    <a:lnTo>
                      <a:pt x="620" y="4"/>
                    </a:lnTo>
                    <a:lnTo>
                      <a:pt x="4" y="4"/>
                    </a:lnTo>
                    <a:lnTo>
                      <a:pt x="4" y="14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8" name="Freeform 37">
                <a:extLst>
                  <a:ext uri="{FF2B5EF4-FFF2-40B4-BE49-F238E27FC236}">
                    <a16:creationId xmlns:a16="http://schemas.microsoft.com/office/drawing/2014/main" id="{AEC6B9E9-A0E5-E24A-BAD7-B077B372347E}"/>
                  </a:ext>
                </a:extLst>
              </p:cNvPr>
              <p:cNvSpPr>
                <a:spLocks/>
              </p:cNvSpPr>
              <p:nvPr/>
            </p:nvSpPr>
            <p:spPr bwMode="auto">
              <a:xfrm>
                <a:off x="3361986" y="2245412"/>
                <a:ext cx="1996158" cy="841200"/>
              </a:xfrm>
              <a:custGeom>
                <a:avLst/>
                <a:gdLst>
                  <a:gd name="T0" fmla="*/ 1474 w 1476"/>
                  <a:gd name="T1" fmla="*/ 622 h 622"/>
                  <a:gd name="T2" fmla="*/ 0 w 1476"/>
                  <a:gd name="T3" fmla="*/ 2 h 622"/>
                  <a:gd name="T4" fmla="*/ 0 w 1476"/>
                  <a:gd name="T5" fmla="*/ 0 h 622"/>
                  <a:gd name="T6" fmla="*/ 1476 w 1476"/>
                  <a:gd name="T7" fmla="*/ 620 h 622"/>
                  <a:gd name="T8" fmla="*/ 1474 w 1476"/>
                  <a:gd name="T9" fmla="*/ 622 h 622"/>
                </a:gdLst>
                <a:ahLst/>
                <a:cxnLst>
                  <a:cxn ang="0">
                    <a:pos x="T0" y="T1"/>
                  </a:cxn>
                  <a:cxn ang="0">
                    <a:pos x="T2" y="T3"/>
                  </a:cxn>
                  <a:cxn ang="0">
                    <a:pos x="T4" y="T5"/>
                  </a:cxn>
                  <a:cxn ang="0">
                    <a:pos x="T6" y="T7"/>
                  </a:cxn>
                  <a:cxn ang="0">
                    <a:pos x="T8" y="T9"/>
                  </a:cxn>
                </a:cxnLst>
                <a:rect l="0" t="0" r="r" b="b"/>
                <a:pathLst>
                  <a:path w="1476" h="622">
                    <a:moveTo>
                      <a:pt x="1474" y="622"/>
                    </a:moveTo>
                    <a:lnTo>
                      <a:pt x="0" y="2"/>
                    </a:lnTo>
                    <a:lnTo>
                      <a:pt x="0" y="0"/>
                    </a:lnTo>
                    <a:lnTo>
                      <a:pt x="1476" y="620"/>
                    </a:lnTo>
                    <a:lnTo>
                      <a:pt x="1474" y="6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9" name="Freeform 38">
                <a:extLst>
                  <a:ext uri="{FF2B5EF4-FFF2-40B4-BE49-F238E27FC236}">
                    <a16:creationId xmlns:a16="http://schemas.microsoft.com/office/drawing/2014/main" id="{D893546F-335E-8C48-A30E-3608F68F67BD}"/>
                  </a:ext>
                </a:extLst>
              </p:cNvPr>
              <p:cNvSpPr>
                <a:spLocks/>
              </p:cNvSpPr>
              <p:nvPr/>
            </p:nvSpPr>
            <p:spPr bwMode="auto">
              <a:xfrm>
                <a:off x="3616240" y="1893785"/>
                <a:ext cx="1817641" cy="770875"/>
              </a:xfrm>
              <a:custGeom>
                <a:avLst/>
                <a:gdLst>
                  <a:gd name="T0" fmla="*/ 1342 w 1344"/>
                  <a:gd name="T1" fmla="*/ 570 h 570"/>
                  <a:gd name="T2" fmla="*/ 0 w 1344"/>
                  <a:gd name="T3" fmla="*/ 2 h 570"/>
                  <a:gd name="T4" fmla="*/ 0 w 1344"/>
                  <a:gd name="T5" fmla="*/ 0 h 570"/>
                  <a:gd name="T6" fmla="*/ 1344 w 1344"/>
                  <a:gd name="T7" fmla="*/ 568 h 570"/>
                  <a:gd name="T8" fmla="*/ 1342 w 1344"/>
                  <a:gd name="T9" fmla="*/ 570 h 570"/>
                </a:gdLst>
                <a:ahLst/>
                <a:cxnLst>
                  <a:cxn ang="0">
                    <a:pos x="T0" y="T1"/>
                  </a:cxn>
                  <a:cxn ang="0">
                    <a:pos x="T2" y="T3"/>
                  </a:cxn>
                  <a:cxn ang="0">
                    <a:pos x="T4" y="T5"/>
                  </a:cxn>
                  <a:cxn ang="0">
                    <a:pos x="T6" y="T7"/>
                  </a:cxn>
                  <a:cxn ang="0">
                    <a:pos x="T8" y="T9"/>
                  </a:cxn>
                </a:cxnLst>
                <a:rect l="0" t="0" r="r" b="b"/>
                <a:pathLst>
                  <a:path w="1344" h="570">
                    <a:moveTo>
                      <a:pt x="1342" y="570"/>
                    </a:moveTo>
                    <a:lnTo>
                      <a:pt x="0" y="2"/>
                    </a:lnTo>
                    <a:lnTo>
                      <a:pt x="0" y="0"/>
                    </a:lnTo>
                    <a:lnTo>
                      <a:pt x="1344" y="568"/>
                    </a:lnTo>
                    <a:lnTo>
                      <a:pt x="1342" y="57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0" name="Freeform 39">
                <a:extLst>
                  <a:ext uri="{FF2B5EF4-FFF2-40B4-BE49-F238E27FC236}">
                    <a16:creationId xmlns:a16="http://schemas.microsoft.com/office/drawing/2014/main" id="{F52456E5-890C-C947-97DA-8C2618DCA03F}"/>
                  </a:ext>
                </a:extLst>
              </p:cNvPr>
              <p:cNvSpPr>
                <a:spLocks/>
              </p:cNvSpPr>
              <p:nvPr/>
            </p:nvSpPr>
            <p:spPr bwMode="auto">
              <a:xfrm>
                <a:off x="3267318" y="2643021"/>
                <a:ext cx="1841983" cy="773579"/>
              </a:xfrm>
              <a:custGeom>
                <a:avLst/>
                <a:gdLst>
                  <a:gd name="T0" fmla="*/ 1360 w 1362"/>
                  <a:gd name="T1" fmla="*/ 572 h 572"/>
                  <a:gd name="T2" fmla="*/ 0 w 1362"/>
                  <a:gd name="T3" fmla="*/ 2 h 572"/>
                  <a:gd name="T4" fmla="*/ 2 w 1362"/>
                  <a:gd name="T5" fmla="*/ 0 h 572"/>
                  <a:gd name="T6" fmla="*/ 1362 w 1362"/>
                  <a:gd name="T7" fmla="*/ 570 h 572"/>
                  <a:gd name="T8" fmla="*/ 1360 w 1362"/>
                  <a:gd name="T9" fmla="*/ 572 h 572"/>
                </a:gdLst>
                <a:ahLst/>
                <a:cxnLst>
                  <a:cxn ang="0">
                    <a:pos x="T0" y="T1"/>
                  </a:cxn>
                  <a:cxn ang="0">
                    <a:pos x="T2" y="T3"/>
                  </a:cxn>
                  <a:cxn ang="0">
                    <a:pos x="T4" y="T5"/>
                  </a:cxn>
                  <a:cxn ang="0">
                    <a:pos x="T6" y="T7"/>
                  </a:cxn>
                  <a:cxn ang="0">
                    <a:pos x="T8" y="T9"/>
                  </a:cxn>
                </a:cxnLst>
                <a:rect l="0" t="0" r="r" b="b"/>
                <a:pathLst>
                  <a:path w="1362" h="572">
                    <a:moveTo>
                      <a:pt x="1360" y="572"/>
                    </a:moveTo>
                    <a:lnTo>
                      <a:pt x="0" y="2"/>
                    </a:lnTo>
                    <a:lnTo>
                      <a:pt x="2" y="0"/>
                    </a:lnTo>
                    <a:lnTo>
                      <a:pt x="1362" y="570"/>
                    </a:lnTo>
                    <a:lnTo>
                      <a:pt x="1360" y="5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1" name="Freeform 40">
                <a:extLst>
                  <a:ext uri="{FF2B5EF4-FFF2-40B4-BE49-F238E27FC236}">
                    <a16:creationId xmlns:a16="http://schemas.microsoft.com/office/drawing/2014/main" id="{ADD56C6C-1163-D042-9877-B2128B58A721}"/>
                  </a:ext>
                </a:extLst>
              </p:cNvPr>
              <p:cNvSpPr>
                <a:spLocks/>
              </p:cNvSpPr>
              <p:nvPr/>
            </p:nvSpPr>
            <p:spPr bwMode="auto">
              <a:xfrm>
                <a:off x="3345757" y="2245412"/>
                <a:ext cx="2012388" cy="841200"/>
              </a:xfrm>
              <a:custGeom>
                <a:avLst/>
                <a:gdLst>
                  <a:gd name="T0" fmla="*/ 0 w 1488"/>
                  <a:gd name="T1" fmla="*/ 622 h 622"/>
                  <a:gd name="T2" fmla="*/ 0 w 1488"/>
                  <a:gd name="T3" fmla="*/ 620 h 622"/>
                  <a:gd name="T4" fmla="*/ 1486 w 1488"/>
                  <a:gd name="T5" fmla="*/ 0 h 622"/>
                  <a:gd name="T6" fmla="*/ 1488 w 1488"/>
                  <a:gd name="T7" fmla="*/ 2 h 622"/>
                  <a:gd name="T8" fmla="*/ 0 w 1488"/>
                  <a:gd name="T9" fmla="*/ 622 h 622"/>
                </a:gdLst>
                <a:ahLst/>
                <a:cxnLst>
                  <a:cxn ang="0">
                    <a:pos x="T0" y="T1"/>
                  </a:cxn>
                  <a:cxn ang="0">
                    <a:pos x="T2" y="T3"/>
                  </a:cxn>
                  <a:cxn ang="0">
                    <a:pos x="T4" y="T5"/>
                  </a:cxn>
                  <a:cxn ang="0">
                    <a:pos x="T6" y="T7"/>
                  </a:cxn>
                  <a:cxn ang="0">
                    <a:pos x="T8" y="T9"/>
                  </a:cxn>
                </a:cxnLst>
                <a:rect l="0" t="0" r="r" b="b"/>
                <a:pathLst>
                  <a:path w="1488" h="622">
                    <a:moveTo>
                      <a:pt x="0" y="622"/>
                    </a:moveTo>
                    <a:lnTo>
                      <a:pt x="0" y="620"/>
                    </a:lnTo>
                    <a:lnTo>
                      <a:pt x="1486" y="0"/>
                    </a:lnTo>
                    <a:lnTo>
                      <a:pt x="1488" y="2"/>
                    </a:lnTo>
                    <a:lnTo>
                      <a:pt x="0" y="6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2" name="Freeform 41">
                <a:extLst>
                  <a:ext uri="{FF2B5EF4-FFF2-40B4-BE49-F238E27FC236}">
                    <a16:creationId xmlns:a16="http://schemas.microsoft.com/office/drawing/2014/main" id="{700B206F-DE31-F94E-910B-3396DB41D2DF}"/>
                  </a:ext>
                </a:extLst>
              </p:cNvPr>
              <p:cNvSpPr>
                <a:spLocks/>
              </p:cNvSpPr>
              <p:nvPr/>
            </p:nvSpPr>
            <p:spPr bwMode="auto">
              <a:xfrm>
                <a:off x="3270022" y="1893785"/>
                <a:ext cx="1839280" cy="751940"/>
              </a:xfrm>
              <a:custGeom>
                <a:avLst/>
                <a:gdLst>
                  <a:gd name="T0" fmla="*/ 0 w 1360"/>
                  <a:gd name="T1" fmla="*/ 556 h 556"/>
                  <a:gd name="T2" fmla="*/ 0 w 1360"/>
                  <a:gd name="T3" fmla="*/ 554 h 556"/>
                  <a:gd name="T4" fmla="*/ 1360 w 1360"/>
                  <a:gd name="T5" fmla="*/ 0 h 556"/>
                  <a:gd name="T6" fmla="*/ 1360 w 1360"/>
                  <a:gd name="T7" fmla="*/ 2 h 556"/>
                  <a:gd name="T8" fmla="*/ 0 w 1360"/>
                  <a:gd name="T9" fmla="*/ 556 h 556"/>
                </a:gdLst>
                <a:ahLst/>
                <a:cxnLst>
                  <a:cxn ang="0">
                    <a:pos x="T0" y="T1"/>
                  </a:cxn>
                  <a:cxn ang="0">
                    <a:pos x="T2" y="T3"/>
                  </a:cxn>
                  <a:cxn ang="0">
                    <a:pos x="T4" y="T5"/>
                  </a:cxn>
                  <a:cxn ang="0">
                    <a:pos x="T6" y="T7"/>
                  </a:cxn>
                  <a:cxn ang="0">
                    <a:pos x="T8" y="T9"/>
                  </a:cxn>
                </a:cxnLst>
                <a:rect l="0" t="0" r="r" b="b"/>
                <a:pathLst>
                  <a:path w="1360" h="556">
                    <a:moveTo>
                      <a:pt x="0" y="556"/>
                    </a:moveTo>
                    <a:lnTo>
                      <a:pt x="0" y="554"/>
                    </a:lnTo>
                    <a:lnTo>
                      <a:pt x="1360" y="0"/>
                    </a:lnTo>
                    <a:lnTo>
                      <a:pt x="1360" y="2"/>
                    </a:lnTo>
                    <a:lnTo>
                      <a:pt x="0" y="5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3" name="Freeform 42">
                <a:extLst>
                  <a:ext uri="{FF2B5EF4-FFF2-40B4-BE49-F238E27FC236}">
                    <a16:creationId xmlns:a16="http://schemas.microsoft.com/office/drawing/2014/main" id="{3EAEEE0E-EF54-0547-B48E-D0055721938D}"/>
                  </a:ext>
                </a:extLst>
              </p:cNvPr>
              <p:cNvSpPr>
                <a:spLocks/>
              </p:cNvSpPr>
              <p:nvPr/>
            </p:nvSpPr>
            <p:spPr bwMode="auto">
              <a:xfrm>
                <a:off x="3602715" y="2661955"/>
                <a:ext cx="1831165" cy="754645"/>
              </a:xfrm>
              <a:custGeom>
                <a:avLst/>
                <a:gdLst>
                  <a:gd name="T0" fmla="*/ 2 w 1354"/>
                  <a:gd name="T1" fmla="*/ 558 h 558"/>
                  <a:gd name="T2" fmla="*/ 0 w 1354"/>
                  <a:gd name="T3" fmla="*/ 556 h 558"/>
                  <a:gd name="T4" fmla="*/ 1352 w 1354"/>
                  <a:gd name="T5" fmla="*/ 0 h 558"/>
                  <a:gd name="T6" fmla="*/ 1354 w 1354"/>
                  <a:gd name="T7" fmla="*/ 4 h 558"/>
                  <a:gd name="T8" fmla="*/ 2 w 1354"/>
                  <a:gd name="T9" fmla="*/ 558 h 558"/>
                </a:gdLst>
                <a:ahLst/>
                <a:cxnLst>
                  <a:cxn ang="0">
                    <a:pos x="T0" y="T1"/>
                  </a:cxn>
                  <a:cxn ang="0">
                    <a:pos x="T2" y="T3"/>
                  </a:cxn>
                  <a:cxn ang="0">
                    <a:pos x="T4" y="T5"/>
                  </a:cxn>
                  <a:cxn ang="0">
                    <a:pos x="T6" y="T7"/>
                  </a:cxn>
                  <a:cxn ang="0">
                    <a:pos x="T8" y="T9"/>
                  </a:cxn>
                </a:cxnLst>
                <a:rect l="0" t="0" r="r" b="b"/>
                <a:pathLst>
                  <a:path w="1354" h="558">
                    <a:moveTo>
                      <a:pt x="2" y="558"/>
                    </a:moveTo>
                    <a:lnTo>
                      <a:pt x="0" y="556"/>
                    </a:lnTo>
                    <a:lnTo>
                      <a:pt x="1352" y="0"/>
                    </a:lnTo>
                    <a:lnTo>
                      <a:pt x="1354" y="4"/>
                    </a:lnTo>
                    <a:lnTo>
                      <a:pt x="2" y="5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4" name="Freeform 43">
                <a:extLst>
                  <a:ext uri="{FF2B5EF4-FFF2-40B4-BE49-F238E27FC236}">
                    <a16:creationId xmlns:a16="http://schemas.microsoft.com/office/drawing/2014/main" id="{B571859C-BD0E-C44A-A38A-A7D3697B52F9}"/>
                  </a:ext>
                </a:extLst>
              </p:cNvPr>
              <p:cNvSpPr>
                <a:spLocks/>
              </p:cNvSpPr>
              <p:nvPr/>
            </p:nvSpPr>
            <p:spPr bwMode="auto">
              <a:xfrm>
                <a:off x="3938114" y="1669285"/>
                <a:ext cx="841200" cy="1996159"/>
              </a:xfrm>
              <a:custGeom>
                <a:avLst/>
                <a:gdLst>
                  <a:gd name="T0" fmla="*/ 620 w 622"/>
                  <a:gd name="T1" fmla="*/ 1476 h 1476"/>
                  <a:gd name="T2" fmla="*/ 0 w 622"/>
                  <a:gd name="T3" fmla="*/ 0 h 1476"/>
                  <a:gd name="T4" fmla="*/ 4 w 622"/>
                  <a:gd name="T5" fmla="*/ 0 h 1476"/>
                  <a:gd name="T6" fmla="*/ 622 w 622"/>
                  <a:gd name="T7" fmla="*/ 1474 h 1476"/>
                  <a:gd name="T8" fmla="*/ 620 w 622"/>
                  <a:gd name="T9" fmla="*/ 1476 h 1476"/>
                </a:gdLst>
                <a:ahLst/>
                <a:cxnLst>
                  <a:cxn ang="0">
                    <a:pos x="T0" y="T1"/>
                  </a:cxn>
                  <a:cxn ang="0">
                    <a:pos x="T2" y="T3"/>
                  </a:cxn>
                  <a:cxn ang="0">
                    <a:pos x="T4" y="T5"/>
                  </a:cxn>
                  <a:cxn ang="0">
                    <a:pos x="T6" y="T7"/>
                  </a:cxn>
                  <a:cxn ang="0">
                    <a:pos x="T8" y="T9"/>
                  </a:cxn>
                </a:cxnLst>
                <a:rect l="0" t="0" r="r" b="b"/>
                <a:pathLst>
                  <a:path w="622" h="1476">
                    <a:moveTo>
                      <a:pt x="620" y="1476"/>
                    </a:moveTo>
                    <a:lnTo>
                      <a:pt x="0" y="0"/>
                    </a:lnTo>
                    <a:lnTo>
                      <a:pt x="4" y="0"/>
                    </a:lnTo>
                    <a:lnTo>
                      <a:pt x="622" y="1474"/>
                    </a:lnTo>
                    <a:lnTo>
                      <a:pt x="620" y="14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5" name="Freeform 44">
                <a:extLst>
                  <a:ext uri="{FF2B5EF4-FFF2-40B4-BE49-F238E27FC236}">
                    <a16:creationId xmlns:a16="http://schemas.microsoft.com/office/drawing/2014/main" id="{449D2424-B60F-9C45-AF39-955C5ACEEB80}"/>
                  </a:ext>
                </a:extLst>
              </p:cNvPr>
              <p:cNvSpPr>
                <a:spLocks/>
              </p:cNvSpPr>
              <p:nvPr/>
            </p:nvSpPr>
            <p:spPr bwMode="auto">
              <a:xfrm>
                <a:off x="3938114" y="1669285"/>
                <a:ext cx="841200" cy="1996159"/>
              </a:xfrm>
              <a:custGeom>
                <a:avLst/>
                <a:gdLst>
                  <a:gd name="T0" fmla="*/ 4 w 622"/>
                  <a:gd name="T1" fmla="*/ 1476 h 1476"/>
                  <a:gd name="T2" fmla="*/ 0 w 622"/>
                  <a:gd name="T3" fmla="*/ 1474 h 1476"/>
                  <a:gd name="T4" fmla="*/ 620 w 622"/>
                  <a:gd name="T5" fmla="*/ 0 h 1476"/>
                  <a:gd name="T6" fmla="*/ 622 w 622"/>
                  <a:gd name="T7" fmla="*/ 0 h 1476"/>
                  <a:gd name="T8" fmla="*/ 4 w 622"/>
                  <a:gd name="T9" fmla="*/ 1476 h 1476"/>
                </a:gdLst>
                <a:ahLst/>
                <a:cxnLst>
                  <a:cxn ang="0">
                    <a:pos x="T0" y="T1"/>
                  </a:cxn>
                  <a:cxn ang="0">
                    <a:pos x="T2" y="T3"/>
                  </a:cxn>
                  <a:cxn ang="0">
                    <a:pos x="T4" y="T5"/>
                  </a:cxn>
                  <a:cxn ang="0">
                    <a:pos x="T6" y="T7"/>
                  </a:cxn>
                  <a:cxn ang="0">
                    <a:pos x="T8" y="T9"/>
                  </a:cxn>
                </a:cxnLst>
                <a:rect l="0" t="0" r="r" b="b"/>
                <a:pathLst>
                  <a:path w="622" h="1476">
                    <a:moveTo>
                      <a:pt x="4" y="1476"/>
                    </a:moveTo>
                    <a:lnTo>
                      <a:pt x="0" y="1474"/>
                    </a:lnTo>
                    <a:lnTo>
                      <a:pt x="620" y="0"/>
                    </a:lnTo>
                    <a:lnTo>
                      <a:pt x="622" y="0"/>
                    </a:lnTo>
                    <a:lnTo>
                      <a:pt x="4" y="14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6" name="Freeform 45">
                <a:extLst>
                  <a:ext uri="{FF2B5EF4-FFF2-40B4-BE49-F238E27FC236}">
                    <a16:creationId xmlns:a16="http://schemas.microsoft.com/office/drawing/2014/main" id="{F57CC224-D759-D746-8F2E-ED81EB277C94}"/>
                  </a:ext>
                </a:extLst>
              </p:cNvPr>
              <p:cNvSpPr>
                <a:spLocks/>
              </p:cNvSpPr>
              <p:nvPr/>
            </p:nvSpPr>
            <p:spPr bwMode="auto">
              <a:xfrm>
                <a:off x="3345757" y="2234594"/>
                <a:ext cx="29753" cy="29753"/>
              </a:xfrm>
              <a:custGeom>
                <a:avLst/>
                <a:gdLst>
                  <a:gd name="T0" fmla="*/ 22 w 22"/>
                  <a:gd name="T1" fmla="*/ 10 h 22"/>
                  <a:gd name="T2" fmla="*/ 22 w 22"/>
                  <a:gd name="T3" fmla="*/ 10 h 22"/>
                  <a:gd name="T4" fmla="*/ 20 w 22"/>
                  <a:gd name="T5" fmla="*/ 6 h 22"/>
                  <a:gd name="T6" fmla="*/ 18 w 22"/>
                  <a:gd name="T7" fmla="*/ 2 h 22"/>
                  <a:gd name="T8" fmla="*/ 14 w 22"/>
                  <a:gd name="T9" fmla="*/ 0 h 22"/>
                  <a:gd name="T10" fmla="*/ 10 w 22"/>
                  <a:gd name="T11" fmla="*/ 0 h 22"/>
                  <a:gd name="T12" fmla="*/ 10 w 22"/>
                  <a:gd name="T13" fmla="*/ 0 h 22"/>
                  <a:gd name="T14" fmla="*/ 6 w 22"/>
                  <a:gd name="T15" fmla="*/ 0 h 22"/>
                  <a:gd name="T16" fmla="*/ 2 w 22"/>
                  <a:gd name="T17" fmla="*/ 2 h 22"/>
                  <a:gd name="T18" fmla="*/ 0 w 22"/>
                  <a:gd name="T19" fmla="*/ 6 h 22"/>
                  <a:gd name="T20" fmla="*/ 0 w 22"/>
                  <a:gd name="T21" fmla="*/ 10 h 22"/>
                  <a:gd name="T22" fmla="*/ 0 w 22"/>
                  <a:gd name="T23" fmla="*/ 10 h 22"/>
                  <a:gd name="T24" fmla="*/ 0 w 22"/>
                  <a:gd name="T25" fmla="*/ 16 h 22"/>
                  <a:gd name="T26" fmla="*/ 2 w 22"/>
                  <a:gd name="T27" fmla="*/ 18 h 22"/>
                  <a:gd name="T28" fmla="*/ 6 w 22"/>
                  <a:gd name="T29" fmla="*/ 22 h 22"/>
                  <a:gd name="T30" fmla="*/ 10 w 22"/>
                  <a:gd name="T31" fmla="*/ 22 h 22"/>
                  <a:gd name="T32" fmla="*/ 10 w 22"/>
                  <a:gd name="T33" fmla="*/ 22 h 22"/>
                  <a:gd name="T34" fmla="*/ 14 w 22"/>
                  <a:gd name="T35" fmla="*/ 22 h 22"/>
                  <a:gd name="T36" fmla="*/ 18 w 22"/>
                  <a:gd name="T37" fmla="*/ 18 h 22"/>
                  <a:gd name="T38" fmla="*/ 20 w 22"/>
                  <a:gd name="T39" fmla="*/ 16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0" y="6"/>
                    </a:lnTo>
                    <a:lnTo>
                      <a:pt x="18" y="2"/>
                    </a:lnTo>
                    <a:lnTo>
                      <a:pt x="14" y="0"/>
                    </a:lnTo>
                    <a:lnTo>
                      <a:pt x="10" y="0"/>
                    </a:lnTo>
                    <a:lnTo>
                      <a:pt x="10" y="0"/>
                    </a:lnTo>
                    <a:lnTo>
                      <a:pt x="6" y="0"/>
                    </a:lnTo>
                    <a:lnTo>
                      <a:pt x="2" y="2"/>
                    </a:lnTo>
                    <a:lnTo>
                      <a:pt x="0" y="6"/>
                    </a:lnTo>
                    <a:lnTo>
                      <a:pt x="0" y="10"/>
                    </a:lnTo>
                    <a:lnTo>
                      <a:pt x="0" y="10"/>
                    </a:lnTo>
                    <a:lnTo>
                      <a:pt x="0" y="16"/>
                    </a:lnTo>
                    <a:lnTo>
                      <a:pt x="2" y="18"/>
                    </a:lnTo>
                    <a:lnTo>
                      <a:pt x="6" y="22"/>
                    </a:lnTo>
                    <a:lnTo>
                      <a:pt x="10" y="22"/>
                    </a:lnTo>
                    <a:lnTo>
                      <a:pt x="10" y="22"/>
                    </a:lnTo>
                    <a:lnTo>
                      <a:pt x="14" y="22"/>
                    </a:lnTo>
                    <a:lnTo>
                      <a:pt x="18" y="18"/>
                    </a:lnTo>
                    <a:lnTo>
                      <a:pt x="20" y="16"/>
                    </a:lnTo>
                    <a:lnTo>
                      <a:pt x="22" y="10"/>
                    </a:lnTo>
                    <a:lnTo>
                      <a:pt x="22" y="10"/>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7" name="Freeform 46">
                <a:extLst>
                  <a:ext uri="{FF2B5EF4-FFF2-40B4-BE49-F238E27FC236}">
                    <a16:creationId xmlns:a16="http://schemas.microsoft.com/office/drawing/2014/main" id="{ACBD6C1C-ADBC-CD43-A1B4-1C2B8C3AA326}"/>
                  </a:ext>
                </a:extLst>
              </p:cNvPr>
              <p:cNvSpPr>
                <a:spLocks/>
              </p:cNvSpPr>
              <p:nvPr/>
            </p:nvSpPr>
            <p:spPr bwMode="auto">
              <a:xfrm>
                <a:off x="3589192" y="1880261"/>
                <a:ext cx="29753" cy="29753"/>
              </a:xfrm>
              <a:custGeom>
                <a:avLst/>
                <a:gdLst>
                  <a:gd name="T0" fmla="*/ 22 w 22"/>
                  <a:gd name="T1" fmla="*/ 12 h 22"/>
                  <a:gd name="T2" fmla="*/ 22 w 22"/>
                  <a:gd name="T3" fmla="*/ 12 h 22"/>
                  <a:gd name="T4" fmla="*/ 22 w 22"/>
                  <a:gd name="T5" fmla="*/ 6 h 22"/>
                  <a:gd name="T6" fmla="*/ 18 w 22"/>
                  <a:gd name="T7" fmla="*/ 4 h 22"/>
                  <a:gd name="T8" fmla="*/ 16 w 22"/>
                  <a:gd name="T9" fmla="*/ 0 h 22"/>
                  <a:gd name="T10" fmla="*/ 12 w 22"/>
                  <a:gd name="T11" fmla="*/ 0 h 22"/>
                  <a:gd name="T12" fmla="*/ 12 w 22"/>
                  <a:gd name="T13" fmla="*/ 0 h 22"/>
                  <a:gd name="T14" fmla="*/ 6 w 22"/>
                  <a:gd name="T15" fmla="*/ 0 h 22"/>
                  <a:gd name="T16" fmla="*/ 4 w 22"/>
                  <a:gd name="T17" fmla="*/ 4 h 22"/>
                  <a:gd name="T18" fmla="*/ 0 w 22"/>
                  <a:gd name="T19" fmla="*/ 6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6"/>
                    </a:lnTo>
                    <a:lnTo>
                      <a:pt x="18" y="4"/>
                    </a:lnTo>
                    <a:lnTo>
                      <a:pt x="16" y="0"/>
                    </a:lnTo>
                    <a:lnTo>
                      <a:pt x="12" y="0"/>
                    </a:lnTo>
                    <a:lnTo>
                      <a:pt x="12" y="0"/>
                    </a:lnTo>
                    <a:lnTo>
                      <a:pt x="6" y="0"/>
                    </a:lnTo>
                    <a:lnTo>
                      <a:pt x="4" y="4"/>
                    </a:lnTo>
                    <a:lnTo>
                      <a:pt x="0" y="6"/>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8" name="Freeform 47">
                <a:extLst>
                  <a:ext uri="{FF2B5EF4-FFF2-40B4-BE49-F238E27FC236}">
                    <a16:creationId xmlns:a16="http://schemas.microsoft.com/office/drawing/2014/main" id="{8A940840-CDFE-8541-BF2F-38B336145255}"/>
                  </a:ext>
                </a:extLst>
              </p:cNvPr>
              <p:cNvSpPr>
                <a:spLocks/>
              </p:cNvSpPr>
              <p:nvPr/>
            </p:nvSpPr>
            <p:spPr bwMode="auto">
              <a:xfrm>
                <a:off x="3924589" y="1655760"/>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9" name="Freeform 48">
                <a:extLst>
                  <a:ext uri="{FF2B5EF4-FFF2-40B4-BE49-F238E27FC236}">
                    <a16:creationId xmlns:a16="http://schemas.microsoft.com/office/drawing/2014/main" id="{E0472682-AC63-4244-B664-8E8F04606E5A}"/>
                  </a:ext>
                </a:extLst>
              </p:cNvPr>
              <p:cNvSpPr>
                <a:spLocks/>
              </p:cNvSpPr>
              <p:nvPr/>
            </p:nvSpPr>
            <p:spPr bwMode="auto">
              <a:xfrm>
                <a:off x="4341132" y="1561092"/>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6 w 22"/>
                  <a:gd name="T15" fmla="*/ 0 h 22"/>
                  <a:gd name="T16" fmla="*/ 4 w 22"/>
                  <a:gd name="T17" fmla="*/ 2 h 22"/>
                  <a:gd name="T18" fmla="*/ 0 w 22"/>
                  <a:gd name="T19" fmla="*/ 6 h 22"/>
                  <a:gd name="T20" fmla="*/ 0 w 22"/>
                  <a:gd name="T21" fmla="*/ 10 h 22"/>
                  <a:gd name="T22" fmla="*/ 0 w 22"/>
                  <a:gd name="T23" fmla="*/ 10 h 22"/>
                  <a:gd name="T24" fmla="*/ 0 w 22"/>
                  <a:gd name="T25" fmla="*/ 14 h 22"/>
                  <a:gd name="T26" fmla="*/ 4 w 22"/>
                  <a:gd name="T27" fmla="*/ 18 h 22"/>
                  <a:gd name="T28" fmla="*/ 6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6" y="0"/>
                    </a:lnTo>
                    <a:lnTo>
                      <a:pt x="4" y="2"/>
                    </a:lnTo>
                    <a:lnTo>
                      <a:pt x="0" y="6"/>
                    </a:lnTo>
                    <a:lnTo>
                      <a:pt x="0" y="10"/>
                    </a:lnTo>
                    <a:lnTo>
                      <a:pt x="0" y="10"/>
                    </a:lnTo>
                    <a:lnTo>
                      <a:pt x="0" y="14"/>
                    </a:lnTo>
                    <a:lnTo>
                      <a:pt x="4" y="18"/>
                    </a:lnTo>
                    <a:lnTo>
                      <a:pt x="6" y="20"/>
                    </a:lnTo>
                    <a:lnTo>
                      <a:pt x="12" y="22"/>
                    </a:lnTo>
                    <a:lnTo>
                      <a:pt x="12" y="22"/>
                    </a:lnTo>
                    <a:lnTo>
                      <a:pt x="16" y="20"/>
                    </a:lnTo>
                    <a:lnTo>
                      <a:pt x="20" y="18"/>
                    </a:lnTo>
                    <a:lnTo>
                      <a:pt x="22" y="14"/>
                    </a:lnTo>
                    <a:lnTo>
                      <a:pt x="22" y="10"/>
                    </a:lnTo>
                    <a:lnTo>
                      <a:pt x="22"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0" name="Freeform 23">
                <a:extLst>
                  <a:ext uri="{FF2B5EF4-FFF2-40B4-BE49-F238E27FC236}">
                    <a16:creationId xmlns:a16="http://schemas.microsoft.com/office/drawing/2014/main" id="{E74D4944-112A-AC47-99BD-CF0D6C788D99}"/>
                  </a:ext>
                </a:extLst>
              </p:cNvPr>
              <p:cNvSpPr>
                <a:spLocks/>
              </p:cNvSpPr>
              <p:nvPr/>
            </p:nvSpPr>
            <p:spPr bwMode="auto">
              <a:xfrm>
                <a:off x="3589192" y="3400371"/>
                <a:ext cx="29753" cy="29753"/>
              </a:xfrm>
              <a:custGeom>
                <a:avLst/>
                <a:gdLst>
                  <a:gd name="T0" fmla="*/ 22 w 22"/>
                  <a:gd name="T1" fmla="*/ 12 h 22"/>
                  <a:gd name="T2" fmla="*/ 22 w 22"/>
                  <a:gd name="T3" fmla="*/ 12 h 22"/>
                  <a:gd name="T4" fmla="*/ 22 w 22"/>
                  <a:gd name="T5" fmla="*/ 8 h 22"/>
                  <a:gd name="T6" fmla="*/ 18 w 22"/>
                  <a:gd name="T7" fmla="*/ 4 h 22"/>
                  <a:gd name="T8" fmla="*/ 16 w 22"/>
                  <a:gd name="T9" fmla="*/ 2 h 22"/>
                  <a:gd name="T10" fmla="*/ 12 w 22"/>
                  <a:gd name="T11" fmla="*/ 0 h 22"/>
                  <a:gd name="T12" fmla="*/ 12 w 22"/>
                  <a:gd name="T13" fmla="*/ 0 h 22"/>
                  <a:gd name="T14" fmla="*/ 6 w 22"/>
                  <a:gd name="T15" fmla="*/ 2 h 22"/>
                  <a:gd name="T16" fmla="*/ 4 w 22"/>
                  <a:gd name="T17" fmla="*/ 4 h 22"/>
                  <a:gd name="T18" fmla="*/ 0 w 22"/>
                  <a:gd name="T19" fmla="*/ 8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18" y="4"/>
                    </a:lnTo>
                    <a:lnTo>
                      <a:pt x="16" y="2"/>
                    </a:lnTo>
                    <a:lnTo>
                      <a:pt x="12" y="0"/>
                    </a:lnTo>
                    <a:lnTo>
                      <a:pt x="12" y="0"/>
                    </a:lnTo>
                    <a:lnTo>
                      <a:pt x="6" y="2"/>
                    </a:lnTo>
                    <a:lnTo>
                      <a:pt x="4" y="4"/>
                    </a:lnTo>
                    <a:lnTo>
                      <a:pt x="0" y="8"/>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1" name="Freeform 24">
                <a:extLst>
                  <a:ext uri="{FF2B5EF4-FFF2-40B4-BE49-F238E27FC236}">
                    <a16:creationId xmlns:a16="http://schemas.microsoft.com/office/drawing/2014/main" id="{8608E092-CD8C-2848-8EF5-13BB88A27A71}"/>
                  </a:ext>
                </a:extLst>
              </p:cNvPr>
              <p:cNvSpPr>
                <a:spLocks/>
              </p:cNvSpPr>
              <p:nvPr/>
            </p:nvSpPr>
            <p:spPr bwMode="auto">
              <a:xfrm>
                <a:off x="3259203" y="2629497"/>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2" name="Freeform 25">
                <a:extLst>
                  <a:ext uri="{FF2B5EF4-FFF2-40B4-BE49-F238E27FC236}">
                    <a16:creationId xmlns:a16="http://schemas.microsoft.com/office/drawing/2014/main" id="{C5707343-7065-884C-9D54-AFD2BD6C754D}"/>
                  </a:ext>
                </a:extLst>
              </p:cNvPr>
              <p:cNvSpPr>
                <a:spLocks/>
              </p:cNvSpPr>
              <p:nvPr/>
            </p:nvSpPr>
            <p:spPr bwMode="auto">
              <a:xfrm>
                <a:off x="3343052" y="3067678"/>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3" name="Freeform 26">
                <a:extLst>
                  <a:ext uri="{FF2B5EF4-FFF2-40B4-BE49-F238E27FC236}">
                    <a16:creationId xmlns:a16="http://schemas.microsoft.com/office/drawing/2014/main" id="{633316AD-F8E1-E945-9E67-2B6A4E2BCD54}"/>
                  </a:ext>
                </a:extLst>
              </p:cNvPr>
              <p:cNvSpPr>
                <a:spLocks/>
              </p:cNvSpPr>
              <p:nvPr/>
            </p:nvSpPr>
            <p:spPr bwMode="auto">
              <a:xfrm>
                <a:off x="5336506" y="2234594"/>
                <a:ext cx="29753" cy="29753"/>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6 h 22"/>
                  <a:gd name="T26" fmla="*/ 18 w 22"/>
                  <a:gd name="T27" fmla="*/ 18 h 22"/>
                  <a:gd name="T28" fmla="*/ 14 w 22"/>
                  <a:gd name="T29" fmla="*/ 22 h 22"/>
                  <a:gd name="T30" fmla="*/ 10 w 22"/>
                  <a:gd name="T31" fmla="*/ 22 h 22"/>
                  <a:gd name="T32" fmla="*/ 10 w 22"/>
                  <a:gd name="T33" fmla="*/ 22 h 22"/>
                  <a:gd name="T34" fmla="*/ 6 w 22"/>
                  <a:gd name="T35" fmla="*/ 22 h 22"/>
                  <a:gd name="T36" fmla="*/ 2 w 22"/>
                  <a:gd name="T37" fmla="*/ 18 h 22"/>
                  <a:gd name="T38" fmla="*/ 0 w 22"/>
                  <a:gd name="T39" fmla="*/ 16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6"/>
                    </a:lnTo>
                    <a:lnTo>
                      <a:pt x="18" y="18"/>
                    </a:lnTo>
                    <a:lnTo>
                      <a:pt x="14" y="22"/>
                    </a:lnTo>
                    <a:lnTo>
                      <a:pt x="10" y="22"/>
                    </a:lnTo>
                    <a:lnTo>
                      <a:pt x="10" y="22"/>
                    </a:lnTo>
                    <a:lnTo>
                      <a:pt x="6" y="22"/>
                    </a:lnTo>
                    <a:lnTo>
                      <a:pt x="2" y="18"/>
                    </a:lnTo>
                    <a:lnTo>
                      <a:pt x="0" y="16"/>
                    </a:lnTo>
                    <a:lnTo>
                      <a:pt x="0" y="10"/>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4" name="Freeform 27">
                <a:extLst>
                  <a:ext uri="{FF2B5EF4-FFF2-40B4-BE49-F238E27FC236}">
                    <a16:creationId xmlns:a16="http://schemas.microsoft.com/office/drawing/2014/main" id="{3FCAB020-746F-8C4C-9B66-A4AE1C68952E}"/>
                  </a:ext>
                </a:extLst>
              </p:cNvPr>
              <p:cNvSpPr>
                <a:spLocks/>
              </p:cNvSpPr>
              <p:nvPr/>
            </p:nvSpPr>
            <p:spPr bwMode="auto">
              <a:xfrm>
                <a:off x="5090367" y="1880261"/>
                <a:ext cx="29753" cy="29753"/>
              </a:xfrm>
              <a:custGeom>
                <a:avLst/>
                <a:gdLst>
                  <a:gd name="T0" fmla="*/ 0 w 22"/>
                  <a:gd name="T1" fmla="*/ 12 h 22"/>
                  <a:gd name="T2" fmla="*/ 0 w 22"/>
                  <a:gd name="T3" fmla="*/ 12 h 22"/>
                  <a:gd name="T4" fmla="*/ 2 w 22"/>
                  <a:gd name="T5" fmla="*/ 6 h 22"/>
                  <a:gd name="T6" fmla="*/ 4 w 22"/>
                  <a:gd name="T7" fmla="*/ 4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8" y="0"/>
                    </a:lnTo>
                    <a:lnTo>
                      <a:pt x="12" y="0"/>
                    </a:lnTo>
                    <a:lnTo>
                      <a:pt x="12" y="0"/>
                    </a:lnTo>
                    <a:lnTo>
                      <a:pt x="16" y="0"/>
                    </a:lnTo>
                    <a:lnTo>
                      <a:pt x="20" y="4"/>
                    </a:lnTo>
                    <a:lnTo>
                      <a:pt x="22" y="6"/>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5" name="Freeform 28">
                <a:extLst>
                  <a:ext uri="{FF2B5EF4-FFF2-40B4-BE49-F238E27FC236}">
                    <a16:creationId xmlns:a16="http://schemas.microsoft.com/office/drawing/2014/main" id="{EE17DD2A-2F9B-224E-BE0D-71CA4BF7C078}"/>
                  </a:ext>
                </a:extLst>
              </p:cNvPr>
              <p:cNvSpPr>
                <a:spLocks/>
              </p:cNvSpPr>
              <p:nvPr/>
            </p:nvSpPr>
            <p:spPr bwMode="auto">
              <a:xfrm>
                <a:off x="4763083" y="1658466"/>
                <a:ext cx="29753" cy="29753"/>
              </a:xfrm>
              <a:custGeom>
                <a:avLst/>
                <a:gdLst>
                  <a:gd name="T0" fmla="*/ 0 w 22"/>
                  <a:gd name="T1" fmla="*/ 12 h 22"/>
                  <a:gd name="T2" fmla="*/ 0 w 22"/>
                  <a:gd name="T3" fmla="*/ 12 h 22"/>
                  <a:gd name="T4" fmla="*/ 2 w 22"/>
                  <a:gd name="T5" fmla="*/ 6 h 22"/>
                  <a:gd name="T6" fmla="*/ 4 w 22"/>
                  <a:gd name="T7" fmla="*/ 4 h 22"/>
                  <a:gd name="T8" fmla="*/ 6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18 h 22"/>
                  <a:gd name="T28" fmla="*/ 16 w 22"/>
                  <a:gd name="T29" fmla="*/ 22 h 22"/>
                  <a:gd name="T30" fmla="*/ 12 w 22"/>
                  <a:gd name="T31" fmla="*/ 22 h 22"/>
                  <a:gd name="T32" fmla="*/ 12 w 22"/>
                  <a:gd name="T33" fmla="*/ 22 h 22"/>
                  <a:gd name="T34" fmla="*/ 6 w 22"/>
                  <a:gd name="T35" fmla="*/ 22 h 22"/>
                  <a:gd name="T36" fmla="*/ 4 w 22"/>
                  <a:gd name="T37" fmla="*/ 18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6" y="0"/>
                    </a:lnTo>
                    <a:lnTo>
                      <a:pt x="12" y="0"/>
                    </a:lnTo>
                    <a:lnTo>
                      <a:pt x="12" y="0"/>
                    </a:lnTo>
                    <a:lnTo>
                      <a:pt x="16" y="0"/>
                    </a:lnTo>
                    <a:lnTo>
                      <a:pt x="20" y="4"/>
                    </a:lnTo>
                    <a:lnTo>
                      <a:pt x="22" y="6"/>
                    </a:lnTo>
                    <a:lnTo>
                      <a:pt x="22" y="12"/>
                    </a:lnTo>
                    <a:lnTo>
                      <a:pt x="22" y="12"/>
                    </a:lnTo>
                    <a:lnTo>
                      <a:pt x="22" y="16"/>
                    </a:lnTo>
                    <a:lnTo>
                      <a:pt x="20" y="18"/>
                    </a:lnTo>
                    <a:lnTo>
                      <a:pt x="16" y="22"/>
                    </a:lnTo>
                    <a:lnTo>
                      <a:pt x="12" y="22"/>
                    </a:lnTo>
                    <a:lnTo>
                      <a:pt x="12" y="22"/>
                    </a:lnTo>
                    <a:lnTo>
                      <a:pt x="6" y="22"/>
                    </a:lnTo>
                    <a:lnTo>
                      <a:pt x="4" y="18"/>
                    </a:lnTo>
                    <a:lnTo>
                      <a:pt x="2" y="16"/>
                    </a:lnTo>
                    <a:lnTo>
                      <a:pt x="0" y="12"/>
                    </a:lnTo>
                    <a:lnTo>
                      <a:pt x="0" y="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6" name="Freeform 31">
                <a:extLst>
                  <a:ext uri="{FF2B5EF4-FFF2-40B4-BE49-F238E27FC236}">
                    <a16:creationId xmlns:a16="http://schemas.microsoft.com/office/drawing/2014/main" id="{71E230D3-76A1-FD4D-A4A9-2B9D7EBBC370}"/>
                  </a:ext>
                </a:extLst>
              </p:cNvPr>
              <p:cNvSpPr>
                <a:spLocks/>
              </p:cNvSpPr>
              <p:nvPr/>
            </p:nvSpPr>
            <p:spPr bwMode="auto">
              <a:xfrm>
                <a:off x="5412242" y="2645726"/>
                <a:ext cx="29753" cy="32458"/>
              </a:xfrm>
              <a:custGeom>
                <a:avLst/>
                <a:gdLst>
                  <a:gd name="T0" fmla="*/ 0 w 22"/>
                  <a:gd name="T1" fmla="*/ 12 h 24"/>
                  <a:gd name="T2" fmla="*/ 0 w 22"/>
                  <a:gd name="T3" fmla="*/ 12 h 24"/>
                  <a:gd name="T4" fmla="*/ 0 w 22"/>
                  <a:gd name="T5" fmla="*/ 8 h 24"/>
                  <a:gd name="T6" fmla="*/ 2 w 22"/>
                  <a:gd name="T7" fmla="*/ 4 h 24"/>
                  <a:gd name="T8" fmla="*/ 6 w 22"/>
                  <a:gd name="T9" fmla="*/ 2 h 24"/>
                  <a:gd name="T10" fmla="*/ 10 w 22"/>
                  <a:gd name="T11" fmla="*/ 0 h 24"/>
                  <a:gd name="T12" fmla="*/ 10 w 22"/>
                  <a:gd name="T13" fmla="*/ 0 h 24"/>
                  <a:gd name="T14" fmla="*/ 16 w 22"/>
                  <a:gd name="T15" fmla="*/ 2 h 24"/>
                  <a:gd name="T16" fmla="*/ 18 w 22"/>
                  <a:gd name="T17" fmla="*/ 4 h 24"/>
                  <a:gd name="T18" fmla="*/ 22 w 22"/>
                  <a:gd name="T19" fmla="*/ 8 h 24"/>
                  <a:gd name="T20" fmla="*/ 22 w 22"/>
                  <a:gd name="T21" fmla="*/ 12 h 24"/>
                  <a:gd name="T22" fmla="*/ 22 w 22"/>
                  <a:gd name="T23" fmla="*/ 12 h 24"/>
                  <a:gd name="T24" fmla="*/ 22 w 22"/>
                  <a:gd name="T25" fmla="*/ 16 h 24"/>
                  <a:gd name="T26" fmla="*/ 18 w 22"/>
                  <a:gd name="T27" fmla="*/ 20 h 24"/>
                  <a:gd name="T28" fmla="*/ 16 w 22"/>
                  <a:gd name="T29" fmla="*/ 22 h 24"/>
                  <a:gd name="T30" fmla="*/ 10 w 22"/>
                  <a:gd name="T31" fmla="*/ 24 h 24"/>
                  <a:gd name="T32" fmla="*/ 10 w 22"/>
                  <a:gd name="T33" fmla="*/ 24 h 24"/>
                  <a:gd name="T34" fmla="*/ 6 w 22"/>
                  <a:gd name="T35" fmla="*/ 22 h 24"/>
                  <a:gd name="T36" fmla="*/ 2 w 22"/>
                  <a:gd name="T37" fmla="*/ 20 h 24"/>
                  <a:gd name="T38" fmla="*/ 0 w 22"/>
                  <a:gd name="T39" fmla="*/ 16 h 24"/>
                  <a:gd name="T40" fmla="*/ 0 w 22"/>
                  <a:gd name="T41" fmla="*/ 12 h 24"/>
                  <a:gd name="T42" fmla="*/ 0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0" y="12"/>
                    </a:moveTo>
                    <a:lnTo>
                      <a:pt x="0" y="12"/>
                    </a:lnTo>
                    <a:lnTo>
                      <a:pt x="0" y="8"/>
                    </a:lnTo>
                    <a:lnTo>
                      <a:pt x="2" y="4"/>
                    </a:lnTo>
                    <a:lnTo>
                      <a:pt x="6" y="2"/>
                    </a:lnTo>
                    <a:lnTo>
                      <a:pt x="10" y="0"/>
                    </a:lnTo>
                    <a:lnTo>
                      <a:pt x="10" y="0"/>
                    </a:lnTo>
                    <a:lnTo>
                      <a:pt x="16" y="2"/>
                    </a:lnTo>
                    <a:lnTo>
                      <a:pt x="18" y="4"/>
                    </a:lnTo>
                    <a:lnTo>
                      <a:pt x="22" y="8"/>
                    </a:lnTo>
                    <a:lnTo>
                      <a:pt x="22" y="12"/>
                    </a:lnTo>
                    <a:lnTo>
                      <a:pt x="22" y="12"/>
                    </a:lnTo>
                    <a:lnTo>
                      <a:pt x="22" y="16"/>
                    </a:lnTo>
                    <a:lnTo>
                      <a:pt x="18" y="20"/>
                    </a:lnTo>
                    <a:lnTo>
                      <a:pt x="16" y="22"/>
                    </a:lnTo>
                    <a:lnTo>
                      <a:pt x="10" y="24"/>
                    </a:lnTo>
                    <a:lnTo>
                      <a:pt x="10" y="24"/>
                    </a:lnTo>
                    <a:lnTo>
                      <a:pt x="6" y="22"/>
                    </a:lnTo>
                    <a:lnTo>
                      <a:pt x="2" y="20"/>
                    </a:lnTo>
                    <a:lnTo>
                      <a:pt x="0" y="16"/>
                    </a:lnTo>
                    <a:lnTo>
                      <a:pt x="0" y="12"/>
                    </a:lnTo>
                    <a:lnTo>
                      <a:pt x="0" y="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grpSp>
        <p:sp>
          <p:nvSpPr>
            <p:cNvPr id="57" name="Arc 56">
              <a:extLst>
                <a:ext uri="{FF2B5EF4-FFF2-40B4-BE49-F238E27FC236}">
                  <a16:creationId xmlns:a16="http://schemas.microsoft.com/office/drawing/2014/main" id="{E0465C5C-F9C1-E047-9319-4ABC049B8B1A}"/>
                </a:ext>
              </a:extLst>
            </p:cNvPr>
            <p:cNvSpPr/>
            <p:nvPr/>
          </p:nvSpPr>
          <p:spPr>
            <a:xfrm rot="20289520">
              <a:off x="-374560" y="2507800"/>
              <a:ext cx="2697342" cy="2697342"/>
            </a:xfrm>
            <a:prstGeom prst="arc">
              <a:avLst>
                <a:gd name="adj1" fmla="val 17242062"/>
                <a:gd name="adj2" fmla="val 17228096"/>
              </a:avLst>
            </a:prstGeom>
            <a:ln w="28575" cmpd="sng">
              <a:solidFill>
                <a:schemeClr val="bg1">
                  <a:lumMod val="8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121901" tIns="60950" rIns="121901" bIns="60950" rtlCol="0" anchor="ctr"/>
            <a:lstStyle/>
            <a:p>
              <a:pPr algn="ctr" defTabSz="914309">
                <a:defRPr/>
              </a:pPr>
              <a:endParaRPr lang="en-US" dirty="0">
                <a:solidFill>
                  <a:srgbClr val="5C5C5C"/>
                </a:solidFill>
              </a:endParaRPr>
            </a:p>
          </p:txBody>
        </p:sp>
      </p:grpSp>
    </p:spTree>
    <p:extLst>
      <p:ext uri="{BB962C8B-B14F-4D97-AF65-F5344CB8AC3E}">
        <p14:creationId xmlns:p14="http://schemas.microsoft.com/office/powerpoint/2010/main" val="26757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2" imgW="395" imgH="394" progId="TCLayout.ActiveDocument.1">
                  <p:embed/>
                </p:oleObj>
              </mc:Choice>
              <mc:Fallback>
                <p:oleObj name="think-cell Slide" r:id="rId152" imgW="395" imgH="394" progId="TCLayout.ActiveDocument.1">
                  <p:embed/>
                  <p:pic>
                    <p:nvPicPr>
                      <p:cNvPr id="68" name="Object 67" hidden="1"/>
                      <p:cNvPicPr/>
                      <p:nvPr/>
                    </p:nvPicPr>
                    <p:blipFill>
                      <a:blip r:embed="rId153"/>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e-DE" sz="800" b="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3 Phases | 17 Months of Activities | Go-Live in November 2021</a:t>
            </a:r>
          </a:p>
        </p:txBody>
      </p:sp>
      <p:sp>
        <p:nvSpPr>
          <p:cNvPr id="3" name="Title 2"/>
          <p:cNvSpPr>
            <a:spLocks noGrp="1"/>
          </p:cNvSpPr>
          <p:nvPr>
            <p:ph type="title"/>
          </p:nvPr>
        </p:nvSpPr>
        <p:spPr/>
        <p:txBody>
          <a:bodyPr/>
          <a:lstStyle/>
          <a:p>
            <a:r>
              <a:rPr lang="en-US" dirty="0"/>
              <a:t>Project Plan Draft</a:t>
            </a:r>
          </a:p>
        </p:txBody>
      </p:sp>
      <p:sp>
        <p:nvSpPr>
          <p:cNvPr id="5" name="Slide Number Placeholder 4"/>
          <p:cNvSpPr>
            <a:spLocks noGrp="1"/>
          </p:cNvSpPr>
          <p:nvPr>
            <p:ph type="sldNum" sz="quarter" idx="12"/>
          </p:nvPr>
        </p:nvSpPr>
        <p:spPr/>
        <p:txBody>
          <a:bodyPr/>
          <a:lstStyle/>
          <a:p>
            <a:fld id="{EEAD9179-7A6B-4268-BEB2-F3B8EB06115B}" type="slidenum">
              <a:rPr lang="en-US" smtClean="0"/>
              <a:t>25</a:t>
            </a:fld>
            <a:endParaRPr lang="en-US" dirty="0"/>
          </a:p>
        </p:txBody>
      </p:sp>
      <p:sp>
        <p:nvSpPr>
          <p:cNvPr id="227" name="Text Placeholder 2"/>
          <p:cNvSpPr>
            <a:spLocks noGrp="1"/>
          </p:cNvSpPr>
          <p:nvPr>
            <p:custDataLst>
              <p:tags r:id="rId3"/>
            </p:custDataLst>
          </p:nvPr>
        </p:nvSpPr>
        <p:spPr bwMode="auto">
          <a:xfrm>
            <a:off x="3157538" y="1604963"/>
            <a:ext cx="6051550" cy="16986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lgn="ctr">
              <a:spcBef>
                <a:spcPct val="0"/>
              </a:spcBef>
              <a:spcAft>
                <a:spcPct val="0"/>
              </a:spcAft>
            </a:pPr>
            <a:fld id="{136DCC21-56A2-40B4-9C30-CDD331056C47}" type="datetime'''''2''''''0''''''''''''''''''2''''''''''''''''''1'''''">
              <a:rPr lang="en-US" altLang="en-US" sz="800" b="1" smtClean="0">
                <a:sym typeface="+mn-lt"/>
              </a:rPr>
              <a:pPr algn="ctr">
                <a:spcBef>
                  <a:spcPct val="0"/>
                </a:spcBef>
                <a:spcAft>
                  <a:spcPct val="0"/>
                </a:spcAft>
              </a:pPr>
              <a:t>2021</a:t>
            </a:fld>
            <a:endParaRPr lang="en-US" sz="800" b="1" dirty="0">
              <a:sym typeface="+mn-lt"/>
            </a:endParaRPr>
          </a:p>
        </p:txBody>
      </p:sp>
      <p:sp>
        <p:nvSpPr>
          <p:cNvPr id="353" name="Text Placeholder 2"/>
          <p:cNvSpPr>
            <a:spLocks noGrp="1"/>
          </p:cNvSpPr>
          <p:nvPr>
            <p:custDataLst>
              <p:tags r:id="rId4"/>
            </p:custDataLst>
          </p:nvPr>
        </p:nvSpPr>
        <p:spPr bwMode="auto">
          <a:xfrm>
            <a:off x="9209088" y="1604963"/>
            <a:ext cx="2481263" cy="16986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lgn="ctr">
              <a:spcBef>
                <a:spcPct val="0"/>
              </a:spcBef>
              <a:spcAft>
                <a:spcPct val="0"/>
              </a:spcAft>
            </a:pPr>
            <a:fld id="{CE6A7FFA-8D93-482D-A172-A6761651B8DA}" type="datetime'''''2''''''0''''''''''''''''''''''''''22'''''''''''">
              <a:rPr lang="en-US" altLang="en-US" sz="800" b="1" smtClean="0"/>
              <a:pPr algn="ctr">
                <a:spcBef>
                  <a:spcPct val="0"/>
                </a:spcBef>
                <a:spcAft>
                  <a:spcPct val="0"/>
                </a:spcAft>
              </a:pPr>
              <a:t>2022</a:t>
            </a:fld>
            <a:endParaRPr lang="en-US" sz="800" b="1" dirty="0">
              <a:sym typeface="+mn-lt"/>
            </a:endParaRPr>
          </a:p>
        </p:txBody>
      </p:sp>
      <p:sp>
        <p:nvSpPr>
          <p:cNvPr id="220" name="Text Placeholder 2"/>
          <p:cNvSpPr>
            <a:spLocks noGrp="1"/>
          </p:cNvSpPr>
          <p:nvPr>
            <p:custDataLst>
              <p:tags r:id="rId5"/>
            </p:custDataLst>
          </p:nvPr>
        </p:nvSpPr>
        <p:spPr bwMode="auto">
          <a:xfrm>
            <a:off x="315753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21394CD-0AF5-4B8E-B209-592BBCDB224C}" type="datetime'''''''''''''''''''''''''''''J''''a''''''''''''n'''''''">
              <a:rPr lang="en-US" altLang="en-US" sz="800" b="1" smtClean="0">
                <a:solidFill>
                  <a:schemeClr val="accent1"/>
                </a:solidFill>
                <a:ea typeface="+mn-ea"/>
                <a:cs typeface="+mn-cs"/>
                <a:sym typeface="+mn-lt"/>
              </a:rPr>
              <a:pPr marL="0" indent="0" algn="ctr">
                <a:spcBef>
                  <a:spcPct val="0"/>
                </a:spcBef>
                <a:spcAft>
                  <a:spcPct val="0"/>
                </a:spcAft>
                <a:buNone/>
              </a:pPr>
              <a:t>Jan</a:t>
            </a:fld>
            <a:endParaRPr lang="en-US" sz="800" b="1" dirty="0">
              <a:solidFill>
                <a:schemeClr val="accent1"/>
              </a:solidFill>
              <a:ea typeface="+mn-ea"/>
              <a:cs typeface="+mn-cs"/>
              <a:sym typeface="+mn-lt"/>
            </a:endParaRPr>
          </a:p>
        </p:txBody>
      </p:sp>
      <p:sp>
        <p:nvSpPr>
          <p:cNvPr id="339" name="Text Placeholder 2"/>
          <p:cNvSpPr>
            <a:spLocks noGrp="1"/>
          </p:cNvSpPr>
          <p:nvPr>
            <p:custDataLst>
              <p:tags r:id="rId6"/>
            </p:custDataLst>
          </p:nvPr>
        </p:nvSpPr>
        <p:spPr bwMode="auto">
          <a:xfrm>
            <a:off x="3644900" y="1774825"/>
            <a:ext cx="46355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F872ADA-138B-4ECD-8941-8D2722B3CBF8}" type="datetime'''''''''''''F''''e''''''''''''''''''''''''b''r''''.'''''">
              <a:rPr lang="en-US" altLang="en-US" sz="800" b="1" smtClean="0">
                <a:solidFill>
                  <a:schemeClr val="accent1"/>
                </a:solidFill>
                <a:ea typeface="+mn-ea"/>
                <a:cs typeface="+mn-cs"/>
              </a:rPr>
              <a:pPr marL="0" indent="0" algn="ctr">
                <a:spcBef>
                  <a:spcPct val="0"/>
                </a:spcBef>
                <a:spcAft>
                  <a:spcPct val="0"/>
                </a:spcAft>
                <a:buNone/>
              </a:pPr>
              <a:t>Febr.</a:t>
            </a:fld>
            <a:endParaRPr lang="en-US" sz="800" b="1" dirty="0">
              <a:solidFill>
                <a:schemeClr val="accent1"/>
              </a:solidFill>
              <a:ea typeface="+mn-ea"/>
              <a:cs typeface="+mn-cs"/>
              <a:sym typeface="+mn-lt"/>
            </a:endParaRPr>
          </a:p>
        </p:txBody>
      </p:sp>
      <p:sp>
        <p:nvSpPr>
          <p:cNvPr id="340" name="Text Placeholder 2"/>
          <p:cNvSpPr>
            <a:spLocks noGrp="1"/>
          </p:cNvSpPr>
          <p:nvPr>
            <p:custDataLst>
              <p:tags r:id="rId7"/>
            </p:custDataLst>
          </p:nvPr>
        </p:nvSpPr>
        <p:spPr bwMode="auto">
          <a:xfrm>
            <a:off x="4108450" y="1774825"/>
            <a:ext cx="53340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A6EEEFB-21C2-4288-9315-A63277B9B8D9}" type="datetime'''''''''''''''M''''''''''''''''ä''''''''r''''z'''''''''''''''">
              <a:rPr lang="en-US" altLang="en-US" sz="800" b="1" smtClean="0">
                <a:solidFill>
                  <a:schemeClr val="accent1"/>
                </a:solidFill>
                <a:ea typeface="+mn-ea"/>
                <a:cs typeface="+mn-cs"/>
              </a:rPr>
              <a:pPr marL="0" indent="0" algn="ctr">
                <a:spcBef>
                  <a:spcPct val="0"/>
                </a:spcBef>
                <a:spcAft>
                  <a:spcPct val="0"/>
                </a:spcAft>
                <a:buNone/>
              </a:pPr>
              <a:t>März</a:t>
            </a:fld>
            <a:endParaRPr lang="en-US" sz="800" b="1" dirty="0">
              <a:solidFill>
                <a:schemeClr val="accent1"/>
              </a:solidFill>
              <a:ea typeface="+mn-ea"/>
              <a:cs typeface="+mn-cs"/>
              <a:sym typeface="+mn-lt"/>
            </a:endParaRPr>
          </a:p>
        </p:txBody>
      </p:sp>
      <p:sp>
        <p:nvSpPr>
          <p:cNvPr id="341" name="Text Placeholder 2"/>
          <p:cNvSpPr>
            <a:spLocks noGrp="1"/>
          </p:cNvSpPr>
          <p:nvPr>
            <p:custDataLst>
              <p:tags r:id="rId8"/>
            </p:custDataLst>
          </p:nvPr>
        </p:nvSpPr>
        <p:spPr bwMode="auto">
          <a:xfrm>
            <a:off x="4641850"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B46CABD-73FA-493C-BD13-96F6208D6FB9}" type="datetime'''''A''p''''r''''''''''''''''''''''''''''.'''''''''''''''">
              <a:rPr lang="en-US" altLang="en-US" sz="800" b="1" smtClean="0">
                <a:solidFill>
                  <a:schemeClr val="accent1"/>
                </a:solidFill>
                <a:ea typeface="+mn-ea"/>
                <a:cs typeface="+mn-cs"/>
              </a:rPr>
              <a:pPr marL="0" indent="0" algn="ctr">
                <a:spcBef>
                  <a:spcPct val="0"/>
                </a:spcBef>
                <a:spcAft>
                  <a:spcPct val="0"/>
                </a:spcAft>
                <a:buNone/>
              </a:pPr>
              <a:t>Apr.</a:t>
            </a:fld>
            <a:endParaRPr lang="en-US" sz="800" b="1" dirty="0">
              <a:solidFill>
                <a:schemeClr val="accent1"/>
              </a:solidFill>
              <a:ea typeface="+mn-ea"/>
              <a:cs typeface="+mn-cs"/>
              <a:sym typeface="+mn-lt"/>
            </a:endParaRPr>
          </a:p>
        </p:txBody>
      </p:sp>
      <p:sp>
        <p:nvSpPr>
          <p:cNvPr id="342" name="Text Placeholder 2"/>
          <p:cNvSpPr>
            <a:spLocks noGrp="1"/>
          </p:cNvSpPr>
          <p:nvPr>
            <p:custDataLst>
              <p:tags r:id="rId9"/>
            </p:custDataLst>
          </p:nvPr>
        </p:nvSpPr>
        <p:spPr bwMode="auto">
          <a:xfrm>
            <a:off x="515143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0D36DF8-4E09-4F21-986E-F44ABC93BA05}" type="datetime'''''''''''''''''''''''''''''''''''''''''''M''''''a''''i'''">
              <a:rPr lang="en-US" altLang="en-US" sz="800" b="1" smtClean="0">
                <a:solidFill>
                  <a:schemeClr val="accent1"/>
                </a:solidFill>
                <a:ea typeface="+mn-ea"/>
                <a:cs typeface="+mn-cs"/>
              </a:rPr>
              <a:pPr marL="0" indent="0" algn="ctr">
                <a:spcBef>
                  <a:spcPct val="0"/>
                </a:spcBef>
                <a:spcAft>
                  <a:spcPct val="0"/>
                </a:spcAft>
                <a:buNone/>
              </a:pPr>
              <a:t>Mai</a:t>
            </a:fld>
            <a:endParaRPr lang="en-US" sz="800" b="1" dirty="0">
              <a:solidFill>
                <a:schemeClr val="accent1"/>
              </a:solidFill>
              <a:ea typeface="+mn-ea"/>
              <a:cs typeface="+mn-cs"/>
              <a:sym typeface="+mn-lt"/>
            </a:endParaRPr>
          </a:p>
        </p:txBody>
      </p:sp>
      <p:sp>
        <p:nvSpPr>
          <p:cNvPr id="343" name="Text Placeholder 2"/>
          <p:cNvSpPr>
            <a:spLocks noGrp="1"/>
          </p:cNvSpPr>
          <p:nvPr>
            <p:custDataLst>
              <p:tags r:id="rId10"/>
            </p:custDataLst>
          </p:nvPr>
        </p:nvSpPr>
        <p:spPr bwMode="auto">
          <a:xfrm>
            <a:off x="5638799"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66EB364-01C2-4F3F-A738-FC4CCDC2DBEF}" type="datetime'J''''''''''u''''''''''n''''''''''''''''''''''''i'''''">
              <a:rPr lang="en-US" altLang="en-US" sz="800" b="1" smtClean="0">
                <a:solidFill>
                  <a:schemeClr val="accent1"/>
                </a:solidFill>
                <a:ea typeface="+mn-ea"/>
                <a:cs typeface="+mn-cs"/>
              </a:rPr>
              <a:pPr marL="0" indent="0" algn="ctr">
                <a:spcBef>
                  <a:spcPct val="0"/>
                </a:spcBef>
                <a:spcAft>
                  <a:spcPct val="0"/>
                </a:spcAft>
                <a:buNone/>
              </a:pPr>
              <a:t>Juni</a:t>
            </a:fld>
            <a:endParaRPr lang="en-US" sz="800" b="1" dirty="0">
              <a:solidFill>
                <a:schemeClr val="accent1"/>
              </a:solidFill>
              <a:ea typeface="+mn-ea"/>
              <a:cs typeface="+mn-cs"/>
              <a:sym typeface="+mn-lt"/>
            </a:endParaRPr>
          </a:p>
        </p:txBody>
      </p:sp>
      <p:sp>
        <p:nvSpPr>
          <p:cNvPr id="344" name="Text Placeholder 2"/>
          <p:cNvSpPr>
            <a:spLocks noGrp="1"/>
          </p:cNvSpPr>
          <p:nvPr>
            <p:custDataLst>
              <p:tags r:id="rId11"/>
            </p:custDataLst>
          </p:nvPr>
        </p:nvSpPr>
        <p:spPr bwMode="auto">
          <a:xfrm>
            <a:off x="6148388" y="1774825"/>
            <a:ext cx="511175"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0C13E9C-E2FA-4492-A93E-27DF8CB93C76}" type="datetime'''''''''''J''''u''''''''''''''li'''''''''''''''''''">
              <a:rPr lang="en-US" altLang="en-US" sz="800" b="1" smtClean="0">
                <a:solidFill>
                  <a:schemeClr val="accent1"/>
                </a:solidFill>
                <a:ea typeface="+mn-ea"/>
                <a:cs typeface="+mn-cs"/>
              </a:rPr>
              <a:pPr marL="0" indent="0" algn="ctr">
                <a:spcBef>
                  <a:spcPct val="0"/>
                </a:spcBef>
                <a:spcAft>
                  <a:spcPct val="0"/>
                </a:spcAft>
                <a:buNone/>
              </a:pPr>
              <a:t>Juli</a:t>
            </a:fld>
            <a:endParaRPr lang="en-US" sz="800" b="1" dirty="0">
              <a:solidFill>
                <a:schemeClr val="accent1"/>
              </a:solidFill>
              <a:ea typeface="+mn-ea"/>
              <a:cs typeface="+mn-cs"/>
              <a:sym typeface="+mn-lt"/>
            </a:endParaRPr>
          </a:p>
        </p:txBody>
      </p:sp>
      <p:sp>
        <p:nvSpPr>
          <p:cNvPr id="345" name="Text Placeholder 2"/>
          <p:cNvSpPr>
            <a:spLocks noGrp="1"/>
          </p:cNvSpPr>
          <p:nvPr>
            <p:custDataLst>
              <p:tags r:id="rId12"/>
            </p:custDataLst>
          </p:nvPr>
        </p:nvSpPr>
        <p:spPr bwMode="auto">
          <a:xfrm>
            <a:off x="6659563"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5E262C7-D868-42CE-BF52-C82E5C53C165}" type="datetime'''A''u''''''''''''''g''''''''.'''''''''''''''''''''''">
              <a:rPr lang="en-US" altLang="en-US" sz="800" b="1" smtClean="0">
                <a:solidFill>
                  <a:schemeClr val="accent1"/>
                </a:solidFill>
                <a:ea typeface="+mn-ea"/>
                <a:cs typeface="+mn-cs"/>
              </a:rPr>
              <a:pPr marL="0" indent="0" algn="ctr">
                <a:spcBef>
                  <a:spcPct val="0"/>
                </a:spcBef>
                <a:spcAft>
                  <a:spcPct val="0"/>
                </a:spcAft>
                <a:buNone/>
              </a:pPr>
              <a:t>Aug.</a:t>
            </a:fld>
            <a:endParaRPr lang="en-US" sz="800" b="1" dirty="0">
              <a:solidFill>
                <a:schemeClr val="accent1"/>
              </a:solidFill>
              <a:ea typeface="+mn-ea"/>
              <a:cs typeface="+mn-cs"/>
              <a:sym typeface="+mn-lt"/>
            </a:endParaRPr>
          </a:p>
        </p:txBody>
      </p:sp>
      <p:sp>
        <p:nvSpPr>
          <p:cNvPr id="346" name="Text Placeholder 2"/>
          <p:cNvSpPr>
            <a:spLocks noGrp="1"/>
          </p:cNvSpPr>
          <p:nvPr>
            <p:custDataLst>
              <p:tags r:id="rId13"/>
            </p:custDataLst>
          </p:nvPr>
        </p:nvSpPr>
        <p:spPr bwMode="auto">
          <a:xfrm>
            <a:off x="7169149"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855E892-FCCE-4D52-92D2-0C10B235BA69}" type="datetime'''''''''''S''''''''''e''''''''''''p''''t''''''''''''''.'''">
              <a:rPr lang="en-US" altLang="en-US" sz="800" b="1" smtClean="0">
                <a:solidFill>
                  <a:schemeClr val="accent1"/>
                </a:solidFill>
                <a:ea typeface="+mn-ea"/>
                <a:cs typeface="+mn-cs"/>
              </a:rPr>
              <a:pPr marL="0" indent="0" algn="ctr">
                <a:spcBef>
                  <a:spcPct val="0"/>
                </a:spcBef>
                <a:spcAft>
                  <a:spcPct val="0"/>
                </a:spcAft>
                <a:buNone/>
              </a:pPr>
              <a:t>Sept.</a:t>
            </a:fld>
            <a:endParaRPr lang="en-US" sz="800" b="1" dirty="0">
              <a:solidFill>
                <a:schemeClr val="accent1"/>
              </a:solidFill>
              <a:ea typeface="+mn-ea"/>
              <a:cs typeface="+mn-cs"/>
              <a:sym typeface="+mn-lt"/>
            </a:endParaRPr>
          </a:p>
        </p:txBody>
      </p:sp>
      <p:sp>
        <p:nvSpPr>
          <p:cNvPr id="347" name="Text Placeholder 2"/>
          <p:cNvSpPr>
            <a:spLocks noGrp="1"/>
          </p:cNvSpPr>
          <p:nvPr>
            <p:custDataLst>
              <p:tags r:id="rId14"/>
            </p:custDataLst>
          </p:nvPr>
        </p:nvSpPr>
        <p:spPr bwMode="auto">
          <a:xfrm>
            <a:off x="767873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1DD1F8E-F7AD-4703-B44D-40C915429BB2}" type="datetime'''''''''''O''''''''''''''''''''k''t''.'''''''">
              <a:rPr lang="en-US" altLang="en-US" sz="800" b="1" smtClean="0">
                <a:solidFill>
                  <a:schemeClr val="accent1"/>
                </a:solidFill>
                <a:ea typeface="+mn-ea"/>
                <a:cs typeface="+mn-cs"/>
              </a:rPr>
              <a:pPr marL="0" indent="0" algn="ctr">
                <a:spcBef>
                  <a:spcPct val="0"/>
                </a:spcBef>
                <a:spcAft>
                  <a:spcPct val="0"/>
                </a:spcAft>
                <a:buNone/>
              </a:pPr>
              <a:t>Okt.</a:t>
            </a:fld>
            <a:endParaRPr lang="en-US" sz="800" b="1" dirty="0">
              <a:solidFill>
                <a:schemeClr val="accent1"/>
              </a:solidFill>
              <a:ea typeface="+mn-ea"/>
              <a:cs typeface="+mn-cs"/>
              <a:sym typeface="+mn-lt"/>
            </a:endParaRPr>
          </a:p>
        </p:txBody>
      </p:sp>
      <p:sp>
        <p:nvSpPr>
          <p:cNvPr id="348" name="Text Placeholder 2"/>
          <p:cNvSpPr>
            <a:spLocks noGrp="1"/>
          </p:cNvSpPr>
          <p:nvPr>
            <p:custDataLst>
              <p:tags r:id="rId15"/>
            </p:custDataLst>
          </p:nvPr>
        </p:nvSpPr>
        <p:spPr bwMode="auto">
          <a:xfrm>
            <a:off x="8166100"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3864243-744B-4C7B-AC8E-BF26D219BD66}" type="datetime'''Nov''''''''''''''''''''.'''''''''''''''''''''''''''">
              <a:rPr lang="en-US" altLang="en-US" sz="800" b="1" smtClean="0">
                <a:solidFill>
                  <a:schemeClr val="accent1"/>
                </a:solidFill>
                <a:ea typeface="+mn-ea"/>
                <a:cs typeface="+mn-cs"/>
              </a:rPr>
              <a:pPr marL="0" indent="0" algn="ctr">
                <a:spcBef>
                  <a:spcPct val="0"/>
                </a:spcBef>
                <a:spcAft>
                  <a:spcPct val="0"/>
                </a:spcAft>
                <a:buNone/>
              </a:pPr>
              <a:t>Nov.</a:t>
            </a:fld>
            <a:endParaRPr lang="en-US" sz="800" b="1" dirty="0">
              <a:solidFill>
                <a:schemeClr val="accent1"/>
              </a:solidFill>
              <a:ea typeface="+mn-ea"/>
              <a:cs typeface="+mn-cs"/>
              <a:sym typeface="+mn-lt"/>
            </a:endParaRPr>
          </a:p>
        </p:txBody>
      </p:sp>
      <p:sp>
        <p:nvSpPr>
          <p:cNvPr id="349" name="Text Placeholder 2"/>
          <p:cNvSpPr>
            <a:spLocks noGrp="1"/>
          </p:cNvSpPr>
          <p:nvPr>
            <p:custDataLst>
              <p:tags r:id="rId16"/>
            </p:custDataLst>
          </p:nvPr>
        </p:nvSpPr>
        <p:spPr bwMode="auto">
          <a:xfrm>
            <a:off x="8675688" y="1774825"/>
            <a:ext cx="53340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E05C825-2873-42BF-A3E4-C430A3064A9A}" type="datetime'''''''D''''''''''e''''z.'''''''''''''''''">
              <a:rPr lang="en-US" altLang="en-US" sz="800" b="1" smtClean="0">
                <a:solidFill>
                  <a:schemeClr val="accent1"/>
                </a:solidFill>
                <a:ea typeface="+mn-ea"/>
                <a:cs typeface="+mn-cs"/>
              </a:rPr>
              <a:pPr marL="0" indent="0" algn="ctr">
                <a:spcBef>
                  <a:spcPct val="0"/>
                </a:spcBef>
                <a:spcAft>
                  <a:spcPct val="0"/>
                </a:spcAft>
                <a:buNone/>
              </a:pPr>
              <a:t>Dez.</a:t>
            </a:fld>
            <a:endParaRPr lang="en-US" sz="800" b="1" dirty="0">
              <a:solidFill>
                <a:schemeClr val="accent1"/>
              </a:solidFill>
              <a:ea typeface="+mn-ea"/>
              <a:cs typeface="+mn-cs"/>
              <a:sym typeface="+mn-lt"/>
            </a:endParaRPr>
          </a:p>
        </p:txBody>
      </p:sp>
      <p:sp>
        <p:nvSpPr>
          <p:cNvPr id="350" name="Text Placeholder 2"/>
          <p:cNvSpPr>
            <a:spLocks noGrp="1"/>
          </p:cNvSpPr>
          <p:nvPr>
            <p:custDataLst>
              <p:tags r:id="rId17"/>
            </p:custDataLst>
          </p:nvPr>
        </p:nvSpPr>
        <p:spPr bwMode="auto">
          <a:xfrm>
            <a:off x="920908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03FB3A7-F818-41F1-9CE3-E5EA2951486F}" type="datetime'''''''''''J''''''''''''''a''''n''''''.'''''''''''''''">
              <a:rPr lang="en-US" altLang="en-US" sz="800" b="1" smtClean="0">
                <a:solidFill>
                  <a:schemeClr val="accent1"/>
                </a:solidFill>
                <a:ea typeface="+mn-ea"/>
                <a:cs typeface="+mn-cs"/>
              </a:rPr>
              <a:pPr marL="0" indent="0" algn="ctr">
                <a:spcBef>
                  <a:spcPct val="0"/>
                </a:spcBef>
                <a:spcAft>
                  <a:spcPct val="0"/>
                </a:spcAft>
                <a:buNone/>
              </a:pPr>
              <a:t>Jan.</a:t>
            </a:fld>
            <a:endParaRPr lang="en-US" sz="800" b="1" dirty="0">
              <a:solidFill>
                <a:schemeClr val="accent1"/>
              </a:solidFill>
              <a:ea typeface="+mn-ea"/>
              <a:cs typeface="+mn-cs"/>
              <a:sym typeface="+mn-lt"/>
            </a:endParaRPr>
          </a:p>
        </p:txBody>
      </p:sp>
      <p:sp>
        <p:nvSpPr>
          <p:cNvPr id="351" name="Text Placeholder 2"/>
          <p:cNvSpPr>
            <a:spLocks noGrp="1"/>
          </p:cNvSpPr>
          <p:nvPr>
            <p:custDataLst>
              <p:tags r:id="rId18"/>
            </p:custDataLst>
          </p:nvPr>
        </p:nvSpPr>
        <p:spPr bwMode="auto">
          <a:xfrm>
            <a:off x="9696450" y="1774825"/>
            <a:ext cx="46355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F2B47B2-23FD-4A73-A305-F77FAE122186}" type="datetime'''''''''''''''''''''''''''''F''''e''''''''''''''br.'''">
              <a:rPr lang="en-US" altLang="en-US" sz="800" b="1" smtClean="0">
                <a:solidFill>
                  <a:schemeClr val="accent1"/>
                </a:solidFill>
                <a:ea typeface="+mn-ea"/>
                <a:cs typeface="+mn-cs"/>
              </a:rPr>
              <a:pPr marL="0" indent="0" algn="ctr">
                <a:spcBef>
                  <a:spcPct val="0"/>
                </a:spcBef>
                <a:spcAft>
                  <a:spcPct val="0"/>
                </a:spcAft>
                <a:buNone/>
              </a:pPr>
              <a:t>Febr.</a:t>
            </a:fld>
            <a:endParaRPr lang="en-US" sz="800" b="1" dirty="0">
              <a:solidFill>
                <a:schemeClr val="accent1"/>
              </a:solidFill>
              <a:ea typeface="+mn-ea"/>
              <a:cs typeface="+mn-cs"/>
              <a:sym typeface="+mn-lt"/>
            </a:endParaRPr>
          </a:p>
        </p:txBody>
      </p:sp>
      <p:sp>
        <p:nvSpPr>
          <p:cNvPr id="352" name="Text Placeholder 2"/>
          <p:cNvSpPr>
            <a:spLocks noGrp="1"/>
          </p:cNvSpPr>
          <p:nvPr>
            <p:custDataLst>
              <p:tags r:id="rId19"/>
            </p:custDataLst>
          </p:nvPr>
        </p:nvSpPr>
        <p:spPr bwMode="auto">
          <a:xfrm>
            <a:off x="10160000" y="1774825"/>
            <a:ext cx="53340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CB7B817-AFE4-4B02-8950-56EDBEFACE2E}" type="datetime'''M''''''ä''''''''''''''''''''r''z'''''''''''''''''''''">
              <a:rPr lang="en-US" altLang="en-US" sz="800" b="1" smtClean="0">
                <a:solidFill>
                  <a:schemeClr val="accent1"/>
                </a:solidFill>
                <a:ea typeface="+mn-ea"/>
                <a:cs typeface="+mn-cs"/>
              </a:rPr>
              <a:pPr marL="0" indent="0" algn="ctr">
                <a:spcBef>
                  <a:spcPct val="0"/>
                </a:spcBef>
                <a:spcAft>
                  <a:spcPct val="0"/>
                </a:spcAft>
                <a:buNone/>
              </a:pPr>
              <a:t>März</a:t>
            </a:fld>
            <a:endParaRPr lang="en-US" sz="800" b="1" dirty="0">
              <a:solidFill>
                <a:schemeClr val="accent1"/>
              </a:solidFill>
              <a:ea typeface="+mn-ea"/>
              <a:cs typeface="+mn-cs"/>
              <a:sym typeface="+mn-lt"/>
            </a:endParaRPr>
          </a:p>
        </p:txBody>
      </p:sp>
      <p:sp>
        <p:nvSpPr>
          <p:cNvPr id="489" name="Text Placeholder 2"/>
          <p:cNvSpPr>
            <a:spLocks noGrp="1"/>
          </p:cNvSpPr>
          <p:nvPr>
            <p:custDataLst>
              <p:tags r:id="rId20"/>
            </p:custDataLst>
          </p:nvPr>
        </p:nvSpPr>
        <p:spPr bwMode="auto">
          <a:xfrm>
            <a:off x="10693400"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46AAD5F-36CD-4C32-A322-5FC216DEE1C2}" type="datetime'''''''''''''''A''''p''''''''''r.'''">
              <a:rPr lang="en-US" altLang="en-US" sz="800" b="1" smtClean="0">
                <a:solidFill>
                  <a:schemeClr val="accent1"/>
                </a:solidFill>
                <a:ea typeface="+mn-ea"/>
                <a:cs typeface="+mn-cs"/>
              </a:rPr>
              <a:pPr marL="0" indent="0" algn="ctr">
                <a:spcBef>
                  <a:spcPct val="0"/>
                </a:spcBef>
                <a:spcAft>
                  <a:spcPct val="0"/>
                </a:spcAft>
                <a:buNone/>
              </a:pPr>
              <a:t>Apr.</a:t>
            </a:fld>
            <a:endParaRPr lang="en-US" sz="800" b="1" dirty="0">
              <a:solidFill>
                <a:schemeClr val="accent1"/>
              </a:solidFill>
              <a:ea typeface="+mn-ea"/>
              <a:cs typeface="+mn-cs"/>
              <a:sym typeface="+mn-lt"/>
            </a:endParaRPr>
          </a:p>
        </p:txBody>
      </p:sp>
      <p:sp>
        <p:nvSpPr>
          <p:cNvPr id="490" name="Text Placeholder 2"/>
          <p:cNvSpPr>
            <a:spLocks noGrp="1"/>
          </p:cNvSpPr>
          <p:nvPr>
            <p:custDataLst>
              <p:tags r:id="rId21"/>
            </p:custDataLst>
          </p:nvPr>
        </p:nvSpPr>
        <p:spPr bwMode="auto">
          <a:xfrm>
            <a:off x="11180762"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0066274-1057-42DC-BE92-4845CAA6A553}" type="datetime'''M''''''''''ai'''''''''''''''''''''''''''">
              <a:rPr lang="en-US" altLang="en-US" sz="800" b="1" smtClean="0">
                <a:solidFill>
                  <a:schemeClr val="accent1"/>
                </a:solidFill>
                <a:ea typeface="+mn-ea"/>
                <a:cs typeface="+mn-cs"/>
              </a:rPr>
              <a:pPr marL="0" indent="0" algn="ctr">
                <a:spcBef>
                  <a:spcPct val="0"/>
                </a:spcBef>
                <a:spcAft>
                  <a:spcPct val="0"/>
                </a:spcAft>
                <a:buNone/>
              </a:pPr>
              <a:t>Mai</a:t>
            </a:fld>
            <a:endParaRPr lang="en-US" sz="800" b="1" dirty="0">
              <a:solidFill>
                <a:schemeClr val="accent1"/>
              </a:solidFill>
              <a:ea typeface="+mn-ea"/>
              <a:cs typeface="+mn-cs"/>
              <a:sym typeface="+mn-lt"/>
            </a:endParaRPr>
          </a:p>
        </p:txBody>
      </p:sp>
      <p:cxnSp>
        <p:nvCxnSpPr>
          <p:cNvPr id="492" name="Straight Connector 491"/>
          <p:cNvCxnSpPr/>
          <p:nvPr>
            <p:custDataLst>
              <p:tags r:id="rId22"/>
            </p:custDataLst>
          </p:nvPr>
        </p:nvCxnSpPr>
        <p:spPr bwMode="auto">
          <a:xfrm>
            <a:off x="11180763"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23"/>
            </p:custDataLst>
          </p:nvPr>
        </p:nvCxnSpPr>
        <p:spPr bwMode="auto">
          <a:xfrm>
            <a:off x="3157538" y="1944689"/>
            <a:ext cx="0" cy="3757613"/>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custDataLst>
              <p:tags r:id="rId24"/>
            </p:custDataLst>
          </p:nvPr>
        </p:nvCxnSpPr>
        <p:spPr bwMode="auto">
          <a:xfrm>
            <a:off x="81661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custDataLst>
              <p:tags r:id="rId25"/>
            </p:custDataLst>
          </p:nvPr>
        </p:nvCxnSpPr>
        <p:spPr bwMode="auto">
          <a:xfrm>
            <a:off x="515143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custDataLst>
              <p:tags r:id="rId26"/>
            </p:custDataLst>
          </p:nvPr>
        </p:nvCxnSpPr>
        <p:spPr bwMode="auto">
          <a:xfrm>
            <a:off x="36449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27"/>
            </p:custDataLst>
          </p:nvPr>
        </p:nvCxnSpPr>
        <p:spPr bwMode="auto">
          <a:xfrm>
            <a:off x="981075" y="1944689"/>
            <a:ext cx="0" cy="3757613"/>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custDataLst>
              <p:tags r:id="rId28"/>
            </p:custDataLst>
          </p:nvPr>
        </p:nvCxnSpPr>
        <p:spPr bwMode="auto">
          <a:xfrm>
            <a:off x="46418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29"/>
            </p:custDataLst>
          </p:nvPr>
        </p:nvCxnSpPr>
        <p:spPr bwMode="auto">
          <a:xfrm>
            <a:off x="11690350" y="1944689"/>
            <a:ext cx="0" cy="3757613"/>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custDataLst>
              <p:tags r:id="rId30"/>
            </p:custDataLst>
          </p:nvPr>
        </p:nvCxnSpPr>
        <p:spPr bwMode="auto">
          <a:xfrm>
            <a:off x="106934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custDataLst>
              <p:tags r:id="rId31"/>
            </p:custDataLst>
          </p:nvPr>
        </p:nvCxnSpPr>
        <p:spPr bwMode="auto">
          <a:xfrm>
            <a:off x="96964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custDataLst>
              <p:tags r:id="rId32"/>
            </p:custDataLst>
          </p:nvPr>
        </p:nvCxnSpPr>
        <p:spPr bwMode="auto">
          <a:xfrm>
            <a:off x="920908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custDataLst>
              <p:tags r:id="rId33"/>
            </p:custDataLst>
          </p:nvPr>
        </p:nvCxnSpPr>
        <p:spPr bwMode="auto">
          <a:xfrm>
            <a:off x="867568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custDataLst>
              <p:tags r:id="rId34"/>
            </p:custDataLst>
          </p:nvPr>
        </p:nvCxnSpPr>
        <p:spPr bwMode="auto">
          <a:xfrm>
            <a:off x="41084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custDataLst>
              <p:tags r:id="rId35"/>
            </p:custDataLst>
          </p:nvPr>
        </p:nvCxnSpPr>
        <p:spPr bwMode="auto">
          <a:xfrm>
            <a:off x="614838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custDataLst>
              <p:tags r:id="rId36"/>
            </p:custDataLst>
          </p:nvPr>
        </p:nvCxnSpPr>
        <p:spPr bwMode="auto">
          <a:xfrm>
            <a:off x="767873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custDataLst>
              <p:tags r:id="rId37"/>
            </p:custDataLst>
          </p:nvPr>
        </p:nvCxnSpPr>
        <p:spPr bwMode="auto">
          <a:xfrm>
            <a:off x="71691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custDataLst>
              <p:tags r:id="rId38"/>
            </p:custDataLst>
          </p:nvPr>
        </p:nvCxnSpPr>
        <p:spPr bwMode="auto">
          <a:xfrm>
            <a:off x="6659563"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39"/>
            </p:custDataLst>
          </p:nvPr>
        </p:nvCxnSpPr>
        <p:spPr bwMode="auto">
          <a:xfrm>
            <a:off x="101600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40"/>
            </p:custDataLst>
          </p:nvPr>
        </p:nvCxnSpPr>
        <p:spPr bwMode="auto">
          <a:xfrm>
            <a:off x="56388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custDataLst>
              <p:tags r:id="rId41"/>
            </p:custDataLst>
          </p:nvPr>
        </p:nvCxnSpPr>
        <p:spPr bwMode="auto">
          <a:xfrm>
            <a:off x="981075" y="4092575"/>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42"/>
            </p:custDataLst>
          </p:nvPr>
        </p:nvCxnSpPr>
        <p:spPr bwMode="auto">
          <a:xfrm>
            <a:off x="981075" y="3384550"/>
            <a:ext cx="10709275"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custDataLst>
              <p:tags r:id="rId43"/>
            </p:custDataLst>
          </p:nvPr>
        </p:nvCxnSpPr>
        <p:spPr bwMode="auto">
          <a:xfrm>
            <a:off x="981075" y="5507038"/>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6" name="Straight Connector 545"/>
          <p:cNvCxnSpPr/>
          <p:nvPr>
            <p:custDataLst>
              <p:tags r:id="rId44"/>
            </p:custDataLst>
          </p:nvPr>
        </p:nvCxnSpPr>
        <p:spPr bwMode="auto">
          <a:xfrm>
            <a:off x="981075" y="4799013"/>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custDataLst>
              <p:tags r:id="rId45"/>
            </p:custDataLst>
          </p:nvPr>
        </p:nvCxnSpPr>
        <p:spPr bwMode="auto">
          <a:xfrm>
            <a:off x="981075" y="2139950"/>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custDataLst>
              <p:tags r:id="rId46"/>
            </p:custDataLst>
          </p:nvPr>
        </p:nvCxnSpPr>
        <p:spPr bwMode="auto">
          <a:xfrm>
            <a:off x="981075" y="2676525"/>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custDataLst>
              <p:tags r:id="rId47"/>
            </p:custDataLst>
          </p:nvPr>
        </p:nvCxnSpPr>
        <p:spPr bwMode="auto">
          <a:xfrm>
            <a:off x="981075" y="5702300"/>
            <a:ext cx="1070927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custDataLst>
              <p:tags r:id="rId48"/>
            </p:custDataLst>
          </p:nvPr>
        </p:nvCxnSpPr>
        <p:spPr bwMode="gray">
          <a:xfrm>
            <a:off x="4340225" y="1944689"/>
            <a:ext cx="0" cy="3921125"/>
          </a:xfrm>
          <a:prstGeom prst="line">
            <a:avLst/>
          </a:prstGeom>
          <a:ln w="19050" cap="flat" cmpd="sng" algn="ctr">
            <a:solidFill>
              <a:schemeClr val="accent3"/>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custDataLst>
              <p:tags r:id="rId49"/>
            </p:custDataLst>
          </p:nvPr>
        </p:nvCxnSpPr>
        <p:spPr bwMode="gray">
          <a:xfrm>
            <a:off x="8745538" y="1944688"/>
            <a:ext cx="0" cy="3921125"/>
          </a:xfrm>
          <a:prstGeom prst="line">
            <a:avLst/>
          </a:prstGeom>
          <a:ln w="19050" cap="flat" cmpd="sng" algn="ctr">
            <a:solidFill>
              <a:schemeClr val="tx2"/>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custDataLst>
              <p:tags r:id="rId50"/>
            </p:custDataLst>
          </p:nvPr>
        </p:nvCxnSpPr>
        <p:spPr bwMode="gray">
          <a:xfrm>
            <a:off x="3181350" y="1944688"/>
            <a:ext cx="0" cy="3921125"/>
          </a:xfrm>
          <a:prstGeom prst="line">
            <a:avLst/>
          </a:prstGeom>
          <a:ln w="19050" cap="flat" cmpd="sng" algn="ctr">
            <a:solidFill>
              <a:schemeClr val="accent3"/>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custDataLst>
              <p:tags r:id="rId51"/>
            </p:custDataLst>
          </p:nvPr>
        </p:nvCxnSpPr>
        <p:spPr bwMode="gray">
          <a:xfrm>
            <a:off x="8629650" y="1944688"/>
            <a:ext cx="0" cy="3921125"/>
          </a:xfrm>
          <a:prstGeom prst="line">
            <a:avLst/>
          </a:prstGeom>
          <a:ln w="19050" cap="flat" cmpd="sng" algn="ctr">
            <a:solidFill>
              <a:schemeClr val="accent3"/>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custDataLst>
              <p:tags r:id="rId52"/>
            </p:custDataLst>
          </p:nvPr>
        </p:nvCxnSpPr>
        <p:spPr bwMode="auto">
          <a:xfrm>
            <a:off x="11412538" y="1944688"/>
            <a:ext cx="0" cy="3921125"/>
          </a:xfrm>
          <a:prstGeom prst="line">
            <a:avLst/>
          </a:prstGeom>
          <a:ln w="19050" cap="flat" cmpd="sng" algn="ctr">
            <a:solidFill>
              <a:schemeClr val="tx1"/>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custDataLst>
              <p:tags r:id="rId53"/>
            </p:custDataLst>
          </p:nvPr>
        </p:nvCxnSpPr>
        <p:spPr bwMode="auto">
          <a:xfrm>
            <a:off x="981075" y="1944688"/>
            <a:ext cx="1070927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6" name="Rectangle 585"/>
          <p:cNvSpPr/>
          <p:nvPr>
            <p:custDataLst>
              <p:tags r:id="rId54"/>
            </p:custDataLst>
          </p:nvPr>
        </p:nvSpPr>
        <p:spPr bwMode="auto">
          <a:xfrm>
            <a:off x="10601325" y="2909888"/>
            <a:ext cx="579438"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7" name="Rectangle 586"/>
          <p:cNvSpPr/>
          <p:nvPr>
            <p:custDataLst>
              <p:tags r:id="rId55"/>
            </p:custDataLst>
          </p:nvPr>
        </p:nvSpPr>
        <p:spPr bwMode="auto">
          <a:xfrm>
            <a:off x="10601325" y="3079750"/>
            <a:ext cx="579438"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80" name="Rectangle 479"/>
          <p:cNvSpPr/>
          <p:nvPr>
            <p:custDataLst>
              <p:tags r:id="rId56"/>
            </p:custDataLst>
          </p:nvPr>
        </p:nvSpPr>
        <p:spPr bwMode="auto">
          <a:xfrm>
            <a:off x="8166100" y="2909888"/>
            <a:ext cx="463550"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2" name="Rectangle 551"/>
          <p:cNvSpPr/>
          <p:nvPr>
            <p:custDataLst>
              <p:tags r:id="rId57"/>
            </p:custDataLst>
          </p:nvPr>
        </p:nvSpPr>
        <p:spPr bwMode="auto">
          <a:xfrm>
            <a:off x="8166100" y="3079750"/>
            <a:ext cx="463550"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1" name="Rectangle 30"/>
          <p:cNvSpPr/>
          <p:nvPr>
            <p:custDataLst>
              <p:tags r:id="rId58"/>
            </p:custDataLst>
          </p:nvPr>
        </p:nvSpPr>
        <p:spPr bwMode="auto">
          <a:xfrm>
            <a:off x="4108450" y="2201863"/>
            <a:ext cx="533400" cy="63500"/>
          </a:xfrm>
          <a:prstGeom prst="rect">
            <a:avLst/>
          </a:prstGeom>
          <a:solidFill>
            <a:schemeClr val="bg1"/>
          </a:solidFill>
          <a:ln w="19050" algn="ctr">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5" name="Rectangle 64"/>
          <p:cNvSpPr/>
          <p:nvPr>
            <p:custDataLst>
              <p:tags r:id="rId59"/>
            </p:custDataLst>
          </p:nvPr>
        </p:nvSpPr>
        <p:spPr bwMode="auto">
          <a:xfrm>
            <a:off x="7169150" y="3959225"/>
            <a:ext cx="996950"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50" name="Rectangle 449"/>
          <p:cNvSpPr/>
          <p:nvPr>
            <p:custDataLst>
              <p:tags r:id="rId60"/>
            </p:custDataLst>
          </p:nvPr>
        </p:nvSpPr>
        <p:spPr bwMode="auto">
          <a:xfrm>
            <a:off x="6659563" y="2909888"/>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9" name="Rectangle 448"/>
          <p:cNvSpPr/>
          <p:nvPr>
            <p:custDataLst>
              <p:tags r:id="rId61"/>
            </p:custDataLst>
          </p:nvPr>
        </p:nvSpPr>
        <p:spPr bwMode="auto">
          <a:xfrm>
            <a:off x="6659563" y="3079750"/>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0" name="Rectangle 549"/>
          <p:cNvSpPr/>
          <p:nvPr>
            <p:custDataLst>
              <p:tags r:id="rId62"/>
            </p:custDataLst>
          </p:nvPr>
        </p:nvSpPr>
        <p:spPr bwMode="auto">
          <a:xfrm>
            <a:off x="6659563" y="3616325"/>
            <a:ext cx="509588"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6" name="Rectangle 65"/>
          <p:cNvSpPr/>
          <p:nvPr>
            <p:custDataLst>
              <p:tags r:id="rId63"/>
            </p:custDataLst>
          </p:nvPr>
        </p:nvSpPr>
        <p:spPr bwMode="auto">
          <a:xfrm>
            <a:off x="6659563" y="3787775"/>
            <a:ext cx="509588"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8" name="Rectangle 567"/>
          <p:cNvSpPr/>
          <p:nvPr>
            <p:custDataLst>
              <p:tags r:id="rId64"/>
            </p:custDataLst>
          </p:nvPr>
        </p:nvSpPr>
        <p:spPr bwMode="auto">
          <a:xfrm>
            <a:off x="7354887" y="4324350"/>
            <a:ext cx="115888" cy="63500"/>
          </a:xfrm>
          <a:prstGeom prst="rect">
            <a:avLst/>
          </a:prstGeom>
          <a:solidFill>
            <a:schemeClr val="bg1"/>
          </a:solidFill>
          <a:ln w="19050" algn="ctr">
            <a:solidFill>
              <a:srgbClr val="D0EEA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7" name="Rectangle 16"/>
          <p:cNvSpPr/>
          <p:nvPr>
            <p:custDataLst>
              <p:tags r:id="rId65"/>
            </p:custDataLst>
          </p:nvPr>
        </p:nvSpPr>
        <p:spPr bwMode="auto">
          <a:xfrm>
            <a:off x="3876675" y="2909888"/>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6" name="Rectangle 25"/>
          <p:cNvSpPr/>
          <p:nvPr>
            <p:custDataLst>
              <p:tags r:id="rId66"/>
            </p:custDataLst>
          </p:nvPr>
        </p:nvSpPr>
        <p:spPr bwMode="auto">
          <a:xfrm>
            <a:off x="5638800" y="4495800"/>
            <a:ext cx="2039938" cy="63500"/>
          </a:xfrm>
          <a:prstGeom prst="rect">
            <a:avLst/>
          </a:prstGeom>
          <a:solidFill>
            <a:schemeClr val="bg1"/>
          </a:solidFill>
          <a:ln w="19050" algn="ctr">
            <a:solidFill>
              <a:srgbClr val="D0EEA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3" name="Rectangle 442"/>
          <p:cNvSpPr/>
          <p:nvPr>
            <p:custDataLst>
              <p:tags r:id="rId67"/>
            </p:custDataLst>
          </p:nvPr>
        </p:nvSpPr>
        <p:spPr bwMode="auto">
          <a:xfrm>
            <a:off x="4108450" y="2543175"/>
            <a:ext cx="533400" cy="63500"/>
          </a:xfrm>
          <a:prstGeom prst="rect">
            <a:avLst/>
          </a:prstGeom>
          <a:solidFill>
            <a:schemeClr val="bg1"/>
          </a:solidFill>
          <a:ln w="19050" algn="ctr">
            <a:solidFill>
              <a:srgbClr val="FFAD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2" name="Rectangle 21"/>
          <p:cNvSpPr/>
          <p:nvPr>
            <p:custDataLst>
              <p:tags r:id="rId68"/>
            </p:custDataLst>
          </p:nvPr>
        </p:nvSpPr>
        <p:spPr bwMode="auto">
          <a:xfrm>
            <a:off x="4340225" y="3446463"/>
            <a:ext cx="301625" cy="63500"/>
          </a:xfrm>
          <a:prstGeom prst="rect">
            <a:avLst/>
          </a:prstGeom>
          <a:solidFill>
            <a:schemeClr val="bg1"/>
          </a:solidFill>
          <a:ln w="19050" algn="ctr">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4" name="Rectangle 23"/>
          <p:cNvSpPr/>
          <p:nvPr>
            <p:custDataLst>
              <p:tags r:id="rId69"/>
            </p:custDataLst>
          </p:nvPr>
        </p:nvSpPr>
        <p:spPr bwMode="auto">
          <a:xfrm>
            <a:off x="4641850" y="4154488"/>
            <a:ext cx="277813" cy="63500"/>
          </a:xfrm>
          <a:prstGeom prst="rect">
            <a:avLst/>
          </a:prstGeom>
          <a:solidFill>
            <a:schemeClr val="bg1"/>
          </a:solidFill>
          <a:ln w="19050" algn="ctr">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9" name="Rectangle 18"/>
          <p:cNvSpPr/>
          <p:nvPr>
            <p:custDataLst>
              <p:tags r:id="rId70"/>
            </p:custDataLst>
          </p:nvPr>
        </p:nvSpPr>
        <p:spPr bwMode="auto">
          <a:xfrm>
            <a:off x="3876675" y="3079750"/>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3" name="Rectangle 22"/>
          <p:cNvSpPr/>
          <p:nvPr>
            <p:custDataLst>
              <p:tags r:id="rId71"/>
            </p:custDataLst>
          </p:nvPr>
        </p:nvSpPr>
        <p:spPr bwMode="auto">
          <a:xfrm>
            <a:off x="4340225" y="3616325"/>
            <a:ext cx="301625"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5" name="Rectangle 24"/>
          <p:cNvSpPr/>
          <p:nvPr>
            <p:custDataLst>
              <p:tags r:id="rId72"/>
            </p:custDataLst>
          </p:nvPr>
        </p:nvSpPr>
        <p:spPr bwMode="auto">
          <a:xfrm>
            <a:off x="4641850" y="4324350"/>
            <a:ext cx="277813" cy="63500"/>
          </a:xfrm>
          <a:prstGeom prst="rect">
            <a:avLst/>
          </a:prstGeom>
          <a:solidFill>
            <a:schemeClr val="bg1"/>
          </a:solidFill>
          <a:ln w="19050" algn="ctr">
            <a:solidFill>
              <a:srgbClr val="D0EEA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4" name="Rectangle 63"/>
          <p:cNvSpPr/>
          <p:nvPr>
            <p:custDataLst>
              <p:tags r:id="rId73"/>
            </p:custDataLst>
          </p:nvPr>
        </p:nvSpPr>
        <p:spPr bwMode="auto">
          <a:xfrm>
            <a:off x="8745538" y="5373688"/>
            <a:ext cx="1414463" cy="63500"/>
          </a:xfrm>
          <a:prstGeom prst="rect">
            <a:avLst/>
          </a:prstGeom>
          <a:solidFill>
            <a:schemeClr val="bg1"/>
          </a:solidFill>
          <a:ln w="19050" algn="ctr">
            <a:solidFill>
              <a:srgbClr val="BBA4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1" name="Rectangle 20"/>
          <p:cNvSpPr/>
          <p:nvPr>
            <p:custDataLst>
              <p:tags r:id="rId74"/>
            </p:custDataLst>
          </p:nvPr>
        </p:nvSpPr>
        <p:spPr bwMode="auto">
          <a:xfrm>
            <a:off x="8166100" y="3251200"/>
            <a:ext cx="463550"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6" name="Rectangle 15"/>
          <p:cNvSpPr/>
          <p:nvPr>
            <p:custDataLst>
              <p:tags r:id="rId75"/>
            </p:custDataLst>
          </p:nvPr>
        </p:nvSpPr>
        <p:spPr bwMode="auto">
          <a:xfrm>
            <a:off x="3876675" y="2738438"/>
            <a:ext cx="231775" cy="63500"/>
          </a:xfrm>
          <a:prstGeom prst="rect">
            <a:avLst/>
          </a:prstGeom>
          <a:solidFill>
            <a:schemeClr val="bg1"/>
          </a:solidFill>
          <a:ln w="19050" algn="ctr">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2" name="Rectangle 581"/>
          <p:cNvSpPr/>
          <p:nvPr>
            <p:custDataLst>
              <p:tags r:id="rId76"/>
            </p:custDataLst>
          </p:nvPr>
        </p:nvSpPr>
        <p:spPr bwMode="gray">
          <a:xfrm>
            <a:off x="10136188" y="2909888"/>
            <a:ext cx="465138"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3" name="Rectangle 582"/>
          <p:cNvSpPr/>
          <p:nvPr>
            <p:custDataLst>
              <p:tags r:id="rId77"/>
            </p:custDataLst>
          </p:nvPr>
        </p:nvSpPr>
        <p:spPr bwMode="gray">
          <a:xfrm>
            <a:off x="10136188" y="3079750"/>
            <a:ext cx="465138"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6" name="Rectangle 475"/>
          <p:cNvSpPr/>
          <p:nvPr>
            <p:custDataLst>
              <p:tags r:id="rId78"/>
            </p:custDataLst>
          </p:nvPr>
        </p:nvSpPr>
        <p:spPr bwMode="gray">
          <a:xfrm>
            <a:off x="7169150" y="2909888"/>
            <a:ext cx="996950" cy="63500"/>
          </a:xfrm>
          <a:prstGeom prst="rect">
            <a:avLst/>
          </a:prstGeom>
          <a:solidFill>
            <a:srgbClr val="99E4FF"/>
          </a:solidFill>
          <a:ln w="19050" algn="ctr">
            <a:solidFill>
              <a:srgbClr val="99E4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27" name="Rectangle 426"/>
          <p:cNvSpPr/>
          <p:nvPr>
            <p:custDataLst>
              <p:tags r:id="rId79"/>
            </p:custDataLst>
          </p:nvPr>
        </p:nvSpPr>
        <p:spPr bwMode="gray">
          <a:xfrm>
            <a:off x="3181349" y="2006600"/>
            <a:ext cx="8231188" cy="63500"/>
          </a:xfrm>
          <a:prstGeom prst="rect">
            <a:avLst/>
          </a:prstGeom>
          <a:solidFill>
            <a:schemeClr val="bg2"/>
          </a:solidFill>
          <a:ln w="19050" algn="ctr">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7" name="Rectangle 476"/>
          <p:cNvSpPr/>
          <p:nvPr>
            <p:custDataLst>
              <p:tags r:id="rId80"/>
            </p:custDataLst>
          </p:nvPr>
        </p:nvSpPr>
        <p:spPr bwMode="gray">
          <a:xfrm>
            <a:off x="7169150" y="3079750"/>
            <a:ext cx="996950" cy="63500"/>
          </a:xfrm>
          <a:prstGeom prst="rect">
            <a:avLst/>
          </a:prstGeom>
          <a:solidFill>
            <a:srgbClr val="99E4FF"/>
          </a:solidFill>
          <a:ln w="19050" algn="ctr">
            <a:solidFill>
              <a:srgbClr val="99E4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9" name="Rectangle 568"/>
          <p:cNvSpPr/>
          <p:nvPr>
            <p:custDataLst>
              <p:tags r:id="rId81"/>
            </p:custDataLst>
          </p:nvPr>
        </p:nvSpPr>
        <p:spPr bwMode="gray">
          <a:xfrm>
            <a:off x="4919663" y="4154488"/>
            <a:ext cx="3709988" cy="63500"/>
          </a:xfrm>
          <a:prstGeom prst="rect">
            <a:avLst/>
          </a:prstGeom>
          <a:solidFill>
            <a:schemeClr val="accent4"/>
          </a:solidFill>
          <a:ln w="19050" algn="ctr">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3" name="Rectangle 432"/>
          <p:cNvSpPr/>
          <p:nvPr>
            <p:custDataLst>
              <p:tags r:id="rId82"/>
            </p:custDataLst>
          </p:nvPr>
        </p:nvSpPr>
        <p:spPr bwMode="gray">
          <a:xfrm>
            <a:off x="3181350" y="2201863"/>
            <a:ext cx="927100" cy="63500"/>
          </a:xfrm>
          <a:prstGeom prst="rect">
            <a:avLst/>
          </a:prstGeom>
          <a:solidFill>
            <a:schemeClr val="tx2"/>
          </a:solidFill>
          <a:ln w="19050" algn="ctr">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3" name="Rectangle 562"/>
          <p:cNvSpPr/>
          <p:nvPr>
            <p:custDataLst>
              <p:tags r:id="rId83"/>
            </p:custDataLst>
          </p:nvPr>
        </p:nvSpPr>
        <p:spPr bwMode="gray">
          <a:xfrm>
            <a:off x="4641850" y="3446463"/>
            <a:ext cx="3524250" cy="63500"/>
          </a:xfrm>
          <a:prstGeom prst="rect">
            <a:avLst/>
          </a:prstGeom>
          <a:solidFill>
            <a:schemeClr val="accent3"/>
          </a:solidFill>
          <a:ln w="19050"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41" name="Rectangle 540"/>
          <p:cNvSpPr/>
          <p:nvPr>
            <p:custDataLst>
              <p:tags r:id="rId84"/>
            </p:custDataLst>
          </p:nvPr>
        </p:nvSpPr>
        <p:spPr bwMode="gray">
          <a:xfrm>
            <a:off x="10160000" y="5568950"/>
            <a:ext cx="1020763" cy="63500"/>
          </a:xfrm>
          <a:prstGeom prst="rect">
            <a:avLst/>
          </a:prstGeom>
          <a:solidFill>
            <a:srgbClr val="000000"/>
          </a:solidFill>
          <a:ln w="19050" algn="ctr">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4" name="Rectangle 443"/>
          <p:cNvSpPr/>
          <p:nvPr>
            <p:custDataLst>
              <p:tags r:id="rId85"/>
            </p:custDataLst>
          </p:nvPr>
        </p:nvSpPr>
        <p:spPr bwMode="gray">
          <a:xfrm>
            <a:off x="4108450" y="2909888"/>
            <a:ext cx="2551113"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68" name="Rectangle 467"/>
          <p:cNvSpPr/>
          <p:nvPr>
            <p:custDataLst>
              <p:tags r:id="rId86"/>
            </p:custDataLst>
          </p:nvPr>
        </p:nvSpPr>
        <p:spPr bwMode="gray">
          <a:xfrm>
            <a:off x="7678738" y="4495800"/>
            <a:ext cx="463550" cy="63500"/>
          </a:xfrm>
          <a:prstGeom prst="rect">
            <a:avLst/>
          </a:prstGeom>
          <a:solidFill>
            <a:srgbClr val="D0EEA9"/>
          </a:solidFill>
          <a:ln w="19050" algn="ctr">
            <a:solidFill>
              <a:srgbClr val="D0E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66" name="Rectangle 465"/>
          <p:cNvSpPr/>
          <p:nvPr>
            <p:custDataLst>
              <p:tags r:id="rId87"/>
            </p:custDataLst>
          </p:nvPr>
        </p:nvSpPr>
        <p:spPr bwMode="gray">
          <a:xfrm>
            <a:off x="6659563" y="3959225"/>
            <a:ext cx="509588" cy="63500"/>
          </a:xfrm>
          <a:prstGeom prst="rect">
            <a:avLst/>
          </a:prstGeom>
          <a:solidFill>
            <a:srgbClr val="91FFC8"/>
          </a:solidFill>
          <a:ln w="19050" algn="ctr">
            <a:solidFill>
              <a:srgbClr val="91F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5" name="Rectangle 444"/>
          <p:cNvSpPr/>
          <p:nvPr>
            <p:custDataLst>
              <p:tags r:id="rId88"/>
            </p:custDataLst>
          </p:nvPr>
        </p:nvSpPr>
        <p:spPr bwMode="gray">
          <a:xfrm>
            <a:off x="4108450" y="3079750"/>
            <a:ext cx="2551113"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71" name="Rectangle 570"/>
          <p:cNvSpPr/>
          <p:nvPr>
            <p:custDataLst>
              <p:tags r:id="rId89"/>
            </p:custDataLst>
          </p:nvPr>
        </p:nvSpPr>
        <p:spPr bwMode="gray">
          <a:xfrm>
            <a:off x="8629650" y="3251200"/>
            <a:ext cx="1506538"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9" name="Rectangle 558"/>
          <p:cNvSpPr/>
          <p:nvPr>
            <p:custDataLst>
              <p:tags r:id="rId90"/>
            </p:custDataLst>
          </p:nvPr>
        </p:nvSpPr>
        <p:spPr bwMode="gray">
          <a:xfrm>
            <a:off x="4919663" y="4324350"/>
            <a:ext cx="2435225" cy="63500"/>
          </a:xfrm>
          <a:prstGeom prst="rect">
            <a:avLst/>
          </a:prstGeom>
          <a:solidFill>
            <a:srgbClr val="D0EEA9"/>
          </a:solidFill>
          <a:ln w="19050" algn="ctr">
            <a:solidFill>
              <a:srgbClr val="D0E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48" name="Rectangle 547"/>
          <p:cNvSpPr/>
          <p:nvPr>
            <p:custDataLst>
              <p:tags r:id="rId91"/>
            </p:custDataLst>
          </p:nvPr>
        </p:nvSpPr>
        <p:spPr bwMode="gray">
          <a:xfrm>
            <a:off x="4641850" y="3616325"/>
            <a:ext cx="2017713" cy="63500"/>
          </a:xfrm>
          <a:prstGeom prst="rect">
            <a:avLst/>
          </a:prstGeom>
          <a:solidFill>
            <a:srgbClr val="91FFC8"/>
          </a:solidFill>
          <a:ln w="19050" algn="ctr">
            <a:solidFill>
              <a:srgbClr val="91F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0" name="Rectangle 559"/>
          <p:cNvSpPr/>
          <p:nvPr>
            <p:custDataLst>
              <p:tags r:id="rId92"/>
            </p:custDataLst>
          </p:nvPr>
        </p:nvSpPr>
        <p:spPr bwMode="gray">
          <a:xfrm>
            <a:off x="5962650" y="3787775"/>
            <a:ext cx="696913" cy="63500"/>
          </a:xfrm>
          <a:prstGeom prst="rect">
            <a:avLst/>
          </a:prstGeom>
          <a:solidFill>
            <a:srgbClr val="91FFC8"/>
          </a:solidFill>
          <a:ln w="19050" algn="ctr">
            <a:solidFill>
              <a:srgbClr val="91FFC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9" name="Rectangle 538"/>
          <p:cNvSpPr/>
          <p:nvPr>
            <p:custDataLst>
              <p:tags r:id="rId93"/>
            </p:custDataLst>
          </p:nvPr>
        </p:nvSpPr>
        <p:spPr bwMode="gray">
          <a:xfrm>
            <a:off x="7169150" y="5568950"/>
            <a:ext cx="996950" cy="63500"/>
          </a:xfrm>
          <a:prstGeom prst="rect">
            <a:avLst/>
          </a:prstGeom>
          <a:solidFill>
            <a:srgbClr val="000000"/>
          </a:solidFill>
          <a:ln w="19050" algn="ctr">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58" name="Rectangle 457"/>
          <p:cNvSpPr/>
          <p:nvPr>
            <p:custDataLst>
              <p:tags r:id="rId94"/>
            </p:custDataLst>
          </p:nvPr>
        </p:nvSpPr>
        <p:spPr bwMode="gray">
          <a:xfrm>
            <a:off x="4108450" y="2738438"/>
            <a:ext cx="7072313" cy="63500"/>
          </a:xfrm>
          <a:prstGeom prst="rect">
            <a:avLst/>
          </a:prstGeom>
          <a:solidFill>
            <a:schemeClr val="accent2"/>
          </a:solidFill>
          <a:ln w="19050" algn="ctr">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90" name="Rectangle 589"/>
          <p:cNvSpPr/>
          <p:nvPr>
            <p:custDataLst>
              <p:tags r:id="rId95"/>
            </p:custDataLst>
          </p:nvPr>
        </p:nvSpPr>
        <p:spPr bwMode="gray">
          <a:xfrm>
            <a:off x="10160000" y="5373688"/>
            <a:ext cx="1252538" cy="63500"/>
          </a:xfrm>
          <a:prstGeom prst="rect">
            <a:avLst/>
          </a:prstGeom>
          <a:solidFill>
            <a:srgbClr val="BBA4BF"/>
          </a:solidFill>
          <a:ln w="19050" algn="ctr">
            <a:solidFill>
              <a:srgbClr val="BB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5" name="Rectangle 434"/>
          <p:cNvSpPr/>
          <p:nvPr>
            <p:custDataLst>
              <p:tags r:id="rId96"/>
            </p:custDataLst>
          </p:nvPr>
        </p:nvSpPr>
        <p:spPr bwMode="gray">
          <a:xfrm>
            <a:off x="3644900" y="2543175"/>
            <a:ext cx="463550" cy="63500"/>
          </a:xfrm>
          <a:prstGeom prst="rect">
            <a:avLst/>
          </a:prstGeom>
          <a:solidFill>
            <a:srgbClr val="FFADC0"/>
          </a:solidFill>
          <a:ln w="19050" algn="ctr">
            <a:solidFill>
              <a:srgbClr val="FFA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94" name="Rectangle 593"/>
          <p:cNvSpPr/>
          <p:nvPr>
            <p:custDataLst>
              <p:tags r:id="rId97"/>
            </p:custDataLst>
          </p:nvPr>
        </p:nvSpPr>
        <p:spPr bwMode="gray">
          <a:xfrm>
            <a:off x="8629649" y="4860925"/>
            <a:ext cx="2782888" cy="63500"/>
          </a:xfrm>
          <a:prstGeom prst="rect">
            <a:avLst/>
          </a:prstGeom>
          <a:solidFill>
            <a:schemeClr val="accent6"/>
          </a:solidFill>
          <a:ln w="19050" algn="ctr">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7" name="Rectangle 566"/>
          <p:cNvSpPr/>
          <p:nvPr>
            <p:custDataLst>
              <p:tags r:id="rId98"/>
            </p:custDataLst>
          </p:nvPr>
        </p:nvSpPr>
        <p:spPr bwMode="gray">
          <a:xfrm>
            <a:off x="8166100" y="4665663"/>
            <a:ext cx="463550" cy="63500"/>
          </a:xfrm>
          <a:prstGeom prst="rect">
            <a:avLst/>
          </a:prstGeom>
          <a:solidFill>
            <a:srgbClr val="D0EEA9"/>
          </a:solidFill>
          <a:ln w="19050" algn="ctr">
            <a:solidFill>
              <a:srgbClr val="D0E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8" name="Rectangle 537"/>
          <p:cNvSpPr/>
          <p:nvPr>
            <p:custDataLst>
              <p:tags r:id="rId99"/>
            </p:custDataLst>
          </p:nvPr>
        </p:nvSpPr>
        <p:spPr bwMode="gray">
          <a:xfrm>
            <a:off x="4108450" y="5568950"/>
            <a:ext cx="1042988" cy="63500"/>
          </a:xfrm>
          <a:prstGeom prst="rect">
            <a:avLst/>
          </a:prstGeom>
          <a:solidFill>
            <a:srgbClr val="000000"/>
          </a:solidFill>
          <a:ln w="19050" algn="ctr">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72" name="Rectangle 571"/>
          <p:cNvSpPr/>
          <p:nvPr>
            <p:custDataLst>
              <p:tags r:id="rId100"/>
            </p:custDataLst>
          </p:nvPr>
        </p:nvSpPr>
        <p:spPr bwMode="gray">
          <a:xfrm>
            <a:off x="10160000" y="5203825"/>
            <a:ext cx="533400" cy="63500"/>
          </a:xfrm>
          <a:prstGeom prst="rect">
            <a:avLst/>
          </a:prstGeom>
          <a:solidFill>
            <a:srgbClr val="BBA4BF"/>
          </a:solidFill>
          <a:ln w="19050" algn="ctr">
            <a:solidFill>
              <a:srgbClr val="BB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4" name="Rectangle 433"/>
          <p:cNvSpPr/>
          <p:nvPr>
            <p:custDataLst>
              <p:tags r:id="rId101"/>
            </p:custDataLst>
          </p:nvPr>
        </p:nvSpPr>
        <p:spPr bwMode="gray">
          <a:xfrm>
            <a:off x="3181350" y="2371725"/>
            <a:ext cx="579438" cy="63500"/>
          </a:xfrm>
          <a:prstGeom prst="rect">
            <a:avLst/>
          </a:prstGeom>
          <a:solidFill>
            <a:srgbClr val="FFADC0"/>
          </a:solidFill>
          <a:ln w="19050" algn="ctr">
            <a:solidFill>
              <a:srgbClr val="FFA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8" name="Rectangle 27"/>
          <p:cNvSpPr/>
          <p:nvPr>
            <p:custDataLst>
              <p:tags r:id="rId102"/>
            </p:custDataLst>
          </p:nvPr>
        </p:nvSpPr>
        <p:spPr bwMode="gray">
          <a:xfrm>
            <a:off x="8629649" y="5032375"/>
            <a:ext cx="2063750" cy="63500"/>
          </a:xfrm>
          <a:prstGeom prst="rect">
            <a:avLst/>
          </a:prstGeom>
          <a:solidFill>
            <a:srgbClr val="BBA4BF"/>
          </a:solidFill>
          <a:ln w="19050" algn="ctr">
            <a:solidFill>
              <a:srgbClr val="BB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9" name="Right Bracket 8"/>
          <p:cNvSpPr/>
          <p:nvPr>
            <p:custDataLst>
              <p:tags r:id="rId103"/>
            </p:custDataLst>
          </p:nvPr>
        </p:nvSpPr>
        <p:spPr bwMode="auto">
          <a:xfrm rot="5400000">
            <a:off x="6719888" y="3848100"/>
            <a:ext cx="107950" cy="4868863"/>
          </a:xfrm>
          <a:prstGeom prst="rightBracket">
            <a:avLst>
              <a:gd name="adj" fmla="val 0"/>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Isosceles Triangle 11"/>
          <p:cNvSpPr/>
          <p:nvPr>
            <p:custDataLst>
              <p:tags r:id="rId104"/>
            </p:custDataLst>
          </p:nvPr>
        </p:nvSpPr>
        <p:spPr bwMode="auto">
          <a:xfrm rot="10800000">
            <a:off x="10204450" y="6215063"/>
            <a:ext cx="212725" cy="1079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 name="Right Bracket 5"/>
          <p:cNvSpPr/>
          <p:nvPr>
            <p:custDataLst>
              <p:tags r:id="rId105"/>
            </p:custDataLst>
          </p:nvPr>
        </p:nvSpPr>
        <p:spPr bwMode="auto">
          <a:xfrm rot="5400000">
            <a:off x="3706813" y="5703888"/>
            <a:ext cx="107950" cy="1158875"/>
          </a:xfrm>
          <a:prstGeom prst="rightBracket">
            <a:avLst>
              <a:gd name="adj" fmla="val 0"/>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Isosceles Triangle 7"/>
          <p:cNvSpPr/>
          <p:nvPr>
            <p:custDataLst>
              <p:tags r:id="rId106"/>
            </p:custDataLst>
          </p:nvPr>
        </p:nvSpPr>
        <p:spPr bwMode="auto">
          <a:xfrm rot="10800000">
            <a:off x="3654425" y="6337300"/>
            <a:ext cx="212725" cy="1079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0" name="Isosceles Triangle 9"/>
          <p:cNvSpPr/>
          <p:nvPr>
            <p:custDataLst>
              <p:tags r:id="rId107"/>
            </p:custDataLst>
          </p:nvPr>
        </p:nvSpPr>
        <p:spPr bwMode="auto">
          <a:xfrm rot="10800000">
            <a:off x="6667500" y="6337300"/>
            <a:ext cx="212725" cy="1079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1" name="Right Bracket 10"/>
          <p:cNvSpPr/>
          <p:nvPr>
            <p:custDataLst>
              <p:tags r:id="rId108"/>
            </p:custDataLst>
          </p:nvPr>
        </p:nvSpPr>
        <p:spPr bwMode="auto">
          <a:xfrm rot="5400000">
            <a:off x="10256838" y="5059363"/>
            <a:ext cx="107950" cy="2203450"/>
          </a:xfrm>
          <a:prstGeom prst="rightBracket">
            <a:avLst>
              <a:gd name="adj" fmla="val 0"/>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6" name="Rectangle 595"/>
          <p:cNvSpPr/>
          <p:nvPr>
            <p:custDataLst>
              <p:tags r:id="rId109"/>
            </p:custDataLst>
          </p:nvPr>
        </p:nvSpPr>
        <p:spPr bwMode="gray">
          <a:xfrm>
            <a:off x="11361738" y="5815013"/>
            <a:ext cx="101600" cy="101600"/>
          </a:xfrm>
          <a:prstGeom prst="rect">
            <a:avLst/>
          </a:prstGeom>
          <a:solidFill>
            <a:schemeClr val="tx1"/>
          </a:solidFill>
          <a:ln w="9525" algn="ctr">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3" name="Isosceles Triangle 532"/>
          <p:cNvSpPr/>
          <p:nvPr>
            <p:custDataLst>
              <p:tags r:id="rId110"/>
            </p:custDataLst>
          </p:nvPr>
        </p:nvSpPr>
        <p:spPr bwMode="gray">
          <a:xfrm>
            <a:off x="11129963" y="5549900"/>
            <a:ext cx="101600" cy="101600"/>
          </a:xfrm>
          <a:prstGeom prst="triangl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3" name="Oval 472"/>
          <p:cNvSpPr/>
          <p:nvPr>
            <p:custDataLst>
              <p:tags r:id="rId111"/>
            </p:custDataLst>
          </p:nvPr>
        </p:nvSpPr>
        <p:spPr bwMode="gray">
          <a:xfrm>
            <a:off x="8694738" y="5815013"/>
            <a:ext cx="101600" cy="101600"/>
          </a:xfrm>
          <a:prstGeom prst="ellipse">
            <a:avLst/>
          </a:prstGeom>
          <a:solidFill>
            <a:schemeClr val="tx2"/>
          </a:solidFill>
          <a:ln w="9525" algn="ctr">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0" name="Oval 529"/>
          <p:cNvSpPr/>
          <p:nvPr>
            <p:custDataLst>
              <p:tags r:id="rId112"/>
            </p:custDataLst>
          </p:nvPr>
        </p:nvSpPr>
        <p:spPr bwMode="gray">
          <a:xfrm>
            <a:off x="1010920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84" name="Rectangle 483"/>
          <p:cNvSpPr/>
          <p:nvPr>
            <p:custDataLst>
              <p:tags r:id="rId113"/>
            </p:custDataLst>
          </p:nvPr>
        </p:nvSpPr>
        <p:spPr bwMode="gray">
          <a:xfrm>
            <a:off x="8578850" y="5815013"/>
            <a:ext cx="101600" cy="101600"/>
          </a:xfrm>
          <a:prstGeom prst="rect">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24" name="Isosceles Triangle 523"/>
          <p:cNvSpPr/>
          <p:nvPr>
            <p:custDataLst>
              <p:tags r:id="rId114"/>
            </p:custDataLst>
          </p:nvPr>
        </p:nvSpPr>
        <p:spPr bwMode="gray">
          <a:xfrm>
            <a:off x="8115300" y="5549900"/>
            <a:ext cx="101600" cy="101600"/>
          </a:xfrm>
          <a:prstGeom prst="triangl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7" name="Diamond 26"/>
          <p:cNvSpPr/>
          <p:nvPr>
            <p:custDataLst>
              <p:tags r:id="rId115"/>
            </p:custDataLst>
          </p:nvPr>
        </p:nvSpPr>
        <p:spPr bwMode="gray">
          <a:xfrm>
            <a:off x="4289425" y="5815013"/>
            <a:ext cx="101600" cy="101600"/>
          </a:xfrm>
          <a:prstGeom prst="diamond">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800" b="0" i="0" u="none" baseline="0" dirty="0">
              <a:solidFill>
                <a:srgbClr val="FFFFFF"/>
              </a:solidFill>
              <a:latin typeface="Arial" panose="020B0604020202020204" pitchFamily="34" charset="0"/>
            </a:endParaRPr>
          </a:p>
        </p:txBody>
      </p:sp>
      <p:sp>
        <p:nvSpPr>
          <p:cNvPr id="523" name="Oval 522"/>
          <p:cNvSpPr/>
          <p:nvPr>
            <p:custDataLst>
              <p:tags r:id="rId116"/>
            </p:custDataLst>
          </p:nvPr>
        </p:nvSpPr>
        <p:spPr bwMode="gray">
          <a:xfrm>
            <a:off x="711835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1" name="Diamond 430"/>
          <p:cNvSpPr/>
          <p:nvPr>
            <p:custDataLst>
              <p:tags r:id="rId117"/>
            </p:custDataLst>
          </p:nvPr>
        </p:nvSpPr>
        <p:spPr bwMode="gray">
          <a:xfrm>
            <a:off x="3130550" y="5815013"/>
            <a:ext cx="101600" cy="101600"/>
          </a:xfrm>
          <a:prstGeom prst="diamond">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07" name="Oval 506"/>
          <p:cNvSpPr/>
          <p:nvPr>
            <p:custDataLst>
              <p:tags r:id="rId118"/>
            </p:custDataLst>
          </p:nvPr>
        </p:nvSpPr>
        <p:spPr bwMode="gray">
          <a:xfrm>
            <a:off x="711835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14" name="Isosceles Triangle 513"/>
          <p:cNvSpPr/>
          <p:nvPr>
            <p:custDataLst>
              <p:tags r:id="rId119"/>
            </p:custDataLst>
          </p:nvPr>
        </p:nvSpPr>
        <p:spPr bwMode="gray">
          <a:xfrm>
            <a:off x="5100638" y="5549900"/>
            <a:ext cx="101600" cy="101600"/>
          </a:xfrm>
          <a:prstGeom prst="triangl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05" name="Oval 504"/>
          <p:cNvSpPr/>
          <p:nvPr>
            <p:custDataLst>
              <p:tags r:id="rId120"/>
            </p:custDataLst>
          </p:nvPr>
        </p:nvSpPr>
        <p:spPr bwMode="gray">
          <a:xfrm>
            <a:off x="405765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28" name="Text Placeholder 2"/>
          <p:cNvSpPr>
            <a:spLocks noGrp="1"/>
          </p:cNvSpPr>
          <p:nvPr>
            <p:custDataLst>
              <p:tags r:id="rId121"/>
            </p:custDataLst>
          </p:nvPr>
        </p:nvSpPr>
        <p:spPr bwMode="auto">
          <a:xfrm>
            <a:off x="1022350" y="3762375"/>
            <a:ext cx="13430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dirty="0">
                <a:solidFill>
                  <a:schemeClr val="accent1"/>
                </a:solidFill>
                <a:ea typeface="+mn-ea"/>
                <a:cs typeface="+mn-cs"/>
                <a:sym typeface="+mn-lt"/>
              </a:rPr>
              <a:t>4.2 MPC Interface Development</a:t>
            </a:r>
          </a:p>
        </p:txBody>
      </p:sp>
      <p:sp useBgFill="1">
        <p:nvSpPr>
          <p:cNvPr id="472" name="Text Placeholder 2"/>
          <p:cNvSpPr>
            <a:spLocks noGrp="1"/>
          </p:cNvSpPr>
          <p:nvPr>
            <p:custDataLst>
              <p:tags r:id="rId122"/>
            </p:custDataLst>
          </p:nvPr>
        </p:nvSpPr>
        <p:spPr bwMode="auto">
          <a:xfrm>
            <a:off x="8837613" y="5743575"/>
            <a:ext cx="758825" cy="244475"/>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Decision about </a:t>
            </a:r>
          </a:p>
          <a:p>
            <a:pPr>
              <a:spcBef>
                <a:spcPct val="0"/>
              </a:spcBef>
              <a:spcAft>
                <a:spcPct val="0"/>
              </a:spcAft>
            </a:pPr>
            <a:r>
              <a:rPr lang="en-US" altLang="en-US" sz="800" b="1" dirty="0"/>
              <a:t>IBM Watson</a:t>
            </a:r>
            <a:endParaRPr lang="en-US" sz="800" b="1" dirty="0">
              <a:sym typeface="+mn-lt"/>
            </a:endParaRPr>
          </a:p>
        </p:txBody>
      </p:sp>
      <p:sp>
        <p:nvSpPr>
          <p:cNvPr id="122" name="Text Placeholder 2"/>
          <p:cNvSpPr>
            <a:spLocks noGrp="1"/>
          </p:cNvSpPr>
          <p:nvPr>
            <p:custDataLst>
              <p:tags r:id="rId123"/>
            </p:custDataLst>
          </p:nvPr>
        </p:nvSpPr>
        <p:spPr bwMode="auto">
          <a:xfrm>
            <a:off x="1022350" y="2517775"/>
            <a:ext cx="20716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2.2: Define Baseline Model and Evaluation criteria</a:t>
            </a:r>
            <a:endParaRPr lang="en-US" sz="800" dirty="0">
              <a:solidFill>
                <a:schemeClr val="accent1"/>
              </a:solidFill>
              <a:ea typeface="+mn-ea"/>
              <a:cs typeface="+mn-cs"/>
              <a:sym typeface="+mn-lt"/>
            </a:endParaRPr>
          </a:p>
        </p:txBody>
      </p:sp>
      <p:sp>
        <p:nvSpPr>
          <p:cNvPr id="123" name="Text Placeholder 2"/>
          <p:cNvSpPr>
            <a:spLocks noGrp="1"/>
          </p:cNvSpPr>
          <p:nvPr>
            <p:custDataLst>
              <p:tags r:id="rId124"/>
            </p:custDataLst>
          </p:nvPr>
        </p:nvSpPr>
        <p:spPr bwMode="auto">
          <a:xfrm>
            <a:off x="1022350" y="3933825"/>
            <a:ext cx="882650"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4.3 Model Integration</a:t>
            </a:r>
            <a:endParaRPr lang="en-US" sz="800" dirty="0">
              <a:solidFill>
                <a:schemeClr val="accent1"/>
              </a:solidFill>
              <a:ea typeface="+mn-ea"/>
              <a:cs typeface="+mn-cs"/>
              <a:sym typeface="+mn-lt"/>
            </a:endParaRPr>
          </a:p>
        </p:txBody>
      </p:sp>
      <p:sp>
        <p:nvSpPr>
          <p:cNvPr id="121" name="Text Placeholder 2"/>
          <p:cNvSpPr>
            <a:spLocks noGrp="1"/>
          </p:cNvSpPr>
          <p:nvPr>
            <p:custDataLst>
              <p:tags r:id="rId125"/>
            </p:custDataLst>
          </p:nvPr>
        </p:nvSpPr>
        <p:spPr bwMode="auto">
          <a:xfrm>
            <a:off x="1022350" y="4129088"/>
            <a:ext cx="136207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WP5: Testing and Deployment</a:t>
            </a:r>
            <a:endParaRPr lang="en-US" sz="800" b="1" dirty="0">
              <a:solidFill>
                <a:schemeClr val="accent1"/>
              </a:solidFill>
              <a:ea typeface="+mn-ea"/>
              <a:cs typeface="+mn-cs"/>
              <a:sym typeface="+mn-lt"/>
            </a:endParaRPr>
          </a:p>
        </p:txBody>
      </p:sp>
      <p:sp>
        <p:nvSpPr>
          <p:cNvPr id="501" name="Text Placeholder 2"/>
          <p:cNvSpPr>
            <a:spLocks noGrp="1"/>
          </p:cNvSpPr>
          <p:nvPr>
            <p:custDataLst>
              <p:tags r:id="rId126"/>
            </p:custDataLst>
          </p:nvPr>
        </p:nvSpPr>
        <p:spPr bwMode="auto">
          <a:xfrm>
            <a:off x="1022350" y="5543550"/>
            <a:ext cx="14335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b="1" dirty="0">
                <a:solidFill>
                  <a:schemeClr val="accent1"/>
                </a:solidFill>
                <a:ea typeface="+mn-ea"/>
                <a:cs typeface="+mn-cs"/>
                <a:sym typeface="+mn-lt"/>
              </a:rPr>
              <a:t>New </a:t>
            </a:r>
            <a:r>
              <a:rPr lang="en-US" sz="800" b="1" dirty="0" err="1">
                <a:solidFill>
                  <a:schemeClr val="accent1"/>
                </a:solidFill>
                <a:ea typeface="+mn-ea"/>
                <a:cs typeface="+mn-cs"/>
                <a:sym typeface="+mn-lt"/>
              </a:rPr>
              <a:t>MedDRA</a:t>
            </a:r>
            <a:r>
              <a:rPr lang="en-US" sz="800" b="1" dirty="0">
                <a:solidFill>
                  <a:schemeClr val="accent1"/>
                </a:solidFill>
                <a:ea typeface="+mn-ea"/>
                <a:cs typeface="+mn-cs"/>
                <a:sym typeface="+mn-lt"/>
              </a:rPr>
              <a:t> Version Releases</a:t>
            </a:r>
          </a:p>
        </p:txBody>
      </p:sp>
      <p:sp>
        <p:nvSpPr>
          <p:cNvPr id="124" name="Text Placeholder 2"/>
          <p:cNvSpPr>
            <a:spLocks noGrp="1"/>
          </p:cNvSpPr>
          <p:nvPr>
            <p:custDataLst>
              <p:tags r:id="rId127"/>
            </p:custDataLst>
          </p:nvPr>
        </p:nvSpPr>
        <p:spPr bwMode="auto">
          <a:xfrm>
            <a:off x="1022350" y="4470400"/>
            <a:ext cx="34766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5.2 UAT</a:t>
            </a:r>
            <a:endParaRPr lang="en-US" sz="800" dirty="0">
              <a:solidFill>
                <a:schemeClr val="accent1"/>
              </a:solidFill>
              <a:ea typeface="+mn-ea"/>
              <a:cs typeface="+mn-cs"/>
              <a:sym typeface="+mn-lt"/>
            </a:endParaRPr>
          </a:p>
        </p:txBody>
      </p:sp>
      <p:sp>
        <p:nvSpPr>
          <p:cNvPr id="543" name="Text Placeholder 2"/>
          <p:cNvSpPr>
            <a:spLocks noGrp="1"/>
          </p:cNvSpPr>
          <p:nvPr>
            <p:custDataLst>
              <p:tags r:id="rId128"/>
            </p:custDataLst>
          </p:nvPr>
        </p:nvSpPr>
        <p:spPr bwMode="auto">
          <a:xfrm>
            <a:off x="1022349" y="4835525"/>
            <a:ext cx="1638300"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rPr>
              <a:t>WP6: </a:t>
            </a:r>
            <a:r>
              <a:rPr lang="en-US" altLang="en-US" sz="800" b="1" dirty="0" err="1">
                <a:solidFill>
                  <a:schemeClr val="accent1"/>
                </a:solidFill>
                <a:ea typeface="+mn-ea"/>
                <a:cs typeface="+mn-cs"/>
              </a:rPr>
              <a:t>Hypercare</a:t>
            </a:r>
            <a:r>
              <a:rPr lang="en-US" altLang="en-US" sz="800" b="1" dirty="0">
                <a:solidFill>
                  <a:schemeClr val="accent1"/>
                </a:solidFill>
                <a:ea typeface="+mn-ea"/>
                <a:cs typeface="+mn-cs"/>
              </a:rPr>
              <a:t> and Documentation</a:t>
            </a:r>
            <a:endParaRPr lang="en-US" sz="800" b="1" dirty="0">
              <a:solidFill>
                <a:schemeClr val="accent1"/>
              </a:solidFill>
              <a:ea typeface="+mn-ea"/>
              <a:cs typeface="+mn-cs"/>
              <a:sym typeface="+mn-lt"/>
            </a:endParaRPr>
          </a:p>
        </p:txBody>
      </p:sp>
      <p:sp>
        <p:nvSpPr>
          <p:cNvPr id="118" name="Text Placeholder 2"/>
          <p:cNvSpPr>
            <a:spLocks noGrp="1"/>
          </p:cNvSpPr>
          <p:nvPr>
            <p:custDataLst>
              <p:tags r:id="rId129"/>
            </p:custDataLst>
          </p:nvPr>
        </p:nvSpPr>
        <p:spPr bwMode="auto">
          <a:xfrm>
            <a:off x="1022350" y="2176463"/>
            <a:ext cx="20939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WP2: Data Assessment and Model Exploration</a:t>
            </a:r>
            <a:endParaRPr lang="en-US" sz="800" b="1" dirty="0">
              <a:solidFill>
                <a:schemeClr val="accent1"/>
              </a:solidFill>
              <a:ea typeface="+mn-ea"/>
              <a:cs typeface="+mn-cs"/>
              <a:sym typeface="+mn-lt"/>
            </a:endParaRPr>
          </a:p>
        </p:txBody>
      </p:sp>
      <p:sp useBgFill="1">
        <p:nvSpPr>
          <p:cNvPr id="483" name="Text Placeholder 2"/>
          <p:cNvSpPr>
            <a:spLocks noGrp="1"/>
          </p:cNvSpPr>
          <p:nvPr>
            <p:custDataLst>
              <p:tags r:id="rId130"/>
            </p:custDataLst>
          </p:nvPr>
        </p:nvSpPr>
        <p:spPr bwMode="auto">
          <a:xfrm>
            <a:off x="8016875" y="5743575"/>
            <a:ext cx="520700" cy="244475"/>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Go-live </a:t>
            </a:r>
          </a:p>
          <a:p>
            <a:pPr>
              <a:spcBef>
                <a:spcPct val="0"/>
              </a:spcBef>
              <a:spcAft>
                <a:spcPct val="0"/>
              </a:spcAft>
            </a:pPr>
            <a:r>
              <a:rPr lang="en-US" altLang="en-US" sz="800" b="1" dirty="0"/>
              <a:t>CT models</a:t>
            </a:r>
            <a:endParaRPr lang="en-US" sz="800" b="1" dirty="0">
              <a:sym typeface="+mn-lt"/>
            </a:endParaRPr>
          </a:p>
        </p:txBody>
      </p:sp>
      <p:sp>
        <p:nvSpPr>
          <p:cNvPr id="542" name="Text Placeholder 2"/>
          <p:cNvSpPr>
            <a:spLocks noGrp="1"/>
          </p:cNvSpPr>
          <p:nvPr>
            <p:custDataLst>
              <p:tags r:id="rId131"/>
            </p:custDataLst>
          </p:nvPr>
        </p:nvSpPr>
        <p:spPr bwMode="auto">
          <a:xfrm>
            <a:off x="1022350" y="4298950"/>
            <a:ext cx="5984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5.1 Integration</a:t>
            </a:r>
            <a:endParaRPr lang="en-US" sz="800" dirty="0">
              <a:solidFill>
                <a:schemeClr val="accent1"/>
              </a:solidFill>
              <a:ea typeface="+mn-ea"/>
              <a:cs typeface="+mn-cs"/>
              <a:sym typeface="+mn-lt"/>
            </a:endParaRPr>
          </a:p>
        </p:txBody>
      </p:sp>
      <p:sp>
        <p:nvSpPr>
          <p:cNvPr id="558" name="Text Placeholder 2"/>
          <p:cNvSpPr>
            <a:spLocks noGrp="1"/>
          </p:cNvSpPr>
          <p:nvPr>
            <p:custDataLst>
              <p:tags r:id="rId132"/>
            </p:custDataLst>
          </p:nvPr>
        </p:nvSpPr>
        <p:spPr bwMode="auto">
          <a:xfrm>
            <a:off x="1022350" y="4640263"/>
            <a:ext cx="6619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rPr>
              <a:t>5.3 Deployment</a:t>
            </a:r>
            <a:endParaRPr lang="en-US" sz="800" dirty="0">
              <a:solidFill>
                <a:schemeClr val="accent1"/>
              </a:solidFill>
              <a:ea typeface="+mn-ea"/>
              <a:cs typeface="+mn-cs"/>
              <a:sym typeface="+mn-lt"/>
            </a:endParaRPr>
          </a:p>
        </p:txBody>
      </p:sp>
      <p:sp useBgFill="1">
        <p:nvSpPr>
          <p:cNvPr id="230" name="Text Placeholder 2"/>
          <p:cNvSpPr>
            <a:spLocks noGrp="1"/>
          </p:cNvSpPr>
          <p:nvPr>
            <p:custDataLst>
              <p:tags r:id="rId133"/>
            </p:custDataLst>
          </p:nvPr>
        </p:nvSpPr>
        <p:spPr bwMode="auto">
          <a:xfrm>
            <a:off x="6580188" y="6462713"/>
            <a:ext cx="3873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Phase 2</a:t>
            </a:r>
            <a:endParaRPr lang="en-US" sz="800" b="1" dirty="0">
              <a:sym typeface="+mn-lt"/>
            </a:endParaRPr>
          </a:p>
        </p:txBody>
      </p:sp>
      <p:sp>
        <p:nvSpPr>
          <p:cNvPr id="236" name="Text Placeholder 2"/>
          <p:cNvSpPr>
            <a:spLocks noGrp="1"/>
          </p:cNvSpPr>
          <p:nvPr>
            <p:custDataLst>
              <p:tags r:id="rId134"/>
            </p:custDataLst>
          </p:nvPr>
        </p:nvSpPr>
        <p:spPr bwMode="auto">
          <a:xfrm>
            <a:off x="1022350" y="5006975"/>
            <a:ext cx="59213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rPr>
              <a:t>6.1 </a:t>
            </a:r>
            <a:r>
              <a:rPr lang="en-US" altLang="en-US" sz="800" dirty="0" err="1">
                <a:solidFill>
                  <a:schemeClr val="accent1"/>
                </a:solidFill>
                <a:ea typeface="+mn-ea"/>
                <a:cs typeface="+mn-cs"/>
              </a:rPr>
              <a:t>Hypercare</a:t>
            </a:r>
            <a:endParaRPr lang="en-US" sz="800" dirty="0">
              <a:solidFill>
                <a:schemeClr val="accent1"/>
              </a:solidFill>
              <a:ea typeface="+mn-ea"/>
              <a:cs typeface="+mn-cs"/>
              <a:sym typeface="+mn-lt"/>
            </a:endParaRPr>
          </a:p>
        </p:txBody>
      </p:sp>
      <p:sp>
        <p:nvSpPr>
          <p:cNvPr id="545" name="Text Placeholder 2"/>
          <p:cNvSpPr>
            <a:spLocks noGrp="1"/>
          </p:cNvSpPr>
          <p:nvPr>
            <p:custDataLst>
              <p:tags r:id="rId135"/>
            </p:custDataLst>
          </p:nvPr>
        </p:nvSpPr>
        <p:spPr bwMode="auto">
          <a:xfrm>
            <a:off x="1022350" y="5178425"/>
            <a:ext cx="15478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6.2 Decommissioning of IBM Watson</a:t>
            </a:r>
            <a:endParaRPr lang="en-US" sz="800" dirty="0">
              <a:solidFill>
                <a:schemeClr val="accent1"/>
              </a:solidFill>
              <a:ea typeface="+mn-ea"/>
              <a:cs typeface="+mn-cs"/>
              <a:sym typeface="+mn-lt"/>
            </a:endParaRPr>
          </a:p>
        </p:txBody>
      </p:sp>
      <p:sp useBgFill="1">
        <p:nvSpPr>
          <p:cNvPr id="430" name="Text Placeholder 2"/>
          <p:cNvSpPr>
            <a:spLocks noGrp="1"/>
          </p:cNvSpPr>
          <p:nvPr>
            <p:custDataLst>
              <p:tags r:id="rId136"/>
            </p:custDataLst>
          </p:nvPr>
        </p:nvSpPr>
        <p:spPr bwMode="auto">
          <a:xfrm>
            <a:off x="3009900" y="5938838"/>
            <a:ext cx="344488"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sym typeface="+mn-lt"/>
              </a:rPr>
              <a:t>Kickoff</a:t>
            </a:r>
            <a:endParaRPr lang="en-US" sz="800" b="1" dirty="0">
              <a:sym typeface="+mn-lt"/>
            </a:endParaRPr>
          </a:p>
        </p:txBody>
      </p:sp>
      <p:sp useBgFill="1">
        <p:nvSpPr>
          <p:cNvPr id="595" name="Text Placeholder 2"/>
          <p:cNvSpPr>
            <a:spLocks noGrp="1"/>
          </p:cNvSpPr>
          <p:nvPr>
            <p:custDataLst>
              <p:tags r:id="rId137"/>
            </p:custDataLst>
          </p:nvPr>
        </p:nvSpPr>
        <p:spPr bwMode="auto">
          <a:xfrm>
            <a:off x="10945813" y="5938838"/>
            <a:ext cx="9334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Project Completion</a:t>
            </a:r>
            <a:endParaRPr lang="en-US" sz="800" b="1" dirty="0">
              <a:sym typeface="+mn-lt"/>
            </a:endParaRPr>
          </a:p>
        </p:txBody>
      </p:sp>
      <p:sp>
        <p:nvSpPr>
          <p:cNvPr id="547" name="Text Placeholder 2"/>
          <p:cNvSpPr>
            <a:spLocks noGrp="1"/>
          </p:cNvSpPr>
          <p:nvPr>
            <p:custDataLst>
              <p:tags r:id="rId138"/>
            </p:custDataLst>
          </p:nvPr>
        </p:nvSpPr>
        <p:spPr bwMode="auto">
          <a:xfrm>
            <a:off x="1022350" y="3590925"/>
            <a:ext cx="182086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4.1 Architecture Conceptualizing &amp;  Building</a:t>
            </a:r>
          </a:p>
        </p:txBody>
      </p:sp>
      <p:sp>
        <p:nvSpPr>
          <p:cNvPr id="429" name="Text Placeholder 2"/>
          <p:cNvSpPr>
            <a:spLocks noGrp="1"/>
          </p:cNvSpPr>
          <p:nvPr>
            <p:custDataLst>
              <p:tags r:id="rId139"/>
            </p:custDataLst>
          </p:nvPr>
        </p:nvSpPr>
        <p:spPr bwMode="auto">
          <a:xfrm>
            <a:off x="1022350" y="2346325"/>
            <a:ext cx="18256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2.1: Assessment of Data and Requirements</a:t>
            </a:r>
            <a:endParaRPr lang="en-US" sz="800" dirty="0">
              <a:solidFill>
                <a:schemeClr val="accent1"/>
              </a:solidFill>
              <a:ea typeface="+mn-ea"/>
              <a:cs typeface="+mn-cs"/>
              <a:sym typeface="+mn-lt"/>
            </a:endParaRPr>
          </a:p>
        </p:txBody>
      </p:sp>
      <p:sp>
        <p:nvSpPr>
          <p:cNvPr id="117" name="Text Placeholder 2"/>
          <p:cNvSpPr>
            <a:spLocks noGrp="1"/>
          </p:cNvSpPr>
          <p:nvPr>
            <p:custDataLst>
              <p:tags r:id="rId140"/>
            </p:custDataLst>
          </p:nvPr>
        </p:nvSpPr>
        <p:spPr bwMode="auto">
          <a:xfrm>
            <a:off x="1022350" y="1981200"/>
            <a:ext cx="11922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b="1" dirty="0">
                <a:solidFill>
                  <a:schemeClr val="accent1"/>
                </a:solidFill>
                <a:ea typeface="+mn-ea"/>
                <a:cs typeface="+mn-cs"/>
                <a:sym typeface="+mn-lt"/>
              </a:rPr>
              <a:t>WP1: Project Management</a:t>
            </a:r>
          </a:p>
        </p:txBody>
      </p:sp>
      <p:sp useBgFill="1">
        <p:nvSpPr>
          <p:cNvPr id="233" name="Text Placeholder 2"/>
          <p:cNvSpPr>
            <a:spLocks noGrp="1"/>
          </p:cNvSpPr>
          <p:nvPr>
            <p:custDataLst>
              <p:tags r:id="rId141"/>
            </p:custDataLst>
          </p:nvPr>
        </p:nvSpPr>
        <p:spPr bwMode="auto">
          <a:xfrm>
            <a:off x="10117138" y="6340475"/>
            <a:ext cx="3873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Phase 3</a:t>
            </a:r>
            <a:endParaRPr lang="en-US" sz="800" b="1" dirty="0">
              <a:sym typeface="+mn-lt"/>
            </a:endParaRPr>
          </a:p>
        </p:txBody>
      </p:sp>
      <p:sp>
        <p:nvSpPr>
          <p:cNvPr id="544" name="Text Placeholder 2"/>
          <p:cNvSpPr>
            <a:spLocks noGrp="1"/>
          </p:cNvSpPr>
          <p:nvPr>
            <p:custDataLst>
              <p:tags r:id="rId142"/>
            </p:custDataLst>
          </p:nvPr>
        </p:nvSpPr>
        <p:spPr bwMode="auto">
          <a:xfrm>
            <a:off x="1022350" y="5348288"/>
            <a:ext cx="110966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6.3 Project Documentation</a:t>
            </a:r>
            <a:endParaRPr lang="en-US" sz="800" dirty="0">
              <a:solidFill>
                <a:schemeClr val="accent1"/>
              </a:solidFill>
              <a:ea typeface="+mn-ea"/>
              <a:cs typeface="+mn-cs"/>
              <a:sym typeface="+mn-lt"/>
            </a:endParaRPr>
          </a:p>
        </p:txBody>
      </p:sp>
      <p:sp useBgFill="1">
        <p:nvSpPr>
          <p:cNvPr id="228" name="Text Placeholder 2"/>
          <p:cNvSpPr>
            <a:spLocks noGrp="1"/>
          </p:cNvSpPr>
          <p:nvPr>
            <p:custDataLst>
              <p:tags r:id="rId143"/>
            </p:custDataLst>
          </p:nvPr>
        </p:nvSpPr>
        <p:spPr bwMode="auto">
          <a:xfrm>
            <a:off x="3567113" y="6462713"/>
            <a:ext cx="3873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Phase 1</a:t>
            </a:r>
            <a:endParaRPr lang="en-US" sz="800" b="1" dirty="0">
              <a:sym typeface="+mn-lt"/>
            </a:endParaRPr>
          </a:p>
        </p:txBody>
      </p:sp>
      <p:sp>
        <p:nvSpPr>
          <p:cNvPr id="475" name="Text Placeholder 2"/>
          <p:cNvSpPr>
            <a:spLocks noGrp="1"/>
          </p:cNvSpPr>
          <p:nvPr>
            <p:custDataLst>
              <p:tags r:id="rId144"/>
            </p:custDataLst>
          </p:nvPr>
        </p:nvSpPr>
        <p:spPr bwMode="auto">
          <a:xfrm>
            <a:off x="1022350" y="3225800"/>
            <a:ext cx="17240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3.3: Automatic Re-Training Development </a:t>
            </a:r>
            <a:endParaRPr lang="en-US" sz="800" dirty="0">
              <a:solidFill>
                <a:schemeClr val="accent1"/>
              </a:solidFill>
              <a:ea typeface="+mn-ea"/>
              <a:cs typeface="+mn-cs"/>
              <a:sym typeface="+mn-lt"/>
            </a:endParaRPr>
          </a:p>
        </p:txBody>
      </p:sp>
      <p:sp>
        <p:nvSpPr>
          <p:cNvPr id="125" name="Text Placeholder 2"/>
          <p:cNvSpPr>
            <a:spLocks noGrp="1"/>
          </p:cNvSpPr>
          <p:nvPr>
            <p:custDataLst>
              <p:tags r:id="rId145"/>
            </p:custDataLst>
          </p:nvPr>
        </p:nvSpPr>
        <p:spPr bwMode="auto">
          <a:xfrm>
            <a:off x="1022350" y="2884488"/>
            <a:ext cx="13557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dirty="0">
                <a:solidFill>
                  <a:schemeClr val="accent1"/>
                </a:solidFill>
                <a:ea typeface="+mn-ea"/>
                <a:cs typeface="+mn-cs"/>
                <a:sym typeface="+mn-lt"/>
              </a:rPr>
              <a:t>3.1: CT-MH Model Development</a:t>
            </a:r>
          </a:p>
        </p:txBody>
      </p:sp>
      <p:sp>
        <p:nvSpPr>
          <p:cNvPr id="120" name="Text Placeholder 2"/>
          <p:cNvSpPr>
            <a:spLocks noGrp="1"/>
          </p:cNvSpPr>
          <p:nvPr>
            <p:custDataLst>
              <p:tags r:id="rId146"/>
            </p:custDataLst>
          </p:nvPr>
        </p:nvSpPr>
        <p:spPr bwMode="auto">
          <a:xfrm>
            <a:off x="1022349" y="3421063"/>
            <a:ext cx="148113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WP4: Architecture and Interfaces</a:t>
            </a:r>
          </a:p>
        </p:txBody>
      </p:sp>
      <p:sp>
        <p:nvSpPr>
          <p:cNvPr id="302" name="Text Placeholder 2"/>
          <p:cNvSpPr>
            <a:spLocks noGrp="1"/>
          </p:cNvSpPr>
          <p:nvPr>
            <p:custDataLst>
              <p:tags r:id="rId147"/>
            </p:custDataLst>
          </p:nvPr>
        </p:nvSpPr>
        <p:spPr bwMode="auto">
          <a:xfrm>
            <a:off x="1022350" y="2713038"/>
            <a:ext cx="16732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WP3: Model Building and Refinement</a:t>
            </a:r>
            <a:endParaRPr lang="en-US" sz="800" b="1" dirty="0">
              <a:solidFill>
                <a:schemeClr val="accent1"/>
              </a:solidFill>
              <a:ea typeface="+mn-ea"/>
              <a:cs typeface="+mn-cs"/>
              <a:sym typeface="+mn-lt"/>
            </a:endParaRPr>
          </a:p>
        </p:txBody>
      </p:sp>
      <p:sp useBgFill="1">
        <p:nvSpPr>
          <p:cNvPr id="244" name="Text Placeholder 2"/>
          <p:cNvSpPr>
            <a:spLocks noGrp="1"/>
          </p:cNvSpPr>
          <p:nvPr>
            <p:custDataLst>
              <p:tags r:id="rId148"/>
            </p:custDataLst>
          </p:nvPr>
        </p:nvSpPr>
        <p:spPr bwMode="auto">
          <a:xfrm>
            <a:off x="3943349" y="5938838"/>
            <a:ext cx="793750" cy="244475"/>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lgn="ctr">
              <a:spcBef>
                <a:spcPct val="0"/>
              </a:spcBef>
              <a:spcAft>
                <a:spcPct val="0"/>
              </a:spcAft>
            </a:pPr>
            <a:r>
              <a:rPr lang="de-DE" altLang="en-US" sz="800" b="1" dirty="0"/>
              <a:t>Budget Release </a:t>
            </a:r>
          </a:p>
          <a:p>
            <a:pPr algn="ctr">
              <a:spcBef>
                <a:spcPct val="0"/>
              </a:spcBef>
              <a:spcAft>
                <a:spcPct val="0"/>
              </a:spcAft>
            </a:pPr>
            <a:r>
              <a:rPr lang="en-US" altLang="en-US" sz="800" b="1" dirty="0"/>
              <a:t>decision</a:t>
            </a:r>
            <a:endParaRPr lang="en-US" sz="800" b="1" dirty="0">
              <a:sym typeface="+mn-lt"/>
            </a:endParaRPr>
          </a:p>
        </p:txBody>
      </p:sp>
      <p:sp>
        <p:nvSpPr>
          <p:cNvPr id="301" name="Text Placeholder 2"/>
          <p:cNvSpPr>
            <a:spLocks noGrp="1"/>
          </p:cNvSpPr>
          <p:nvPr>
            <p:custDataLst>
              <p:tags r:id="rId149"/>
            </p:custDataLst>
          </p:nvPr>
        </p:nvSpPr>
        <p:spPr bwMode="auto">
          <a:xfrm>
            <a:off x="1022350" y="3054350"/>
            <a:ext cx="13350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3.2: CT-AE Model Development</a:t>
            </a:r>
            <a:endParaRPr lang="en-US" sz="800" dirty="0">
              <a:solidFill>
                <a:schemeClr val="accent1"/>
              </a:solidFill>
              <a:ea typeface="+mn-ea"/>
              <a:cs typeface="+mn-cs"/>
              <a:sym typeface="+mn-lt"/>
            </a:endParaRPr>
          </a:p>
        </p:txBody>
      </p:sp>
    </p:spTree>
    <p:extLst>
      <p:ext uri="{BB962C8B-B14F-4D97-AF65-F5344CB8AC3E}">
        <p14:creationId xmlns:p14="http://schemas.microsoft.com/office/powerpoint/2010/main" val="408888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1747170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cxnSp>
        <p:nvCxnSpPr>
          <p:cNvPr id="155" name="Straight Connector 154">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3"/>
          </p:nvPr>
        </p:nvSpPr>
        <p:spPr/>
        <p:txBody>
          <a:bodyPr/>
          <a:lstStyle/>
          <a:p>
            <a:r>
              <a:rPr lang="en-US" sz="1600" dirty="0"/>
              <a:t>Work Package 0 | Currently ongoing</a:t>
            </a:r>
          </a:p>
        </p:txBody>
      </p:sp>
      <p:sp>
        <p:nvSpPr>
          <p:cNvPr id="3" name="Title 2"/>
          <p:cNvSpPr>
            <a:spLocks noGrp="1"/>
          </p:cNvSpPr>
          <p:nvPr>
            <p:ph type="title"/>
          </p:nvPr>
        </p:nvSpPr>
        <p:spPr/>
        <p:txBody>
          <a:bodyPr/>
          <a:lstStyle/>
          <a:p>
            <a:r>
              <a:rPr lang="en-US" dirty="0"/>
              <a:t>Project Initialization</a:t>
            </a:r>
          </a:p>
        </p:txBody>
      </p:sp>
      <p:sp>
        <p:nvSpPr>
          <p:cNvPr id="5" name="Slide Number Placeholder 4"/>
          <p:cNvSpPr>
            <a:spLocks noGrp="1"/>
          </p:cNvSpPr>
          <p:nvPr>
            <p:ph type="sldNum" sz="quarter" idx="12"/>
          </p:nvPr>
        </p:nvSpPr>
        <p:spPr/>
        <p:txBody>
          <a:bodyPr/>
          <a:lstStyle/>
          <a:p>
            <a:fld id="{EEAD9179-7A6B-4268-BEB2-F3B8EB06115B}" type="slidenum">
              <a:rPr lang="en-US" smtClean="0"/>
              <a:t>26</a:t>
            </a:fld>
            <a:endParaRPr lang="en-US" dirty="0"/>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In order to initialize the project, detailed planning of time, budget and resources has to be performed as well as risk assessments and an overall project evaluation. Furthermore, important parameters such as scope and infrastructure decisions need to be defined.</a:t>
            </a: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5" name="Rectangle 124">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26" name="Straight Connector 125">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128" name="Gruppieren 14"/>
          <p:cNvGrpSpPr/>
          <p:nvPr/>
        </p:nvGrpSpPr>
        <p:grpSpPr>
          <a:xfrm>
            <a:off x="1404607" y="3081150"/>
            <a:ext cx="6123029" cy="1602311"/>
            <a:chOff x="1404790" y="2987810"/>
            <a:chExt cx="2880000" cy="1602520"/>
          </a:xfrm>
        </p:grpSpPr>
        <p:sp>
          <p:nvSpPr>
            <p:cNvPr id="129" name="Rectangle 128">
              <a:extLst>
                <a:ext uri="{FF2B5EF4-FFF2-40B4-BE49-F238E27FC236}">
                  <a16:creationId xmlns:a16="http://schemas.microsoft.com/office/drawing/2014/main" id="{2DA66443-C442-AB44-BEA7-30160E3BFDA3}"/>
                </a:ext>
              </a:extLst>
            </p:cNvPr>
            <p:cNvSpPr/>
            <p:nvPr/>
          </p:nvSpPr>
          <p:spPr>
            <a:xfrm>
              <a:off x="1404792" y="2987810"/>
              <a:ext cx="2059590" cy="223523"/>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Project Planning</a:t>
              </a:r>
            </a:p>
          </p:txBody>
        </p:sp>
        <p:sp>
          <p:nvSpPr>
            <p:cNvPr id="130" name="Rectangle 129">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numCol="2">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Define Scope with Business stakeholders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Plan time, budget and resource needs and allocations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Determine needs for Third-party vendors and initiate requests accordingly</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Perform risk assessment and mitigations</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Prepare preparation kickoff and communicate with stakeholders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Perform project evaluation regarding strategic fit, compliance and value (</a:t>
              </a:r>
              <a:r>
                <a:rPr lang="en-US" sz="1100" dirty="0" err="1">
                  <a:ea typeface="Chronicle Display Black" charset="0"/>
                  <a:cs typeface="Chronicle Display Black" charset="0"/>
                </a:rPr>
                <a:t>tbd</a:t>
              </a:r>
              <a:r>
                <a:rPr lang="en-US" sz="1100" dirty="0">
                  <a:ea typeface="Chronicle Display Black" charset="0"/>
                  <a:cs typeface="Chronicle Display Black" charset="0"/>
                </a:rPr>
                <a:t> if still necessary)</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134" name="Gruppieren 16"/>
          <p:cNvGrpSpPr/>
          <p:nvPr/>
        </p:nvGrpSpPr>
        <p:grpSpPr>
          <a:xfrm>
            <a:off x="8382354" y="3081152"/>
            <a:ext cx="2879625" cy="1602833"/>
            <a:chOff x="8383446" y="2987811"/>
            <a:chExt cx="2880000" cy="1603042"/>
          </a:xfrm>
        </p:grpSpPr>
        <p:sp>
          <p:nvSpPr>
            <p:cNvPr id="135" name="Rectangle 134">
              <a:extLst>
                <a:ext uri="{FF2B5EF4-FFF2-40B4-BE49-F238E27FC236}">
                  <a16:creationId xmlns:a16="http://schemas.microsoft.com/office/drawing/2014/main" id="{09483F60-D430-3046-BF66-F7687CC82ABE}"/>
                </a:ext>
              </a:extLst>
            </p:cNvPr>
            <p:cNvSpPr/>
            <p:nvPr/>
          </p:nvSpPr>
          <p:spPr>
            <a:xfrm>
              <a:off x="8383446" y="2987811"/>
              <a:ext cx="2880000"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IT &amp; Data </a:t>
              </a:r>
            </a:p>
          </p:txBody>
        </p:sp>
        <p:sp>
          <p:nvSpPr>
            <p:cNvPr id="136" name="Rectangle 135">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Perform initial infrastructure assessment in terms of which platform is suitable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Address IT-Security and Data privacy issues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Gather necessary data and information needed for project start</a:t>
              </a:r>
            </a:p>
          </p:txBody>
        </p:sp>
      </p:grpSp>
      <p:cxnSp>
        <p:nvCxnSpPr>
          <p:cNvPr id="137" name="Straight Connector 136">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139" name="Rectangle 138"/>
          <p:cNvSpPr/>
          <p:nvPr/>
        </p:nvSpPr>
        <p:spPr>
          <a:xfrm>
            <a:off x="1404607" y="5170503"/>
            <a:ext cx="4140000" cy="507831"/>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a:t>
            </a:r>
          </a:p>
          <a:p>
            <a:pPr>
              <a:spcAft>
                <a:spcPts val="600"/>
              </a:spcAft>
            </a:pPr>
            <a:endParaRPr lang="en-US" sz="1100" dirty="0">
              <a:ea typeface="Chronicle Display Black" charset="0"/>
              <a:cs typeface="Chronicle Display Black" charset="0"/>
            </a:endParaRPr>
          </a:p>
        </p:txBody>
      </p:sp>
      <p:cxnSp>
        <p:nvCxnSpPr>
          <p:cNvPr id="140" name="Straight Connector 139">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grpSp>
        <p:nvGrpSpPr>
          <p:cNvPr id="142"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143"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47"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4"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Rectangle 155"/>
          <p:cNvSpPr/>
          <p:nvPr/>
        </p:nvSpPr>
        <p:spPr>
          <a:xfrm>
            <a:off x="1404607" y="5170503"/>
            <a:ext cx="4140000" cy="1246495"/>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Business Stakeholder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Data Science Team(s) (as required)</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SMEs (as required)</a:t>
            </a:r>
          </a:p>
          <a:p>
            <a:pPr>
              <a:spcAft>
                <a:spcPts val="600"/>
              </a:spcAft>
            </a:pPr>
            <a:endParaRPr lang="en-US" sz="1100" dirty="0">
              <a:ea typeface="Chronicle Display Black" charset="0"/>
              <a:cs typeface="Chronicle Display Black" charset="0"/>
            </a:endParaRPr>
          </a:p>
        </p:txBody>
      </p:sp>
      <p:sp>
        <p:nvSpPr>
          <p:cNvPr id="158" name="Rectangle 157"/>
          <p:cNvSpPr/>
          <p:nvPr/>
        </p:nvSpPr>
        <p:spPr>
          <a:xfrm>
            <a:off x="6901215" y="5170503"/>
            <a:ext cx="4140000" cy="1585049"/>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Time, budget and resources plans are available and validated with relevant stakeholders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Necessary parameters such as scope and infrastructure decisions are defined</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Risks are identified and can be mitigated</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Relevant data is available </a:t>
            </a:r>
          </a:p>
          <a:p>
            <a:pPr>
              <a:spcAft>
                <a:spcPts val="600"/>
              </a:spcAft>
            </a:pPr>
            <a:endParaRPr lang="en-US" sz="1100" dirty="0">
              <a:ea typeface="Chronicle Display Black" charset="0"/>
              <a:cs typeface="Chronicle Display Black" charset="0"/>
            </a:endParaRPr>
          </a:p>
        </p:txBody>
      </p:sp>
      <p:grpSp>
        <p:nvGrpSpPr>
          <p:cNvPr id="64" name="Group 63">
            <a:extLst>
              <a:ext uri="{FF2B5EF4-FFF2-40B4-BE49-F238E27FC236}">
                <a16:creationId xmlns:a16="http://schemas.microsoft.com/office/drawing/2014/main" id="{736B238B-6572-40F5-AD1F-08F6770B5732}"/>
              </a:ext>
            </a:extLst>
          </p:cNvPr>
          <p:cNvGrpSpPr/>
          <p:nvPr/>
        </p:nvGrpSpPr>
        <p:grpSpPr bwMode="gray">
          <a:xfrm>
            <a:off x="2707704" y="1417634"/>
            <a:ext cx="1630072" cy="68742"/>
            <a:chOff x="5326065" y="4605303"/>
            <a:chExt cx="1762126" cy="150848"/>
          </a:xfrm>
          <a:solidFill>
            <a:srgbClr val="00BCFF"/>
          </a:solidFill>
        </p:grpSpPr>
        <p:sp>
          <p:nvSpPr>
            <p:cNvPr id="65" name="Freeform 31">
              <a:extLst>
                <a:ext uri="{FF2B5EF4-FFF2-40B4-BE49-F238E27FC236}">
                  <a16:creationId xmlns:a16="http://schemas.microsoft.com/office/drawing/2014/main" id="{7FA3F2B3-2136-40C2-A032-347215914C98}"/>
                </a:ext>
              </a:extLst>
            </p:cNvPr>
            <p:cNvSpPr>
              <a:spLocks/>
            </p:cNvSpPr>
            <p:nvPr/>
          </p:nvSpPr>
          <p:spPr bwMode="gray">
            <a:xfrm>
              <a:off x="5326065" y="4605303"/>
              <a:ext cx="1762126" cy="65088"/>
            </a:xfrm>
            <a:custGeom>
              <a:avLst/>
              <a:gdLst>
                <a:gd name="T0" fmla="*/ 467 w 540"/>
                <a:gd name="T1" fmla="*/ 5 h 20"/>
                <a:gd name="T2" fmla="*/ 270 w 540"/>
                <a:gd name="T3" fmla="*/ 3 h 20"/>
                <a:gd name="T4" fmla="*/ 73 w 540"/>
                <a:gd name="T5" fmla="*/ 1 h 20"/>
                <a:gd name="T6" fmla="*/ 0 w 540"/>
                <a:gd name="T7" fmla="*/ 8 h 20"/>
                <a:gd name="T8" fmla="*/ 73 w 540"/>
                <a:gd name="T9" fmla="*/ 16 h 20"/>
                <a:gd name="T10" fmla="*/ 270 w 540"/>
                <a:gd name="T11" fmla="*/ 18 h 20"/>
                <a:gd name="T12" fmla="*/ 467 w 540"/>
                <a:gd name="T13" fmla="*/ 20 h 20"/>
                <a:gd name="T14" fmla="*/ 540 w 540"/>
                <a:gd name="T15" fmla="*/ 13 h 20"/>
                <a:gd name="T16" fmla="*/ 467 w 540"/>
                <a:gd name="T1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
                  <a:moveTo>
                    <a:pt x="467" y="5"/>
                  </a:moveTo>
                  <a:cubicBezTo>
                    <a:pt x="435" y="5"/>
                    <a:pt x="270" y="3"/>
                    <a:pt x="270" y="3"/>
                  </a:cubicBezTo>
                  <a:cubicBezTo>
                    <a:pt x="270" y="3"/>
                    <a:pt x="106" y="0"/>
                    <a:pt x="73" y="1"/>
                  </a:cubicBezTo>
                  <a:cubicBezTo>
                    <a:pt x="43" y="1"/>
                    <a:pt x="26" y="3"/>
                    <a:pt x="0" y="8"/>
                  </a:cubicBezTo>
                  <a:cubicBezTo>
                    <a:pt x="26" y="13"/>
                    <a:pt x="43" y="16"/>
                    <a:pt x="73" y="16"/>
                  </a:cubicBezTo>
                  <a:cubicBezTo>
                    <a:pt x="106" y="16"/>
                    <a:pt x="270" y="18"/>
                    <a:pt x="270" y="18"/>
                  </a:cubicBezTo>
                  <a:cubicBezTo>
                    <a:pt x="270" y="18"/>
                    <a:pt x="434" y="20"/>
                    <a:pt x="467" y="20"/>
                  </a:cubicBezTo>
                  <a:cubicBezTo>
                    <a:pt x="498" y="20"/>
                    <a:pt x="515" y="18"/>
                    <a:pt x="540" y="13"/>
                  </a:cubicBezTo>
                  <a:cubicBezTo>
                    <a:pt x="515" y="8"/>
                    <a:pt x="498" y="5"/>
                    <a:pt x="46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6" name="Freeform 32">
              <a:extLst>
                <a:ext uri="{FF2B5EF4-FFF2-40B4-BE49-F238E27FC236}">
                  <a16:creationId xmlns:a16="http://schemas.microsoft.com/office/drawing/2014/main" id="{1148D62D-D3D2-4DF5-96EF-32048DD44790}"/>
                </a:ext>
              </a:extLst>
            </p:cNvPr>
            <p:cNvSpPr>
              <a:spLocks/>
            </p:cNvSpPr>
            <p:nvPr/>
          </p:nvSpPr>
          <p:spPr bwMode="gray">
            <a:xfrm>
              <a:off x="5561013" y="4703763"/>
              <a:ext cx="1171575" cy="52388"/>
            </a:xfrm>
            <a:custGeom>
              <a:avLst/>
              <a:gdLst>
                <a:gd name="T0" fmla="*/ 180 w 359"/>
                <a:gd name="T1" fmla="*/ 0 h 16"/>
                <a:gd name="T2" fmla="*/ 49 w 359"/>
                <a:gd name="T3" fmla="*/ 0 h 16"/>
                <a:gd name="T4" fmla="*/ 0 w 359"/>
                <a:gd name="T5" fmla="*/ 8 h 16"/>
                <a:gd name="T6" fmla="*/ 49 w 359"/>
                <a:gd name="T7" fmla="*/ 16 h 16"/>
                <a:gd name="T8" fmla="*/ 180 w 359"/>
                <a:gd name="T9" fmla="*/ 16 h 16"/>
                <a:gd name="T10" fmla="*/ 311 w 359"/>
                <a:gd name="T11" fmla="*/ 16 h 16"/>
                <a:gd name="T12" fmla="*/ 359 w 359"/>
                <a:gd name="T13" fmla="*/ 8 h 16"/>
                <a:gd name="T14" fmla="*/ 311 w 359"/>
                <a:gd name="T15" fmla="*/ 0 h 16"/>
                <a:gd name="T16" fmla="*/ 180 w 35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6">
                  <a:moveTo>
                    <a:pt x="180" y="0"/>
                  </a:moveTo>
                  <a:cubicBezTo>
                    <a:pt x="180" y="0"/>
                    <a:pt x="71" y="0"/>
                    <a:pt x="49" y="0"/>
                  </a:cubicBezTo>
                  <a:cubicBezTo>
                    <a:pt x="29" y="1"/>
                    <a:pt x="17" y="3"/>
                    <a:pt x="0" y="8"/>
                  </a:cubicBezTo>
                  <a:cubicBezTo>
                    <a:pt x="17" y="13"/>
                    <a:pt x="29" y="16"/>
                    <a:pt x="49" y="16"/>
                  </a:cubicBezTo>
                  <a:cubicBezTo>
                    <a:pt x="71" y="16"/>
                    <a:pt x="180" y="16"/>
                    <a:pt x="180" y="16"/>
                  </a:cubicBezTo>
                  <a:cubicBezTo>
                    <a:pt x="180" y="16"/>
                    <a:pt x="289" y="16"/>
                    <a:pt x="311" y="16"/>
                  </a:cubicBezTo>
                  <a:cubicBezTo>
                    <a:pt x="331" y="16"/>
                    <a:pt x="342" y="13"/>
                    <a:pt x="359" y="8"/>
                  </a:cubicBezTo>
                  <a:cubicBezTo>
                    <a:pt x="342" y="3"/>
                    <a:pt x="331" y="1"/>
                    <a:pt x="311" y="0"/>
                  </a:cubicBezTo>
                  <a:cubicBezTo>
                    <a:pt x="289" y="0"/>
                    <a:pt x="180"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Tree>
    <p:extLst>
      <p:ext uri="{BB962C8B-B14F-4D97-AF65-F5344CB8AC3E}">
        <p14:creationId xmlns:p14="http://schemas.microsoft.com/office/powerpoint/2010/main" val="17021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1271180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Work Package 1 | Continuous Activities</a:t>
            </a:r>
          </a:p>
        </p:txBody>
      </p:sp>
      <p:sp>
        <p:nvSpPr>
          <p:cNvPr id="3" name="Title 2"/>
          <p:cNvSpPr>
            <a:spLocks noGrp="1"/>
          </p:cNvSpPr>
          <p:nvPr>
            <p:ph type="title"/>
          </p:nvPr>
        </p:nvSpPr>
        <p:spPr/>
        <p:txBody>
          <a:bodyPr/>
          <a:lstStyle/>
          <a:p>
            <a:r>
              <a:rPr lang="en-US" dirty="0"/>
              <a:t>Project Management</a:t>
            </a:r>
          </a:p>
        </p:txBody>
      </p:sp>
      <p:sp>
        <p:nvSpPr>
          <p:cNvPr id="5" name="Slide Number Placeholder 4"/>
          <p:cNvSpPr>
            <a:spLocks noGrp="1"/>
          </p:cNvSpPr>
          <p:nvPr>
            <p:ph type="sldNum" sz="quarter" idx="12"/>
          </p:nvPr>
        </p:nvSpPr>
        <p:spPr/>
        <p:txBody>
          <a:bodyPr/>
          <a:lstStyle/>
          <a:p>
            <a:fld id="{EEAD9179-7A6B-4268-BEB2-F3B8EB06115B}" type="slidenum">
              <a:rPr lang="en-US" smtClean="0"/>
              <a:t>27</a:t>
            </a:fld>
            <a:endParaRPr lang="en-US" dirty="0"/>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The objective of this Work Package is to manage the project and its activities, coordinate available resources and ensure compliance with internal processes to facilitate the overall project success.</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21" name="Gruppieren 14"/>
          <p:cNvGrpSpPr/>
          <p:nvPr/>
        </p:nvGrpSpPr>
        <p:grpSpPr>
          <a:xfrm>
            <a:off x="1404607" y="3081150"/>
            <a:ext cx="2879625" cy="1602311"/>
            <a:chOff x="1404790" y="2987810"/>
            <a:chExt cx="2880000" cy="1602520"/>
          </a:xfrm>
        </p:grpSpPr>
        <p:sp>
          <p:nvSpPr>
            <p:cNvPr id="22" name="Rectangle 21">
              <a:extLst>
                <a:ext uri="{FF2B5EF4-FFF2-40B4-BE49-F238E27FC236}">
                  <a16:creationId xmlns:a16="http://schemas.microsoft.com/office/drawing/2014/main" id="{2DA66443-C442-AB44-BEA7-30160E3BFDA3}"/>
                </a:ext>
              </a:extLst>
            </p:cNvPr>
            <p:cNvSpPr/>
            <p:nvPr/>
          </p:nvSpPr>
          <p:spPr>
            <a:xfrm>
              <a:off x="1404792" y="2987810"/>
              <a:ext cx="2059590" cy="223523"/>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Project Oversight</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Responsible for delivering the project in time and budget considering the scope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Coordinating resources and timetables with stakeholders, lead workshops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Managing project progress, assessing risks and adapt project work as required</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4" name="Gruppieren 15"/>
          <p:cNvGrpSpPr/>
          <p:nvPr/>
        </p:nvGrpSpPr>
        <p:grpSpPr>
          <a:xfrm>
            <a:off x="4893480" y="3081151"/>
            <a:ext cx="2879625" cy="1602310"/>
            <a:chOff x="4869174" y="2987811"/>
            <a:chExt cx="2880000" cy="1602519"/>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1"/>
              <a:ext cx="2533562"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SOP Compliance &amp; Documentation</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Ensure project compliance and proper documentation (incl. </a:t>
              </a:r>
              <a:r>
                <a:rPr lang="en-US" sz="1100" dirty="0" err="1">
                  <a:ea typeface="Chronicle Display Black" charset="0"/>
                  <a:cs typeface="Chronicle Display Black" charset="0"/>
                </a:rPr>
                <a:t>GxP</a:t>
              </a:r>
              <a:r>
                <a:rPr lang="en-US" sz="1100" dirty="0">
                  <a:ea typeface="Chronicle Display Black" charset="0"/>
                  <a:cs typeface="Chronicle Display Black" charset="0"/>
                </a:rPr>
                <a:t> validation)</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7" name="Gruppieren 16"/>
          <p:cNvGrpSpPr/>
          <p:nvPr/>
        </p:nvGrpSpPr>
        <p:grpSpPr>
          <a:xfrm>
            <a:off x="8382354" y="3081152"/>
            <a:ext cx="2879625" cy="1602833"/>
            <a:chOff x="8383446" y="2987811"/>
            <a:chExt cx="2880000" cy="1603042"/>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1"/>
              <a:ext cx="2880000"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Stakeholder communications &amp; support</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Planning and leading of Kick-off Workshop, User Testing &amp; Deployment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Provide team members with needed information &amp; data</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Communicate project status to Management/Business stakeholders</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48" name="Rectangle 47"/>
          <p:cNvSpPr/>
          <p:nvPr/>
        </p:nvSpPr>
        <p:spPr>
          <a:xfrm>
            <a:off x="1404607" y="5170503"/>
            <a:ext cx="4140000" cy="507831"/>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a:t>
            </a:r>
          </a:p>
          <a:p>
            <a:pPr>
              <a:spcAft>
                <a:spcPts val="600"/>
              </a:spcAft>
            </a:pPr>
            <a:endParaRPr lang="en-US" sz="1100" dirty="0">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sp>
        <p:nvSpPr>
          <p:cNvPr id="67" name="Rectangle 66"/>
          <p:cNvSpPr/>
          <p:nvPr/>
        </p:nvSpPr>
        <p:spPr>
          <a:xfrm>
            <a:off x="6901215" y="5170503"/>
            <a:ext cx="4140000" cy="1338828"/>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Enablement and facilitation of team activities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documentation and communication of results is in line with internal requirements and stakeholder expectations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Risks are continuously monitored and can be mitigated in time</a:t>
            </a:r>
          </a:p>
          <a:p>
            <a:pPr>
              <a:spcAft>
                <a:spcPts val="600"/>
              </a:spcAft>
            </a:pPr>
            <a:endParaRPr lang="en-US" sz="1100" dirty="0">
              <a:ea typeface="Chronicle Display Black" charset="0"/>
              <a:cs typeface="Chronicle Display Black" charset="0"/>
            </a:endParaRPr>
          </a:p>
        </p:txBody>
      </p:sp>
      <p:grpSp>
        <p:nvGrpSpPr>
          <p:cNvPr id="96"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97"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05"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741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3639913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Work Package 2 | January – February 2021</a:t>
            </a:r>
          </a:p>
        </p:txBody>
      </p:sp>
      <p:sp>
        <p:nvSpPr>
          <p:cNvPr id="3" name="Title 2"/>
          <p:cNvSpPr>
            <a:spLocks noGrp="1"/>
          </p:cNvSpPr>
          <p:nvPr>
            <p:ph type="title"/>
          </p:nvPr>
        </p:nvSpPr>
        <p:spPr/>
        <p:txBody>
          <a:bodyPr/>
          <a:lstStyle/>
          <a:p>
            <a:r>
              <a:rPr lang="en-US" dirty="0"/>
              <a:t>Data Assessment and Model Exploration</a:t>
            </a:r>
          </a:p>
        </p:txBody>
      </p:sp>
      <p:sp>
        <p:nvSpPr>
          <p:cNvPr id="5" name="Slide Number Placeholder 4"/>
          <p:cNvSpPr>
            <a:spLocks noGrp="1"/>
          </p:cNvSpPr>
          <p:nvPr>
            <p:ph type="sldNum" sz="quarter" idx="12"/>
          </p:nvPr>
        </p:nvSpPr>
        <p:spPr/>
        <p:txBody>
          <a:bodyPr/>
          <a:lstStyle/>
          <a:p>
            <a:fld id="{EEAD9179-7A6B-4268-BEB2-F3B8EB06115B}" type="slidenum">
              <a:rPr lang="en-US" smtClean="0"/>
              <a:t>28</a:t>
            </a:fld>
            <a:endParaRPr lang="en-US" dirty="0"/>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rgbClr val="FFADC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In Work Package 2, the objective is to develop a surrounding understanding of the available data, assess previous work such as IBM Watson &amp; </a:t>
            </a:r>
            <a:r>
              <a:rPr lang="en-US" sz="1100" dirty="0" err="1"/>
              <a:t>PoC</a:t>
            </a:r>
            <a:r>
              <a:rPr lang="en-US" sz="1100" dirty="0"/>
              <a:t> results and build a baseline model with specific evaluation criteria that serve as measurement for future model results.</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rgbClr val="FFADC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21" name="Gruppieren 14"/>
          <p:cNvGrpSpPr/>
          <p:nvPr/>
        </p:nvGrpSpPr>
        <p:grpSpPr>
          <a:xfrm>
            <a:off x="1404607" y="3081149"/>
            <a:ext cx="2879625" cy="1602312"/>
            <a:chOff x="1404790" y="2987809"/>
            <a:chExt cx="2880000" cy="1602521"/>
          </a:xfrm>
        </p:grpSpPr>
        <p:sp>
          <p:nvSpPr>
            <p:cNvPr id="22" name="Rectangle 21">
              <a:extLst>
                <a:ext uri="{FF2B5EF4-FFF2-40B4-BE49-F238E27FC236}">
                  <a16:creationId xmlns:a16="http://schemas.microsoft.com/office/drawing/2014/main" id="{2DA66443-C442-AB44-BEA7-30160E3BFDA3}"/>
                </a:ext>
              </a:extLst>
            </p:cNvPr>
            <p:cNvSpPr/>
            <p:nvPr/>
          </p:nvSpPr>
          <p:spPr>
            <a:xfrm>
              <a:off x="1404791" y="2987809"/>
              <a:ext cx="2533559" cy="204282"/>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Assess Data and previous work</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Gather available and relevant data</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an understanding for User Requirements and data</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Review </a:t>
              </a:r>
              <a:r>
                <a:rPr lang="en-US" sz="1100" dirty="0" err="1">
                  <a:ea typeface="Chronicle Display Black" charset="0"/>
                  <a:cs typeface="Chronicle Display Black" charset="0"/>
                </a:rPr>
                <a:t>PoC</a:t>
              </a:r>
              <a:r>
                <a:rPr lang="en-US" sz="1100" dirty="0">
                  <a:ea typeface="Chronicle Display Black" charset="0"/>
                  <a:cs typeface="Chronicle Display Black" charset="0"/>
                </a:rPr>
                <a:t> Sprint results from 2019 and evaluate results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Review IBM Watson performance </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4" name="Gruppieren 15"/>
          <p:cNvGrpSpPr/>
          <p:nvPr/>
        </p:nvGrpSpPr>
        <p:grpSpPr>
          <a:xfrm>
            <a:off x="4893480" y="3081150"/>
            <a:ext cx="2879625" cy="1602310"/>
            <a:chOff x="4869174" y="2987811"/>
            <a:chExt cx="2880000" cy="1602519"/>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1"/>
              <a:ext cx="2533562"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Build baseline model</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initial data ingestion pipeline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Based on model trade-off considerations and scope, build baseline model (e.g. on </a:t>
              </a:r>
              <a:r>
                <a:rPr lang="en-US" sz="1100" dirty="0" err="1">
                  <a:ea typeface="Chronicle Display Black" charset="0"/>
                  <a:cs typeface="Chronicle Display Black" charset="0"/>
                </a:rPr>
                <a:t>PoC</a:t>
              </a:r>
              <a:r>
                <a:rPr lang="en-US" sz="1100" dirty="0">
                  <a:ea typeface="Chronicle Display Black" charset="0"/>
                  <a:cs typeface="Chronicle Display Black" charset="0"/>
                </a:rPr>
                <a:t> sprint results)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Evaluate baseline model and derive potential for “Quick wins”</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7" name="Gruppieren 16"/>
          <p:cNvGrpSpPr/>
          <p:nvPr/>
        </p:nvGrpSpPr>
        <p:grpSpPr>
          <a:xfrm>
            <a:off x="8382354" y="3081150"/>
            <a:ext cx="2879625" cy="1602833"/>
            <a:chOff x="8383446" y="2987811"/>
            <a:chExt cx="2880000" cy="1603042"/>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1"/>
              <a:ext cx="2880000"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Define evaluation criteria and hypotheses</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Based on IBM Watson accuracy, scope and model trade-off considerations, decide on metrics for evaluation (e.g. LLT vs PT, F1 Score vs. Accuracy, etc.)</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Define hypotheses that guide model development</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rgbClr val="FFADC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48" name="Rectangle 47"/>
          <p:cNvSpPr/>
          <p:nvPr/>
        </p:nvSpPr>
        <p:spPr>
          <a:xfrm>
            <a:off x="1404607" y="5170503"/>
            <a:ext cx="4140000" cy="1000274"/>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Data Science Team(s)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 (as required)</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Business Stakeholder (as required)</a:t>
            </a:r>
          </a:p>
          <a:p>
            <a:pPr>
              <a:spcAft>
                <a:spcPts val="600"/>
              </a:spcAft>
            </a:pPr>
            <a:endParaRPr lang="en-US" sz="1100" dirty="0">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rgbClr val="FFADC0"/>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sp>
        <p:nvSpPr>
          <p:cNvPr id="67" name="Rectangle 66"/>
          <p:cNvSpPr/>
          <p:nvPr/>
        </p:nvSpPr>
        <p:spPr>
          <a:xfrm>
            <a:off x="6901215" y="5170503"/>
            <a:ext cx="4140000" cy="1677382"/>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All relevant data for model training, testing and validation is available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A baseline model as well as evaluation criteria are defined and serve as a foundation for all further models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With respect to scope and model trade-off considerations, most promising approaches are identified for model development</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nvGrpSpPr>
          <p:cNvPr id="96"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97"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05"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7630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p:cNvGraphicFramePr>
            <a:graphicFrameLocks noChangeAspect="1"/>
          </p:cNvGraphicFramePr>
          <p:nvPr>
            <p:custDataLst>
              <p:tags r:id="rId1"/>
            </p:custDataLst>
            <p:extLst>
              <p:ext uri="{D42A27DB-BD31-4B8C-83A1-F6EECF244321}">
                <p14:modId xmlns:p14="http://schemas.microsoft.com/office/powerpoint/2010/main" val="3122479517"/>
              </p:ext>
            </p:extLst>
          </p:nvPr>
        </p:nvGraphicFramePr>
        <p:xfrm>
          <a:off x="2381" y="2034"/>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3" name="Object 32" hidden="1"/>
                      <p:cNvPicPr/>
                      <p:nvPr/>
                    </p:nvPicPr>
                    <p:blipFill>
                      <a:blip r:embed="rId6"/>
                      <a:stretch>
                        <a:fillRect/>
                      </a:stretch>
                    </p:blipFill>
                    <p:spPr>
                      <a:xfrm>
                        <a:off x="2381" y="2034"/>
                        <a:ext cx="1588" cy="1588"/>
                      </a:xfrm>
                      <a:prstGeom prst="rect">
                        <a:avLst/>
                      </a:prstGeom>
                    </p:spPr>
                  </p:pic>
                </p:oleObj>
              </mc:Fallback>
            </mc:AlternateContent>
          </a:graphicData>
        </a:graphic>
      </p:graphicFrame>
      <p:sp>
        <p:nvSpPr>
          <p:cNvPr id="32" name="Rectangle 31" hidden="1"/>
          <p:cNvSpPr/>
          <p:nvPr>
            <p:custDataLst>
              <p:tags r:id="rId2"/>
            </p:custDataLst>
          </p:nvPr>
        </p:nvSpPr>
        <p:spPr bwMode="gray">
          <a:xfrm>
            <a:off x="794" y="447"/>
            <a:ext cx="158729" cy="1587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45" name="Rectangle 44">
            <a:extLst>
              <a:ext uri="{FF2B5EF4-FFF2-40B4-BE49-F238E27FC236}">
                <a16:creationId xmlns:a16="http://schemas.microsoft.com/office/drawing/2014/main" id="{A73A5F43-55A5-7243-8662-AA4EB2B24A4F}"/>
              </a:ext>
            </a:extLst>
          </p:cNvPr>
          <p:cNvSpPr/>
          <p:nvPr/>
        </p:nvSpPr>
        <p:spPr>
          <a:xfrm>
            <a:off x="982489" y="3703163"/>
            <a:ext cx="7837230" cy="83429"/>
          </a:xfrm>
          <a:prstGeom prst="rect">
            <a:avLst/>
          </a:prstGeom>
          <a:solidFill>
            <a:srgbClr val="99E4FF"/>
          </a:solidFill>
          <a:ln w="12700" cap="flat" cmpd="sng" algn="ctr">
            <a:noFill/>
            <a:prstDash val="solid"/>
            <a:miter lim="800000"/>
          </a:ln>
          <a:effectLst/>
        </p:spPr>
        <p:txBody>
          <a:bodyPr rtlCol="0" anchor="t"/>
          <a:lstStyle/>
          <a:p>
            <a:pPr algn="ctr" defTabSz="914218">
              <a:defRPr/>
            </a:pPr>
            <a:endParaRPr lang="en-US" sz="1100" kern="0" dirty="0">
              <a:solidFill>
                <a:srgbClr val="FFFFFF"/>
              </a:solidFill>
              <a:latin typeface="Open Sans"/>
            </a:endParaRPr>
          </a:p>
        </p:txBody>
      </p:sp>
      <p:sp>
        <p:nvSpPr>
          <p:cNvPr id="2" name="Subtitle 1"/>
          <p:cNvSpPr>
            <a:spLocks noGrp="1"/>
          </p:cNvSpPr>
          <p:nvPr>
            <p:ph type="subTitle" idx="13"/>
          </p:nvPr>
        </p:nvSpPr>
        <p:spPr/>
        <p:txBody>
          <a:bodyPr/>
          <a:lstStyle/>
          <a:p>
            <a:r>
              <a:rPr lang="en-US" sz="1600" dirty="0"/>
              <a:t>Key questions when assessing and exploring data</a:t>
            </a:r>
          </a:p>
        </p:txBody>
      </p:sp>
      <p:sp>
        <p:nvSpPr>
          <p:cNvPr id="3" name="Title 2"/>
          <p:cNvSpPr>
            <a:spLocks noGrp="1"/>
          </p:cNvSpPr>
          <p:nvPr>
            <p:ph type="title"/>
          </p:nvPr>
        </p:nvSpPr>
        <p:spPr/>
        <p:txBody>
          <a:bodyPr/>
          <a:lstStyle/>
          <a:p>
            <a:r>
              <a:rPr lang="en-US" dirty="0"/>
              <a:t>Deep Dive:  WP2 - Data Assessment and Model Exploration</a:t>
            </a:r>
          </a:p>
        </p:txBody>
      </p:sp>
      <p:sp>
        <p:nvSpPr>
          <p:cNvPr id="5" name="Slide Number Placeholder 4"/>
          <p:cNvSpPr>
            <a:spLocks noGrp="1"/>
          </p:cNvSpPr>
          <p:nvPr>
            <p:ph type="sldNum" sz="quarter" idx="12"/>
          </p:nvPr>
        </p:nvSpPr>
        <p:spPr/>
        <p:txBody>
          <a:bodyPr/>
          <a:lstStyle/>
          <a:p>
            <a:fld id="{EEAD9179-7A6B-4268-BEB2-F3B8EB06115B}" type="slidenum">
              <a:rPr lang="en-US" smtClean="0"/>
              <a:t>29</a:t>
            </a:fld>
            <a:endParaRPr lang="en-US" dirty="0"/>
          </a:p>
        </p:txBody>
      </p:sp>
      <p:sp>
        <p:nvSpPr>
          <p:cNvPr id="20" name="TextBox 19">
            <a:extLst>
              <a:ext uri="{FF2B5EF4-FFF2-40B4-BE49-F238E27FC236}">
                <a16:creationId xmlns:a16="http://schemas.microsoft.com/office/drawing/2014/main" id="{8B93B8C6-6648-D04E-BCD0-740046EC4936}"/>
              </a:ext>
            </a:extLst>
          </p:cNvPr>
          <p:cNvSpPr txBox="1"/>
          <p:nvPr/>
        </p:nvSpPr>
        <p:spPr>
          <a:xfrm>
            <a:off x="982488" y="3557863"/>
            <a:ext cx="5589498" cy="723167"/>
          </a:xfrm>
          <a:prstGeom prst="rect">
            <a:avLst/>
          </a:prstGeom>
          <a:noFill/>
        </p:spPr>
        <p:txBody>
          <a:bodyPr wrap="square" lIns="91414" tIns="45707" rIns="91414" bIns="45707" rtlCol="0">
            <a:spAutoFit/>
          </a:bodyPr>
          <a:lstStyle/>
          <a:p>
            <a:pPr defTabSz="914195">
              <a:defRPr/>
            </a:pPr>
            <a:r>
              <a:rPr lang="en-US" sz="1100" b="1" dirty="0">
                <a:solidFill>
                  <a:srgbClr val="000000"/>
                </a:solidFill>
                <a:latin typeface="+mj-lt"/>
              </a:rPr>
              <a:t>Output exploration:</a:t>
            </a:r>
            <a:r>
              <a:rPr lang="en-US" sz="1100" dirty="0">
                <a:solidFill>
                  <a:srgbClr val="000000"/>
                </a:solidFill>
                <a:latin typeface="+mj-lt"/>
              </a:rPr>
              <a:t> </a:t>
            </a:r>
          </a:p>
          <a:p>
            <a:pPr defTabSz="914195">
              <a:defRPr/>
            </a:pPr>
            <a:r>
              <a:rPr lang="en-US" sz="1000" dirty="0">
                <a:solidFill>
                  <a:srgbClr val="000000"/>
                </a:solidFill>
                <a:latin typeface="+mj-lt"/>
              </a:rPr>
              <a:t>What patterns can be identified within the omissions data?</a:t>
            </a:r>
          </a:p>
          <a:p>
            <a:pPr defTabSz="914195">
              <a:defRPr/>
            </a:pPr>
            <a:r>
              <a:rPr lang="en-US" sz="1000" dirty="0">
                <a:solidFill>
                  <a:srgbClr val="000000"/>
                </a:solidFill>
                <a:latin typeface="+mj-lt"/>
              </a:rPr>
              <a:t>Where do Watson and the </a:t>
            </a:r>
            <a:r>
              <a:rPr lang="en-US" sz="1000" dirty="0" err="1">
                <a:solidFill>
                  <a:srgbClr val="000000"/>
                </a:solidFill>
                <a:latin typeface="+mj-lt"/>
              </a:rPr>
              <a:t>AutoCoder</a:t>
            </a:r>
            <a:r>
              <a:rPr lang="en-US" sz="1000" dirty="0">
                <a:solidFill>
                  <a:srgbClr val="000000"/>
                </a:solidFill>
                <a:latin typeface="+mj-lt"/>
              </a:rPr>
              <a:t> struggle? Systematic Error(s)?</a:t>
            </a:r>
          </a:p>
          <a:p>
            <a:pPr defTabSz="914195">
              <a:defRPr/>
            </a:pPr>
            <a:r>
              <a:rPr lang="en-US" sz="1000" dirty="0">
                <a:solidFill>
                  <a:srgbClr val="000000"/>
                </a:solidFill>
                <a:latin typeface="+mj-lt"/>
              </a:rPr>
              <a:t>How is Watson accuracy determined (LLT vs. PT Level)?</a:t>
            </a:r>
          </a:p>
        </p:txBody>
      </p:sp>
      <p:sp>
        <p:nvSpPr>
          <p:cNvPr id="22" name="Arrow: Circular 5">
            <a:extLst>
              <a:ext uri="{FF2B5EF4-FFF2-40B4-BE49-F238E27FC236}">
                <a16:creationId xmlns:a16="http://schemas.microsoft.com/office/drawing/2014/main" id="{B354763E-CABF-F04A-A9E8-843278C02E83}"/>
              </a:ext>
            </a:extLst>
          </p:cNvPr>
          <p:cNvSpPr/>
          <p:nvPr/>
        </p:nvSpPr>
        <p:spPr>
          <a:xfrm>
            <a:off x="8565635" y="1775545"/>
            <a:ext cx="1352205" cy="1352414"/>
          </a:xfrm>
          <a:prstGeom prst="circularArrow">
            <a:avLst>
              <a:gd name="adj1" fmla="val 10980"/>
              <a:gd name="adj2" fmla="val 1142322"/>
              <a:gd name="adj3" fmla="val 4500000"/>
              <a:gd name="adj4" fmla="val 10800000"/>
              <a:gd name="adj5" fmla="val 12500"/>
            </a:avLst>
          </a:prstGeom>
          <a:solidFill>
            <a:schemeClr val="bg2">
              <a:lumMod val="40000"/>
              <a:lumOff val="60000"/>
            </a:schemeClr>
          </a:solidFill>
          <a:ln w="12700" cap="flat" cmpd="sng" algn="ctr">
            <a:noFill/>
            <a:prstDash val="solid"/>
            <a:miter lim="800000"/>
          </a:ln>
          <a:effectLst/>
        </p:spPr>
        <p:txBody>
          <a:bodyPr/>
          <a:lstStyle/>
          <a:p>
            <a:pPr defTabSz="914218"/>
            <a:endParaRPr lang="en-US" sz="1100" kern="0" dirty="0">
              <a:solidFill>
                <a:srgbClr val="FFFFFF"/>
              </a:solidFill>
              <a:latin typeface="Open Sans"/>
            </a:endParaRPr>
          </a:p>
        </p:txBody>
      </p:sp>
      <p:sp>
        <p:nvSpPr>
          <p:cNvPr id="24" name="Shape 23">
            <a:extLst>
              <a:ext uri="{FF2B5EF4-FFF2-40B4-BE49-F238E27FC236}">
                <a16:creationId xmlns:a16="http://schemas.microsoft.com/office/drawing/2014/main" id="{B1D123A9-E037-7B49-8A9F-7EB82AB8B56D}"/>
              </a:ext>
            </a:extLst>
          </p:cNvPr>
          <p:cNvSpPr/>
          <p:nvPr/>
        </p:nvSpPr>
        <p:spPr>
          <a:xfrm>
            <a:off x="8190065" y="2552607"/>
            <a:ext cx="1352205" cy="1352414"/>
          </a:xfrm>
          <a:prstGeom prst="leftCircularArrow">
            <a:avLst>
              <a:gd name="adj1" fmla="val 10980"/>
              <a:gd name="adj2" fmla="val 1142322"/>
              <a:gd name="adj3" fmla="val 6300000"/>
              <a:gd name="adj4" fmla="val 18900000"/>
              <a:gd name="adj5" fmla="val 12500"/>
            </a:avLst>
          </a:prstGeom>
          <a:solidFill>
            <a:schemeClr val="tx2">
              <a:lumMod val="40000"/>
              <a:lumOff val="60000"/>
            </a:schemeClr>
          </a:solidFill>
          <a:ln w="12700" cap="flat" cmpd="sng" algn="ctr">
            <a:noFill/>
            <a:prstDash val="solid"/>
            <a:miter lim="800000"/>
          </a:ln>
          <a:effectLst/>
        </p:spPr>
        <p:txBody>
          <a:bodyPr/>
          <a:lstStyle/>
          <a:p>
            <a:pPr defTabSz="914218"/>
            <a:endParaRPr lang="en-US" sz="1100" kern="0" dirty="0">
              <a:solidFill>
                <a:srgbClr val="FFFFFF"/>
              </a:solidFill>
              <a:latin typeface="Open Sans"/>
            </a:endParaRPr>
          </a:p>
        </p:txBody>
      </p:sp>
      <p:sp>
        <p:nvSpPr>
          <p:cNvPr id="26" name="Block Arc 25">
            <a:extLst>
              <a:ext uri="{FF2B5EF4-FFF2-40B4-BE49-F238E27FC236}">
                <a16:creationId xmlns:a16="http://schemas.microsoft.com/office/drawing/2014/main" id="{A67765FA-AE00-274B-B8B3-766F42987CCF}"/>
              </a:ext>
            </a:extLst>
          </p:cNvPr>
          <p:cNvSpPr/>
          <p:nvPr/>
        </p:nvSpPr>
        <p:spPr>
          <a:xfrm>
            <a:off x="8702181" y="4989585"/>
            <a:ext cx="1161754" cy="1162223"/>
          </a:xfrm>
          <a:prstGeom prst="blockArc">
            <a:avLst>
              <a:gd name="adj1" fmla="val 13547723"/>
              <a:gd name="adj2" fmla="val 10800000"/>
              <a:gd name="adj3" fmla="val 12740"/>
            </a:avLst>
          </a:prstGeom>
          <a:solidFill>
            <a:schemeClr val="accent6">
              <a:lumMod val="40000"/>
              <a:lumOff val="60000"/>
            </a:schemeClr>
          </a:solidFill>
          <a:ln w="12700" cap="flat" cmpd="sng" algn="ctr">
            <a:noFill/>
            <a:prstDash val="solid"/>
            <a:miter lim="800000"/>
          </a:ln>
          <a:effectLst/>
        </p:spPr>
        <p:txBody>
          <a:bodyPr/>
          <a:lstStyle/>
          <a:p>
            <a:pPr defTabSz="914218"/>
            <a:endParaRPr lang="en-US" sz="1100" kern="0" dirty="0">
              <a:solidFill>
                <a:srgbClr val="FFFFFF"/>
              </a:solidFill>
              <a:latin typeface="Open Sans"/>
            </a:endParaRPr>
          </a:p>
        </p:txBody>
      </p:sp>
      <p:sp>
        <p:nvSpPr>
          <p:cNvPr id="28" name="Oval 27">
            <a:extLst>
              <a:ext uri="{FF2B5EF4-FFF2-40B4-BE49-F238E27FC236}">
                <a16:creationId xmlns:a16="http://schemas.microsoft.com/office/drawing/2014/main" id="{C67B4772-43E6-D94F-85E0-783D85302B52}"/>
              </a:ext>
            </a:extLst>
          </p:cNvPr>
          <p:cNvSpPr/>
          <p:nvPr/>
        </p:nvSpPr>
        <p:spPr>
          <a:xfrm>
            <a:off x="8670165" y="5417123"/>
            <a:ext cx="209460" cy="209461"/>
          </a:xfrm>
          <a:prstGeom prst="ellipse">
            <a:avLst/>
          </a:prstGeom>
          <a:solidFill>
            <a:srgbClr val="F795B3"/>
          </a:solidFill>
          <a:ln w="12700" cap="flat" cmpd="sng" algn="ctr">
            <a:noFill/>
            <a:prstDash val="solid"/>
            <a:miter lim="800000"/>
          </a:ln>
          <a:effectLst/>
        </p:spPr>
        <p:txBody>
          <a:bodyPr rtlCol="0" anchor="ctr"/>
          <a:lstStyle/>
          <a:p>
            <a:pPr algn="ctr" defTabSz="914195">
              <a:defRPr/>
            </a:pPr>
            <a:endParaRPr lang="en-US" sz="1200" kern="0" dirty="0">
              <a:solidFill>
                <a:prstClr val="white"/>
              </a:solidFill>
              <a:latin typeface="Open Sans"/>
            </a:endParaRPr>
          </a:p>
        </p:txBody>
      </p:sp>
      <p:sp>
        <p:nvSpPr>
          <p:cNvPr id="29" name="Rectangle 28">
            <a:extLst>
              <a:ext uri="{FF2B5EF4-FFF2-40B4-BE49-F238E27FC236}">
                <a16:creationId xmlns:a16="http://schemas.microsoft.com/office/drawing/2014/main" id="{A73A5F43-55A5-7243-8662-AA4EB2B24A4F}"/>
              </a:ext>
            </a:extLst>
          </p:cNvPr>
          <p:cNvSpPr/>
          <p:nvPr/>
        </p:nvSpPr>
        <p:spPr>
          <a:xfrm>
            <a:off x="982487" y="1914944"/>
            <a:ext cx="8154527" cy="83429"/>
          </a:xfrm>
          <a:prstGeom prst="rect">
            <a:avLst/>
          </a:prstGeom>
          <a:solidFill>
            <a:srgbClr val="C5B1C6"/>
          </a:solidFill>
          <a:ln w="12700" cap="flat" cmpd="sng" algn="ctr">
            <a:noFill/>
            <a:prstDash val="solid"/>
            <a:miter lim="800000"/>
          </a:ln>
          <a:effectLst/>
        </p:spPr>
        <p:txBody>
          <a:bodyPr rtlCol="0" anchor="t"/>
          <a:lstStyle/>
          <a:p>
            <a:pPr algn="ctr" defTabSz="914218">
              <a:defRPr/>
            </a:pPr>
            <a:endParaRPr lang="en-US" sz="1100" kern="0" dirty="0">
              <a:solidFill>
                <a:srgbClr val="FFFFFF"/>
              </a:solidFill>
              <a:latin typeface="Open Sans"/>
            </a:endParaRPr>
          </a:p>
        </p:txBody>
      </p:sp>
      <p:sp>
        <p:nvSpPr>
          <p:cNvPr id="30" name="Rectangle 29">
            <a:extLst>
              <a:ext uri="{FF2B5EF4-FFF2-40B4-BE49-F238E27FC236}">
                <a16:creationId xmlns:a16="http://schemas.microsoft.com/office/drawing/2014/main" id="{F19D9176-472E-B549-9C67-A1DE7583896D}"/>
              </a:ext>
            </a:extLst>
          </p:cNvPr>
          <p:cNvSpPr/>
          <p:nvPr/>
        </p:nvSpPr>
        <p:spPr>
          <a:xfrm>
            <a:off x="982487" y="2808933"/>
            <a:ext cx="7583146" cy="92798"/>
          </a:xfrm>
          <a:prstGeom prst="rect">
            <a:avLst/>
          </a:prstGeom>
          <a:solidFill>
            <a:srgbClr val="FFADC0"/>
          </a:solidFill>
          <a:ln w="12700" cap="flat" cmpd="sng" algn="ctr">
            <a:noFill/>
            <a:prstDash val="solid"/>
            <a:miter lim="800000"/>
          </a:ln>
          <a:effectLst/>
        </p:spPr>
        <p:txBody>
          <a:bodyPr rtlCol="0" anchor="t"/>
          <a:lstStyle/>
          <a:p>
            <a:pPr algn="ctr" defTabSz="914218">
              <a:defRPr/>
            </a:pPr>
            <a:endParaRPr lang="en-US" sz="1100" kern="0" dirty="0">
              <a:solidFill>
                <a:srgbClr val="FFFFFF"/>
              </a:solidFill>
              <a:latin typeface="Open Sans"/>
            </a:endParaRPr>
          </a:p>
        </p:txBody>
      </p:sp>
      <p:sp>
        <p:nvSpPr>
          <p:cNvPr id="31" name="Rectangle 30">
            <a:extLst>
              <a:ext uri="{FF2B5EF4-FFF2-40B4-BE49-F238E27FC236}">
                <a16:creationId xmlns:a16="http://schemas.microsoft.com/office/drawing/2014/main" id="{4D6953F2-AA1A-7E4E-B256-72EA39782E83}"/>
              </a:ext>
            </a:extLst>
          </p:cNvPr>
          <p:cNvSpPr/>
          <p:nvPr/>
        </p:nvSpPr>
        <p:spPr>
          <a:xfrm>
            <a:off x="982487" y="5491381"/>
            <a:ext cx="7742041" cy="83429"/>
          </a:xfrm>
          <a:prstGeom prst="rect">
            <a:avLst/>
          </a:prstGeom>
          <a:solidFill>
            <a:schemeClr val="accent6">
              <a:lumMod val="40000"/>
              <a:lumOff val="60000"/>
            </a:schemeClr>
          </a:solidFill>
          <a:ln w="12700" cap="flat" cmpd="sng" algn="ctr">
            <a:noFill/>
            <a:prstDash val="solid"/>
            <a:miter lim="800000"/>
          </a:ln>
          <a:effectLst/>
        </p:spPr>
        <p:txBody>
          <a:bodyPr rtlCol="0" anchor="t"/>
          <a:lstStyle/>
          <a:p>
            <a:pPr algn="ctr" defTabSz="914218">
              <a:defRPr/>
            </a:pPr>
            <a:endParaRPr lang="en-US" sz="1100" kern="0" dirty="0">
              <a:solidFill>
                <a:srgbClr val="FFFFFF"/>
              </a:solidFill>
              <a:latin typeface="Open Sans"/>
            </a:endParaRPr>
          </a:p>
        </p:txBody>
      </p:sp>
      <p:sp>
        <p:nvSpPr>
          <p:cNvPr id="39" name="Arrow: Circular 5">
            <a:extLst>
              <a:ext uri="{FF2B5EF4-FFF2-40B4-BE49-F238E27FC236}">
                <a16:creationId xmlns:a16="http://schemas.microsoft.com/office/drawing/2014/main" id="{B354763E-CABF-F04A-A9E8-843278C02E83}"/>
              </a:ext>
            </a:extLst>
          </p:cNvPr>
          <p:cNvSpPr/>
          <p:nvPr/>
        </p:nvSpPr>
        <p:spPr>
          <a:xfrm>
            <a:off x="8565635" y="3295298"/>
            <a:ext cx="1352205" cy="1352414"/>
          </a:xfrm>
          <a:prstGeom prst="circularArrow">
            <a:avLst>
              <a:gd name="adj1" fmla="val 10980"/>
              <a:gd name="adj2" fmla="val 1142322"/>
              <a:gd name="adj3" fmla="val 4500000"/>
              <a:gd name="adj4" fmla="val 13161447"/>
              <a:gd name="adj5" fmla="val 12500"/>
            </a:avLst>
          </a:prstGeom>
          <a:solidFill>
            <a:schemeClr val="accent2">
              <a:lumMod val="40000"/>
              <a:lumOff val="60000"/>
            </a:schemeClr>
          </a:solidFill>
          <a:ln w="12700" cap="flat" cmpd="sng" algn="ctr">
            <a:noFill/>
            <a:prstDash val="solid"/>
            <a:miter lim="800000"/>
          </a:ln>
          <a:effectLst/>
        </p:spPr>
        <p:txBody>
          <a:bodyPr/>
          <a:lstStyle/>
          <a:p>
            <a:pPr defTabSz="914218"/>
            <a:endParaRPr lang="en-US" sz="1100" kern="0" dirty="0">
              <a:solidFill>
                <a:srgbClr val="FFFFFF"/>
              </a:solidFill>
              <a:latin typeface="Open Sans"/>
            </a:endParaRPr>
          </a:p>
        </p:txBody>
      </p:sp>
      <p:sp>
        <p:nvSpPr>
          <p:cNvPr id="40" name="Shape 39">
            <a:extLst>
              <a:ext uri="{FF2B5EF4-FFF2-40B4-BE49-F238E27FC236}">
                <a16:creationId xmlns:a16="http://schemas.microsoft.com/office/drawing/2014/main" id="{B1D123A9-E037-7B49-8A9F-7EB82AB8B56D}"/>
              </a:ext>
            </a:extLst>
          </p:cNvPr>
          <p:cNvSpPr/>
          <p:nvPr/>
        </p:nvSpPr>
        <p:spPr>
          <a:xfrm>
            <a:off x="8286306" y="4111642"/>
            <a:ext cx="1352205" cy="1352414"/>
          </a:xfrm>
          <a:prstGeom prst="leftCircularArrow">
            <a:avLst>
              <a:gd name="adj1" fmla="val 10980"/>
              <a:gd name="adj2" fmla="val 1142322"/>
              <a:gd name="adj3" fmla="val 6300000"/>
              <a:gd name="adj4" fmla="val 18269500"/>
              <a:gd name="adj5" fmla="val 12500"/>
            </a:avLst>
          </a:prstGeom>
          <a:solidFill>
            <a:schemeClr val="accent4">
              <a:lumMod val="40000"/>
              <a:lumOff val="60000"/>
            </a:schemeClr>
          </a:solidFill>
          <a:ln w="12700" cap="flat" cmpd="sng" algn="ctr">
            <a:noFill/>
            <a:prstDash val="solid"/>
            <a:miter lim="800000"/>
          </a:ln>
          <a:effectLst/>
        </p:spPr>
        <p:txBody>
          <a:bodyPr/>
          <a:lstStyle/>
          <a:p>
            <a:pPr defTabSz="914218"/>
            <a:endParaRPr lang="en-US" sz="1100" kern="0" dirty="0">
              <a:solidFill>
                <a:srgbClr val="FFFFFF"/>
              </a:solidFill>
              <a:latin typeface="Open Sans"/>
            </a:endParaRPr>
          </a:p>
        </p:txBody>
      </p:sp>
      <p:sp>
        <p:nvSpPr>
          <p:cNvPr id="46" name="Rectangle 45">
            <a:extLst>
              <a:ext uri="{FF2B5EF4-FFF2-40B4-BE49-F238E27FC236}">
                <a16:creationId xmlns:a16="http://schemas.microsoft.com/office/drawing/2014/main" id="{F19D9176-472E-B549-9C67-A1DE7583896D}"/>
              </a:ext>
            </a:extLst>
          </p:cNvPr>
          <p:cNvSpPr/>
          <p:nvPr/>
        </p:nvSpPr>
        <p:spPr>
          <a:xfrm>
            <a:off x="982488" y="4597153"/>
            <a:ext cx="7488204" cy="83758"/>
          </a:xfrm>
          <a:prstGeom prst="rect">
            <a:avLst/>
          </a:prstGeom>
          <a:solidFill>
            <a:srgbClr val="D0EEA9"/>
          </a:solidFill>
          <a:ln w="12700" cap="flat" cmpd="sng" algn="ctr">
            <a:noFill/>
            <a:prstDash val="solid"/>
            <a:miter lim="800000"/>
          </a:ln>
          <a:effectLst/>
        </p:spPr>
        <p:txBody>
          <a:bodyPr rtlCol="0" anchor="t"/>
          <a:lstStyle/>
          <a:p>
            <a:pPr algn="ctr" defTabSz="914218">
              <a:defRPr/>
            </a:pPr>
            <a:endParaRPr lang="en-US" sz="1100" kern="0" dirty="0">
              <a:solidFill>
                <a:srgbClr val="FFFFFF"/>
              </a:solidFill>
              <a:latin typeface="Open Sans"/>
            </a:endParaRPr>
          </a:p>
        </p:txBody>
      </p:sp>
      <p:sp>
        <p:nvSpPr>
          <p:cNvPr id="47" name="TextBox 46">
            <a:extLst>
              <a:ext uri="{FF2B5EF4-FFF2-40B4-BE49-F238E27FC236}">
                <a16:creationId xmlns:a16="http://schemas.microsoft.com/office/drawing/2014/main" id="{62DC9D60-8CA7-C047-A778-ABC9A31C0774}"/>
              </a:ext>
            </a:extLst>
          </p:cNvPr>
          <p:cNvSpPr txBox="1"/>
          <p:nvPr/>
        </p:nvSpPr>
        <p:spPr>
          <a:xfrm>
            <a:off x="982488" y="2674689"/>
            <a:ext cx="5589499" cy="723167"/>
          </a:xfrm>
          <a:prstGeom prst="rect">
            <a:avLst/>
          </a:prstGeom>
          <a:noFill/>
        </p:spPr>
        <p:txBody>
          <a:bodyPr wrap="square" lIns="91414" tIns="45707" rIns="91414" bIns="45707" rtlCol="0">
            <a:spAutoFit/>
          </a:bodyPr>
          <a:lstStyle/>
          <a:p>
            <a:pPr defTabSz="914195">
              <a:defRPr/>
            </a:pPr>
            <a:r>
              <a:rPr lang="en-US" sz="1100" b="1" dirty="0">
                <a:solidFill>
                  <a:srgbClr val="000000"/>
                </a:solidFill>
                <a:latin typeface="+mj-lt"/>
              </a:rPr>
              <a:t>Data distribution: </a:t>
            </a:r>
          </a:p>
          <a:p>
            <a:pPr defTabSz="914195">
              <a:defRPr/>
            </a:pPr>
            <a:r>
              <a:rPr lang="en-US" sz="1000" dirty="0">
                <a:solidFill>
                  <a:srgbClr val="000000"/>
                </a:solidFill>
                <a:latin typeface="+mj-lt"/>
              </a:rPr>
              <a:t>How is the data distributed over </a:t>
            </a:r>
            <a:r>
              <a:rPr lang="en-US" sz="1000" dirty="0" err="1">
                <a:solidFill>
                  <a:srgbClr val="000000"/>
                </a:solidFill>
                <a:latin typeface="+mj-lt"/>
              </a:rPr>
              <a:t>MedDRA</a:t>
            </a:r>
            <a:r>
              <a:rPr lang="en-US" sz="1000" dirty="0">
                <a:solidFill>
                  <a:srgbClr val="000000"/>
                </a:solidFill>
                <a:latin typeface="+mj-lt"/>
              </a:rPr>
              <a:t> classes? </a:t>
            </a:r>
          </a:p>
          <a:p>
            <a:pPr defTabSz="914195">
              <a:defRPr/>
            </a:pPr>
            <a:r>
              <a:rPr lang="en-US" sz="1000" dirty="0">
                <a:solidFill>
                  <a:srgbClr val="000000"/>
                </a:solidFill>
                <a:latin typeface="+mj-lt"/>
              </a:rPr>
              <a:t>Which are classes that are quite rare and why?</a:t>
            </a:r>
          </a:p>
          <a:p>
            <a:pPr defTabSz="914195">
              <a:defRPr/>
            </a:pPr>
            <a:r>
              <a:rPr lang="en-US" sz="1000" dirty="0">
                <a:solidFill>
                  <a:srgbClr val="000000"/>
                </a:solidFill>
                <a:latin typeface="+mj-lt"/>
              </a:rPr>
              <a:t>Are certain classes more important than others?</a:t>
            </a:r>
          </a:p>
        </p:txBody>
      </p:sp>
      <p:sp>
        <p:nvSpPr>
          <p:cNvPr id="48" name="TextBox 47">
            <a:extLst>
              <a:ext uri="{FF2B5EF4-FFF2-40B4-BE49-F238E27FC236}">
                <a16:creationId xmlns:a16="http://schemas.microsoft.com/office/drawing/2014/main" id="{8B93B8C6-6648-D04E-BCD0-740046EC4936}"/>
              </a:ext>
            </a:extLst>
          </p:cNvPr>
          <p:cNvSpPr txBox="1"/>
          <p:nvPr/>
        </p:nvSpPr>
        <p:spPr>
          <a:xfrm>
            <a:off x="982488" y="4311817"/>
            <a:ext cx="5589498" cy="723249"/>
          </a:xfrm>
          <a:prstGeom prst="rect">
            <a:avLst/>
          </a:prstGeom>
          <a:noFill/>
        </p:spPr>
        <p:txBody>
          <a:bodyPr wrap="square" lIns="91414" tIns="45707" rIns="91414" bIns="45707" rtlCol="0">
            <a:spAutoFit/>
          </a:bodyPr>
          <a:lstStyle/>
          <a:p>
            <a:pPr defTabSz="914195">
              <a:defRPr/>
            </a:pPr>
            <a:endParaRPr lang="en-US" sz="1000" b="1" dirty="0">
              <a:solidFill>
                <a:srgbClr val="000000"/>
              </a:solidFill>
              <a:latin typeface="+mj-lt"/>
            </a:endParaRPr>
          </a:p>
          <a:p>
            <a:pPr defTabSz="914195">
              <a:defRPr/>
            </a:pPr>
            <a:r>
              <a:rPr lang="en-US" sz="1100" b="1" dirty="0">
                <a:solidFill>
                  <a:srgbClr val="000000"/>
                </a:solidFill>
                <a:latin typeface="+mj-lt"/>
              </a:rPr>
              <a:t>Coding specifics &amp; user requirements: </a:t>
            </a:r>
          </a:p>
          <a:p>
            <a:pPr defTabSz="914195">
              <a:defRPr/>
            </a:pPr>
            <a:r>
              <a:rPr lang="en-US" sz="1000" dirty="0">
                <a:solidFill>
                  <a:srgbClr val="000000"/>
                </a:solidFill>
                <a:latin typeface="+mj-lt"/>
              </a:rPr>
              <a:t>Which implications do the Bayer coding standards have on the data and future models?</a:t>
            </a:r>
          </a:p>
          <a:p>
            <a:pPr defTabSz="914195">
              <a:defRPr/>
            </a:pPr>
            <a:r>
              <a:rPr lang="en-US" sz="1000" dirty="0">
                <a:solidFill>
                  <a:srgbClr val="000000"/>
                </a:solidFill>
                <a:latin typeface="+mj-lt"/>
              </a:rPr>
              <a:t>Which user requirements can be more easily or more difficult be implemented?</a:t>
            </a:r>
          </a:p>
        </p:txBody>
      </p:sp>
      <p:sp>
        <p:nvSpPr>
          <p:cNvPr id="21" name="TextBox 20">
            <a:extLst>
              <a:ext uri="{FF2B5EF4-FFF2-40B4-BE49-F238E27FC236}">
                <a16:creationId xmlns:a16="http://schemas.microsoft.com/office/drawing/2014/main" id="{1C4789B1-0AA0-EE4B-BECF-FFC31B681A9E}"/>
              </a:ext>
            </a:extLst>
          </p:cNvPr>
          <p:cNvSpPr txBox="1"/>
          <p:nvPr/>
        </p:nvSpPr>
        <p:spPr>
          <a:xfrm>
            <a:off x="982488" y="5370001"/>
            <a:ext cx="5685740" cy="723249"/>
          </a:xfrm>
          <a:prstGeom prst="rect">
            <a:avLst/>
          </a:prstGeom>
          <a:noFill/>
        </p:spPr>
        <p:txBody>
          <a:bodyPr wrap="square" lIns="91414" tIns="45707" rIns="91414" bIns="45707" rtlCol="0">
            <a:spAutoFit/>
          </a:bodyPr>
          <a:lstStyle/>
          <a:p>
            <a:pPr defTabSz="914195">
              <a:defRPr/>
            </a:pPr>
            <a:r>
              <a:rPr lang="en-US" sz="1100" b="1" dirty="0">
                <a:solidFill>
                  <a:srgbClr val="000000"/>
                </a:solidFill>
                <a:latin typeface="+mj-lt"/>
              </a:rPr>
              <a:t>Model hypotheses: </a:t>
            </a:r>
          </a:p>
          <a:p>
            <a:pPr defTabSz="914195">
              <a:defRPr/>
            </a:pPr>
            <a:r>
              <a:rPr lang="en-US" sz="1000" dirty="0">
                <a:solidFill>
                  <a:srgbClr val="000000"/>
                </a:solidFill>
                <a:latin typeface="+mj-lt"/>
              </a:rPr>
              <a:t>Which approach seems most promising for quick wins?</a:t>
            </a:r>
          </a:p>
          <a:p>
            <a:pPr defTabSz="914195">
              <a:defRPr/>
            </a:pPr>
            <a:r>
              <a:rPr lang="en-US" sz="1000" dirty="0">
                <a:solidFill>
                  <a:srgbClr val="000000"/>
                </a:solidFill>
                <a:latin typeface="+mj-lt"/>
              </a:rPr>
              <a:t>Which implications do different approaches have on additional data needs? </a:t>
            </a:r>
          </a:p>
          <a:p>
            <a:pPr defTabSz="914195">
              <a:defRPr/>
            </a:pPr>
            <a:r>
              <a:rPr lang="en-US" sz="1000" dirty="0">
                <a:solidFill>
                  <a:srgbClr val="000000"/>
                </a:solidFill>
                <a:latin typeface="+mj-lt"/>
              </a:rPr>
              <a:t>Which measures seem reasonable for model evaluation (Recall, Precision, Accuracy, F1-Score)? </a:t>
            </a:r>
          </a:p>
        </p:txBody>
      </p:sp>
      <p:sp>
        <p:nvSpPr>
          <p:cNvPr id="19" name="TextBox 18">
            <a:extLst>
              <a:ext uri="{FF2B5EF4-FFF2-40B4-BE49-F238E27FC236}">
                <a16:creationId xmlns:a16="http://schemas.microsoft.com/office/drawing/2014/main" id="{62DC9D60-8CA7-C047-A778-ABC9A31C0774}"/>
              </a:ext>
            </a:extLst>
          </p:cNvPr>
          <p:cNvSpPr txBox="1"/>
          <p:nvPr/>
        </p:nvSpPr>
        <p:spPr>
          <a:xfrm>
            <a:off x="982488" y="1793586"/>
            <a:ext cx="5685740" cy="569299"/>
          </a:xfrm>
          <a:prstGeom prst="rect">
            <a:avLst/>
          </a:prstGeom>
          <a:noFill/>
        </p:spPr>
        <p:txBody>
          <a:bodyPr wrap="square" lIns="91414" tIns="45707" rIns="91414" bIns="45707" rtlCol="0">
            <a:spAutoFit/>
          </a:bodyPr>
          <a:lstStyle/>
          <a:p>
            <a:pPr defTabSz="914195">
              <a:defRPr/>
            </a:pPr>
            <a:r>
              <a:rPr lang="en-US" sz="1100" b="1" dirty="0">
                <a:solidFill>
                  <a:srgbClr val="000000"/>
                </a:solidFill>
                <a:latin typeface="+mj-lt"/>
              </a:rPr>
              <a:t>Data availability: </a:t>
            </a:r>
          </a:p>
          <a:p>
            <a:pPr defTabSz="914195">
              <a:defRPr/>
            </a:pPr>
            <a:r>
              <a:rPr lang="en-US" sz="1000" dirty="0">
                <a:solidFill>
                  <a:srgbClr val="000000"/>
                </a:solidFill>
                <a:latin typeface="+mj-lt"/>
              </a:rPr>
              <a:t>Is all data that is required, such as omissions dataset, IBM Watson results, dictionaries, present? </a:t>
            </a:r>
          </a:p>
          <a:p>
            <a:pPr defTabSz="914195">
              <a:defRPr/>
            </a:pPr>
            <a:r>
              <a:rPr lang="en-US" sz="1000" dirty="0">
                <a:solidFill>
                  <a:srgbClr val="000000"/>
                </a:solidFill>
                <a:latin typeface="+mj-lt"/>
              </a:rPr>
              <a:t>Are quality and quantity of the data sufficient? </a:t>
            </a:r>
          </a:p>
        </p:txBody>
      </p:sp>
      <p:grpSp>
        <p:nvGrpSpPr>
          <p:cNvPr id="25" name="myP_Server">
            <a:extLst>
              <a:ext uri="{FF2B5EF4-FFF2-40B4-BE49-F238E27FC236}">
                <a16:creationId xmlns:a16="http://schemas.microsoft.com/office/drawing/2014/main" id="{C9EA2945-43DD-499A-8FE2-D23CD53D1FF3}"/>
              </a:ext>
            </a:extLst>
          </p:cNvPr>
          <p:cNvGrpSpPr/>
          <p:nvPr/>
        </p:nvGrpSpPr>
        <p:grpSpPr>
          <a:xfrm>
            <a:off x="9105200" y="2204087"/>
            <a:ext cx="355712" cy="354822"/>
            <a:chOff x="4972448" y="2995216"/>
            <a:chExt cx="533564" cy="532230"/>
          </a:xfrm>
          <a:solidFill>
            <a:schemeClr val="tx1"/>
          </a:solidFill>
        </p:grpSpPr>
        <p:sp>
          <p:nvSpPr>
            <p:cNvPr id="27" name="Freeform 619">
              <a:extLst>
                <a:ext uri="{FF2B5EF4-FFF2-40B4-BE49-F238E27FC236}">
                  <a16:creationId xmlns:a16="http://schemas.microsoft.com/office/drawing/2014/main" id="{E6D4F907-FBA9-4F09-81AC-538E152BB82E}"/>
                </a:ext>
              </a:extLst>
            </p:cNvPr>
            <p:cNvSpPr>
              <a:spLocks/>
            </p:cNvSpPr>
            <p:nvPr/>
          </p:nvSpPr>
          <p:spPr bwMode="auto">
            <a:xfrm>
              <a:off x="4972448" y="2995216"/>
              <a:ext cx="344149" cy="125387"/>
            </a:xfrm>
            <a:custGeom>
              <a:avLst/>
              <a:gdLst>
                <a:gd name="T0" fmla="*/ 22 w 297"/>
                <a:gd name="T1" fmla="*/ 81 h 108"/>
                <a:gd name="T2" fmla="*/ 45 w 297"/>
                <a:gd name="T3" fmla="*/ 91 h 108"/>
                <a:gd name="T4" fmla="*/ 54 w 297"/>
                <a:gd name="T5" fmla="*/ 95 h 108"/>
                <a:gd name="T6" fmla="*/ 74 w 297"/>
                <a:gd name="T7" fmla="*/ 100 h 108"/>
                <a:gd name="T8" fmla="*/ 85 w 297"/>
                <a:gd name="T9" fmla="*/ 102 h 108"/>
                <a:gd name="T10" fmla="*/ 97 w 297"/>
                <a:gd name="T11" fmla="*/ 104 h 108"/>
                <a:gd name="T12" fmla="*/ 109 w 297"/>
                <a:gd name="T13" fmla="*/ 105 h 108"/>
                <a:gd name="T14" fmla="*/ 122 w 297"/>
                <a:gd name="T15" fmla="*/ 107 h 108"/>
                <a:gd name="T16" fmla="*/ 136 w 297"/>
                <a:gd name="T17" fmla="*/ 107 h 108"/>
                <a:gd name="T18" fmla="*/ 161 w 297"/>
                <a:gd name="T19" fmla="*/ 107 h 108"/>
                <a:gd name="T20" fmla="*/ 174 w 297"/>
                <a:gd name="T21" fmla="*/ 107 h 108"/>
                <a:gd name="T22" fmla="*/ 188 w 297"/>
                <a:gd name="T23" fmla="*/ 105 h 108"/>
                <a:gd name="T24" fmla="*/ 200 w 297"/>
                <a:gd name="T25" fmla="*/ 104 h 108"/>
                <a:gd name="T26" fmla="*/ 211 w 297"/>
                <a:gd name="T27" fmla="*/ 102 h 108"/>
                <a:gd name="T28" fmla="*/ 223 w 297"/>
                <a:gd name="T29" fmla="*/ 100 h 108"/>
                <a:gd name="T30" fmla="*/ 243 w 297"/>
                <a:gd name="T31" fmla="*/ 95 h 108"/>
                <a:gd name="T32" fmla="*/ 252 w 297"/>
                <a:gd name="T33" fmla="*/ 91 h 108"/>
                <a:gd name="T34" fmla="*/ 275 w 297"/>
                <a:gd name="T35" fmla="*/ 81 h 108"/>
                <a:gd name="T36" fmla="*/ 297 w 297"/>
                <a:gd name="T37" fmla="*/ 54 h 108"/>
                <a:gd name="T38" fmla="*/ 275 w 297"/>
                <a:gd name="T39" fmla="*/ 27 h 108"/>
                <a:gd name="T40" fmla="*/ 252 w 297"/>
                <a:gd name="T41" fmla="*/ 16 h 108"/>
                <a:gd name="T42" fmla="*/ 243 w 297"/>
                <a:gd name="T43" fmla="*/ 13 h 108"/>
                <a:gd name="T44" fmla="*/ 223 w 297"/>
                <a:gd name="T45" fmla="*/ 8 h 108"/>
                <a:gd name="T46" fmla="*/ 211 w 297"/>
                <a:gd name="T47" fmla="*/ 5 h 108"/>
                <a:gd name="T48" fmla="*/ 200 w 297"/>
                <a:gd name="T49" fmla="*/ 4 h 108"/>
                <a:gd name="T50" fmla="*/ 188 w 297"/>
                <a:gd name="T51" fmla="*/ 2 h 108"/>
                <a:gd name="T52" fmla="*/ 174 w 297"/>
                <a:gd name="T53" fmla="*/ 1 h 108"/>
                <a:gd name="T54" fmla="*/ 161 w 297"/>
                <a:gd name="T55" fmla="*/ 0 h 108"/>
                <a:gd name="T56" fmla="*/ 136 w 297"/>
                <a:gd name="T57" fmla="*/ 0 h 108"/>
                <a:gd name="T58" fmla="*/ 122 w 297"/>
                <a:gd name="T59" fmla="*/ 1 h 108"/>
                <a:gd name="T60" fmla="*/ 109 w 297"/>
                <a:gd name="T61" fmla="*/ 2 h 108"/>
                <a:gd name="T62" fmla="*/ 97 w 297"/>
                <a:gd name="T63" fmla="*/ 4 h 108"/>
                <a:gd name="T64" fmla="*/ 85 w 297"/>
                <a:gd name="T65" fmla="*/ 5 h 108"/>
                <a:gd name="T66" fmla="*/ 74 w 297"/>
                <a:gd name="T67" fmla="*/ 8 h 108"/>
                <a:gd name="T68" fmla="*/ 54 w 297"/>
                <a:gd name="T69" fmla="*/ 13 h 108"/>
                <a:gd name="T70" fmla="*/ 45 w 297"/>
                <a:gd name="T71" fmla="*/ 16 h 108"/>
                <a:gd name="T72" fmla="*/ 22 w 297"/>
                <a:gd name="T73" fmla="*/ 27 h 108"/>
                <a:gd name="T74" fmla="*/ 4 w 297"/>
                <a:gd name="T75" fmla="*/ 43 h 108"/>
                <a:gd name="T76" fmla="*/ 0 w 297"/>
                <a:gd name="T77" fmla="*/ 54 h 108"/>
                <a:gd name="T78" fmla="*/ 22 w 297"/>
                <a:gd name="T79"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108">
                  <a:moveTo>
                    <a:pt x="22" y="81"/>
                  </a:moveTo>
                  <a:cubicBezTo>
                    <a:pt x="22" y="81"/>
                    <a:pt x="22" y="81"/>
                    <a:pt x="22" y="81"/>
                  </a:cubicBezTo>
                  <a:cubicBezTo>
                    <a:pt x="28" y="85"/>
                    <a:pt x="35" y="88"/>
                    <a:pt x="44" y="91"/>
                  </a:cubicBezTo>
                  <a:cubicBezTo>
                    <a:pt x="44" y="91"/>
                    <a:pt x="44" y="91"/>
                    <a:pt x="45" y="91"/>
                  </a:cubicBezTo>
                  <a:cubicBezTo>
                    <a:pt x="47" y="92"/>
                    <a:pt x="50" y="93"/>
                    <a:pt x="53" y="94"/>
                  </a:cubicBezTo>
                  <a:cubicBezTo>
                    <a:pt x="53" y="94"/>
                    <a:pt x="53" y="94"/>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5"/>
                    <a:pt x="109" y="105"/>
                  </a:cubicBezTo>
                  <a:cubicBezTo>
                    <a:pt x="112" y="106"/>
                    <a:pt x="116" y="106"/>
                    <a:pt x="120" y="106"/>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7" y="107"/>
                    <a:pt x="171" y="107"/>
                    <a:pt x="174" y="107"/>
                  </a:cubicBezTo>
                  <a:cubicBezTo>
                    <a:pt x="175" y="107"/>
                    <a:pt x="176" y="107"/>
                    <a:pt x="177" y="106"/>
                  </a:cubicBezTo>
                  <a:cubicBezTo>
                    <a:pt x="180" y="106"/>
                    <a:pt x="184" y="106"/>
                    <a:pt x="188" y="105"/>
                  </a:cubicBezTo>
                  <a:cubicBezTo>
                    <a:pt x="188" y="105"/>
                    <a:pt x="189" y="105"/>
                    <a:pt x="189" y="105"/>
                  </a:cubicBezTo>
                  <a:cubicBezTo>
                    <a:pt x="193" y="105"/>
                    <a:pt x="196" y="105"/>
                    <a:pt x="200" y="104"/>
                  </a:cubicBezTo>
                  <a:cubicBezTo>
                    <a:pt x="200" y="104"/>
                    <a:pt x="200" y="104"/>
                    <a:pt x="201" y="104"/>
                  </a:cubicBezTo>
                  <a:cubicBezTo>
                    <a:pt x="204" y="103"/>
                    <a:pt x="208" y="103"/>
                    <a:pt x="211" y="102"/>
                  </a:cubicBezTo>
                  <a:cubicBezTo>
                    <a:pt x="212" y="102"/>
                    <a:pt x="212" y="102"/>
                    <a:pt x="213" y="102"/>
                  </a:cubicBezTo>
                  <a:cubicBezTo>
                    <a:pt x="216" y="101"/>
                    <a:pt x="220" y="101"/>
                    <a:pt x="223" y="100"/>
                  </a:cubicBezTo>
                  <a:cubicBezTo>
                    <a:pt x="223" y="100"/>
                    <a:pt x="224" y="100"/>
                    <a:pt x="224" y="100"/>
                  </a:cubicBezTo>
                  <a:cubicBezTo>
                    <a:pt x="231" y="98"/>
                    <a:pt x="237" y="96"/>
                    <a:pt x="243" y="95"/>
                  </a:cubicBezTo>
                  <a:cubicBezTo>
                    <a:pt x="243" y="94"/>
                    <a:pt x="243" y="94"/>
                    <a:pt x="244" y="94"/>
                  </a:cubicBezTo>
                  <a:cubicBezTo>
                    <a:pt x="247" y="93"/>
                    <a:pt x="249" y="92"/>
                    <a:pt x="252" y="91"/>
                  </a:cubicBezTo>
                  <a:cubicBezTo>
                    <a:pt x="252" y="91"/>
                    <a:pt x="253" y="91"/>
                    <a:pt x="253" y="91"/>
                  </a:cubicBezTo>
                  <a:cubicBezTo>
                    <a:pt x="261" y="88"/>
                    <a:pt x="269" y="85"/>
                    <a:pt x="275" y="81"/>
                  </a:cubicBezTo>
                  <a:cubicBezTo>
                    <a:pt x="275" y="81"/>
                    <a:pt x="275" y="81"/>
                    <a:pt x="275" y="81"/>
                  </a:cubicBezTo>
                  <a:cubicBezTo>
                    <a:pt x="289" y="72"/>
                    <a:pt x="297" y="63"/>
                    <a:pt x="297" y="54"/>
                  </a:cubicBezTo>
                  <a:cubicBezTo>
                    <a:pt x="297" y="45"/>
                    <a:pt x="289" y="35"/>
                    <a:pt x="275" y="27"/>
                  </a:cubicBezTo>
                  <a:cubicBezTo>
                    <a:pt x="275" y="27"/>
                    <a:pt x="275" y="27"/>
                    <a:pt x="275" y="27"/>
                  </a:cubicBezTo>
                  <a:cubicBezTo>
                    <a:pt x="269" y="23"/>
                    <a:pt x="261" y="20"/>
                    <a:pt x="253" y="16"/>
                  </a:cubicBezTo>
                  <a:cubicBezTo>
                    <a:pt x="253" y="16"/>
                    <a:pt x="252" y="16"/>
                    <a:pt x="252" y="16"/>
                  </a:cubicBezTo>
                  <a:cubicBezTo>
                    <a:pt x="249" y="15"/>
                    <a:pt x="247" y="14"/>
                    <a:pt x="244" y="13"/>
                  </a:cubicBezTo>
                  <a:cubicBezTo>
                    <a:pt x="243" y="13"/>
                    <a:pt x="243" y="13"/>
                    <a:pt x="243" y="13"/>
                  </a:cubicBezTo>
                  <a:cubicBezTo>
                    <a:pt x="237" y="11"/>
                    <a:pt x="231" y="9"/>
                    <a:pt x="224" y="8"/>
                  </a:cubicBezTo>
                  <a:cubicBezTo>
                    <a:pt x="224" y="8"/>
                    <a:pt x="223" y="8"/>
                    <a:pt x="223" y="8"/>
                  </a:cubicBezTo>
                  <a:cubicBezTo>
                    <a:pt x="220" y="7"/>
                    <a:pt x="216" y="6"/>
                    <a:pt x="213" y="6"/>
                  </a:cubicBezTo>
                  <a:cubicBezTo>
                    <a:pt x="212" y="6"/>
                    <a:pt x="212" y="5"/>
                    <a:pt x="211" y="5"/>
                  </a:cubicBezTo>
                  <a:cubicBezTo>
                    <a:pt x="208" y="5"/>
                    <a:pt x="204" y="4"/>
                    <a:pt x="201" y="4"/>
                  </a:cubicBezTo>
                  <a:cubicBezTo>
                    <a:pt x="200" y="4"/>
                    <a:pt x="200" y="4"/>
                    <a:pt x="200" y="4"/>
                  </a:cubicBezTo>
                  <a:cubicBezTo>
                    <a:pt x="196" y="3"/>
                    <a:pt x="193" y="3"/>
                    <a:pt x="189" y="2"/>
                  </a:cubicBezTo>
                  <a:cubicBezTo>
                    <a:pt x="189" y="2"/>
                    <a:pt x="188" y="2"/>
                    <a:pt x="188" y="2"/>
                  </a:cubicBezTo>
                  <a:cubicBezTo>
                    <a:pt x="184" y="2"/>
                    <a:pt x="180" y="1"/>
                    <a:pt x="177" y="1"/>
                  </a:cubicBezTo>
                  <a:cubicBezTo>
                    <a:pt x="176" y="1"/>
                    <a:pt x="175" y="1"/>
                    <a:pt x="174" y="1"/>
                  </a:cubicBezTo>
                  <a:cubicBezTo>
                    <a:pt x="171" y="1"/>
                    <a:pt x="167" y="0"/>
                    <a:pt x="163" y="0"/>
                  </a:cubicBezTo>
                  <a:cubicBezTo>
                    <a:pt x="162" y="0"/>
                    <a:pt x="161" y="0"/>
                    <a:pt x="161" y="0"/>
                  </a:cubicBezTo>
                  <a:cubicBezTo>
                    <a:pt x="157" y="0"/>
                    <a:pt x="153" y="0"/>
                    <a:pt x="148" y="0"/>
                  </a:cubicBezTo>
                  <a:cubicBezTo>
                    <a:pt x="144" y="0"/>
                    <a:pt x="140" y="0"/>
                    <a:pt x="136" y="0"/>
                  </a:cubicBezTo>
                  <a:cubicBezTo>
                    <a:pt x="135" y="0"/>
                    <a:pt x="134" y="0"/>
                    <a:pt x="134" y="0"/>
                  </a:cubicBezTo>
                  <a:cubicBezTo>
                    <a:pt x="130" y="0"/>
                    <a:pt x="126" y="1"/>
                    <a:pt x="122" y="1"/>
                  </a:cubicBezTo>
                  <a:cubicBezTo>
                    <a:pt x="121" y="1"/>
                    <a:pt x="121" y="1"/>
                    <a:pt x="120" y="1"/>
                  </a:cubicBezTo>
                  <a:cubicBezTo>
                    <a:pt x="116" y="1"/>
                    <a:pt x="112" y="2"/>
                    <a:pt x="109" y="2"/>
                  </a:cubicBezTo>
                  <a:cubicBezTo>
                    <a:pt x="108" y="2"/>
                    <a:pt x="108" y="2"/>
                    <a:pt x="108" y="2"/>
                  </a:cubicBezTo>
                  <a:cubicBezTo>
                    <a:pt x="104" y="3"/>
                    <a:pt x="100" y="3"/>
                    <a:pt x="97" y="4"/>
                  </a:cubicBezTo>
                  <a:cubicBezTo>
                    <a:pt x="96" y="4"/>
                    <a:pt x="96" y="4"/>
                    <a:pt x="96" y="4"/>
                  </a:cubicBezTo>
                  <a:cubicBezTo>
                    <a:pt x="92" y="4"/>
                    <a:pt x="89" y="5"/>
                    <a:pt x="85" y="5"/>
                  </a:cubicBezTo>
                  <a:cubicBezTo>
                    <a:pt x="85" y="5"/>
                    <a:pt x="84" y="6"/>
                    <a:pt x="84" y="6"/>
                  </a:cubicBezTo>
                  <a:cubicBezTo>
                    <a:pt x="80" y="6"/>
                    <a:pt x="77" y="7"/>
                    <a:pt x="74" y="8"/>
                  </a:cubicBezTo>
                  <a:cubicBezTo>
                    <a:pt x="73" y="8"/>
                    <a:pt x="73" y="8"/>
                    <a:pt x="73" y="8"/>
                  </a:cubicBezTo>
                  <a:cubicBezTo>
                    <a:pt x="66" y="9"/>
                    <a:pt x="60" y="11"/>
                    <a:pt x="54" y="13"/>
                  </a:cubicBezTo>
                  <a:cubicBezTo>
                    <a:pt x="53" y="13"/>
                    <a:pt x="53" y="13"/>
                    <a:pt x="53" y="13"/>
                  </a:cubicBezTo>
                  <a:cubicBezTo>
                    <a:pt x="50" y="14"/>
                    <a:pt x="47" y="15"/>
                    <a:pt x="45" y="16"/>
                  </a:cubicBezTo>
                  <a:cubicBezTo>
                    <a:pt x="44" y="16"/>
                    <a:pt x="44" y="16"/>
                    <a:pt x="44" y="16"/>
                  </a:cubicBezTo>
                  <a:cubicBezTo>
                    <a:pt x="35" y="20"/>
                    <a:pt x="28" y="23"/>
                    <a:pt x="22" y="27"/>
                  </a:cubicBezTo>
                  <a:cubicBezTo>
                    <a:pt x="22" y="27"/>
                    <a:pt x="22" y="27"/>
                    <a:pt x="22" y="27"/>
                  </a:cubicBezTo>
                  <a:cubicBezTo>
                    <a:pt x="13" y="32"/>
                    <a:pt x="7" y="37"/>
                    <a:pt x="4" y="43"/>
                  </a:cubicBezTo>
                  <a:cubicBezTo>
                    <a:pt x="4" y="43"/>
                    <a:pt x="4" y="43"/>
                    <a:pt x="4" y="43"/>
                  </a:cubicBezTo>
                  <a:cubicBezTo>
                    <a:pt x="1" y="46"/>
                    <a:pt x="0" y="50"/>
                    <a:pt x="0" y="54"/>
                  </a:cubicBezTo>
                  <a:cubicBezTo>
                    <a:pt x="0" y="57"/>
                    <a:pt x="1" y="61"/>
                    <a:pt x="3" y="65"/>
                  </a:cubicBezTo>
                  <a:cubicBezTo>
                    <a:pt x="7" y="70"/>
                    <a:pt x="13" y="76"/>
                    <a:pt x="2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5" name="Freeform 620">
              <a:extLst>
                <a:ext uri="{FF2B5EF4-FFF2-40B4-BE49-F238E27FC236}">
                  <a16:creationId xmlns:a16="http://schemas.microsoft.com/office/drawing/2014/main" id="{940194CD-6CD4-476C-86A2-7EF0707F1758}"/>
                </a:ext>
              </a:extLst>
            </p:cNvPr>
            <p:cNvSpPr>
              <a:spLocks/>
            </p:cNvSpPr>
            <p:nvPr/>
          </p:nvSpPr>
          <p:spPr bwMode="auto">
            <a:xfrm>
              <a:off x="5193877" y="3291343"/>
              <a:ext cx="90706" cy="90706"/>
            </a:xfrm>
            <a:custGeom>
              <a:avLst/>
              <a:gdLst>
                <a:gd name="T0" fmla="*/ 65 w 78"/>
                <a:gd name="T1" fmla="*/ 52 h 78"/>
                <a:gd name="T2" fmla="*/ 26 w 78"/>
                <a:gd name="T3" fmla="*/ 13 h 78"/>
                <a:gd name="T4" fmla="*/ 13 w 78"/>
                <a:gd name="T5" fmla="*/ 0 h 78"/>
                <a:gd name="T6" fmla="*/ 0 w 78"/>
                <a:gd name="T7" fmla="*/ 13 h 78"/>
                <a:gd name="T8" fmla="*/ 65 w 78"/>
                <a:gd name="T9" fmla="*/ 78 h 78"/>
                <a:gd name="T10" fmla="*/ 78 w 78"/>
                <a:gd name="T11" fmla="*/ 65 h 78"/>
                <a:gd name="T12" fmla="*/ 65 w 78"/>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78" h="78">
                  <a:moveTo>
                    <a:pt x="65" y="52"/>
                  </a:moveTo>
                  <a:cubicBezTo>
                    <a:pt x="44" y="52"/>
                    <a:pt x="26" y="34"/>
                    <a:pt x="26" y="13"/>
                  </a:cubicBezTo>
                  <a:cubicBezTo>
                    <a:pt x="26" y="6"/>
                    <a:pt x="20" y="0"/>
                    <a:pt x="13" y="0"/>
                  </a:cubicBezTo>
                  <a:cubicBezTo>
                    <a:pt x="6" y="0"/>
                    <a:pt x="0" y="6"/>
                    <a:pt x="0" y="13"/>
                  </a:cubicBezTo>
                  <a:cubicBezTo>
                    <a:pt x="0" y="49"/>
                    <a:pt x="29" y="78"/>
                    <a:pt x="65" y="78"/>
                  </a:cubicBezTo>
                  <a:cubicBezTo>
                    <a:pt x="72" y="78"/>
                    <a:pt x="78" y="72"/>
                    <a:pt x="78" y="65"/>
                  </a:cubicBezTo>
                  <a:cubicBezTo>
                    <a:pt x="78" y="58"/>
                    <a:pt x="72" y="52"/>
                    <a:pt x="6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6" name="Oval 621">
              <a:extLst>
                <a:ext uri="{FF2B5EF4-FFF2-40B4-BE49-F238E27FC236}">
                  <a16:creationId xmlns:a16="http://schemas.microsoft.com/office/drawing/2014/main" id="{B8CE3D4E-C1A6-4259-A88A-D6DEFCA2A4CF}"/>
                </a:ext>
              </a:extLst>
            </p:cNvPr>
            <p:cNvSpPr>
              <a:spLocks noChangeArrowheads="1"/>
            </p:cNvSpPr>
            <p:nvPr/>
          </p:nvSpPr>
          <p:spPr bwMode="auto">
            <a:xfrm>
              <a:off x="5200547" y="3253994"/>
              <a:ext cx="32014" cy="293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37" name="Freeform 622">
              <a:extLst>
                <a:ext uri="{FF2B5EF4-FFF2-40B4-BE49-F238E27FC236}">
                  <a16:creationId xmlns:a16="http://schemas.microsoft.com/office/drawing/2014/main" id="{B9911BE0-34DC-411A-8DD3-39D62E3DD412}"/>
                </a:ext>
              </a:extLst>
            </p:cNvPr>
            <p:cNvSpPr>
              <a:spLocks noEditPoints="1"/>
            </p:cNvSpPr>
            <p:nvPr/>
          </p:nvSpPr>
          <p:spPr bwMode="auto">
            <a:xfrm>
              <a:off x="4972448" y="3091257"/>
              <a:ext cx="533564" cy="436189"/>
            </a:xfrm>
            <a:custGeom>
              <a:avLst/>
              <a:gdLst>
                <a:gd name="T0" fmla="*/ 384 w 460"/>
                <a:gd name="T1" fmla="*/ 180 h 378"/>
                <a:gd name="T2" fmla="*/ 297 w 460"/>
                <a:gd name="T3" fmla="*/ 0 h 378"/>
                <a:gd name="T4" fmla="*/ 244 w 460"/>
                <a:gd name="T5" fmla="*/ 41 h 378"/>
                <a:gd name="T6" fmla="*/ 211 w 460"/>
                <a:gd name="T7" fmla="*/ 49 h 378"/>
                <a:gd name="T8" fmla="*/ 177 w 460"/>
                <a:gd name="T9" fmla="*/ 53 h 378"/>
                <a:gd name="T10" fmla="*/ 136 w 460"/>
                <a:gd name="T11" fmla="*/ 54 h 378"/>
                <a:gd name="T12" fmla="*/ 107 w 460"/>
                <a:gd name="T13" fmla="*/ 52 h 378"/>
                <a:gd name="T14" fmla="*/ 74 w 460"/>
                <a:gd name="T15" fmla="*/ 46 h 378"/>
                <a:gd name="T16" fmla="*/ 44 w 460"/>
                <a:gd name="T17" fmla="*/ 37 h 378"/>
                <a:gd name="T18" fmla="*/ 0 w 460"/>
                <a:gd name="T19" fmla="*/ 54 h 378"/>
                <a:gd name="T20" fmla="*/ 44 w 460"/>
                <a:gd name="T21" fmla="*/ 91 h 378"/>
                <a:gd name="T22" fmla="*/ 74 w 460"/>
                <a:gd name="T23" fmla="*/ 100 h 378"/>
                <a:gd name="T24" fmla="*/ 107 w 460"/>
                <a:gd name="T25" fmla="*/ 105 h 378"/>
                <a:gd name="T26" fmla="*/ 136 w 460"/>
                <a:gd name="T27" fmla="*/ 107 h 378"/>
                <a:gd name="T28" fmla="*/ 166 w 460"/>
                <a:gd name="T29" fmla="*/ 107 h 378"/>
                <a:gd name="T30" fmla="*/ 134 w 460"/>
                <a:gd name="T31" fmla="*/ 136 h 378"/>
                <a:gd name="T32" fmla="*/ 97 w 460"/>
                <a:gd name="T33" fmla="*/ 132 h 378"/>
                <a:gd name="T34" fmla="*/ 73 w 460"/>
                <a:gd name="T35" fmla="*/ 128 h 378"/>
                <a:gd name="T36" fmla="*/ 22 w 460"/>
                <a:gd name="T37" fmla="*/ 109 h 378"/>
                <a:gd name="T38" fmla="*/ 0 w 460"/>
                <a:gd name="T39" fmla="*/ 136 h 378"/>
                <a:gd name="T40" fmla="*/ 45 w 460"/>
                <a:gd name="T41" fmla="*/ 174 h 378"/>
                <a:gd name="T42" fmla="*/ 84 w 460"/>
                <a:gd name="T43" fmla="*/ 184 h 378"/>
                <a:gd name="T44" fmla="*/ 109 w 460"/>
                <a:gd name="T45" fmla="*/ 188 h 378"/>
                <a:gd name="T46" fmla="*/ 142 w 460"/>
                <a:gd name="T47" fmla="*/ 190 h 378"/>
                <a:gd name="T48" fmla="*/ 120 w 460"/>
                <a:gd name="T49" fmla="*/ 217 h 378"/>
                <a:gd name="T50" fmla="*/ 85 w 460"/>
                <a:gd name="T51" fmla="*/ 213 h 378"/>
                <a:gd name="T52" fmla="*/ 53 w 460"/>
                <a:gd name="T53" fmla="*/ 205 h 378"/>
                <a:gd name="T54" fmla="*/ 3 w 460"/>
                <a:gd name="T55" fmla="*/ 175 h 378"/>
                <a:gd name="T56" fmla="*/ 22 w 460"/>
                <a:gd name="T57" fmla="*/ 245 h 378"/>
                <a:gd name="T58" fmla="*/ 54 w 460"/>
                <a:gd name="T59" fmla="*/ 259 h 378"/>
                <a:gd name="T60" fmla="*/ 96 w 460"/>
                <a:gd name="T61" fmla="*/ 268 h 378"/>
                <a:gd name="T62" fmla="*/ 122 w 460"/>
                <a:gd name="T63" fmla="*/ 271 h 378"/>
                <a:gd name="T64" fmla="*/ 163 w 460"/>
                <a:gd name="T65" fmla="*/ 271 h 378"/>
                <a:gd name="T66" fmla="*/ 213 w 460"/>
                <a:gd name="T67" fmla="*/ 294 h 378"/>
                <a:gd name="T68" fmla="*/ 188 w 460"/>
                <a:gd name="T69" fmla="*/ 298 h 378"/>
                <a:gd name="T70" fmla="*/ 148 w 460"/>
                <a:gd name="T71" fmla="*/ 300 h 378"/>
                <a:gd name="T72" fmla="*/ 109 w 460"/>
                <a:gd name="T73" fmla="*/ 298 h 378"/>
                <a:gd name="T74" fmla="*/ 84 w 460"/>
                <a:gd name="T75" fmla="*/ 294 h 378"/>
                <a:gd name="T76" fmla="*/ 45 w 460"/>
                <a:gd name="T77" fmla="*/ 284 h 378"/>
                <a:gd name="T78" fmla="*/ 0 w 460"/>
                <a:gd name="T79" fmla="*/ 246 h 378"/>
                <a:gd name="T80" fmla="*/ 22 w 460"/>
                <a:gd name="T81" fmla="*/ 327 h 378"/>
                <a:gd name="T82" fmla="*/ 73 w 460"/>
                <a:gd name="T83" fmla="*/ 346 h 378"/>
                <a:gd name="T84" fmla="*/ 97 w 460"/>
                <a:gd name="T85" fmla="*/ 350 h 378"/>
                <a:gd name="T86" fmla="*/ 134 w 460"/>
                <a:gd name="T87" fmla="*/ 353 h 378"/>
                <a:gd name="T88" fmla="*/ 174 w 460"/>
                <a:gd name="T89" fmla="*/ 353 h 378"/>
                <a:gd name="T90" fmla="*/ 201 w 460"/>
                <a:gd name="T91" fmla="*/ 350 h 378"/>
                <a:gd name="T92" fmla="*/ 243 w 460"/>
                <a:gd name="T93" fmla="*/ 341 h 378"/>
                <a:gd name="T94" fmla="*/ 275 w 460"/>
                <a:gd name="T95" fmla="*/ 327 h 378"/>
                <a:gd name="T96" fmla="*/ 349 w 460"/>
                <a:gd name="T97" fmla="*/ 291 h 378"/>
                <a:gd name="T98" fmla="*/ 454 w 460"/>
                <a:gd name="T99" fmla="*/ 347 h 378"/>
                <a:gd name="T100" fmla="*/ 358 w 460"/>
                <a:gd name="T101"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 h="378">
                  <a:moveTo>
                    <a:pt x="460" y="341"/>
                  </a:moveTo>
                  <a:cubicBezTo>
                    <a:pt x="380" y="260"/>
                    <a:pt x="380" y="260"/>
                    <a:pt x="380" y="260"/>
                  </a:cubicBezTo>
                  <a:cubicBezTo>
                    <a:pt x="374" y="267"/>
                    <a:pt x="374" y="267"/>
                    <a:pt x="374" y="267"/>
                  </a:cubicBezTo>
                  <a:cubicBezTo>
                    <a:pt x="360" y="253"/>
                    <a:pt x="360" y="253"/>
                    <a:pt x="360" y="253"/>
                  </a:cubicBezTo>
                  <a:cubicBezTo>
                    <a:pt x="375" y="233"/>
                    <a:pt x="384" y="207"/>
                    <a:pt x="384" y="180"/>
                  </a:cubicBezTo>
                  <a:cubicBezTo>
                    <a:pt x="384" y="124"/>
                    <a:pt x="346" y="77"/>
                    <a:pt x="294" y="63"/>
                  </a:cubicBezTo>
                  <a:cubicBezTo>
                    <a:pt x="294" y="63"/>
                    <a:pt x="294" y="63"/>
                    <a:pt x="294" y="63"/>
                  </a:cubicBezTo>
                  <a:cubicBezTo>
                    <a:pt x="296" y="60"/>
                    <a:pt x="297" y="57"/>
                    <a:pt x="297" y="54"/>
                  </a:cubicBezTo>
                  <a:cubicBezTo>
                    <a:pt x="297" y="54"/>
                    <a:pt x="297" y="54"/>
                    <a:pt x="297" y="54"/>
                  </a:cubicBezTo>
                  <a:cubicBezTo>
                    <a:pt x="297" y="0"/>
                    <a:pt x="297" y="0"/>
                    <a:pt x="297" y="0"/>
                  </a:cubicBezTo>
                  <a:cubicBezTo>
                    <a:pt x="297" y="9"/>
                    <a:pt x="289" y="19"/>
                    <a:pt x="275" y="27"/>
                  </a:cubicBezTo>
                  <a:cubicBezTo>
                    <a:pt x="275" y="27"/>
                    <a:pt x="275" y="27"/>
                    <a:pt x="275" y="27"/>
                  </a:cubicBezTo>
                  <a:cubicBezTo>
                    <a:pt x="269" y="31"/>
                    <a:pt x="261" y="34"/>
                    <a:pt x="253" y="37"/>
                  </a:cubicBezTo>
                  <a:cubicBezTo>
                    <a:pt x="253" y="38"/>
                    <a:pt x="252" y="38"/>
                    <a:pt x="252" y="38"/>
                  </a:cubicBezTo>
                  <a:cubicBezTo>
                    <a:pt x="249" y="39"/>
                    <a:pt x="247" y="40"/>
                    <a:pt x="244" y="41"/>
                  </a:cubicBezTo>
                  <a:cubicBezTo>
                    <a:pt x="243" y="41"/>
                    <a:pt x="243" y="41"/>
                    <a:pt x="243" y="41"/>
                  </a:cubicBezTo>
                  <a:cubicBezTo>
                    <a:pt x="237" y="43"/>
                    <a:pt x="231" y="44"/>
                    <a:pt x="224" y="46"/>
                  </a:cubicBezTo>
                  <a:cubicBezTo>
                    <a:pt x="224" y="46"/>
                    <a:pt x="223" y="46"/>
                    <a:pt x="223" y="46"/>
                  </a:cubicBezTo>
                  <a:cubicBezTo>
                    <a:pt x="220" y="47"/>
                    <a:pt x="216" y="48"/>
                    <a:pt x="213" y="48"/>
                  </a:cubicBezTo>
                  <a:cubicBezTo>
                    <a:pt x="212" y="48"/>
                    <a:pt x="212" y="48"/>
                    <a:pt x="211" y="49"/>
                  </a:cubicBezTo>
                  <a:cubicBezTo>
                    <a:pt x="208" y="49"/>
                    <a:pt x="204" y="50"/>
                    <a:pt x="201" y="50"/>
                  </a:cubicBezTo>
                  <a:cubicBezTo>
                    <a:pt x="200" y="50"/>
                    <a:pt x="200" y="50"/>
                    <a:pt x="200" y="50"/>
                  </a:cubicBezTo>
                  <a:cubicBezTo>
                    <a:pt x="196" y="51"/>
                    <a:pt x="193" y="51"/>
                    <a:pt x="189" y="52"/>
                  </a:cubicBezTo>
                  <a:cubicBezTo>
                    <a:pt x="189" y="52"/>
                    <a:pt x="188" y="52"/>
                    <a:pt x="188" y="52"/>
                  </a:cubicBezTo>
                  <a:cubicBezTo>
                    <a:pt x="184" y="52"/>
                    <a:pt x="180" y="53"/>
                    <a:pt x="177" y="53"/>
                  </a:cubicBezTo>
                  <a:cubicBezTo>
                    <a:pt x="176" y="53"/>
                    <a:pt x="175" y="53"/>
                    <a:pt x="174" y="53"/>
                  </a:cubicBezTo>
                  <a:cubicBezTo>
                    <a:pt x="171" y="53"/>
                    <a:pt x="167" y="53"/>
                    <a:pt x="163" y="54"/>
                  </a:cubicBezTo>
                  <a:cubicBezTo>
                    <a:pt x="162" y="54"/>
                    <a:pt x="161" y="54"/>
                    <a:pt x="161" y="54"/>
                  </a:cubicBezTo>
                  <a:cubicBezTo>
                    <a:pt x="157" y="54"/>
                    <a:pt x="153" y="54"/>
                    <a:pt x="148" y="54"/>
                  </a:cubicBezTo>
                  <a:cubicBezTo>
                    <a:pt x="144" y="54"/>
                    <a:pt x="140" y="54"/>
                    <a:pt x="136" y="54"/>
                  </a:cubicBezTo>
                  <a:cubicBezTo>
                    <a:pt x="135" y="54"/>
                    <a:pt x="134" y="54"/>
                    <a:pt x="134" y="54"/>
                  </a:cubicBezTo>
                  <a:cubicBezTo>
                    <a:pt x="130" y="53"/>
                    <a:pt x="126" y="53"/>
                    <a:pt x="122" y="53"/>
                  </a:cubicBezTo>
                  <a:cubicBezTo>
                    <a:pt x="121" y="53"/>
                    <a:pt x="121" y="53"/>
                    <a:pt x="120" y="53"/>
                  </a:cubicBezTo>
                  <a:cubicBezTo>
                    <a:pt x="116" y="53"/>
                    <a:pt x="112" y="52"/>
                    <a:pt x="109" y="52"/>
                  </a:cubicBezTo>
                  <a:cubicBezTo>
                    <a:pt x="108" y="52"/>
                    <a:pt x="108" y="52"/>
                    <a:pt x="107" y="52"/>
                  </a:cubicBezTo>
                  <a:cubicBezTo>
                    <a:pt x="104" y="51"/>
                    <a:pt x="100" y="51"/>
                    <a:pt x="97" y="50"/>
                  </a:cubicBezTo>
                  <a:cubicBezTo>
                    <a:pt x="96" y="50"/>
                    <a:pt x="96" y="50"/>
                    <a:pt x="96" y="50"/>
                  </a:cubicBezTo>
                  <a:cubicBezTo>
                    <a:pt x="92" y="50"/>
                    <a:pt x="89" y="49"/>
                    <a:pt x="85" y="49"/>
                  </a:cubicBezTo>
                  <a:cubicBezTo>
                    <a:pt x="85" y="48"/>
                    <a:pt x="84" y="48"/>
                    <a:pt x="84" y="48"/>
                  </a:cubicBezTo>
                  <a:cubicBezTo>
                    <a:pt x="80" y="48"/>
                    <a:pt x="77" y="47"/>
                    <a:pt x="74" y="46"/>
                  </a:cubicBezTo>
                  <a:cubicBezTo>
                    <a:pt x="73" y="46"/>
                    <a:pt x="73" y="46"/>
                    <a:pt x="73" y="46"/>
                  </a:cubicBezTo>
                  <a:cubicBezTo>
                    <a:pt x="66" y="44"/>
                    <a:pt x="60" y="43"/>
                    <a:pt x="54" y="41"/>
                  </a:cubicBezTo>
                  <a:cubicBezTo>
                    <a:pt x="53" y="41"/>
                    <a:pt x="53" y="41"/>
                    <a:pt x="53" y="41"/>
                  </a:cubicBezTo>
                  <a:cubicBezTo>
                    <a:pt x="50" y="40"/>
                    <a:pt x="47" y="39"/>
                    <a:pt x="45" y="38"/>
                  </a:cubicBezTo>
                  <a:cubicBezTo>
                    <a:pt x="44" y="38"/>
                    <a:pt x="44" y="38"/>
                    <a:pt x="44" y="37"/>
                  </a:cubicBezTo>
                  <a:cubicBezTo>
                    <a:pt x="35" y="34"/>
                    <a:pt x="28" y="31"/>
                    <a:pt x="22" y="27"/>
                  </a:cubicBezTo>
                  <a:cubicBezTo>
                    <a:pt x="22" y="27"/>
                    <a:pt x="22" y="27"/>
                    <a:pt x="22" y="27"/>
                  </a:cubicBezTo>
                  <a:cubicBezTo>
                    <a:pt x="13" y="22"/>
                    <a:pt x="7" y="17"/>
                    <a:pt x="3" y="11"/>
                  </a:cubicBezTo>
                  <a:cubicBezTo>
                    <a:pt x="1" y="7"/>
                    <a:pt x="0" y="4"/>
                    <a:pt x="0" y="0"/>
                  </a:cubicBezTo>
                  <a:cubicBezTo>
                    <a:pt x="0" y="54"/>
                    <a:pt x="0" y="54"/>
                    <a:pt x="0" y="54"/>
                  </a:cubicBezTo>
                  <a:cubicBezTo>
                    <a:pt x="0" y="54"/>
                    <a:pt x="0" y="54"/>
                    <a:pt x="0" y="54"/>
                  </a:cubicBezTo>
                  <a:cubicBezTo>
                    <a:pt x="0" y="58"/>
                    <a:pt x="1" y="61"/>
                    <a:pt x="3" y="65"/>
                  </a:cubicBezTo>
                  <a:cubicBezTo>
                    <a:pt x="7" y="70"/>
                    <a:pt x="13" y="76"/>
                    <a:pt x="22" y="81"/>
                  </a:cubicBezTo>
                  <a:cubicBezTo>
                    <a:pt x="22" y="81"/>
                    <a:pt x="22" y="81"/>
                    <a:pt x="22" y="81"/>
                  </a:cubicBezTo>
                  <a:cubicBezTo>
                    <a:pt x="28" y="85"/>
                    <a:pt x="35" y="88"/>
                    <a:pt x="44" y="91"/>
                  </a:cubicBezTo>
                  <a:cubicBezTo>
                    <a:pt x="44" y="91"/>
                    <a:pt x="44" y="91"/>
                    <a:pt x="45" y="91"/>
                  </a:cubicBezTo>
                  <a:cubicBezTo>
                    <a:pt x="47" y="92"/>
                    <a:pt x="50" y="93"/>
                    <a:pt x="53" y="94"/>
                  </a:cubicBezTo>
                  <a:cubicBezTo>
                    <a:pt x="53" y="94"/>
                    <a:pt x="53" y="95"/>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6"/>
                    <a:pt x="109" y="106"/>
                  </a:cubicBezTo>
                  <a:cubicBezTo>
                    <a:pt x="112" y="106"/>
                    <a:pt x="116" y="106"/>
                    <a:pt x="120" y="107"/>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4" y="107"/>
                    <a:pt x="165" y="107"/>
                    <a:pt x="166" y="107"/>
                  </a:cubicBezTo>
                  <a:cubicBezTo>
                    <a:pt x="166" y="107"/>
                    <a:pt x="166" y="107"/>
                    <a:pt x="166" y="107"/>
                  </a:cubicBezTo>
                  <a:cubicBezTo>
                    <a:pt x="159" y="116"/>
                    <a:pt x="154" y="126"/>
                    <a:pt x="149" y="136"/>
                  </a:cubicBezTo>
                  <a:cubicBezTo>
                    <a:pt x="149" y="136"/>
                    <a:pt x="149" y="136"/>
                    <a:pt x="149" y="136"/>
                  </a:cubicBezTo>
                  <a:cubicBezTo>
                    <a:pt x="149" y="136"/>
                    <a:pt x="149" y="136"/>
                    <a:pt x="148" y="136"/>
                  </a:cubicBezTo>
                  <a:cubicBezTo>
                    <a:pt x="144" y="136"/>
                    <a:pt x="140" y="136"/>
                    <a:pt x="136" y="136"/>
                  </a:cubicBezTo>
                  <a:cubicBezTo>
                    <a:pt x="135" y="136"/>
                    <a:pt x="134" y="136"/>
                    <a:pt x="134" y="136"/>
                  </a:cubicBezTo>
                  <a:cubicBezTo>
                    <a:pt x="130" y="135"/>
                    <a:pt x="126" y="135"/>
                    <a:pt x="122" y="135"/>
                  </a:cubicBezTo>
                  <a:cubicBezTo>
                    <a:pt x="121" y="135"/>
                    <a:pt x="121" y="135"/>
                    <a:pt x="120" y="135"/>
                  </a:cubicBezTo>
                  <a:cubicBezTo>
                    <a:pt x="116" y="135"/>
                    <a:pt x="112" y="134"/>
                    <a:pt x="109" y="134"/>
                  </a:cubicBezTo>
                  <a:cubicBezTo>
                    <a:pt x="108" y="134"/>
                    <a:pt x="108" y="134"/>
                    <a:pt x="107" y="134"/>
                  </a:cubicBezTo>
                  <a:cubicBezTo>
                    <a:pt x="104" y="133"/>
                    <a:pt x="100" y="133"/>
                    <a:pt x="97" y="132"/>
                  </a:cubicBezTo>
                  <a:cubicBezTo>
                    <a:pt x="96" y="132"/>
                    <a:pt x="96" y="132"/>
                    <a:pt x="96" y="132"/>
                  </a:cubicBezTo>
                  <a:cubicBezTo>
                    <a:pt x="92" y="132"/>
                    <a:pt x="89" y="131"/>
                    <a:pt x="85" y="131"/>
                  </a:cubicBezTo>
                  <a:cubicBezTo>
                    <a:pt x="85" y="130"/>
                    <a:pt x="84" y="130"/>
                    <a:pt x="84" y="130"/>
                  </a:cubicBezTo>
                  <a:cubicBezTo>
                    <a:pt x="80" y="130"/>
                    <a:pt x="77" y="129"/>
                    <a:pt x="74" y="128"/>
                  </a:cubicBezTo>
                  <a:cubicBezTo>
                    <a:pt x="73" y="128"/>
                    <a:pt x="73" y="128"/>
                    <a:pt x="73" y="128"/>
                  </a:cubicBezTo>
                  <a:cubicBezTo>
                    <a:pt x="66" y="126"/>
                    <a:pt x="60" y="125"/>
                    <a:pt x="54" y="123"/>
                  </a:cubicBezTo>
                  <a:cubicBezTo>
                    <a:pt x="53" y="123"/>
                    <a:pt x="53" y="123"/>
                    <a:pt x="53" y="123"/>
                  </a:cubicBezTo>
                  <a:cubicBezTo>
                    <a:pt x="50" y="122"/>
                    <a:pt x="47" y="121"/>
                    <a:pt x="45" y="120"/>
                  </a:cubicBezTo>
                  <a:cubicBezTo>
                    <a:pt x="44" y="120"/>
                    <a:pt x="44" y="120"/>
                    <a:pt x="44" y="120"/>
                  </a:cubicBezTo>
                  <a:cubicBezTo>
                    <a:pt x="35" y="116"/>
                    <a:pt x="28" y="113"/>
                    <a:pt x="22" y="109"/>
                  </a:cubicBezTo>
                  <a:cubicBezTo>
                    <a:pt x="22" y="109"/>
                    <a:pt x="22" y="109"/>
                    <a:pt x="22" y="109"/>
                  </a:cubicBezTo>
                  <a:cubicBezTo>
                    <a:pt x="13" y="104"/>
                    <a:pt x="7" y="99"/>
                    <a:pt x="3" y="93"/>
                  </a:cubicBezTo>
                  <a:cubicBezTo>
                    <a:pt x="1" y="90"/>
                    <a:pt x="0" y="86"/>
                    <a:pt x="0" y="82"/>
                  </a:cubicBezTo>
                  <a:cubicBezTo>
                    <a:pt x="0" y="136"/>
                    <a:pt x="0" y="136"/>
                    <a:pt x="0" y="136"/>
                  </a:cubicBezTo>
                  <a:cubicBezTo>
                    <a:pt x="0" y="136"/>
                    <a:pt x="0" y="136"/>
                    <a:pt x="0" y="136"/>
                  </a:cubicBezTo>
                  <a:cubicBezTo>
                    <a:pt x="0" y="140"/>
                    <a:pt x="1" y="143"/>
                    <a:pt x="3" y="147"/>
                  </a:cubicBezTo>
                  <a:cubicBezTo>
                    <a:pt x="7" y="152"/>
                    <a:pt x="13" y="158"/>
                    <a:pt x="22" y="163"/>
                  </a:cubicBezTo>
                  <a:cubicBezTo>
                    <a:pt x="22" y="163"/>
                    <a:pt x="22" y="163"/>
                    <a:pt x="22" y="163"/>
                  </a:cubicBezTo>
                  <a:cubicBezTo>
                    <a:pt x="28" y="167"/>
                    <a:pt x="35" y="170"/>
                    <a:pt x="44" y="173"/>
                  </a:cubicBezTo>
                  <a:cubicBezTo>
                    <a:pt x="44" y="173"/>
                    <a:pt x="44" y="173"/>
                    <a:pt x="45" y="174"/>
                  </a:cubicBezTo>
                  <a:cubicBezTo>
                    <a:pt x="47" y="175"/>
                    <a:pt x="50" y="175"/>
                    <a:pt x="53" y="176"/>
                  </a:cubicBezTo>
                  <a:cubicBezTo>
                    <a:pt x="53" y="177"/>
                    <a:pt x="53" y="177"/>
                    <a:pt x="54" y="177"/>
                  </a:cubicBezTo>
                  <a:cubicBezTo>
                    <a:pt x="60" y="179"/>
                    <a:pt x="66" y="180"/>
                    <a:pt x="73" y="182"/>
                  </a:cubicBezTo>
                  <a:cubicBezTo>
                    <a:pt x="73" y="182"/>
                    <a:pt x="73" y="182"/>
                    <a:pt x="74" y="182"/>
                  </a:cubicBezTo>
                  <a:cubicBezTo>
                    <a:pt x="77" y="183"/>
                    <a:pt x="80" y="183"/>
                    <a:pt x="84" y="184"/>
                  </a:cubicBezTo>
                  <a:cubicBezTo>
                    <a:pt x="84" y="184"/>
                    <a:pt x="85" y="184"/>
                    <a:pt x="85" y="184"/>
                  </a:cubicBezTo>
                  <a:cubicBezTo>
                    <a:pt x="89" y="185"/>
                    <a:pt x="92" y="185"/>
                    <a:pt x="96" y="186"/>
                  </a:cubicBezTo>
                  <a:cubicBezTo>
                    <a:pt x="96" y="186"/>
                    <a:pt x="96" y="186"/>
                    <a:pt x="97" y="186"/>
                  </a:cubicBezTo>
                  <a:cubicBezTo>
                    <a:pt x="100" y="187"/>
                    <a:pt x="104" y="187"/>
                    <a:pt x="107" y="187"/>
                  </a:cubicBezTo>
                  <a:cubicBezTo>
                    <a:pt x="108" y="188"/>
                    <a:pt x="108" y="188"/>
                    <a:pt x="109" y="188"/>
                  </a:cubicBezTo>
                  <a:cubicBezTo>
                    <a:pt x="112" y="188"/>
                    <a:pt x="116" y="188"/>
                    <a:pt x="120" y="189"/>
                  </a:cubicBezTo>
                  <a:cubicBezTo>
                    <a:pt x="121" y="189"/>
                    <a:pt x="121" y="189"/>
                    <a:pt x="122" y="189"/>
                  </a:cubicBezTo>
                  <a:cubicBezTo>
                    <a:pt x="126" y="189"/>
                    <a:pt x="130" y="189"/>
                    <a:pt x="134" y="189"/>
                  </a:cubicBezTo>
                  <a:cubicBezTo>
                    <a:pt x="134" y="189"/>
                    <a:pt x="135" y="189"/>
                    <a:pt x="136" y="189"/>
                  </a:cubicBezTo>
                  <a:cubicBezTo>
                    <a:pt x="138" y="189"/>
                    <a:pt x="140" y="189"/>
                    <a:pt x="142" y="190"/>
                  </a:cubicBezTo>
                  <a:cubicBezTo>
                    <a:pt x="142" y="199"/>
                    <a:pt x="144" y="209"/>
                    <a:pt x="147" y="218"/>
                  </a:cubicBezTo>
                  <a:cubicBezTo>
                    <a:pt x="143" y="218"/>
                    <a:pt x="139" y="218"/>
                    <a:pt x="136" y="218"/>
                  </a:cubicBezTo>
                  <a:cubicBezTo>
                    <a:pt x="135" y="218"/>
                    <a:pt x="134" y="218"/>
                    <a:pt x="134" y="218"/>
                  </a:cubicBezTo>
                  <a:cubicBezTo>
                    <a:pt x="130" y="218"/>
                    <a:pt x="126" y="217"/>
                    <a:pt x="122" y="217"/>
                  </a:cubicBezTo>
                  <a:cubicBezTo>
                    <a:pt x="121" y="217"/>
                    <a:pt x="121" y="217"/>
                    <a:pt x="120" y="217"/>
                  </a:cubicBezTo>
                  <a:cubicBezTo>
                    <a:pt x="116" y="217"/>
                    <a:pt x="112" y="216"/>
                    <a:pt x="109" y="216"/>
                  </a:cubicBezTo>
                  <a:cubicBezTo>
                    <a:pt x="108" y="216"/>
                    <a:pt x="108" y="216"/>
                    <a:pt x="107" y="216"/>
                  </a:cubicBezTo>
                  <a:cubicBezTo>
                    <a:pt x="104" y="215"/>
                    <a:pt x="100" y="215"/>
                    <a:pt x="97" y="214"/>
                  </a:cubicBezTo>
                  <a:cubicBezTo>
                    <a:pt x="96" y="214"/>
                    <a:pt x="96" y="214"/>
                    <a:pt x="96" y="214"/>
                  </a:cubicBezTo>
                  <a:cubicBezTo>
                    <a:pt x="92" y="214"/>
                    <a:pt x="89" y="213"/>
                    <a:pt x="85" y="213"/>
                  </a:cubicBezTo>
                  <a:cubicBezTo>
                    <a:pt x="85" y="213"/>
                    <a:pt x="84" y="212"/>
                    <a:pt x="84" y="212"/>
                  </a:cubicBezTo>
                  <a:cubicBezTo>
                    <a:pt x="80" y="212"/>
                    <a:pt x="77" y="211"/>
                    <a:pt x="74" y="210"/>
                  </a:cubicBezTo>
                  <a:cubicBezTo>
                    <a:pt x="73" y="210"/>
                    <a:pt x="73" y="210"/>
                    <a:pt x="73" y="210"/>
                  </a:cubicBezTo>
                  <a:cubicBezTo>
                    <a:pt x="66" y="209"/>
                    <a:pt x="60" y="207"/>
                    <a:pt x="54" y="205"/>
                  </a:cubicBezTo>
                  <a:cubicBezTo>
                    <a:pt x="53" y="205"/>
                    <a:pt x="53" y="205"/>
                    <a:pt x="53" y="205"/>
                  </a:cubicBezTo>
                  <a:cubicBezTo>
                    <a:pt x="50" y="204"/>
                    <a:pt x="47" y="203"/>
                    <a:pt x="45" y="202"/>
                  </a:cubicBezTo>
                  <a:cubicBezTo>
                    <a:pt x="44" y="202"/>
                    <a:pt x="44" y="202"/>
                    <a:pt x="44" y="202"/>
                  </a:cubicBezTo>
                  <a:cubicBezTo>
                    <a:pt x="35" y="198"/>
                    <a:pt x="28" y="195"/>
                    <a:pt x="22" y="191"/>
                  </a:cubicBezTo>
                  <a:cubicBezTo>
                    <a:pt x="22" y="191"/>
                    <a:pt x="22" y="191"/>
                    <a:pt x="22" y="191"/>
                  </a:cubicBezTo>
                  <a:cubicBezTo>
                    <a:pt x="13" y="186"/>
                    <a:pt x="7" y="181"/>
                    <a:pt x="3" y="175"/>
                  </a:cubicBezTo>
                  <a:cubicBezTo>
                    <a:pt x="1" y="172"/>
                    <a:pt x="0" y="168"/>
                    <a:pt x="0" y="164"/>
                  </a:cubicBezTo>
                  <a:cubicBezTo>
                    <a:pt x="0" y="218"/>
                    <a:pt x="0" y="218"/>
                    <a:pt x="0" y="218"/>
                  </a:cubicBezTo>
                  <a:cubicBezTo>
                    <a:pt x="0" y="218"/>
                    <a:pt x="0" y="218"/>
                    <a:pt x="0" y="218"/>
                  </a:cubicBezTo>
                  <a:cubicBezTo>
                    <a:pt x="0" y="222"/>
                    <a:pt x="1" y="225"/>
                    <a:pt x="3" y="229"/>
                  </a:cubicBezTo>
                  <a:cubicBezTo>
                    <a:pt x="7" y="234"/>
                    <a:pt x="13" y="240"/>
                    <a:pt x="22" y="245"/>
                  </a:cubicBezTo>
                  <a:cubicBezTo>
                    <a:pt x="22" y="245"/>
                    <a:pt x="22" y="245"/>
                    <a:pt x="22" y="245"/>
                  </a:cubicBezTo>
                  <a:cubicBezTo>
                    <a:pt x="28" y="249"/>
                    <a:pt x="35" y="252"/>
                    <a:pt x="44" y="255"/>
                  </a:cubicBezTo>
                  <a:cubicBezTo>
                    <a:pt x="44" y="255"/>
                    <a:pt x="44" y="256"/>
                    <a:pt x="45" y="256"/>
                  </a:cubicBezTo>
                  <a:cubicBezTo>
                    <a:pt x="47" y="257"/>
                    <a:pt x="50" y="258"/>
                    <a:pt x="53" y="258"/>
                  </a:cubicBezTo>
                  <a:cubicBezTo>
                    <a:pt x="53" y="259"/>
                    <a:pt x="53" y="259"/>
                    <a:pt x="54" y="259"/>
                  </a:cubicBezTo>
                  <a:cubicBezTo>
                    <a:pt x="60" y="261"/>
                    <a:pt x="66" y="262"/>
                    <a:pt x="73" y="264"/>
                  </a:cubicBezTo>
                  <a:cubicBezTo>
                    <a:pt x="73" y="264"/>
                    <a:pt x="73" y="264"/>
                    <a:pt x="74" y="264"/>
                  </a:cubicBezTo>
                  <a:cubicBezTo>
                    <a:pt x="77" y="265"/>
                    <a:pt x="80" y="265"/>
                    <a:pt x="84" y="266"/>
                  </a:cubicBezTo>
                  <a:cubicBezTo>
                    <a:pt x="84" y="266"/>
                    <a:pt x="85" y="266"/>
                    <a:pt x="85" y="266"/>
                  </a:cubicBezTo>
                  <a:cubicBezTo>
                    <a:pt x="89" y="267"/>
                    <a:pt x="92" y="268"/>
                    <a:pt x="96" y="268"/>
                  </a:cubicBezTo>
                  <a:cubicBezTo>
                    <a:pt x="96" y="268"/>
                    <a:pt x="96" y="268"/>
                    <a:pt x="97" y="268"/>
                  </a:cubicBezTo>
                  <a:cubicBezTo>
                    <a:pt x="100" y="269"/>
                    <a:pt x="104" y="269"/>
                    <a:pt x="107" y="270"/>
                  </a:cubicBezTo>
                  <a:cubicBezTo>
                    <a:pt x="108" y="270"/>
                    <a:pt x="108" y="270"/>
                    <a:pt x="109" y="270"/>
                  </a:cubicBezTo>
                  <a:cubicBezTo>
                    <a:pt x="112" y="270"/>
                    <a:pt x="116" y="270"/>
                    <a:pt x="120" y="271"/>
                  </a:cubicBezTo>
                  <a:cubicBezTo>
                    <a:pt x="121" y="271"/>
                    <a:pt x="121" y="271"/>
                    <a:pt x="122" y="271"/>
                  </a:cubicBezTo>
                  <a:cubicBezTo>
                    <a:pt x="126" y="271"/>
                    <a:pt x="130" y="271"/>
                    <a:pt x="134" y="271"/>
                  </a:cubicBezTo>
                  <a:cubicBezTo>
                    <a:pt x="134" y="271"/>
                    <a:pt x="135" y="271"/>
                    <a:pt x="136" y="271"/>
                  </a:cubicBezTo>
                  <a:cubicBezTo>
                    <a:pt x="140" y="272"/>
                    <a:pt x="144" y="272"/>
                    <a:pt x="148" y="272"/>
                  </a:cubicBezTo>
                  <a:cubicBezTo>
                    <a:pt x="153" y="272"/>
                    <a:pt x="157" y="272"/>
                    <a:pt x="161" y="271"/>
                  </a:cubicBezTo>
                  <a:cubicBezTo>
                    <a:pt x="161" y="271"/>
                    <a:pt x="162" y="271"/>
                    <a:pt x="163" y="271"/>
                  </a:cubicBezTo>
                  <a:cubicBezTo>
                    <a:pt x="167" y="271"/>
                    <a:pt x="171" y="271"/>
                    <a:pt x="174" y="271"/>
                  </a:cubicBezTo>
                  <a:cubicBezTo>
                    <a:pt x="175" y="271"/>
                    <a:pt x="176" y="271"/>
                    <a:pt x="177" y="271"/>
                  </a:cubicBezTo>
                  <a:cubicBezTo>
                    <a:pt x="178" y="271"/>
                    <a:pt x="180" y="270"/>
                    <a:pt x="181" y="270"/>
                  </a:cubicBezTo>
                  <a:cubicBezTo>
                    <a:pt x="192" y="280"/>
                    <a:pt x="204" y="288"/>
                    <a:pt x="218" y="293"/>
                  </a:cubicBezTo>
                  <a:cubicBezTo>
                    <a:pt x="216" y="294"/>
                    <a:pt x="215" y="294"/>
                    <a:pt x="213" y="294"/>
                  </a:cubicBezTo>
                  <a:cubicBezTo>
                    <a:pt x="212" y="294"/>
                    <a:pt x="212" y="295"/>
                    <a:pt x="211" y="295"/>
                  </a:cubicBezTo>
                  <a:cubicBezTo>
                    <a:pt x="208" y="295"/>
                    <a:pt x="204" y="296"/>
                    <a:pt x="201" y="296"/>
                  </a:cubicBezTo>
                  <a:cubicBezTo>
                    <a:pt x="200" y="296"/>
                    <a:pt x="200" y="296"/>
                    <a:pt x="200" y="297"/>
                  </a:cubicBezTo>
                  <a:cubicBezTo>
                    <a:pt x="196" y="297"/>
                    <a:pt x="193" y="297"/>
                    <a:pt x="189" y="298"/>
                  </a:cubicBezTo>
                  <a:cubicBezTo>
                    <a:pt x="189" y="298"/>
                    <a:pt x="188" y="298"/>
                    <a:pt x="188" y="298"/>
                  </a:cubicBezTo>
                  <a:cubicBezTo>
                    <a:pt x="184" y="298"/>
                    <a:pt x="180" y="299"/>
                    <a:pt x="177" y="299"/>
                  </a:cubicBezTo>
                  <a:cubicBezTo>
                    <a:pt x="176" y="299"/>
                    <a:pt x="175" y="299"/>
                    <a:pt x="174" y="299"/>
                  </a:cubicBezTo>
                  <a:cubicBezTo>
                    <a:pt x="171" y="299"/>
                    <a:pt x="167" y="300"/>
                    <a:pt x="163" y="300"/>
                  </a:cubicBezTo>
                  <a:cubicBezTo>
                    <a:pt x="162" y="300"/>
                    <a:pt x="161" y="300"/>
                    <a:pt x="161" y="300"/>
                  </a:cubicBezTo>
                  <a:cubicBezTo>
                    <a:pt x="157" y="300"/>
                    <a:pt x="153" y="300"/>
                    <a:pt x="148" y="300"/>
                  </a:cubicBezTo>
                  <a:cubicBezTo>
                    <a:pt x="144" y="300"/>
                    <a:pt x="140" y="300"/>
                    <a:pt x="136" y="300"/>
                  </a:cubicBezTo>
                  <a:cubicBezTo>
                    <a:pt x="135" y="300"/>
                    <a:pt x="134" y="300"/>
                    <a:pt x="134" y="300"/>
                  </a:cubicBezTo>
                  <a:cubicBezTo>
                    <a:pt x="130" y="300"/>
                    <a:pt x="126" y="299"/>
                    <a:pt x="122" y="299"/>
                  </a:cubicBezTo>
                  <a:cubicBezTo>
                    <a:pt x="121" y="299"/>
                    <a:pt x="121" y="299"/>
                    <a:pt x="120" y="299"/>
                  </a:cubicBezTo>
                  <a:cubicBezTo>
                    <a:pt x="116" y="299"/>
                    <a:pt x="112" y="298"/>
                    <a:pt x="109" y="298"/>
                  </a:cubicBezTo>
                  <a:cubicBezTo>
                    <a:pt x="108" y="298"/>
                    <a:pt x="108" y="298"/>
                    <a:pt x="107" y="298"/>
                  </a:cubicBezTo>
                  <a:cubicBezTo>
                    <a:pt x="104" y="297"/>
                    <a:pt x="100" y="297"/>
                    <a:pt x="97" y="297"/>
                  </a:cubicBezTo>
                  <a:cubicBezTo>
                    <a:pt x="96" y="296"/>
                    <a:pt x="96" y="296"/>
                    <a:pt x="96" y="296"/>
                  </a:cubicBezTo>
                  <a:cubicBezTo>
                    <a:pt x="92" y="296"/>
                    <a:pt x="89" y="295"/>
                    <a:pt x="85" y="295"/>
                  </a:cubicBezTo>
                  <a:cubicBezTo>
                    <a:pt x="85" y="295"/>
                    <a:pt x="84" y="294"/>
                    <a:pt x="84" y="294"/>
                  </a:cubicBezTo>
                  <a:cubicBezTo>
                    <a:pt x="80" y="294"/>
                    <a:pt x="77" y="293"/>
                    <a:pt x="74" y="292"/>
                  </a:cubicBezTo>
                  <a:cubicBezTo>
                    <a:pt x="73" y="292"/>
                    <a:pt x="73" y="292"/>
                    <a:pt x="73" y="292"/>
                  </a:cubicBezTo>
                  <a:cubicBezTo>
                    <a:pt x="66" y="291"/>
                    <a:pt x="60" y="289"/>
                    <a:pt x="54" y="287"/>
                  </a:cubicBezTo>
                  <a:cubicBezTo>
                    <a:pt x="53" y="287"/>
                    <a:pt x="53" y="287"/>
                    <a:pt x="53" y="287"/>
                  </a:cubicBezTo>
                  <a:cubicBezTo>
                    <a:pt x="50" y="286"/>
                    <a:pt x="47" y="285"/>
                    <a:pt x="45" y="284"/>
                  </a:cubicBezTo>
                  <a:cubicBezTo>
                    <a:pt x="44" y="284"/>
                    <a:pt x="44" y="284"/>
                    <a:pt x="44" y="284"/>
                  </a:cubicBezTo>
                  <a:cubicBezTo>
                    <a:pt x="35" y="280"/>
                    <a:pt x="28" y="277"/>
                    <a:pt x="22" y="273"/>
                  </a:cubicBezTo>
                  <a:cubicBezTo>
                    <a:pt x="22" y="273"/>
                    <a:pt x="22" y="273"/>
                    <a:pt x="22" y="273"/>
                  </a:cubicBezTo>
                  <a:cubicBezTo>
                    <a:pt x="13" y="268"/>
                    <a:pt x="7" y="263"/>
                    <a:pt x="3" y="257"/>
                  </a:cubicBezTo>
                  <a:cubicBezTo>
                    <a:pt x="1" y="254"/>
                    <a:pt x="0" y="250"/>
                    <a:pt x="0" y="246"/>
                  </a:cubicBezTo>
                  <a:cubicBezTo>
                    <a:pt x="0" y="300"/>
                    <a:pt x="0" y="300"/>
                    <a:pt x="0" y="300"/>
                  </a:cubicBezTo>
                  <a:cubicBezTo>
                    <a:pt x="0" y="300"/>
                    <a:pt x="0" y="300"/>
                    <a:pt x="0" y="300"/>
                  </a:cubicBezTo>
                  <a:cubicBezTo>
                    <a:pt x="0" y="304"/>
                    <a:pt x="1" y="307"/>
                    <a:pt x="3" y="311"/>
                  </a:cubicBezTo>
                  <a:cubicBezTo>
                    <a:pt x="7" y="317"/>
                    <a:pt x="13" y="322"/>
                    <a:pt x="22" y="327"/>
                  </a:cubicBezTo>
                  <a:cubicBezTo>
                    <a:pt x="22" y="327"/>
                    <a:pt x="22" y="327"/>
                    <a:pt x="22" y="327"/>
                  </a:cubicBezTo>
                  <a:cubicBezTo>
                    <a:pt x="28" y="331"/>
                    <a:pt x="35" y="334"/>
                    <a:pt x="44" y="337"/>
                  </a:cubicBezTo>
                  <a:cubicBezTo>
                    <a:pt x="44" y="337"/>
                    <a:pt x="44" y="338"/>
                    <a:pt x="45" y="338"/>
                  </a:cubicBezTo>
                  <a:cubicBezTo>
                    <a:pt x="47" y="339"/>
                    <a:pt x="50" y="340"/>
                    <a:pt x="53" y="341"/>
                  </a:cubicBezTo>
                  <a:cubicBezTo>
                    <a:pt x="53" y="341"/>
                    <a:pt x="53" y="341"/>
                    <a:pt x="54" y="341"/>
                  </a:cubicBezTo>
                  <a:cubicBezTo>
                    <a:pt x="60" y="343"/>
                    <a:pt x="66" y="344"/>
                    <a:pt x="73" y="346"/>
                  </a:cubicBezTo>
                  <a:cubicBezTo>
                    <a:pt x="73" y="346"/>
                    <a:pt x="73" y="346"/>
                    <a:pt x="74" y="346"/>
                  </a:cubicBezTo>
                  <a:cubicBezTo>
                    <a:pt x="77" y="347"/>
                    <a:pt x="80" y="347"/>
                    <a:pt x="84" y="348"/>
                  </a:cubicBezTo>
                  <a:cubicBezTo>
                    <a:pt x="84" y="348"/>
                    <a:pt x="85" y="348"/>
                    <a:pt x="85" y="348"/>
                  </a:cubicBezTo>
                  <a:cubicBezTo>
                    <a:pt x="89" y="349"/>
                    <a:pt x="92" y="350"/>
                    <a:pt x="96" y="350"/>
                  </a:cubicBezTo>
                  <a:cubicBezTo>
                    <a:pt x="96" y="350"/>
                    <a:pt x="96" y="350"/>
                    <a:pt x="97" y="350"/>
                  </a:cubicBezTo>
                  <a:cubicBezTo>
                    <a:pt x="100" y="351"/>
                    <a:pt x="104" y="351"/>
                    <a:pt x="107" y="352"/>
                  </a:cubicBezTo>
                  <a:cubicBezTo>
                    <a:pt x="108" y="352"/>
                    <a:pt x="108" y="352"/>
                    <a:pt x="109" y="352"/>
                  </a:cubicBezTo>
                  <a:cubicBezTo>
                    <a:pt x="112" y="352"/>
                    <a:pt x="116" y="352"/>
                    <a:pt x="120" y="353"/>
                  </a:cubicBezTo>
                  <a:cubicBezTo>
                    <a:pt x="121" y="353"/>
                    <a:pt x="121" y="353"/>
                    <a:pt x="122" y="353"/>
                  </a:cubicBezTo>
                  <a:cubicBezTo>
                    <a:pt x="126" y="353"/>
                    <a:pt x="130" y="353"/>
                    <a:pt x="134" y="353"/>
                  </a:cubicBezTo>
                  <a:cubicBezTo>
                    <a:pt x="134" y="354"/>
                    <a:pt x="135" y="354"/>
                    <a:pt x="136" y="354"/>
                  </a:cubicBezTo>
                  <a:cubicBezTo>
                    <a:pt x="140" y="354"/>
                    <a:pt x="144" y="354"/>
                    <a:pt x="148" y="354"/>
                  </a:cubicBezTo>
                  <a:cubicBezTo>
                    <a:pt x="153" y="354"/>
                    <a:pt x="157" y="354"/>
                    <a:pt x="161" y="354"/>
                  </a:cubicBezTo>
                  <a:cubicBezTo>
                    <a:pt x="161" y="354"/>
                    <a:pt x="162" y="354"/>
                    <a:pt x="163" y="353"/>
                  </a:cubicBezTo>
                  <a:cubicBezTo>
                    <a:pt x="167" y="353"/>
                    <a:pt x="171" y="353"/>
                    <a:pt x="174" y="353"/>
                  </a:cubicBezTo>
                  <a:cubicBezTo>
                    <a:pt x="175" y="353"/>
                    <a:pt x="176" y="353"/>
                    <a:pt x="177" y="353"/>
                  </a:cubicBezTo>
                  <a:cubicBezTo>
                    <a:pt x="180" y="352"/>
                    <a:pt x="184" y="352"/>
                    <a:pt x="188" y="352"/>
                  </a:cubicBezTo>
                  <a:cubicBezTo>
                    <a:pt x="188" y="352"/>
                    <a:pt x="189" y="352"/>
                    <a:pt x="189" y="352"/>
                  </a:cubicBezTo>
                  <a:cubicBezTo>
                    <a:pt x="193" y="351"/>
                    <a:pt x="196" y="351"/>
                    <a:pt x="200" y="350"/>
                  </a:cubicBezTo>
                  <a:cubicBezTo>
                    <a:pt x="200" y="350"/>
                    <a:pt x="200" y="350"/>
                    <a:pt x="201" y="350"/>
                  </a:cubicBezTo>
                  <a:cubicBezTo>
                    <a:pt x="204" y="350"/>
                    <a:pt x="208" y="349"/>
                    <a:pt x="211" y="348"/>
                  </a:cubicBezTo>
                  <a:cubicBezTo>
                    <a:pt x="212" y="348"/>
                    <a:pt x="212" y="348"/>
                    <a:pt x="213" y="348"/>
                  </a:cubicBezTo>
                  <a:cubicBezTo>
                    <a:pt x="216" y="347"/>
                    <a:pt x="220" y="347"/>
                    <a:pt x="223" y="346"/>
                  </a:cubicBezTo>
                  <a:cubicBezTo>
                    <a:pt x="223" y="346"/>
                    <a:pt x="224" y="346"/>
                    <a:pt x="224" y="346"/>
                  </a:cubicBezTo>
                  <a:cubicBezTo>
                    <a:pt x="231" y="344"/>
                    <a:pt x="237" y="343"/>
                    <a:pt x="243" y="341"/>
                  </a:cubicBezTo>
                  <a:cubicBezTo>
                    <a:pt x="243" y="341"/>
                    <a:pt x="243" y="341"/>
                    <a:pt x="244" y="341"/>
                  </a:cubicBezTo>
                  <a:cubicBezTo>
                    <a:pt x="247" y="340"/>
                    <a:pt x="249" y="339"/>
                    <a:pt x="252" y="338"/>
                  </a:cubicBezTo>
                  <a:cubicBezTo>
                    <a:pt x="252" y="338"/>
                    <a:pt x="253" y="337"/>
                    <a:pt x="253" y="337"/>
                  </a:cubicBezTo>
                  <a:cubicBezTo>
                    <a:pt x="261" y="334"/>
                    <a:pt x="269" y="331"/>
                    <a:pt x="275" y="327"/>
                  </a:cubicBezTo>
                  <a:cubicBezTo>
                    <a:pt x="275" y="327"/>
                    <a:pt x="275" y="327"/>
                    <a:pt x="275" y="327"/>
                  </a:cubicBezTo>
                  <a:cubicBezTo>
                    <a:pt x="289" y="319"/>
                    <a:pt x="297" y="309"/>
                    <a:pt x="297" y="300"/>
                  </a:cubicBezTo>
                  <a:cubicBezTo>
                    <a:pt x="297" y="300"/>
                    <a:pt x="297" y="300"/>
                    <a:pt x="297" y="300"/>
                  </a:cubicBezTo>
                  <a:cubicBezTo>
                    <a:pt x="297" y="297"/>
                    <a:pt x="297" y="297"/>
                    <a:pt x="297" y="297"/>
                  </a:cubicBezTo>
                  <a:cubicBezTo>
                    <a:pt x="311" y="293"/>
                    <a:pt x="324" y="286"/>
                    <a:pt x="335" y="278"/>
                  </a:cubicBezTo>
                  <a:cubicBezTo>
                    <a:pt x="349" y="291"/>
                    <a:pt x="349" y="291"/>
                    <a:pt x="349" y="291"/>
                  </a:cubicBezTo>
                  <a:cubicBezTo>
                    <a:pt x="343" y="297"/>
                    <a:pt x="343" y="297"/>
                    <a:pt x="343" y="297"/>
                  </a:cubicBezTo>
                  <a:cubicBezTo>
                    <a:pt x="423" y="378"/>
                    <a:pt x="423" y="378"/>
                    <a:pt x="423" y="378"/>
                  </a:cubicBezTo>
                  <a:cubicBezTo>
                    <a:pt x="429" y="372"/>
                    <a:pt x="429" y="372"/>
                    <a:pt x="429" y="372"/>
                  </a:cubicBezTo>
                  <a:cubicBezTo>
                    <a:pt x="454" y="347"/>
                    <a:pt x="454" y="347"/>
                    <a:pt x="454" y="347"/>
                  </a:cubicBezTo>
                  <a:cubicBezTo>
                    <a:pt x="454" y="347"/>
                    <a:pt x="454" y="347"/>
                    <a:pt x="454" y="347"/>
                  </a:cubicBezTo>
                  <a:lnTo>
                    <a:pt x="460" y="341"/>
                  </a:lnTo>
                  <a:close/>
                  <a:moveTo>
                    <a:pt x="263" y="276"/>
                  </a:moveTo>
                  <a:cubicBezTo>
                    <a:pt x="210" y="276"/>
                    <a:pt x="167" y="233"/>
                    <a:pt x="167" y="180"/>
                  </a:cubicBezTo>
                  <a:cubicBezTo>
                    <a:pt x="167" y="128"/>
                    <a:pt x="210" y="85"/>
                    <a:pt x="263" y="85"/>
                  </a:cubicBezTo>
                  <a:cubicBezTo>
                    <a:pt x="315" y="85"/>
                    <a:pt x="358" y="128"/>
                    <a:pt x="358" y="180"/>
                  </a:cubicBezTo>
                  <a:cubicBezTo>
                    <a:pt x="358" y="233"/>
                    <a:pt x="315" y="276"/>
                    <a:pt x="263"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grpSp>
      <p:sp>
        <p:nvSpPr>
          <p:cNvPr id="54" name="myP_Direction">
            <a:extLst>
              <a:ext uri="{FF2B5EF4-FFF2-40B4-BE49-F238E27FC236}">
                <a16:creationId xmlns:a16="http://schemas.microsoft.com/office/drawing/2014/main" id="{78F2D110-882E-464A-9477-9B55D91E7A4B}"/>
              </a:ext>
            </a:extLst>
          </p:cNvPr>
          <p:cNvSpPr>
            <a:spLocks noEditPoints="1"/>
          </p:cNvSpPr>
          <p:nvPr/>
        </p:nvSpPr>
        <p:spPr bwMode="auto">
          <a:xfrm>
            <a:off x="9058068" y="5380058"/>
            <a:ext cx="389505" cy="389505"/>
          </a:xfrm>
          <a:custGeom>
            <a:avLst/>
            <a:gdLst>
              <a:gd name="T0" fmla="*/ 470 w 505"/>
              <a:gd name="T1" fmla="*/ 161 h 505"/>
              <a:gd name="T2" fmla="*/ 505 w 505"/>
              <a:gd name="T3" fmla="*/ 126 h 505"/>
              <a:gd name="T4" fmla="*/ 381 w 505"/>
              <a:gd name="T5" fmla="*/ 0 h 505"/>
              <a:gd name="T6" fmla="*/ 381 w 505"/>
              <a:gd name="T7" fmla="*/ 59 h 505"/>
              <a:gd name="T8" fmla="*/ 226 w 505"/>
              <a:gd name="T9" fmla="*/ 59 h 505"/>
              <a:gd name="T10" fmla="*/ 226 w 505"/>
              <a:gd name="T11" fmla="*/ 178 h 505"/>
              <a:gd name="T12" fmla="*/ 104 w 505"/>
              <a:gd name="T13" fmla="*/ 286 h 505"/>
              <a:gd name="T14" fmla="*/ 61 w 505"/>
              <a:gd name="T15" fmla="*/ 285 h 505"/>
              <a:gd name="T16" fmla="*/ 61 w 505"/>
              <a:gd name="T17" fmla="*/ 256 h 505"/>
              <a:gd name="T18" fmla="*/ 17 w 505"/>
              <a:gd name="T19" fmla="*/ 301 h 505"/>
              <a:gd name="T20" fmla="*/ 0 w 505"/>
              <a:gd name="T21" fmla="*/ 318 h 505"/>
              <a:gd name="T22" fmla="*/ 61 w 505"/>
              <a:gd name="T23" fmla="*/ 381 h 505"/>
              <a:gd name="T24" fmla="*/ 61 w 505"/>
              <a:gd name="T25" fmla="*/ 352 h 505"/>
              <a:gd name="T26" fmla="*/ 113 w 505"/>
              <a:gd name="T27" fmla="*/ 352 h 505"/>
              <a:gd name="T28" fmla="*/ 227 w 505"/>
              <a:gd name="T29" fmla="*/ 427 h 505"/>
              <a:gd name="T30" fmla="*/ 301 w 505"/>
              <a:gd name="T31" fmla="*/ 402 h 505"/>
              <a:gd name="T32" fmla="*/ 315 w 505"/>
              <a:gd name="T33" fmla="*/ 416 h 505"/>
              <a:gd name="T34" fmla="*/ 309 w 505"/>
              <a:gd name="T35" fmla="*/ 422 h 505"/>
              <a:gd name="T36" fmla="*/ 391 w 505"/>
              <a:gd name="T37" fmla="*/ 505 h 505"/>
              <a:gd name="T38" fmla="*/ 398 w 505"/>
              <a:gd name="T39" fmla="*/ 498 h 505"/>
              <a:gd name="T40" fmla="*/ 398 w 505"/>
              <a:gd name="T41" fmla="*/ 498 h 505"/>
              <a:gd name="T42" fmla="*/ 410 w 505"/>
              <a:gd name="T43" fmla="*/ 486 h 505"/>
              <a:gd name="T44" fmla="*/ 429 w 505"/>
              <a:gd name="T45" fmla="*/ 467 h 505"/>
              <a:gd name="T46" fmla="*/ 347 w 505"/>
              <a:gd name="T47" fmla="*/ 385 h 505"/>
              <a:gd name="T48" fmla="*/ 341 w 505"/>
              <a:gd name="T49" fmla="*/ 391 h 505"/>
              <a:gd name="T50" fmla="*/ 327 w 505"/>
              <a:gd name="T51" fmla="*/ 377 h 505"/>
              <a:gd name="T52" fmla="*/ 352 w 505"/>
              <a:gd name="T53" fmla="*/ 302 h 505"/>
              <a:gd name="T54" fmla="*/ 285 w 505"/>
              <a:gd name="T55" fmla="*/ 192 h 505"/>
              <a:gd name="T56" fmla="*/ 381 w 505"/>
              <a:gd name="T57" fmla="*/ 192 h 505"/>
              <a:gd name="T58" fmla="*/ 381 w 505"/>
              <a:gd name="T59" fmla="*/ 251 h 505"/>
              <a:gd name="T60" fmla="*/ 470 w 505"/>
              <a:gd name="T61" fmla="*/ 161 h 505"/>
              <a:gd name="T62" fmla="*/ 325 w 505"/>
              <a:gd name="T63" fmla="*/ 302 h 505"/>
              <a:gd name="T64" fmla="*/ 227 w 505"/>
              <a:gd name="T65" fmla="*/ 400 h 505"/>
              <a:gd name="T66" fmla="*/ 129 w 505"/>
              <a:gd name="T67" fmla="*/ 302 h 505"/>
              <a:gd name="T68" fmla="*/ 227 w 505"/>
              <a:gd name="T69" fmla="*/ 205 h 505"/>
              <a:gd name="T70" fmla="*/ 325 w 505"/>
              <a:gd name="T71" fmla="*/ 302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5" h="505">
                <a:moveTo>
                  <a:pt x="470" y="161"/>
                </a:moveTo>
                <a:cubicBezTo>
                  <a:pt x="505" y="126"/>
                  <a:pt x="505" y="126"/>
                  <a:pt x="505" y="126"/>
                </a:cubicBezTo>
                <a:cubicBezTo>
                  <a:pt x="381" y="0"/>
                  <a:pt x="381" y="0"/>
                  <a:pt x="381" y="0"/>
                </a:cubicBezTo>
                <a:cubicBezTo>
                  <a:pt x="381" y="59"/>
                  <a:pt x="381" y="59"/>
                  <a:pt x="381" y="59"/>
                </a:cubicBezTo>
                <a:cubicBezTo>
                  <a:pt x="226" y="59"/>
                  <a:pt x="226" y="59"/>
                  <a:pt x="226" y="59"/>
                </a:cubicBezTo>
                <a:cubicBezTo>
                  <a:pt x="226" y="178"/>
                  <a:pt x="226" y="178"/>
                  <a:pt x="226" y="178"/>
                </a:cubicBezTo>
                <a:cubicBezTo>
                  <a:pt x="164" y="178"/>
                  <a:pt x="112" y="225"/>
                  <a:pt x="104" y="286"/>
                </a:cubicBezTo>
                <a:cubicBezTo>
                  <a:pt x="61" y="285"/>
                  <a:pt x="61" y="285"/>
                  <a:pt x="61" y="285"/>
                </a:cubicBezTo>
                <a:cubicBezTo>
                  <a:pt x="61" y="256"/>
                  <a:pt x="61" y="256"/>
                  <a:pt x="61" y="256"/>
                </a:cubicBezTo>
                <a:cubicBezTo>
                  <a:pt x="17" y="301"/>
                  <a:pt x="17" y="301"/>
                  <a:pt x="17" y="301"/>
                </a:cubicBezTo>
                <a:cubicBezTo>
                  <a:pt x="0" y="318"/>
                  <a:pt x="0" y="318"/>
                  <a:pt x="0" y="318"/>
                </a:cubicBezTo>
                <a:cubicBezTo>
                  <a:pt x="61" y="381"/>
                  <a:pt x="61" y="381"/>
                  <a:pt x="61" y="381"/>
                </a:cubicBezTo>
                <a:cubicBezTo>
                  <a:pt x="61" y="352"/>
                  <a:pt x="61" y="352"/>
                  <a:pt x="61" y="352"/>
                </a:cubicBezTo>
                <a:cubicBezTo>
                  <a:pt x="113" y="352"/>
                  <a:pt x="113" y="352"/>
                  <a:pt x="113" y="352"/>
                </a:cubicBezTo>
                <a:cubicBezTo>
                  <a:pt x="132" y="396"/>
                  <a:pt x="176" y="427"/>
                  <a:pt x="227" y="427"/>
                </a:cubicBezTo>
                <a:cubicBezTo>
                  <a:pt x="255" y="427"/>
                  <a:pt x="281" y="418"/>
                  <a:pt x="301" y="402"/>
                </a:cubicBezTo>
                <a:cubicBezTo>
                  <a:pt x="315" y="416"/>
                  <a:pt x="315" y="416"/>
                  <a:pt x="315" y="416"/>
                </a:cubicBezTo>
                <a:cubicBezTo>
                  <a:pt x="309" y="422"/>
                  <a:pt x="309" y="422"/>
                  <a:pt x="309" y="422"/>
                </a:cubicBezTo>
                <a:cubicBezTo>
                  <a:pt x="391" y="505"/>
                  <a:pt x="391" y="505"/>
                  <a:pt x="391" y="505"/>
                </a:cubicBezTo>
                <a:cubicBezTo>
                  <a:pt x="398" y="498"/>
                  <a:pt x="398" y="498"/>
                  <a:pt x="398" y="498"/>
                </a:cubicBezTo>
                <a:cubicBezTo>
                  <a:pt x="398" y="498"/>
                  <a:pt x="398" y="498"/>
                  <a:pt x="398" y="498"/>
                </a:cubicBezTo>
                <a:cubicBezTo>
                  <a:pt x="410" y="486"/>
                  <a:pt x="410" y="486"/>
                  <a:pt x="410" y="486"/>
                </a:cubicBezTo>
                <a:cubicBezTo>
                  <a:pt x="429" y="467"/>
                  <a:pt x="429" y="467"/>
                  <a:pt x="429" y="467"/>
                </a:cubicBezTo>
                <a:cubicBezTo>
                  <a:pt x="347" y="385"/>
                  <a:pt x="347" y="385"/>
                  <a:pt x="347" y="385"/>
                </a:cubicBezTo>
                <a:cubicBezTo>
                  <a:pt x="341" y="391"/>
                  <a:pt x="341" y="391"/>
                  <a:pt x="341" y="391"/>
                </a:cubicBezTo>
                <a:cubicBezTo>
                  <a:pt x="327" y="377"/>
                  <a:pt x="327" y="377"/>
                  <a:pt x="327" y="377"/>
                </a:cubicBezTo>
                <a:cubicBezTo>
                  <a:pt x="342" y="356"/>
                  <a:pt x="352" y="330"/>
                  <a:pt x="352" y="302"/>
                </a:cubicBezTo>
                <a:cubicBezTo>
                  <a:pt x="352" y="255"/>
                  <a:pt x="325" y="213"/>
                  <a:pt x="285" y="192"/>
                </a:cubicBezTo>
                <a:cubicBezTo>
                  <a:pt x="381" y="192"/>
                  <a:pt x="381" y="192"/>
                  <a:pt x="381" y="192"/>
                </a:cubicBezTo>
                <a:cubicBezTo>
                  <a:pt x="381" y="251"/>
                  <a:pt x="381" y="251"/>
                  <a:pt x="381" y="251"/>
                </a:cubicBezTo>
                <a:lnTo>
                  <a:pt x="470" y="161"/>
                </a:lnTo>
                <a:close/>
                <a:moveTo>
                  <a:pt x="325" y="302"/>
                </a:moveTo>
                <a:cubicBezTo>
                  <a:pt x="325" y="356"/>
                  <a:pt x="281" y="400"/>
                  <a:pt x="227" y="400"/>
                </a:cubicBezTo>
                <a:cubicBezTo>
                  <a:pt x="173" y="400"/>
                  <a:pt x="129" y="356"/>
                  <a:pt x="129" y="302"/>
                </a:cubicBezTo>
                <a:cubicBezTo>
                  <a:pt x="129" y="248"/>
                  <a:pt x="173" y="205"/>
                  <a:pt x="227" y="205"/>
                </a:cubicBezTo>
                <a:cubicBezTo>
                  <a:pt x="281" y="205"/>
                  <a:pt x="325" y="248"/>
                  <a:pt x="325" y="302"/>
                </a:cubicBezTo>
                <a:close/>
              </a:path>
            </a:pathLst>
          </a:custGeom>
          <a:solidFill>
            <a:schemeClr val="tx1"/>
          </a:solidFill>
          <a:ln>
            <a:noFill/>
          </a:ln>
        </p:spPr>
        <p:txBody>
          <a:bodyPr vert="horz" wrap="square" lIns="91428" tIns="45714" rIns="91428" bIns="45714" numCol="1" anchor="t" anchorCtr="0" compatLnSpc="1">
            <a:prstTxWarp prst="textNoShape">
              <a:avLst/>
            </a:prstTxWarp>
          </a:bodyPr>
          <a:lstStyle/>
          <a:p>
            <a:endParaRPr lang="en-US" dirty="0"/>
          </a:p>
        </p:txBody>
      </p:sp>
      <p:grpSp>
        <p:nvGrpSpPr>
          <p:cNvPr id="55" name="myP_Search">
            <a:extLst>
              <a:ext uri="{FF2B5EF4-FFF2-40B4-BE49-F238E27FC236}">
                <a16:creationId xmlns:a16="http://schemas.microsoft.com/office/drawing/2014/main" id="{6B0D0F13-3BCC-4FF4-854C-81DC12E52502}"/>
              </a:ext>
            </a:extLst>
          </p:cNvPr>
          <p:cNvGrpSpPr/>
          <p:nvPr/>
        </p:nvGrpSpPr>
        <p:grpSpPr>
          <a:xfrm>
            <a:off x="8802035" y="4551302"/>
            <a:ext cx="320744" cy="382677"/>
            <a:chOff x="1645007" y="1553519"/>
            <a:chExt cx="789828" cy="942338"/>
          </a:xfrm>
          <a:solidFill>
            <a:schemeClr val="tx1"/>
          </a:solidFill>
        </p:grpSpPr>
        <p:sp>
          <p:nvSpPr>
            <p:cNvPr id="56" name="Oval 113">
              <a:extLst>
                <a:ext uri="{FF2B5EF4-FFF2-40B4-BE49-F238E27FC236}">
                  <a16:creationId xmlns:a16="http://schemas.microsoft.com/office/drawing/2014/main" id="{2910F8C1-30F8-4306-8329-8BA33101F76A}"/>
                </a:ext>
              </a:extLst>
            </p:cNvPr>
            <p:cNvSpPr/>
            <p:nvPr/>
          </p:nvSpPr>
          <p:spPr bwMode="auto">
            <a:xfrm rot="19258961">
              <a:off x="1765022" y="1553519"/>
              <a:ext cx="486261" cy="486847"/>
            </a:xfrm>
            <a:custGeom>
              <a:avLst/>
              <a:gdLst/>
              <a:ahLst/>
              <a:cxnLst/>
              <a:rect l="l" t="t" r="r" b="b"/>
              <a:pathLst>
                <a:path w="1518700" h="1518700">
                  <a:moveTo>
                    <a:pt x="759349" y="95220"/>
                  </a:moveTo>
                  <a:cubicBezTo>
                    <a:pt x="398702" y="95220"/>
                    <a:pt x="106339" y="387583"/>
                    <a:pt x="106339" y="748230"/>
                  </a:cubicBezTo>
                  <a:cubicBezTo>
                    <a:pt x="106339" y="1108877"/>
                    <a:pt x="398702" y="1401240"/>
                    <a:pt x="759349" y="1401240"/>
                  </a:cubicBezTo>
                  <a:cubicBezTo>
                    <a:pt x="1119996" y="1401240"/>
                    <a:pt x="1412359" y="1108877"/>
                    <a:pt x="1412359" y="748230"/>
                  </a:cubicBezTo>
                  <a:cubicBezTo>
                    <a:pt x="1412359" y="387583"/>
                    <a:pt x="1119996" y="95220"/>
                    <a:pt x="759349" y="95220"/>
                  </a:cubicBezTo>
                  <a:close/>
                  <a:moveTo>
                    <a:pt x="759350" y="0"/>
                  </a:moveTo>
                  <a:cubicBezTo>
                    <a:pt x="1178727" y="0"/>
                    <a:pt x="1518700" y="339973"/>
                    <a:pt x="1518700" y="759350"/>
                  </a:cubicBezTo>
                  <a:cubicBezTo>
                    <a:pt x="1518700" y="1178727"/>
                    <a:pt x="1178727" y="1518700"/>
                    <a:pt x="759350" y="1518700"/>
                  </a:cubicBezTo>
                  <a:cubicBezTo>
                    <a:pt x="339973" y="1518700"/>
                    <a:pt x="0" y="1178727"/>
                    <a:pt x="0" y="759350"/>
                  </a:cubicBezTo>
                  <a:cubicBezTo>
                    <a:pt x="0" y="339973"/>
                    <a:pt x="339973" y="0"/>
                    <a:pt x="759350" y="0"/>
                  </a:cubicBezTo>
                  <a:close/>
                </a:path>
              </a:pathLst>
            </a:custGeom>
            <a:grpFill/>
            <a:ln w="9525" algn="ctr">
              <a:no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sp>
          <p:nvSpPr>
            <p:cNvPr id="57" name="Rectangle 56">
              <a:extLst>
                <a:ext uri="{FF2B5EF4-FFF2-40B4-BE49-F238E27FC236}">
                  <a16:creationId xmlns:a16="http://schemas.microsoft.com/office/drawing/2014/main" id="{69D2F36F-81A9-48A2-96E3-C5FAD3020EE3}"/>
                </a:ext>
              </a:extLst>
            </p:cNvPr>
            <p:cNvSpPr/>
            <p:nvPr/>
          </p:nvSpPr>
          <p:spPr bwMode="auto">
            <a:xfrm rot="19258961">
              <a:off x="2215935" y="1933175"/>
              <a:ext cx="60989" cy="307495"/>
            </a:xfrm>
            <a:prstGeom prst="rect">
              <a:avLst/>
            </a:prstGeom>
            <a:grpFill/>
            <a:ln w="9525" algn="ctr">
              <a:solidFill>
                <a:schemeClr val="bg1"/>
              </a:solid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sp>
          <p:nvSpPr>
            <p:cNvPr id="58" name="Rectangle 57">
              <a:extLst>
                <a:ext uri="{FF2B5EF4-FFF2-40B4-BE49-F238E27FC236}">
                  <a16:creationId xmlns:a16="http://schemas.microsoft.com/office/drawing/2014/main" id="{27291E8A-B75A-4C33-9325-8E26ED5EDFBF}"/>
                </a:ext>
              </a:extLst>
            </p:cNvPr>
            <p:cNvSpPr/>
            <p:nvPr/>
          </p:nvSpPr>
          <p:spPr bwMode="auto">
            <a:xfrm rot="19258961">
              <a:off x="2332573" y="2041582"/>
              <a:ext cx="102262" cy="438807"/>
            </a:xfrm>
            <a:prstGeom prst="rect">
              <a:avLst/>
            </a:prstGeom>
            <a:grpFill/>
            <a:ln w="9525" algn="ctr">
              <a:solidFill>
                <a:schemeClr val="bg1"/>
              </a:solid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grpSp>
          <p:nvGrpSpPr>
            <p:cNvPr id="59" name="Group 58">
              <a:extLst>
                <a:ext uri="{FF2B5EF4-FFF2-40B4-BE49-F238E27FC236}">
                  <a16:creationId xmlns:a16="http://schemas.microsoft.com/office/drawing/2014/main" id="{5149F193-B781-4DC6-B9BF-A60E336F49C4}"/>
                </a:ext>
              </a:extLst>
            </p:cNvPr>
            <p:cNvGrpSpPr/>
            <p:nvPr/>
          </p:nvGrpSpPr>
          <p:grpSpPr>
            <a:xfrm>
              <a:off x="1645007" y="2119463"/>
              <a:ext cx="521534" cy="376394"/>
              <a:chOff x="2686232" y="2212470"/>
              <a:chExt cx="521534" cy="376394"/>
            </a:xfrm>
            <a:grpFill/>
          </p:grpSpPr>
          <p:sp>
            <p:nvSpPr>
              <p:cNvPr id="60" name="Freeform 7">
                <a:extLst>
                  <a:ext uri="{FF2B5EF4-FFF2-40B4-BE49-F238E27FC236}">
                    <a16:creationId xmlns:a16="http://schemas.microsoft.com/office/drawing/2014/main" id="{1EAD5330-6256-4EDB-871E-5F7E02744B0F}"/>
                  </a:ext>
                </a:extLst>
              </p:cNvPr>
              <p:cNvSpPr>
                <a:spLocks/>
              </p:cNvSpPr>
              <p:nvPr/>
            </p:nvSpPr>
            <p:spPr bwMode="auto">
              <a:xfrm>
                <a:off x="2761024" y="2212470"/>
                <a:ext cx="176504" cy="316492"/>
              </a:xfrm>
              <a:custGeom>
                <a:avLst/>
                <a:gdLst>
                  <a:gd name="T0" fmla="*/ 811 w 812"/>
                  <a:gd name="T1" fmla="*/ 1449 h 1449"/>
                  <a:gd name="T2" fmla="*/ 1 w 812"/>
                  <a:gd name="T3" fmla="*/ 1392 h 1449"/>
                  <a:gd name="T4" fmla="*/ 0 w 812"/>
                  <a:gd name="T5" fmla="*/ 1369 h 1449"/>
                  <a:gd name="T6" fmla="*/ 0 w 812"/>
                  <a:gd name="T7" fmla="*/ 104 h 1449"/>
                  <a:gd name="T8" fmla="*/ 22 w 812"/>
                  <a:gd name="T9" fmla="*/ 68 h 1449"/>
                  <a:gd name="T10" fmla="*/ 190 w 812"/>
                  <a:gd name="T11" fmla="*/ 21 h 1449"/>
                  <a:gd name="T12" fmla="*/ 791 w 812"/>
                  <a:gd name="T13" fmla="*/ 170 h 1449"/>
                  <a:gd name="T14" fmla="*/ 812 w 812"/>
                  <a:gd name="T15" fmla="*/ 210 h 1449"/>
                  <a:gd name="T16" fmla="*/ 811 w 812"/>
                  <a:gd name="T17" fmla="*/ 1424 h 1449"/>
                  <a:gd name="T18" fmla="*/ 811 w 812"/>
                  <a:gd name="T19" fmla="*/ 144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1449">
                    <a:moveTo>
                      <a:pt x="811" y="1449"/>
                    </a:moveTo>
                    <a:cubicBezTo>
                      <a:pt x="547" y="1334"/>
                      <a:pt x="277" y="1329"/>
                      <a:pt x="1" y="1392"/>
                    </a:cubicBezTo>
                    <a:cubicBezTo>
                      <a:pt x="1" y="1384"/>
                      <a:pt x="0" y="1376"/>
                      <a:pt x="0" y="1369"/>
                    </a:cubicBezTo>
                    <a:cubicBezTo>
                      <a:pt x="0" y="948"/>
                      <a:pt x="0" y="526"/>
                      <a:pt x="0" y="104"/>
                    </a:cubicBezTo>
                    <a:cubicBezTo>
                      <a:pt x="0" y="86"/>
                      <a:pt x="7" y="76"/>
                      <a:pt x="22" y="68"/>
                    </a:cubicBezTo>
                    <a:cubicBezTo>
                      <a:pt x="74" y="40"/>
                      <a:pt x="131" y="27"/>
                      <a:pt x="190" y="21"/>
                    </a:cubicBezTo>
                    <a:cubicBezTo>
                      <a:pt x="407" y="0"/>
                      <a:pt x="606" y="55"/>
                      <a:pt x="791" y="170"/>
                    </a:cubicBezTo>
                    <a:cubicBezTo>
                      <a:pt x="807" y="180"/>
                      <a:pt x="812" y="191"/>
                      <a:pt x="812" y="210"/>
                    </a:cubicBezTo>
                    <a:cubicBezTo>
                      <a:pt x="812" y="615"/>
                      <a:pt x="812" y="1019"/>
                      <a:pt x="811" y="1424"/>
                    </a:cubicBezTo>
                    <a:cubicBezTo>
                      <a:pt x="811" y="1431"/>
                      <a:pt x="811" y="1439"/>
                      <a:pt x="811" y="1449"/>
                    </a:cubicBezTo>
                    <a:close/>
                  </a:path>
                </a:pathLst>
              </a:custGeom>
              <a:grpFill/>
              <a:ln w="9525">
                <a:solidFill>
                  <a:schemeClr val="bg1"/>
                </a:solidFill>
                <a:round/>
                <a:headEnd/>
                <a:tailEnd/>
              </a:ln>
            </p:spPr>
            <p:txBody>
              <a:bodyPr vert="horz" wrap="square" lIns="91611" tIns="45805" rIns="91611" bIns="45805" numCol="1" anchor="t" anchorCtr="0" compatLnSpc="1">
                <a:prstTxWarp prst="textNoShape">
                  <a:avLst/>
                </a:prstTxWarp>
              </a:bodyPr>
              <a:lstStyle/>
              <a:p>
                <a:endParaRPr lang="en-US" dirty="0"/>
              </a:p>
            </p:txBody>
          </p:sp>
          <p:sp>
            <p:nvSpPr>
              <p:cNvPr id="61" name="Freeform 8">
                <a:extLst>
                  <a:ext uri="{FF2B5EF4-FFF2-40B4-BE49-F238E27FC236}">
                    <a16:creationId xmlns:a16="http://schemas.microsoft.com/office/drawing/2014/main" id="{24C422DC-68EF-413D-AE0B-0E8598AA5E46}"/>
                  </a:ext>
                </a:extLst>
              </p:cNvPr>
              <p:cNvSpPr>
                <a:spLocks/>
              </p:cNvSpPr>
              <p:nvPr/>
            </p:nvSpPr>
            <p:spPr bwMode="auto">
              <a:xfrm>
                <a:off x="2956473" y="2213464"/>
                <a:ext cx="176504" cy="315495"/>
              </a:xfrm>
              <a:custGeom>
                <a:avLst/>
                <a:gdLst>
                  <a:gd name="T0" fmla="*/ 812 w 812"/>
                  <a:gd name="T1" fmla="*/ 1384 h 1441"/>
                  <a:gd name="T2" fmla="*/ 2 w 812"/>
                  <a:gd name="T3" fmla="*/ 1441 h 1441"/>
                  <a:gd name="T4" fmla="*/ 1 w 812"/>
                  <a:gd name="T5" fmla="*/ 1419 h 1441"/>
                  <a:gd name="T6" fmla="*/ 0 w 812"/>
                  <a:gd name="T7" fmla="*/ 199 h 1441"/>
                  <a:gd name="T8" fmla="*/ 19 w 812"/>
                  <a:gd name="T9" fmla="*/ 164 h 1441"/>
                  <a:gd name="T10" fmla="*/ 416 w 812"/>
                  <a:gd name="T11" fmla="*/ 16 h 1441"/>
                  <a:gd name="T12" fmla="*/ 732 w 812"/>
                  <a:gd name="T13" fmla="*/ 36 h 1441"/>
                  <a:gd name="T14" fmla="*/ 736 w 812"/>
                  <a:gd name="T15" fmla="*/ 37 h 1441"/>
                  <a:gd name="T16" fmla="*/ 812 w 812"/>
                  <a:gd name="T17" fmla="*/ 139 h 1441"/>
                  <a:gd name="T18" fmla="*/ 812 w 812"/>
                  <a:gd name="T19" fmla="*/ 1354 h 1441"/>
                  <a:gd name="T20" fmla="*/ 812 w 812"/>
                  <a:gd name="T21" fmla="*/ 1384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2" h="1441">
                    <a:moveTo>
                      <a:pt x="812" y="1384"/>
                    </a:moveTo>
                    <a:cubicBezTo>
                      <a:pt x="535" y="1321"/>
                      <a:pt x="266" y="1326"/>
                      <a:pt x="2" y="1441"/>
                    </a:cubicBezTo>
                    <a:cubicBezTo>
                      <a:pt x="1" y="1432"/>
                      <a:pt x="1" y="1425"/>
                      <a:pt x="1" y="1419"/>
                    </a:cubicBezTo>
                    <a:cubicBezTo>
                      <a:pt x="0" y="1012"/>
                      <a:pt x="0" y="606"/>
                      <a:pt x="0" y="199"/>
                    </a:cubicBezTo>
                    <a:cubicBezTo>
                      <a:pt x="0" y="182"/>
                      <a:pt x="5" y="173"/>
                      <a:pt x="19" y="164"/>
                    </a:cubicBezTo>
                    <a:cubicBezTo>
                      <a:pt x="140" y="84"/>
                      <a:pt x="274" y="38"/>
                      <a:pt x="416" y="16"/>
                    </a:cubicBezTo>
                    <a:cubicBezTo>
                      <a:pt x="523" y="0"/>
                      <a:pt x="629" y="5"/>
                      <a:pt x="732" y="36"/>
                    </a:cubicBezTo>
                    <a:cubicBezTo>
                      <a:pt x="734" y="37"/>
                      <a:pt x="735" y="37"/>
                      <a:pt x="736" y="37"/>
                    </a:cubicBezTo>
                    <a:cubicBezTo>
                      <a:pt x="808" y="60"/>
                      <a:pt x="812" y="64"/>
                      <a:pt x="812" y="139"/>
                    </a:cubicBezTo>
                    <a:cubicBezTo>
                      <a:pt x="812" y="544"/>
                      <a:pt x="812" y="949"/>
                      <a:pt x="812" y="1354"/>
                    </a:cubicBezTo>
                    <a:cubicBezTo>
                      <a:pt x="812" y="1364"/>
                      <a:pt x="812" y="1373"/>
                      <a:pt x="812" y="1384"/>
                    </a:cubicBezTo>
                    <a:close/>
                  </a:path>
                </a:pathLst>
              </a:custGeom>
              <a:grpFill/>
              <a:ln w="9525">
                <a:solidFill>
                  <a:schemeClr val="bg1"/>
                </a:solidFill>
                <a:round/>
                <a:headEnd/>
                <a:tailEnd/>
              </a:ln>
            </p:spPr>
            <p:txBody>
              <a:bodyPr vert="horz" wrap="square" lIns="91611" tIns="45805" rIns="91611" bIns="45805" numCol="1" anchor="t" anchorCtr="0" compatLnSpc="1">
                <a:prstTxWarp prst="textNoShape">
                  <a:avLst/>
                </a:prstTxWarp>
              </a:bodyPr>
              <a:lstStyle/>
              <a:p>
                <a:endParaRPr lang="en-US" dirty="0"/>
              </a:p>
            </p:txBody>
          </p:sp>
          <p:sp>
            <p:nvSpPr>
              <p:cNvPr id="62" name="Freeform 9">
                <a:extLst>
                  <a:ext uri="{FF2B5EF4-FFF2-40B4-BE49-F238E27FC236}">
                    <a16:creationId xmlns:a16="http://schemas.microsoft.com/office/drawing/2014/main" id="{69B0B95F-5ECF-435A-A1A3-388240A1876C}"/>
                  </a:ext>
                </a:extLst>
              </p:cNvPr>
              <p:cNvSpPr>
                <a:spLocks/>
              </p:cNvSpPr>
              <p:nvPr/>
            </p:nvSpPr>
            <p:spPr bwMode="auto">
              <a:xfrm>
                <a:off x="2686232" y="2251405"/>
                <a:ext cx="252293" cy="337459"/>
              </a:xfrm>
              <a:custGeom>
                <a:avLst/>
                <a:gdLst>
                  <a:gd name="T0" fmla="*/ 169 w 1157"/>
                  <a:gd name="T1" fmla="*/ 1397 h 1543"/>
                  <a:gd name="T2" fmla="*/ 252 w 1157"/>
                  <a:gd name="T3" fmla="*/ 1387 h 1543"/>
                  <a:gd name="T4" fmla="*/ 630 w 1157"/>
                  <a:gd name="T5" fmla="*/ 1361 h 1543"/>
                  <a:gd name="T6" fmla="*/ 1113 w 1157"/>
                  <a:gd name="T7" fmla="*/ 1434 h 1543"/>
                  <a:gd name="T8" fmla="*/ 1153 w 1157"/>
                  <a:gd name="T9" fmla="*/ 1499 h 1543"/>
                  <a:gd name="T10" fmla="*/ 1098 w 1157"/>
                  <a:gd name="T11" fmla="*/ 1542 h 1543"/>
                  <a:gd name="T12" fmla="*/ 70 w 1157"/>
                  <a:gd name="T13" fmla="*/ 1543 h 1543"/>
                  <a:gd name="T14" fmla="*/ 44 w 1157"/>
                  <a:gd name="T15" fmla="*/ 1542 h 1543"/>
                  <a:gd name="T16" fmla="*/ 4 w 1157"/>
                  <a:gd name="T17" fmla="*/ 1507 h 1543"/>
                  <a:gd name="T18" fmla="*/ 0 w 1157"/>
                  <a:gd name="T19" fmla="*/ 1467 h 1543"/>
                  <a:gd name="T20" fmla="*/ 0 w 1157"/>
                  <a:gd name="T21" fmla="*/ 87 h 1543"/>
                  <a:gd name="T22" fmla="*/ 76 w 1157"/>
                  <a:gd name="T23" fmla="*/ 6 h 1543"/>
                  <a:gd name="T24" fmla="*/ 166 w 1157"/>
                  <a:gd name="T25" fmla="*/ 60 h 1543"/>
                  <a:gd name="T26" fmla="*/ 169 w 1157"/>
                  <a:gd name="T27" fmla="*/ 91 h 1543"/>
                  <a:gd name="T28" fmla="*/ 169 w 1157"/>
                  <a:gd name="T29" fmla="*/ 1369 h 1543"/>
                  <a:gd name="T30" fmla="*/ 169 w 1157"/>
                  <a:gd name="T31" fmla="*/ 1397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7" h="1543">
                    <a:moveTo>
                      <a:pt x="169" y="1397"/>
                    </a:moveTo>
                    <a:cubicBezTo>
                      <a:pt x="198" y="1394"/>
                      <a:pt x="225" y="1391"/>
                      <a:pt x="252" y="1387"/>
                    </a:cubicBezTo>
                    <a:cubicBezTo>
                      <a:pt x="378" y="1372"/>
                      <a:pt x="503" y="1360"/>
                      <a:pt x="630" y="1361"/>
                    </a:cubicBezTo>
                    <a:cubicBezTo>
                      <a:pt x="795" y="1361"/>
                      <a:pt x="955" y="1387"/>
                      <a:pt x="1113" y="1434"/>
                    </a:cubicBezTo>
                    <a:cubicBezTo>
                      <a:pt x="1142" y="1442"/>
                      <a:pt x="1157" y="1468"/>
                      <a:pt x="1153" y="1499"/>
                    </a:cubicBezTo>
                    <a:cubicBezTo>
                      <a:pt x="1149" y="1526"/>
                      <a:pt x="1129" y="1542"/>
                      <a:pt x="1098" y="1542"/>
                    </a:cubicBezTo>
                    <a:cubicBezTo>
                      <a:pt x="755" y="1542"/>
                      <a:pt x="413" y="1543"/>
                      <a:pt x="70" y="1543"/>
                    </a:cubicBezTo>
                    <a:cubicBezTo>
                      <a:pt x="61" y="1543"/>
                      <a:pt x="53" y="1543"/>
                      <a:pt x="44" y="1542"/>
                    </a:cubicBezTo>
                    <a:cubicBezTo>
                      <a:pt x="22" y="1540"/>
                      <a:pt x="8" y="1528"/>
                      <a:pt x="4" y="1507"/>
                    </a:cubicBezTo>
                    <a:cubicBezTo>
                      <a:pt x="1" y="1494"/>
                      <a:pt x="0" y="1480"/>
                      <a:pt x="0" y="1467"/>
                    </a:cubicBezTo>
                    <a:cubicBezTo>
                      <a:pt x="0" y="1007"/>
                      <a:pt x="0" y="547"/>
                      <a:pt x="0" y="87"/>
                    </a:cubicBezTo>
                    <a:cubicBezTo>
                      <a:pt x="0" y="45"/>
                      <a:pt x="30" y="14"/>
                      <a:pt x="76" y="6"/>
                    </a:cubicBezTo>
                    <a:cubicBezTo>
                      <a:pt x="108" y="0"/>
                      <a:pt x="156" y="28"/>
                      <a:pt x="166" y="60"/>
                    </a:cubicBezTo>
                    <a:cubicBezTo>
                      <a:pt x="169" y="70"/>
                      <a:pt x="169" y="81"/>
                      <a:pt x="169" y="91"/>
                    </a:cubicBezTo>
                    <a:cubicBezTo>
                      <a:pt x="169" y="517"/>
                      <a:pt x="169" y="943"/>
                      <a:pt x="169" y="1369"/>
                    </a:cubicBezTo>
                    <a:cubicBezTo>
                      <a:pt x="169" y="1378"/>
                      <a:pt x="169" y="1386"/>
                      <a:pt x="169" y="1397"/>
                    </a:cubicBezTo>
                    <a:close/>
                  </a:path>
                </a:pathLst>
              </a:custGeom>
              <a:grpFill/>
              <a:ln w="9525">
                <a:noFill/>
                <a:round/>
                <a:headEnd/>
                <a:tailEnd/>
              </a:ln>
            </p:spPr>
            <p:txBody>
              <a:bodyPr vert="horz" wrap="square" lIns="91611" tIns="45805" rIns="91611" bIns="45805" numCol="1" anchor="t" anchorCtr="0" compatLnSpc="1">
                <a:prstTxWarp prst="textNoShape">
                  <a:avLst/>
                </a:prstTxWarp>
              </a:bodyPr>
              <a:lstStyle/>
              <a:p>
                <a:endParaRPr lang="en-US" dirty="0"/>
              </a:p>
            </p:txBody>
          </p:sp>
          <p:sp>
            <p:nvSpPr>
              <p:cNvPr id="63" name="Freeform 10">
                <a:extLst>
                  <a:ext uri="{FF2B5EF4-FFF2-40B4-BE49-F238E27FC236}">
                    <a16:creationId xmlns:a16="http://schemas.microsoft.com/office/drawing/2014/main" id="{6D1A1D82-E30E-4D39-AE57-0D07954E9D3B}"/>
                  </a:ext>
                </a:extLst>
              </p:cNvPr>
              <p:cNvSpPr>
                <a:spLocks/>
              </p:cNvSpPr>
              <p:nvPr/>
            </p:nvSpPr>
            <p:spPr bwMode="auto">
              <a:xfrm>
                <a:off x="2954479" y="2251405"/>
                <a:ext cx="253287" cy="337459"/>
              </a:xfrm>
              <a:custGeom>
                <a:avLst/>
                <a:gdLst>
                  <a:gd name="T0" fmla="*/ 990 w 1159"/>
                  <a:gd name="T1" fmla="*/ 1397 h 1543"/>
                  <a:gd name="T2" fmla="*/ 990 w 1159"/>
                  <a:gd name="T3" fmla="*/ 1369 h 1543"/>
                  <a:gd name="T4" fmla="*/ 990 w 1159"/>
                  <a:gd name="T5" fmla="*/ 91 h 1543"/>
                  <a:gd name="T6" fmla="*/ 1056 w 1159"/>
                  <a:gd name="T7" fmla="*/ 8 h 1543"/>
                  <a:gd name="T8" fmla="*/ 1151 w 1159"/>
                  <a:gd name="T9" fmla="*/ 51 h 1543"/>
                  <a:gd name="T10" fmla="*/ 1159 w 1159"/>
                  <a:gd name="T11" fmla="*/ 83 h 1543"/>
                  <a:gd name="T12" fmla="*/ 1159 w 1159"/>
                  <a:gd name="T13" fmla="*/ 1471 h 1543"/>
                  <a:gd name="T14" fmla="*/ 1155 w 1159"/>
                  <a:gd name="T15" fmla="*/ 1505 h 1543"/>
                  <a:gd name="T16" fmla="*/ 1112 w 1159"/>
                  <a:gd name="T17" fmla="*/ 1542 h 1543"/>
                  <a:gd name="T18" fmla="*/ 1099 w 1159"/>
                  <a:gd name="T19" fmla="*/ 1543 h 1543"/>
                  <a:gd name="T20" fmla="*/ 65 w 1159"/>
                  <a:gd name="T21" fmla="*/ 1543 h 1543"/>
                  <a:gd name="T22" fmla="*/ 9 w 1159"/>
                  <a:gd name="T23" fmla="*/ 1510 h 1543"/>
                  <a:gd name="T24" fmla="*/ 26 w 1159"/>
                  <a:gd name="T25" fmla="*/ 1445 h 1543"/>
                  <a:gd name="T26" fmla="*/ 49 w 1159"/>
                  <a:gd name="T27" fmla="*/ 1433 h 1543"/>
                  <a:gd name="T28" fmla="*/ 637 w 1159"/>
                  <a:gd name="T29" fmla="*/ 1364 h 1543"/>
                  <a:gd name="T30" fmla="*/ 971 w 1159"/>
                  <a:gd name="T31" fmla="*/ 1396 h 1543"/>
                  <a:gd name="T32" fmla="*/ 990 w 1159"/>
                  <a:gd name="T33" fmla="*/ 1397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9" h="1543">
                    <a:moveTo>
                      <a:pt x="990" y="1397"/>
                    </a:moveTo>
                    <a:cubicBezTo>
                      <a:pt x="990" y="1386"/>
                      <a:pt x="990" y="1378"/>
                      <a:pt x="990" y="1369"/>
                    </a:cubicBezTo>
                    <a:cubicBezTo>
                      <a:pt x="990" y="943"/>
                      <a:pt x="990" y="517"/>
                      <a:pt x="990" y="91"/>
                    </a:cubicBezTo>
                    <a:cubicBezTo>
                      <a:pt x="990" y="48"/>
                      <a:pt x="1012" y="20"/>
                      <a:pt x="1056" y="8"/>
                    </a:cubicBezTo>
                    <a:cubicBezTo>
                      <a:pt x="1089" y="0"/>
                      <a:pt x="1135" y="19"/>
                      <a:pt x="1151" y="51"/>
                    </a:cubicBezTo>
                    <a:cubicBezTo>
                      <a:pt x="1156" y="61"/>
                      <a:pt x="1159" y="72"/>
                      <a:pt x="1159" y="83"/>
                    </a:cubicBezTo>
                    <a:cubicBezTo>
                      <a:pt x="1159" y="546"/>
                      <a:pt x="1159" y="1009"/>
                      <a:pt x="1159" y="1471"/>
                    </a:cubicBezTo>
                    <a:cubicBezTo>
                      <a:pt x="1159" y="1483"/>
                      <a:pt x="1157" y="1494"/>
                      <a:pt x="1155" y="1505"/>
                    </a:cubicBezTo>
                    <a:cubicBezTo>
                      <a:pt x="1151" y="1528"/>
                      <a:pt x="1136" y="1540"/>
                      <a:pt x="1112" y="1542"/>
                    </a:cubicBezTo>
                    <a:cubicBezTo>
                      <a:pt x="1108" y="1543"/>
                      <a:pt x="1103" y="1543"/>
                      <a:pt x="1099" y="1543"/>
                    </a:cubicBezTo>
                    <a:cubicBezTo>
                      <a:pt x="754" y="1543"/>
                      <a:pt x="409" y="1543"/>
                      <a:pt x="65" y="1543"/>
                    </a:cubicBezTo>
                    <a:cubicBezTo>
                      <a:pt x="34" y="1543"/>
                      <a:pt x="18" y="1533"/>
                      <a:pt x="9" y="1510"/>
                    </a:cubicBezTo>
                    <a:cubicBezTo>
                      <a:pt x="0" y="1487"/>
                      <a:pt x="6" y="1460"/>
                      <a:pt x="26" y="1445"/>
                    </a:cubicBezTo>
                    <a:cubicBezTo>
                      <a:pt x="32" y="1439"/>
                      <a:pt x="41" y="1436"/>
                      <a:pt x="49" y="1433"/>
                    </a:cubicBezTo>
                    <a:cubicBezTo>
                      <a:pt x="241" y="1377"/>
                      <a:pt x="437" y="1350"/>
                      <a:pt x="637" y="1364"/>
                    </a:cubicBezTo>
                    <a:cubicBezTo>
                      <a:pt x="748" y="1372"/>
                      <a:pt x="860" y="1385"/>
                      <a:pt x="971" y="1396"/>
                    </a:cubicBezTo>
                    <a:cubicBezTo>
                      <a:pt x="976" y="1396"/>
                      <a:pt x="981" y="1396"/>
                      <a:pt x="990" y="1397"/>
                    </a:cubicBezTo>
                    <a:close/>
                  </a:path>
                </a:pathLst>
              </a:custGeom>
              <a:grpFill/>
              <a:ln w="9525">
                <a:noFill/>
                <a:round/>
                <a:headEnd/>
                <a:tailEnd/>
              </a:ln>
            </p:spPr>
            <p:txBody>
              <a:bodyPr vert="horz" wrap="square" lIns="91611" tIns="45805" rIns="91611" bIns="45805" numCol="1" anchor="t" anchorCtr="0" compatLnSpc="1">
                <a:prstTxWarp prst="textNoShape">
                  <a:avLst/>
                </a:prstTxWarp>
              </a:bodyPr>
              <a:lstStyle/>
              <a:p>
                <a:endParaRPr lang="en-US" dirty="0"/>
              </a:p>
            </p:txBody>
          </p:sp>
        </p:grpSp>
      </p:grpSp>
      <p:grpSp>
        <p:nvGrpSpPr>
          <p:cNvPr id="64" name="myP_Gear">
            <a:extLst>
              <a:ext uri="{FF2B5EF4-FFF2-40B4-BE49-F238E27FC236}">
                <a16:creationId xmlns:a16="http://schemas.microsoft.com/office/drawing/2014/main" id="{96260E23-232A-4349-B840-68892890CDDD}"/>
              </a:ext>
            </a:extLst>
          </p:cNvPr>
          <p:cNvGrpSpPr/>
          <p:nvPr/>
        </p:nvGrpSpPr>
        <p:grpSpPr>
          <a:xfrm>
            <a:off x="9050169" y="3689876"/>
            <a:ext cx="405303" cy="457616"/>
            <a:chOff x="7243763" y="4340225"/>
            <a:chExt cx="1266825" cy="1430338"/>
          </a:xfrm>
          <a:solidFill>
            <a:schemeClr val="tx1"/>
          </a:solidFill>
        </p:grpSpPr>
        <p:sp>
          <p:nvSpPr>
            <p:cNvPr id="65" name="Freeform 86">
              <a:extLst>
                <a:ext uri="{FF2B5EF4-FFF2-40B4-BE49-F238E27FC236}">
                  <a16:creationId xmlns:a16="http://schemas.microsoft.com/office/drawing/2014/main" id="{0D810E62-751B-47D7-AB4B-EA2992F7BFA0}"/>
                </a:ext>
              </a:extLst>
            </p:cNvPr>
            <p:cNvSpPr>
              <a:spLocks noEditPoints="1"/>
            </p:cNvSpPr>
            <p:nvPr/>
          </p:nvSpPr>
          <p:spPr bwMode="auto">
            <a:xfrm>
              <a:off x="7389813" y="4862513"/>
              <a:ext cx="355600" cy="374650"/>
            </a:xfrm>
            <a:custGeom>
              <a:avLst/>
              <a:gdLst>
                <a:gd name="T0" fmla="*/ 143 w 168"/>
                <a:gd name="T1" fmla="*/ 151 h 176"/>
                <a:gd name="T2" fmla="*/ 168 w 168"/>
                <a:gd name="T3" fmla="*/ 92 h 176"/>
                <a:gd name="T4" fmla="*/ 143 w 168"/>
                <a:gd name="T5" fmla="*/ 32 h 176"/>
                <a:gd name="T6" fmla="*/ 24 w 168"/>
                <a:gd name="T7" fmla="*/ 32 h 176"/>
                <a:gd name="T8" fmla="*/ 0 w 168"/>
                <a:gd name="T9" fmla="*/ 92 h 176"/>
                <a:gd name="T10" fmla="*/ 24 w 168"/>
                <a:gd name="T11" fmla="*/ 151 h 176"/>
                <a:gd name="T12" fmla="*/ 84 w 168"/>
                <a:gd name="T13" fmla="*/ 176 h 176"/>
                <a:gd name="T14" fmla="*/ 143 w 168"/>
                <a:gd name="T15" fmla="*/ 151 h 176"/>
                <a:gd name="T16" fmla="*/ 20 w 168"/>
                <a:gd name="T17" fmla="*/ 92 h 176"/>
                <a:gd name="T18" fmla="*/ 38 w 168"/>
                <a:gd name="T19" fmla="*/ 46 h 176"/>
                <a:gd name="T20" fmla="*/ 84 w 168"/>
                <a:gd name="T21" fmla="*/ 28 h 176"/>
                <a:gd name="T22" fmla="*/ 129 w 168"/>
                <a:gd name="T23" fmla="*/ 46 h 176"/>
                <a:gd name="T24" fmla="*/ 148 w 168"/>
                <a:gd name="T25" fmla="*/ 92 h 176"/>
                <a:gd name="T26" fmla="*/ 129 w 168"/>
                <a:gd name="T27" fmla="*/ 137 h 176"/>
                <a:gd name="T28" fmla="*/ 38 w 168"/>
                <a:gd name="T29" fmla="*/ 137 h 176"/>
                <a:gd name="T30" fmla="*/ 20 w 168"/>
                <a:gd name="T31"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6">
                  <a:moveTo>
                    <a:pt x="143" y="151"/>
                  </a:moveTo>
                  <a:cubicBezTo>
                    <a:pt x="159" y="135"/>
                    <a:pt x="168" y="114"/>
                    <a:pt x="168" y="92"/>
                  </a:cubicBezTo>
                  <a:cubicBezTo>
                    <a:pt x="168" y="69"/>
                    <a:pt x="159" y="48"/>
                    <a:pt x="143" y="32"/>
                  </a:cubicBezTo>
                  <a:cubicBezTo>
                    <a:pt x="110" y="0"/>
                    <a:pt x="57" y="0"/>
                    <a:pt x="24" y="32"/>
                  </a:cubicBezTo>
                  <a:cubicBezTo>
                    <a:pt x="8" y="48"/>
                    <a:pt x="0" y="69"/>
                    <a:pt x="0" y="92"/>
                  </a:cubicBezTo>
                  <a:cubicBezTo>
                    <a:pt x="0" y="114"/>
                    <a:pt x="8" y="135"/>
                    <a:pt x="24" y="151"/>
                  </a:cubicBezTo>
                  <a:cubicBezTo>
                    <a:pt x="41" y="167"/>
                    <a:pt x="62" y="176"/>
                    <a:pt x="84" y="176"/>
                  </a:cubicBezTo>
                  <a:cubicBezTo>
                    <a:pt x="105" y="176"/>
                    <a:pt x="127" y="167"/>
                    <a:pt x="143" y="151"/>
                  </a:cubicBezTo>
                  <a:close/>
                  <a:moveTo>
                    <a:pt x="20" y="92"/>
                  </a:moveTo>
                  <a:cubicBezTo>
                    <a:pt x="20" y="75"/>
                    <a:pt x="26" y="58"/>
                    <a:pt x="38" y="46"/>
                  </a:cubicBezTo>
                  <a:cubicBezTo>
                    <a:pt x="51" y="34"/>
                    <a:pt x="67" y="28"/>
                    <a:pt x="84" y="28"/>
                  </a:cubicBezTo>
                  <a:cubicBezTo>
                    <a:pt x="100" y="28"/>
                    <a:pt x="116" y="34"/>
                    <a:pt x="129" y="46"/>
                  </a:cubicBezTo>
                  <a:cubicBezTo>
                    <a:pt x="141" y="58"/>
                    <a:pt x="148" y="75"/>
                    <a:pt x="148" y="92"/>
                  </a:cubicBezTo>
                  <a:cubicBezTo>
                    <a:pt x="148" y="109"/>
                    <a:pt x="141" y="125"/>
                    <a:pt x="129" y="137"/>
                  </a:cubicBezTo>
                  <a:cubicBezTo>
                    <a:pt x="104" y="162"/>
                    <a:pt x="63" y="162"/>
                    <a:pt x="38" y="137"/>
                  </a:cubicBezTo>
                  <a:cubicBezTo>
                    <a:pt x="26" y="125"/>
                    <a:pt x="20" y="109"/>
                    <a:pt x="2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66" name="Freeform 87">
              <a:extLst>
                <a:ext uri="{FF2B5EF4-FFF2-40B4-BE49-F238E27FC236}">
                  <a16:creationId xmlns:a16="http://schemas.microsoft.com/office/drawing/2014/main" id="{66552F90-FF24-4D26-A0DC-0E35631603E8}"/>
                </a:ext>
              </a:extLst>
            </p:cNvPr>
            <p:cNvSpPr>
              <a:spLocks noEditPoints="1"/>
            </p:cNvSpPr>
            <p:nvPr/>
          </p:nvSpPr>
          <p:spPr bwMode="auto">
            <a:xfrm>
              <a:off x="7243763" y="4737100"/>
              <a:ext cx="636588" cy="636588"/>
            </a:xfrm>
            <a:custGeom>
              <a:avLst/>
              <a:gdLst>
                <a:gd name="T0" fmla="*/ 141 w 301"/>
                <a:gd name="T1" fmla="*/ 265 h 299"/>
                <a:gd name="T2" fmla="*/ 155 w 301"/>
                <a:gd name="T3" fmla="*/ 293 h 299"/>
                <a:gd name="T4" fmla="*/ 167 w 301"/>
                <a:gd name="T5" fmla="*/ 299 h 299"/>
                <a:gd name="T6" fmla="*/ 223 w 301"/>
                <a:gd name="T7" fmla="*/ 274 h 299"/>
                <a:gd name="T8" fmla="*/ 222 w 301"/>
                <a:gd name="T9" fmla="*/ 242 h 299"/>
                <a:gd name="T10" fmla="*/ 259 w 301"/>
                <a:gd name="T11" fmla="*/ 254 h 299"/>
                <a:gd name="T12" fmla="*/ 286 w 301"/>
                <a:gd name="T13" fmla="*/ 199 h 299"/>
                <a:gd name="T14" fmla="*/ 265 w 301"/>
                <a:gd name="T15" fmla="*/ 175 h 299"/>
                <a:gd name="T16" fmla="*/ 301 w 301"/>
                <a:gd name="T17" fmla="*/ 160 h 299"/>
                <a:gd name="T18" fmla="*/ 287 w 301"/>
                <a:gd name="T19" fmla="*/ 101 h 299"/>
                <a:gd name="T20" fmla="*/ 257 w 301"/>
                <a:gd name="T21" fmla="*/ 102 h 299"/>
                <a:gd name="T22" fmla="*/ 273 w 301"/>
                <a:gd name="T23" fmla="*/ 75 h 299"/>
                <a:gd name="T24" fmla="*/ 237 w 301"/>
                <a:gd name="T25" fmla="*/ 26 h 299"/>
                <a:gd name="T26" fmla="*/ 200 w 301"/>
                <a:gd name="T27" fmla="*/ 46 h 299"/>
                <a:gd name="T28" fmla="*/ 197 w 301"/>
                <a:gd name="T29" fmla="*/ 15 h 299"/>
                <a:gd name="T30" fmla="*/ 138 w 301"/>
                <a:gd name="T31" fmla="*/ 0 h 299"/>
                <a:gd name="T32" fmla="*/ 122 w 301"/>
                <a:gd name="T33" fmla="*/ 40 h 299"/>
                <a:gd name="T34" fmla="*/ 99 w 301"/>
                <a:gd name="T35" fmla="*/ 17 h 299"/>
                <a:gd name="T36" fmla="*/ 45 w 301"/>
                <a:gd name="T37" fmla="*/ 44 h 299"/>
                <a:gd name="T38" fmla="*/ 58 w 301"/>
                <a:gd name="T39" fmla="*/ 85 h 299"/>
                <a:gd name="T40" fmla="*/ 26 w 301"/>
                <a:gd name="T41" fmla="*/ 82 h 299"/>
                <a:gd name="T42" fmla="*/ 2 w 301"/>
                <a:gd name="T43" fmla="*/ 138 h 299"/>
                <a:gd name="T44" fmla="*/ 38 w 301"/>
                <a:gd name="T45" fmla="*/ 160 h 299"/>
                <a:gd name="T46" fmla="*/ 12 w 301"/>
                <a:gd name="T47" fmla="*/ 178 h 299"/>
                <a:gd name="T48" fmla="*/ 29 w 301"/>
                <a:gd name="T49" fmla="*/ 237 h 299"/>
                <a:gd name="T50" fmla="*/ 70 w 301"/>
                <a:gd name="T51" fmla="*/ 231 h 299"/>
                <a:gd name="T52" fmla="*/ 73 w 301"/>
                <a:gd name="T53" fmla="*/ 234 h 299"/>
                <a:gd name="T54" fmla="*/ 68 w 301"/>
                <a:gd name="T55" fmla="*/ 274 h 299"/>
                <a:gd name="T56" fmla="*/ 126 w 301"/>
                <a:gd name="T57" fmla="*/ 291 h 299"/>
                <a:gd name="T58" fmla="*/ 85 w 301"/>
                <a:gd name="T59" fmla="*/ 218 h 299"/>
                <a:gd name="T60" fmla="*/ 70 w 301"/>
                <a:gd name="T61" fmla="*/ 210 h 299"/>
                <a:gd name="T62" fmla="*/ 30 w 301"/>
                <a:gd name="T63" fmla="*/ 191 h 299"/>
                <a:gd name="T64" fmla="*/ 59 w 301"/>
                <a:gd name="T65" fmla="*/ 167 h 299"/>
                <a:gd name="T66" fmla="*/ 51 w 301"/>
                <a:gd name="T67" fmla="*/ 143 h 299"/>
                <a:gd name="T68" fmla="*/ 31 w 301"/>
                <a:gd name="T69" fmla="*/ 103 h 299"/>
                <a:gd name="T70" fmla="*/ 70 w 301"/>
                <a:gd name="T71" fmla="*/ 104 h 299"/>
                <a:gd name="T72" fmla="*/ 79 w 301"/>
                <a:gd name="T73" fmla="*/ 81 h 299"/>
                <a:gd name="T74" fmla="*/ 90 w 301"/>
                <a:gd name="T75" fmla="*/ 37 h 299"/>
                <a:gd name="T76" fmla="*/ 119 w 301"/>
                <a:gd name="T77" fmla="*/ 62 h 299"/>
                <a:gd name="T78" fmla="*/ 140 w 301"/>
                <a:gd name="T79" fmla="*/ 50 h 299"/>
                <a:gd name="T80" fmla="*/ 177 w 301"/>
                <a:gd name="T81" fmla="*/ 24 h 299"/>
                <a:gd name="T82" fmla="*/ 183 w 301"/>
                <a:gd name="T83" fmla="*/ 61 h 299"/>
                <a:gd name="T84" fmla="*/ 208 w 301"/>
                <a:gd name="T85" fmla="*/ 65 h 299"/>
                <a:gd name="T86" fmla="*/ 252 w 301"/>
                <a:gd name="T87" fmla="*/ 69 h 299"/>
                <a:gd name="T88" fmla="*/ 234 w 301"/>
                <a:gd name="T89" fmla="*/ 101 h 299"/>
                <a:gd name="T90" fmla="*/ 250 w 301"/>
                <a:gd name="T91" fmla="*/ 122 h 299"/>
                <a:gd name="T92" fmla="*/ 280 w 301"/>
                <a:gd name="T93" fmla="*/ 153 h 299"/>
                <a:gd name="T94" fmla="*/ 246 w 301"/>
                <a:gd name="T95" fmla="*/ 165 h 299"/>
                <a:gd name="T96" fmla="*/ 246 w 301"/>
                <a:gd name="T97" fmla="*/ 192 h 299"/>
                <a:gd name="T98" fmla="*/ 248 w 301"/>
                <a:gd name="T99" fmla="*/ 235 h 299"/>
                <a:gd name="T100" fmla="*/ 215 w 301"/>
                <a:gd name="T101" fmla="*/ 223 h 299"/>
                <a:gd name="T102" fmla="*/ 197 w 301"/>
                <a:gd name="T103" fmla="*/ 243 h 299"/>
                <a:gd name="T104" fmla="*/ 171 w 301"/>
                <a:gd name="T105" fmla="*/ 277 h 299"/>
                <a:gd name="T106" fmla="*/ 153 w 301"/>
                <a:gd name="T107" fmla="*/ 246 h 299"/>
                <a:gd name="T108" fmla="*/ 137 w 301"/>
                <a:gd name="T109" fmla="*/ 244 h 299"/>
                <a:gd name="T110" fmla="*/ 113 w 301"/>
                <a:gd name="T111" fmla="*/ 273 h 299"/>
                <a:gd name="T112" fmla="*/ 94 w 301"/>
                <a:gd name="T113"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99">
                  <a:moveTo>
                    <a:pt x="126" y="291"/>
                  </a:moveTo>
                  <a:cubicBezTo>
                    <a:pt x="141" y="265"/>
                    <a:pt x="141" y="265"/>
                    <a:pt x="141" y="265"/>
                  </a:cubicBezTo>
                  <a:cubicBezTo>
                    <a:pt x="143" y="265"/>
                    <a:pt x="144" y="265"/>
                    <a:pt x="146" y="265"/>
                  </a:cubicBezTo>
                  <a:cubicBezTo>
                    <a:pt x="155" y="293"/>
                    <a:pt x="155" y="293"/>
                    <a:pt x="155" y="293"/>
                  </a:cubicBezTo>
                  <a:cubicBezTo>
                    <a:pt x="157" y="297"/>
                    <a:pt x="161" y="299"/>
                    <a:pt x="165" y="299"/>
                  </a:cubicBezTo>
                  <a:cubicBezTo>
                    <a:pt x="166" y="299"/>
                    <a:pt x="166" y="299"/>
                    <a:pt x="167" y="299"/>
                  </a:cubicBezTo>
                  <a:cubicBezTo>
                    <a:pt x="216" y="286"/>
                    <a:pt x="216" y="286"/>
                    <a:pt x="216" y="286"/>
                  </a:cubicBezTo>
                  <a:cubicBezTo>
                    <a:pt x="221" y="285"/>
                    <a:pt x="224" y="280"/>
                    <a:pt x="223" y="274"/>
                  </a:cubicBezTo>
                  <a:cubicBezTo>
                    <a:pt x="218" y="246"/>
                    <a:pt x="218" y="246"/>
                    <a:pt x="218" y="246"/>
                  </a:cubicBezTo>
                  <a:cubicBezTo>
                    <a:pt x="219" y="245"/>
                    <a:pt x="220" y="243"/>
                    <a:pt x="222" y="242"/>
                  </a:cubicBezTo>
                  <a:cubicBezTo>
                    <a:pt x="246" y="257"/>
                    <a:pt x="246" y="257"/>
                    <a:pt x="246" y="257"/>
                  </a:cubicBezTo>
                  <a:cubicBezTo>
                    <a:pt x="251" y="259"/>
                    <a:pt x="256" y="258"/>
                    <a:pt x="259" y="254"/>
                  </a:cubicBezTo>
                  <a:cubicBezTo>
                    <a:pt x="288" y="213"/>
                    <a:pt x="288" y="213"/>
                    <a:pt x="288" y="213"/>
                  </a:cubicBezTo>
                  <a:cubicBezTo>
                    <a:pt x="291" y="208"/>
                    <a:pt x="290" y="203"/>
                    <a:pt x="286" y="199"/>
                  </a:cubicBezTo>
                  <a:cubicBezTo>
                    <a:pt x="264" y="181"/>
                    <a:pt x="264" y="181"/>
                    <a:pt x="264" y="181"/>
                  </a:cubicBezTo>
                  <a:cubicBezTo>
                    <a:pt x="264" y="179"/>
                    <a:pt x="264" y="177"/>
                    <a:pt x="265" y="175"/>
                  </a:cubicBezTo>
                  <a:cubicBezTo>
                    <a:pt x="293" y="171"/>
                    <a:pt x="293" y="171"/>
                    <a:pt x="293" y="171"/>
                  </a:cubicBezTo>
                  <a:cubicBezTo>
                    <a:pt x="298" y="170"/>
                    <a:pt x="301" y="165"/>
                    <a:pt x="301" y="160"/>
                  </a:cubicBezTo>
                  <a:cubicBezTo>
                    <a:pt x="297" y="110"/>
                    <a:pt x="297" y="110"/>
                    <a:pt x="297" y="110"/>
                  </a:cubicBezTo>
                  <a:cubicBezTo>
                    <a:pt x="296" y="105"/>
                    <a:pt x="292" y="101"/>
                    <a:pt x="287" y="101"/>
                  </a:cubicBezTo>
                  <a:cubicBezTo>
                    <a:pt x="287" y="101"/>
                    <a:pt x="287" y="101"/>
                    <a:pt x="287" y="101"/>
                  </a:cubicBezTo>
                  <a:cubicBezTo>
                    <a:pt x="257" y="102"/>
                    <a:pt x="257" y="102"/>
                    <a:pt x="257" y="102"/>
                  </a:cubicBezTo>
                  <a:cubicBezTo>
                    <a:pt x="256" y="100"/>
                    <a:pt x="255" y="99"/>
                    <a:pt x="254" y="97"/>
                  </a:cubicBezTo>
                  <a:cubicBezTo>
                    <a:pt x="273" y="75"/>
                    <a:pt x="273" y="75"/>
                    <a:pt x="273" y="75"/>
                  </a:cubicBezTo>
                  <a:cubicBezTo>
                    <a:pt x="277" y="71"/>
                    <a:pt x="276" y="65"/>
                    <a:pt x="273" y="62"/>
                  </a:cubicBezTo>
                  <a:cubicBezTo>
                    <a:pt x="237" y="26"/>
                    <a:pt x="237" y="26"/>
                    <a:pt x="237" y="26"/>
                  </a:cubicBezTo>
                  <a:cubicBezTo>
                    <a:pt x="233" y="22"/>
                    <a:pt x="227" y="22"/>
                    <a:pt x="224" y="26"/>
                  </a:cubicBezTo>
                  <a:cubicBezTo>
                    <a:pt x="200" y="46"/>
                    <a:pt x="200" y="46"/>
                    <a:pt x="200" y="46"/>
                  </a:cubicBezTo>
                  <a:cubicBezTo>
                    <a:pt x="199" y="45"/>
                    <a:pt x="198" y="45"/>
                    <a:pt x="196" y="44"/>
                  </a:cubicBezTo>
                  <a:cubicBezTo>
                    <a:pt x="197" y="15"/>
                    <a:pt x="197" y="15"/>
                    <a:pt x="197" y="15"/>
                  </a:cubicBezTo>
                  <a:cubicBezTo>
                    <a:pt x="197" y="9"/>
                    <a:pt x="193" y="5"/>
                    <a:pt x="188" y="4"/>
                  </a:cubicBezTo>
                  <a:cubicBezTo>
                    <a:pt x="138" y="0"/>
                    <a:pt x="138" y="0"/>
                    <a:pt x="138" y="0"/>
                  </a:cubicBezTo>
                  <a:cubicBezTo>
                    <a:pt x="132" y="0"/>
                    <a:pt x="128" y="3"/>
                    <a:pt x="127" y="8"/>
                  </a:cubicBezTo>
                  <a:cubicBezTo>
                    <a:pt x="122" y="40"/>
                    <a:pt x="122" y="40"/>
                    <a:pt x="122" y="40"/>
                  </a:cubicBezTo>
                  <a:cubicBezTo>
                    <a:pt x="121" y="40"/>
                    <a:pt x="120" y="41"/>
                    <a:pt x="118" y="41"/>
                  </a:cubicBezTo>
                  <a:cubicBezTo>
                    <a:pt x="99" y="17"/>
                    <a:pt x="99" y="17"/>
                    <a:pt x="99" y="17"/>
                  </a:cubicBezTo>
                  <a:cubicBezTo>
                    <a:pt x="96" y="13"/>
                    <a:pt x="90" y="12"/>
                    <a:pt x="86" y="15"/>
                  </a:cubicBezTo>
                  <a:cubicBezTo>
                    <a:pt x="45" y="44"/>
                    <a:pt x="45" y="44"/>
                    <a:pt x="45" y="44"/>
                  </a:cubicBezTo>
                  <a:cubicBezTo>
                    <a:pt x="40" y="47"/>
                    <a:pt x="39" y="53"/>
                    <a:pt x="42" y="57"/>
                  </a:cubicBezTo>
                  <a:cubicBezTo>
                    <a:pt x="58" y="85"/>
                    <a:pt x="58" y="85"/>
                    <a:pt x="58" y="85"/>
                  </a:cubicBezTo>
                  <a:cubicBezTo>
                    <a:pt x="58" y="86"/>
                    <a:pt x="57" y="87"/>
                    <a:pt x="56" y="88"/>
                  </a:cubicBezTo>
                  <a:cubicBezTo>
                    <a:pt x="26" y="82"/>
                    <a:pt x="26" y="82"/>
                    <a:pt x="26" y="82"/>
                  </a:cubicBezTo>
                  <a:cubicBezTo>
                    <a:pt x="21" y="81"/>
                    <a:pt x="16" y="84"/>
                    <a:pt x="15" y="89"/>
                  </a:cubicBezTo>
                  <a:cubicBezTo>
                    <a:pt x="2" y="138"/>
                    <a:pt x="2" y="138"/>
                    <a:pt x="2" y="138"/>
                  </a:cubicBezTo>
                  <a:cubicBezTo>
                    <a:pt x="0" y="143"/>
                    <a:pt x="3" y="148"/>
                    <a:pt x="8" y="150"/>
                  </a:cubicBezTo>
                  <a:cubicBezTo>
                    <a:pt x="38" y="160"/>
                    <a:pt x="38" y="160"/>
                    <a:pt x="38" y="160"/>
                  </a:cubicBezTo>
                  <a:cubicBezTo>
                    <a:pt x="38" y="161"/>
                    <a:pt x="38" y="162"/>
                    <a:pt x="38" y="164"/>
                  </a:cubicBezTo>
                  <a:cubicBezTo>
                    <a:pt x="12" y="178"/>
                    <a:pt x="12" y="178"/>
                    <a:pt x="12" y="178"/>
                  </a:cubicBezTo>
                  <a:cubicBezTo>
                    <a:pt x="7" y="181"/>
                    <a:pt x="5" y="187"/>
                    <a:pt x="7" y="191"/>
                  </a:cubicBezTo>
                  <a:cubicBezTo>
                    <a:pt x="29" y="237"/>
                    <a:pt x="29" y="237"/>
                    <a:pt x="29" y="237"/>
                  </a:cubicBezTo>
                  <a:cubicBezTo>
                    <a:pt x="31" y="242"/>
                    <a:pt x="36" y="244"/>
                    <a:pt x="41" y="242"/>
                  </a:cubicBezTo>
                  <a:cubicBezTo>
                    <a:pt x="70" y="231"/>
                    <a:pt x="70" y="231"/>
                    <a:pt x="70" y="231"/>
                  </a:cubicBezTo>
                  <a:cubicBezTo>
                    <a:pt x="71" y="231"/>
                    <a:pt x="71" y="232"/>
                    <a:pt x="71" y="232"/>
                  </a:cubicBezTo>
                  <a:cubicBezTo>
                    <a:pt x="72" y="233"/>
                    <a:pt x="73" y="233"/>
                    <a:pt x="73" y="234"/>
                  </a:cubicBezTo>
                  <a:cubicBezTo>
                    <a:pt x="63" y="262"/>
                    <a:pt x="63" y="262"/>
                    <a:pt x="63" y="262"/>
                  </a:cubicBezTo>
                  <a:cubicBezTo>
                    <a:pt x="61" y="267"/>
                    <a:pt x="63" y="272"/>
                    <a:pt x="68" y="274"/>
                  </a:cubicBezTo>
                  <a:cubicBezTo>
                    <a:pt x="113" y="295"/>
                    <a:pt x="113" y="295"/>
                    <a:pt x="113" y="295"/>
                  </a:cubicBezTo>
                  <a:cubicBezTo>
                    <a:pt x="118" y="298"/>
                    <a:pt x="124" y="296"/>
                    <a:pt x="126" y="291"/>
                  </a:cubicBezTo>
                  <a:close/>
                  <a:moveTo>
                    <a:pt x="92" y="223"/>
                  </a:moveTo>
                  <a:cubicBezTo>
                    <a:pt x="89" y="221"/>
                    <a:pt x="87" y="220"/>
                    <a:pt x="85" y="218"/>
                  </a:cubicBezTo>
                  <a:cubicBezTo>
                    <a:pt x="84" y="216"/>
                    <a:pt x="82" y="215"/>
                    <a:pt x="81" y="213"/>
                  </a:cubicBezTo>
                  <a:cubicBezTo>
                    <a:pt x="78" y="209"/>
                    <a:pt x="73" y="208"/>
                    <a:pt x="70" y="210"/>
                  </a:cubicBezTo>
                  <a:cubicBezTo>
                    <a:pt x="43" y="220"/>
                    <a:pt x="43" y="220"/>
                    <a:pt x="43" y="220"/>
                  </a:cubicBezTo>
                  <a:cubicBezTo>
                    <a:pt x="30" y="191"/>
                    <a:pt x="30" y="191"/>
                    <a:pt x="30" y="191"/>
                  </a:cubicBezTo>
                  <a:cubicBezTo>
                    <a:pt x="54" y="178"/>
                    <a:pt x="54" y="178"/>
                    <a:pt x="54" y="178"/>
                  </a:cubicBezTo>
                  <a:cubicBezTo>
                    <a:pt x="58" y="176"/>
                    <a:pt x="60" y="171"/>
                    <a:pt x="59" y="167"/>
                  </a:cubicBezTo>
                  <a:cubicBezTo>
                    <a:pt x="58" y="162"/>
                    <a:pt x="58" y="158"/>
                    <a:pt x="58" y="153"/>
                  </a:cubicBezTo>
                  <a:cubicBezTo>
                    <a:pt x="58" y="148"/>
                    <a:pt x="55" y="145"/>
                    <a:pt x="51" y="143"/>
                  </a:cubicBezTo>
                  <a:cubicBezTo>
                    <a:pt x="23" y="134"/>
                    <a:pt x="23" y="134"/>
                    <a:pt x="23" y="134"/>
                  </a:cubicBezTo>
                  <a:cubicBezTo>
                    <a:pt x="31" y="103"/>
                    <a:pt x="31" y="103"/>
                    <a:pt x="31" y="103"/>
                  </a:cubicBezTo>
                  <a:cubicBezTo>
                    <a:pt x="59" y="109"/>
                    <a:pt x="59" y="109"/>
                    <a:pt x="59" y="109"/>
                  </a:cubicBezTo>
                  <a:cubicBezTo>
                    <a:pt x="64" y="109"/>
                    <a:pt x="68" y="108"/>
                    <a:pt x="70" y="104"/>
                  </a:cubicBezTo>
                  <a:cubicBezTo>
                    <a:pt x="72" y="100"/>
                    <a:pt x="75" y="96"/>
                    <a:pt x="78" y="92"/>
                  </a:cubicBezTo>
                  <a:cubicBezTo>
                    <a:pt x="81" y="89"/>
                    <a:pt x="81" y="84"/>
                    <a:pt x="79" y="81"/>
                  </a:cubicBezTo>
                  <a:cubicBezTo>
                    <a:pt x="64" y="55"/>
                    <a:pt x="64" y="55"/>
                    <a:pt x="64" y="55"/>
                  </a:cubicBezTo>
                  <a:cubicBezTo>
                    <a:pt x="90" y="37"/>
                    <a:pt x="90" y="37"/>
                    <a:pt x="90" y="37"/>
                  </a:cubicBezTo>
                  <a:cubicBezTo>
                    <a:pt x="107" y="59"/>
                    <a:pt x="107" y="59"/>
                    <a:pt x="107" y="59"/>
                  </a:cubicBezTo>
                  <a:cubicBezTo>
                    <a:pt x="110" y="62"/>
                    <a:pt x="115" y="64"/>
                    <a:pt x="119" y="62"/>
                  </a:cubicBezTo>
                  <a:cubicBezTo>
                    <a:pt x="123" y="60"/>
                    <a:pt x="128" y="59"/>
                    <a:pt x="133" y="58"/>
                  </a:cubicBezTo>
                  <a:cubicBezTo>
                    <a:pt x="137" y="57"/>
                    <a:pt x="140" y="54"/>
                    <a:pt x="140" y="50"/>
                  </a:cubicBezTo>
                  <a:cubicBezTo>
                    <a:pt x="145" y="21"/>
                    <a:pt x="145" y="21"/>
                    <a:pt x="145" y="21"/>
                  </a:cubicBezTo>
                  <a:cubicBezTo>
                    <a:pt x="177" y="24"/>
                    <a:pt x="177" y="24"/>
                    <a:pt x="177" y="24"/>
                  </a:cubicBezTo>
                  <a:cubicBezTo>
                    <a:pt x="176" y="51"/>
                    <a:pt x="176" y="51"/>
                    <a:pt x="176" y="51"/>
                  </a:cubicBezTo>
                  <a:cubicBezTo>
                    <a:pt x="176" y="55"/>
                    <a:pt x="179" y="59"/>
                    <a:pt x="183" y="61"/>
                  </a:cubicBezTo>
                  <a:cubicBezTo>
                    <a:pt x="188" y="62"/>
                    <a:pt x="193" y="64"/>
                    <a:pt x="197" y="67"/>
                  </a:cubicBezTo>
                  <a:cubicBezTo>
                    <a:pt x="201" y="69"/>
                    <a:pt x="205" y="68"/>
                    <a:pt x="208" y="65"/>
                  </a:cubicBezTo>
                  <a:cubicBezTo>
                    <a:pt x="230" y="47"/>
                    <a:pt x="230" y="47"/>
                    <a:pt x="230" y="47"/>
                  </a:cubicBezTo>
                  <a:cubicBezTo>
                    <a:pt x="252" y="69"/>
                    <a:pt x="252" y="69"/>
                    <a:pt x="252" y="69"/>
                  </a:cubicBezTo>
                  <a:cubicBezTo>
                    <a:pt x="235" y="89"/>
                    <a:pt x="235" y="89"/>
                    <a:pt x="235" y="89"/>
                  </a:cubicBezTo>
                  <a:cubicBezTo>
                    <a:pt x="232" y="93"/>
                    <a:pt x="231" y="97"/>
                    <a:pt x="234" y="101"/>
                  </a:cubicBezTo>
                  <a:cubicBezTo>
                    <a:pt x="236" y="106"/>
                    <a:pt x="239" y="110"/>
                    <a:pt x="241" y="115"/>
                  </a:cubicBezTo>
                  <a:cubicBezTo>
                    <a:pt x="242" y="119"/>
                    <a:pt x="246" y="122"/>
                    <a:pt x="250" y="122"/>
                  </a:cubicBezTo>
                  <a:cubicBezTo>
                    <a:pt x="278" y="121"/>
                    <a:pt x="278" y="121"/>
                    <a:pt x="278" y="121"/>
                  </a:cubicBezTo>
                  <a:cubicBezTo>
                    <a:pt x="280" y="153"/>
                    <a:pt x="280" y="153"/>
                    <a:pt x="280" y="153"/>
                  </a:cubicBezTo>
                  <a:cubicBezTo>
                    <a:pt x="255" y="157"/>
                    <a:pt x="255" y="157"/>
                    <a:pt x="255" y="157"/>
                  </a:cubicBezTo>
                  <a:cubicBezTo>
                    <a:pt x="250" y="157"/>
                    <a:pt x="247" y="161"/>
                    <a:pt x="246" y="165"/>
                  </a:cubicBezTo>
                  <a:cubicBezTo>
                    <a:pt x="246" y="171"/>
                    <a:pt x="244" y="176"/>
                    <a:pt x="243" y="181"/>
                  </a:cubicBezTo>
                  <a:cubicBezTo>
                    <a:pt x="241" y="185"/>
                    <a:pt x="242" y="189"/>
                    <a:pt x="246" y="192"/>
                  </a:cubicBezTo>
                  <a:cubicBezTo>
                    <a:pt x="266" y="209"/>
                    <a:pt x="266" y="209"/>
                    <a:pt x="266" y="209"/>
                  </a:cubicBezTo>
                  <a:cubicBezTo>
                    <a:pt x="248" y="235"/>
                    <a:pt x="248" y="235"/>
                    <a:pt x="248" y="235"/>
                  </a:cubicBezTo>
                  <a:cubicBezTo>
                    <a:pt x="226" y="222"/>
                    <a:pt x="226" y="222"/>
                    <a:pt x="226" y="222"/>
                  </a:cubicBezTo>
                  <a:cubicBezTo>
                    <a:pt x="223" y="219"/>
                    <a:pt x="218" y="220"/>
                    <a:pt x="215" y="223"/>
                  </a:cubicBezTo>
                  <a:cubicBezTo>
                    <a:pt x="210" y="226"/>
                    <a:pt x="206" y="229"/>
                    <a:pt x="201" y="232"/>
                  </a:cubicBezTo>
                  <a:cubicBezTo>
                    <a:pt x="198" y="234"/>
                    <a:pt x="196" y="239"/>
                    <a:pt x="197" y="243"/>
                  </a:cubicBezTo>
                  <a:cubicBezTo>
                    <a:pt x="202" y="269"/>
                    <a:pt x="202" y="269"/>
                    <a:pt x="202" y="269"/>
                  </a:cubicBezTo>
                  <a:cubicBezTo>
                    <a:pt x="171" y="277"/>
                    <a:pt x="171" y="277"/>
                    <a:pt x="171" y="277"/>
                  </a:cubicBezTo>
                  <a:cubicBezTo>
                    <a:pt x="162" y="252"/>
                    <a:pt x="162" y="252"/>
                    <a:pt x="162" y="252"/>
                  </a:cubicBezTo>
                  <a:cubicBezTo>
                    <a:pt x="161" y="248"/>
                    <a:pt x="157" y="246"/>
                    <a:pt x="153" y="246"/>
                  </a:cubicBezTo>
                  <a:cubicBezTo>
                    <a:pt x="153" y="246"/>
                    <a:pt x="153" y="246"/>
                    <a:pt x="153" y="246"/>
                  </a:cubicBezTo>
                  <a:cubicBezTo>
                    <a:pt x="148" y="246"/>
                    <a:pt x="142" y="245"/>
                    <a:pt x="137" y="244"/>
                  </a:cubicBezTo>
                  <a:cubicBezTo>
                    <a:pt x="133" y="244"/>
                    <a:pt x="129" y="246"/>
                    <a:pt x="127" y="249"/>
                  </a:cubicBezTo>
                  <a:cubicBezTo>
                    <a:pt x="113" y="273"/>
                    <a:pt x="113" y="273"/>
                    <a:pt x="113" y="273"/>
                  </a:cubicBezTo>
                  <a:cubicBezTo>
                    <a:pt x="85" y="260"/>
                    <a:pt x="85" y="260"/>
                    <a:pt x="85" y="260"/>
                  </a:cubicBezTo>
                  <a:cubicBezTo>
                    <a:pt x="94" y="235"/>
                    <a:pt x="94" y="235"/>
                    <a:pt x="94" y="235"/>
                  </a:cubicBezTo>
                  <a:cubicBezTo>
                    <a:pt x="96" y="231"/>
                    <a:pt x="95" y="226"/>
                    <a:pt x="9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67" name="Freeform 88">
              <a:extLst>
                <a:ext uri="{FF2B5EF4-FFF2-40B4-BE49-F238E27FC236}">
                  <a16:creationId xmlns:a16="http://schemas.microsoft.com/office/drawing/2014/main" id="{BB5C5D73-17B4-42A9-84FB-DABE0EF4C9E7}"/>
                </a:ext>
              </a:extLst>
            </p:cNvPr>
            <p:cNvSpPr>
              <a:spLocks noEditPoints="1"/>
            </p:cNvSpPr>
            <p:nvPr/>
          </p:nvSpPr>
          <p:spPr bwMode="auto">
            <a:xfrm>
              <a:off x="7469188" y="4960938"/>
              <a:ext cx="193675" cy="184150"/>
            </a:xfrm>
            <a:custGeom>
              <a:avLst/>
              <a:gdLst>
                <a:gd name="T0" fmla="*/ 75 w 91"/>
                <a:gd name="T1" fmla="*/ 16 h 87"/>
                <a:gd name="T2" fmla="*/ 16 w 91"/>
                <a:gd name="T3" fmla="*/ 16 h 87"/>
                <a:gd name="T4" fmla="*/ 16 w 91"/>
                <a:gd name="T5" fmla="*/ 75 h 87"/>
                <a:gd name="T6" fmla="*/ 46 w 91"/>
                <a:gd name="T7" fmla="*/ 87 h 87"/>
                <a:gd name="T8" fmla="*/ 75 w 91"/>
                <a:gd name="T9" fmla="*/ 75 h 87"/>
                <a:gd name="T10" fmla="*/ 75 w 91"/>
                <a:gd name="T11" fmla="*/ 16 h 87"/>
                <a:gd name="T12" fmla="*/ 61 w 91"/>
                <a:gd name="T13" fmla="*/ 61 h 87"/>
                <a:gd name="T14" fmla="*/ 30 w 91"/>
                <a:gd name="T15" fmla="*/ 61 h 87"/>
                <a:gd name="T16" fmla="*/ 24 w 91"/>
                <a:gd name="T17" fmla="*/ 46 h 87"/>
                <a:gd name="T18" fmla="*/ 30 w 91"/>
                <a:gd name="T19" fmla="*/ 30 h 87"/>
                <a:gd name="T20" fmla="*/ 46 w 91"/>
                <a:gd name="T21" fmla="*/ 24 h 87"/>
                <a:gd name="T22" fmla="*/ 61 w 91"/>
                <a:gd name="T23" fmla="*/ 30 h 87"/>
                <a:gd name="T24" fmla="*/ 61 w 91"/>
                <a:gd name="T25"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7">
                  <a:moveTo>
                    <a:pt x="75" y="16"/>
                  </a:moveTo>
                  <a:cubicBezTo>
                    <a:pt x="59" y="0"/>
                    <a:pt x="32" y="0"/>
                    <a:pt x="16" y="16"/>
                  </a:cubicBezTo>
                  <a:cubicBezTo>
                    <a:pt x="0" y="32"/>
                    <a:pt x="0" y="59"/>
                    <a:pt x="16" y="75"/>
                  </a:cubicBezTo>
                  <a:cubicBezTo>
                    <a:pt x="24" y="83"/>
                    <a:pt x="35" y="87"/>
                    <a:pt x="46" y="87"/>
                  </a:cubicBezTo>
                  <a:cubicBezTo>
                    <a:pt x="56" y="87"/>
                    <a:pt x="67" y="83"/>
                    <a:pt x="75" y="75"/>
                  </a:cubicBezTo>
                  <a:cubicBezTo>
                    <a:pt x="91" y="59"/>
                    <a:pt x="91" y="32"/>
                    <a:pt x="75" y="16"/>
                  </a:cubicBezTo>
                  <a:close/>
                  <a:moveTo>
                    <a:pt x="61" y="61"/>
                  </a:moveTo>
                  <a:cubicBezTo>
                    <a:pt x="52" y="69"/>
                    <a:pt x="39" y="69"/>
                    <a:pt x="30" y="61"/>
                  </a:cubicBezTo>
                  <a:cubicBezTo>
                    <a:pt x="26" y="57"/>
                    <a:pt x="24" y="51"/>
                    <a:pt x="24" y="46"/>
                  </a:cubicBezTo>
                  <a:cubicBezTo>
                    <a:pt x="24" y="40"/>
                    <a:pt x="26" y="34"/>
                    <a:pt x="30" y="30"/>
                  </a:cubicBezTo>
                  <a:cubicBezTo>
                    <a:pt x="34" y="26"/>
                    <a:pt x="40" y="24"/>
                    <a:pt x="46" y="24"/>
                  </a:cubicBezTo>
                  <a:cubicBezTo>
                    <a:pt x="51" y="24"/>
                    <a:pt x="57" y="26"/>
                    <a:pt x="61" y="30"/>
                  </a:cubicBezTo>
                  <a:cubicBezTo>
                    <a:pt x="69" y="39"/>
                    <a:pt x="69" y="53"/>
                    <a:pt x="6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68" name="Freeform 89">
              <a:extLst>
                <a:ext uri="{FF2B5EF4-FFF2-40B4-BE49-F238E27FC236}">
                  <a16:creationId xmlns:a16="http://schemas.microsoft.com/office/drawing/2014/main" id="{20656C0E-D1C2-4832-979C-578B8ECF95E6}"/>
                </a:ext>
              </a:extLst>
            </p:cNvPr>
            <p:cNvSpPr>
              <a:spLocks noEditPoints="1"/>
            </p:cNvSpPr>
            <p:nvPr/>
          </p:nvSpPr>
          <p:spPr bwMode="auto">
            <a:xfrm>
              <a:off x="7675563" y="4340225"/>
              <a:ext cx="450850" cy="454025"/>
            </a:xfrm>
            <a:custGeom>
              <a:avLst/>
              <a:gdLst>
                <a:gd name="T0" fmla="*/ 29 w 213"/>
                <a:gd name="T1" fmla="*/ 121 h 213"/>
                <a:gd name="T2" fmla="*/ 4 w 213"/>
                <a:gd name="T3" fmla="*/ 135 h 213"/>
                <a:gd name="T4" fmla="*/ 20 w 213"/>
                <a:gd name="T5" fmla="*/ 170 h 213"/>
                <a:gd name="T6" fmla="*/ 47 w 213"/>
                <a:gd name="T7" fmla="*/ 160 h 213"/>
                <a:gd name="T8" fmla="*/ 51 w 213"/>
                <a:gd name="T9" fmla="*/ 164 h 213"/>
                <a:gd name="T10" fmla="*/ 56 w 213"/>
                <a:gd name="T11" fmla="*/ 169 h 213"/>
                <a:gd name="T12" fmla="*/ 46 w 213"/>
                <a:gd name="T13" fmla="*/ 195 h 213"/>
                <a:gd name="T14" fmla="*/ 81 w 213"/>
                <a:gd name="T15" fmla="*/ 211 h 213"/>
                <a:gd name="T16" fmla="*/ 95 w 213"/>
                <a:gd name="T17" fmla="*/ 186 h 213"/>
                <a:gd name="T18" fmla="*/ 108 w 213"/>
                <a:gd name="T19" fmla="*/ 187 h 213"/>
                <a:gd name="T20" fmla="*/ 117 w 213"/>
                <a:gd name="T21" fmla="*/ 213 h 213"/>
                <a:gd name="T22" fmla="*/ 154 w 213"/>
                <a:gd name="T23" fmla="*/ 203 h 213"/>
                <a:gd name="T24" fmla="*/ 149 w 213"/>
                <a:gd name="T25" fmla="*/ 176 h 213"/>
                <a:gd name="T26" fmla="*/ 160 w 213"/>
                <a:gd name="T27" fmla="*/ 168 h 213"/>
                <a:gd name="T28" fmla="*/ 183 w 213"/>
                <a:gd name="T29" fmla="*/ 182 h 213"/>
                <a:gd name="T30" fmla="*/ 205 w 213"/>
                <a:gd name="T31" fmla="*/ 150 h 213"/>
                <a:gd name="T32" fmla="*/ 183 w 213"/>
                <a:gd name="T33" fmla="*/ 133 h 213"/>
                <a:gd name="T34" fmla="*/ 187 w 213"/>
                <a:gd name="T35" fmla="*/ 120 h 213"/>
                <a:gd name="T36" fmla="*/ 213 w 213"/>
                <a:gd name="T37" fmla="*/ 115 h 213"/>
                <a:gd name="T38" fmla="*/ 210 w 213"/>
                <a:gd name="T39" fmla="*/ 77 h 213"/>
                <a:gd name="T40" fmla="*/ 182 w 213"/>
                <a:gd name="T41" fmla="*/ 78 h 213"/>
                <a:gd name="T42" fmla="*/ 176 w 213"/>
                <a:gd name="T43" fmla="*/ 66 h 213"/>
                <a:gd name="T44" fmla="*/ 194 w 213"/>
                <a:gd name="T45" fmla="*/ 45 h 213"/>
                <a:gd name="T46" fmla="*/ 167 w 213"/>
                <a:gd name="T47" fmla="*/ 18 h 213"/>
                <a:gd name="T48" fmla="*/ 145 w 213"/>
                <a:gd name="T49" fmla="*/ 37 h 213"/>
                <a:gd name="T50" fmla="*/ 133 w 213"/>
                <a:gd name="T51" fmla="*/ 32 h 213"/>
                <a:gd name="T52" fmla="*/ 134 w 213"/>
                <a:gd name="T53" fmla="*/ 4 h 213"/>
                <a:gd name="T54" fmla="*/ 95 w 213"/>
                <a:gd name="T55" fmla="*/ 0 h 213"/>
                <a:gd name="T56" fmla="*/ 91 w 213"/>
                <a:gd name="T57" fmla="*/ 29 h 213"/>
                <a:gd name="T58" fmla="*/ 79 w 213"/>
                <a:gd name="T59" fmla="*/ 33 h 213"/>
                <a:gd name="T60" fmla="*/ 61 w 213"/>
                <a:gd name="T61" fmla="*/ 11 h 213"/>
                <a:gd name="T62" fmla="*/ 30 w 213"/>
                <a:gd name="T63" fmla="*/ 33 h 213"/>
                <a:gd name="T64" fmla="*/ 45 w 213"/>
                <a:gd name="T65" fmla="*/ 58 h 213"/>
                <a:gd name="T66" fmla="*/ 38 w 213"/>
                <a:gd name="T67" fmla="*/ 68 h 213"/>
                <a:gd name="T68" fmla="*/ 10 w 213"/>
                <a:gd name="T69" fmla="*/ 63 h 213"/>
                <a:gd name="T70" fmla="*/ 0 w 213"/>
                <a:gd name="T71" fmla="*/ 99 h 213"/>
                <a:gd name="T72" fmla="*/ 28 w 213"/>
                <a:gd name="T73" fmla="*/ 109 h 213"/>
                <a:gd name="T74" fmla="*/ 29 w 213"/>
                <a:gd name="T75" fmla="*/ 121 h 213"/>
                <a:gd name="T76" fmla="*/ 68 w 213"/>
                <a:gd name="T77" fmla="*/ 68 h 213"/>
                <a:gd name="T78" fmla="*/ 147 w 213"/>
                <a:gd name="T79" fmla="*/ 68 h 213"/>
                <a:gd name="T80" fmla="*/ 147 w 213"/>
                <a:gd name="T81" fmla="*/ 147 h 213"/>
                <a:gd name="T82" fmla="*/ 68 w 213"/>
                <a:gd name="T83" fmla="*/ 147 h 213"/>
                <a:gd name="T84" fmla="*/ 68 w 213"/>
                <a:gd name="T85" fmla="*/ 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3" h="213">
                  <a:moveTo>
                    <a:pt x="29" y="121"/>
                  </a:moveTo>
                  <a:cubicBezTo>
                    <a:pt x="4" y="135"/>
                    <a:pt x="4" y="135"/>
                    <a:pt x="4" y="135"/>
                  </a:cubicBezTo>
                  <a:cubicBezTo>
                    <a:pt x="20" y="170"/>
                    <a:pt x="20" y="170"/>
                    <a:pt x="20" y="170"/>
                  </a:cubicBezTo>
                  <a:cubicBezTo>
                    <a:pt x="47" y="160"/>
                    <a:pt x="47" y="160"/>
                    <a:pt x="47" y="160"/>
                  </a:cubicBezTo>
                  <a:cubicBezTo>
                    <a:pt x="48" y="161"/>
                    <a:pt x="50" y="163"/>
                    <a:pt x="51" y="164"/>
                  </a:cubicBezTo>
                  <a:cubicBezTo>
                    <a:pt x="53" y="166"/>
                    <a:pt x="54" y="167"/>
                    <a:pt x="56" y="169"/>
                  </a:cubicBezTo>
                  <a:cubicBezTo>
                    <a:pt x="46" y="195"/>
                    <a:pt x="46" y="195"/>
                    <a:pt x="46" y="195"/>
                  </a:cubicBezTo>
                  <a:cubicBezTo>
                    <a:pt x="81" y="211"/>
                    <a:pt x="81" y="211"/>
                    <a:pt x="81" y="211"/>
                  </a:cubicBezTo>
                  <a:cubicBezTo>
                    <a:pt x="95" y="186"/>
                    <a:pt x="95" y="186"/>
                    <a:pt x="95" y="186"/>
                  </a:cubicBezTo>
                  <a:cubicBezTo>
                    <a:pt x="99" y="187"/>
                    <a:pt x="103" y="187"/>
                    <a:pt x="108" y="187"/>
                  </a:cubicBezTo>
                  <a:cubicBezTo>
                    <a:pt x="117" y="213"/>
                    <a:pt x="117" y="213"/>
                    <a:pt x="117" y="213"/>
                  </a:cubicBezTo>
                  <a:cubicBezTo>
                    <a:pt x="154" y="203"/>
                    <a:pt x="154" y="203"/>
                    <a:pt x="154" y="203"/>
                  </a:cubicBezTo>
                  <a:cubicBezTo>
                    <a:pt x="149" y="176"/>
                    <a:pt x="149" y="176"/>
                    <a:pt x="149" y="176"/>
                  </a:cubicBezTo>
                  <a:cubicBezTo>
                    <a:pt x="152" y="174"/>
                    <a:pt x="156" y="171"/>
                    <a:pt x="160" y="168"/>
                  </a:cubicBezTo>
                  <a:cubicBezTo>
                    <a:pt x="183" y="182"/>
                    <a:pt x="183" y="182"/>
                    <a:pt x="183" y="182"/>
                  </a:cubicBezTo>
                  <a:cubicBezTo>
                    <a:pt x="205" y="150"/>
                    <a:pt x="205" y="150"/>
                    <a:pt x="205" y="150"/>
                  </a:cubicBezTo>
                  <a:cubicBezTo>
                    <a:pt x="183" y="133"/>
                    <a:pt x="183" y="133"/>
                    <a:pt x="183" y="133"/>
                  </a:cubicBezTo>
                  <a:cubicBezTo>
                    <a:pt x="185" y="129"/>
                    <a:pt x="186" y="124"/>
                    <a:pt x="187" y="120"/>
                  </a:cubicBezTo>
                  <a:cubicBezTo>
                    <a:pt x="213" y="115"/>
                    <a:pt x="213" y="115"/>
                    <a:pt x="213" y="115"/>
                  </a:cubicBezTo>
                  <a:cubicBezTo>
                    <a:pt x="210" y="77"/>
                    <a:pt x="210" y="77"/>
                    <a:pt x="210" y="77"/>
                  </a:cubicBezTo>
                  <a:cubicBezTo>
                    <a:pt x="182" y="78"/>
                    <a:pt x="182" y="78"/>
                    <a:pt x="182" y="78"/>
                  </a:cubicBezTo>
                  <a:cubicBezTo>
                    <a:pt x="180" y="74"/>
                    <a:pt x="178" y="70"/>
                    <a:pt x="176" y="66"/>
                  </a:cubicBezTo>
                  <a:cubicBezTo>
                    <a:pt x="194" y="45"/>
                    <a:pt x="194" y="45"/>
                    <a:pt x="194" y="45"/>
                  </a:cubicBezTo>
                  <a:cubicBezTo>
                    <a:pt x="167" y="18"/>
                    <a:pt x="167" y="18"/>
                    <a:pt x="167" y="18"/>
                  </a:cubicBezTo>
                  <a:cubicBezTo>
                    <a:pt x="145" y="37"/>
                    <a:pt x="145" y="37"/>
                    <a:pt x="145" y="37"/>
                  </a:cubicBezTo>
                  <a:cubicBezTo>
                    <a:pt x="141" y="35"/>
                    <a:pt x="137" y="33"/>
                    <a:pt x="133" y="32"/>
                  </a:cubicBezTo>
                  <a:cubicBezTo>
                    <a:pt x="134" y="4"/>
                    <a:pt x="134" y="4"/>
                    <a:pt x="134" y="4"/>
                  </a:cubicBezTo>
                  <a:cubicBezTo>
                    <a:pt x="95" y="0"/>
                    <a:pt x="95" y="0"/>
                    <a:pt x="95" y="0"/>
                  </a:cubicBezTo>
                  <a:cubicBezTo>
                    <a:pt x="91" y="29"/>
                    <a:pt x="91" y="29"/>
                    <a:pt x="91" y="29"/>
                  </a:cubicBezTo>
                  <a:cubicBezTo>
                    <a:pt x="87" y="30"/>
                    <a:pt x="83" y="31"/>
                    <a:pt x="79" y="33"/>
                  </a:cubicBezTo>
                  <a:cubicBezTo>
                    <a:pt x="61" y="11"/>
                    <a:pt x="61" y="11"/>
                    <a:pt x="61" y="11"/>
                  </a:cubicBezTo>
                  <a:cubicBezTo>
                    <a:pt x="30" y="33"/>
                    <a:pt x="30" y="33"/>
                    <a:pt x="30" y="33"/>
                  </a:cubicBezTo>
                  <a:cubicBezTo>
                    <a:pt x="45" y="58"/>
                    <a:pt x="45" y="58"/>
                    <a:pt x="45" y="58"/>
                  </a:cubicBezTo>
                  <a:cubicBezTo>
                    <a:pt x="42" y="61"/>
                    <a:pt x="40" y="64"/>
                    <a:pt x="38" y="68"/>
                  </a:cubicBezTo>
                  <a:cubicBezTo>
                    <a:pt x="10" y="63"/>
                    <a:pt x="10" y="63"/>
                    <a:pt x="10" y="63"/>
                  </a:cubicBezTo>
                  <a:cubicBezTo>
                    <a:pt x="0" y="99"/>
                    <a:pt x="0" y="99"/>
                    <a:pt x="0" y="99"/>
                  </a:cubicBezTo>
                  <a:cubicBezTo>
                    <a:pt x="28" y="109"/>
                    <a:pt x="28" y="109"/>
                    <a:pt x="28" y="109"/>
                  </a:cubicBezTo>
                  <a:cubicBezTo>
                    <a:pt x="28" y="113"/>
                    <a:pt x="28" y="117"/>
                    <a:pt x="29" y="121"/>
                  </a:cubicBezTo>
                  <a:close/>
                  <a:moveTo>
                    <a:pt x="68" y="68"/>
                  </a:moveTo>
                  <a:cubicBezTo>
                    <a:pt x="90" y="46"/>
                    <a:pt x="125" y="46"/>
                    <a:pt x="147" y="68"/>
                  </a:cubicBezTo>
                  <a:cubicBezTo>
                    <a:pt x="169" y="90"/>
                    <a:pt x="169" y="125"/>
                    <a:pt x="147" y="147"/>
                  </a:cubicBezTo>
                  <a:cubicBezTo>
                    <a:pt x="125" y="169"/>
                    <a:pt x="90" y="169"/>
                    <a:pt x="68" y="147"/>
                  </a:cubicBezTo>
                  <a:cubicBezTo>
                    <a:pt x="46" y="125"/>
                    <a:pt x="46" y="90"/>
                    <a:pt x="6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69" name="Freeform 90">
              <a:extLst>
                <a:ext uri="{FF2B5EF4-FFF2-40B4-BE49-F238E27FC236}">
                  <a16:creationId xmlns:a16="http://schemas.microsoft.com/office/drawing/2014/main" id="{2117FD40-0495-4B1A-ABF7-8AB4A1D92DAA}"/>
                </a:ext>
              </a:extLst>
            </p:cNvPr>
            <p:cNvSpPr>
              <a:spLocks noEditPoints="1"/>
            </p:cNvSpPr>
            <p:nvPr/>
          </p:nvSpPr>
          <p:spPr bwMode="auto">
            <a:xfrm>
              <a:off x="7477125" y="4759325"/>
              <a:ext cx="1033463" cy="1011238"/>
            </a:xfrm>
            <a:custGeom>
              <a:avLst/>
              <a:gdLst>
                <a:gd name="T0" fmla="*/ 336 w 488"/>
                <a:gd name="T1" fmla="*/ 0 h 474"/>
                <a:gd name="T2" fmla="*/ 238 w 488"/>
                <a:gd name="T3" fmla="*/ 40 h 474"/>
                <a:gd name="T4" fmla="*/ 222 w 488"/>
                <a:gd name="T5" fmla="*/ 218 h 474"/>
                <a:gd name="T6" fmla="*/ 122 w 488"/>
                <a:gd name="T7" fmla="*/ 318 h 474"/>
                <a:gd name="T8" fmla="*/ 112 w 488"/>
                <a:gd name="T9" fmla="*/ 308 h 474"/>
                <a:gd name="T10" fmla="*/ 98 w 488"/>
                <a:gd name="T11" fmla="*/ 308 h 474"/>
                <a:gd name="T12" fmla="*/ 3 w 488"/>
                <a:gd name="T13" fmla="*/ 402 h 474"/>
                <a:gd name="T14" fmla="*/ 0 w 488"/>
                <a:gd name="T15" fmla="*/ 409 h 474"/>
                <a:gd name="T16" fmla="*/ 3 w 488"/>
                <a:gd name="T17" fmla="*/ 416 h 474"/>
                <a:gd name="T18" fmla="*/ 59 w 488"/>
                <a:gd name="T19" fmla="*/ 471 h 474"/>
                <a:gd name="T20" fmla="*/ 66 w 488"/>
                <a:gd name="T21" fmla="*/ 474 h 474"/>
                <a:gd name="T22" fmla="*/ 73 w 488"/>
                <a:gd name="T23" fmla="*/ 471 h 474"/>
                <a:gd name="T24" fmla="*/ 167 w 488"/>
                <a:gd name="T25" fmla="*/ 377 h 474"/>
                <a:gd name="T26" fmla="*/ 170 w 488"/>
                <a:gd name="T27" fmla="*/ 370 h 474"/>
                <a:gd name="T28" fmla="*/ 167 w 488"/>
                <a:gd name="T29" fmla="*/ 363 h 474"/>
                <a:gd name="T30" fmla="*/ 157 w 488"/>
                <a:gd name="T31" fmla="*/ 353 h 474"/>
                <a:gd name="T32" fmla="*/ 257 w 488"/>
                <a:gd name="T33" fmla="*/ 253 h 474"/>
                <a:gd name="T34" fmla="*/ 336 w 488"/>
                <a:gd name="T35" fmla="*/ 278 h 474"/>
                <a:gd name="T36" fmla="*/ 434 w 488"/>
                <a:gd name="T37" fmla="*/ 237 h 474"/>
                <a:gd name="T38" fmla="*/ 434 w 488"/>
                <a:gd name="T39" fmla="*/ 40 h 474"/>
                <a:gd name="T40" fmla="*/ 336 w 488"/>
                <a:gd name="T41" fmla="*/ 0 h 474"/>
                <a:gd name="T42" fmla="*/ 66 w 488"/>
                <a:gd name="T43" fmla="*/ 450 h 474"/>
                <a:gd name="T44" fmla="*/ 25 w 488"/>
                <a:gd name="T45" fmla="*/ 409 h 474"/>
                <a:gd name="T46" fmla="*/ 105 w 488"/>
                <a:gd name="T47" fmla="*/ 329 h 474"/>
                <a:gd name="T48" fmla="*/ 115 w 488"/>
                <a:gd name="T49" fmla="*/ 339 h 474"/>
                <a:gd name="T50" fmla="*/ 115 w 488"/>
                <a:gd name="T51" fmla="*/ 339 h 474"/>
                <a:gd name="T52" fmla="*/ 136 w 488"/>
                <a:gd name="T53" fmla="*/ 360 h 474"/>
                <a:gd name="T54" fmla="*/ 136 w 488"/>
                <a:gd name="T55" fmla="*/ 360 h 474"/>
                <a:gd name="T56" fmla="*/ 146 w 488"/>
                <a:gd name="T57" fmla="*/ 370 h 474"/>
                <a:gd name="T58" fmla="*/ 66 w 488"/>
                <a:gd name="T59" fmla="*/ 450 h 474"/>
                <a:gd name="T60" fmla="*/ 241 w 488"/>
                <a:gd name="T61" fmla="*/ 240 h 474"/>
                <a:gd name="T62" fmla="*/ 143 w 488"/>
                <a:gd name="T63" fmla="*/ 339 h 474"/>
                <a:gd name="T64" fmla="*/ 136 w 488"/>
                <a:gd name="T65" fmla="*/ 332 h 474"/>
                <a:gd name="T66" fmla="*/ 234 w 488"/>
                <a:gd name="T67" fmla="*/ 234 h 474"/>
                <a:gd name="T68" fmla="*/ 238 w 488"/>
                <a:gd name="T69" fmla="*/ 237 h 474"/>
                <a:gd name="T70" fmla="*/ 241 w 488"/>
                <a:gd name="T71" fmla="*/ 240 h 474"/>
                <a:gd name="T72" fmla="*/ 420 w 488"/>
                <a:gd name="T73" fmla="*/ 223 h 474"/>
                <a:gd name="T74" fmla="*/ 252 w 488"/>
                <a:gd name="T75" fmla="*/ 223 h 474"/>
                <a:gd name="T76" fmla="*/ 252 w 488"/>
                <a:gd name="T77" fmla="*/ 223 h 474"/>
                <a:gd name="T78" fmla="*/ 252 w 488"/>
                <a:gd name="T79" fmla="*/ 55 h 474"/>
                <a:gd name="T80" fmla="*/ 336 w 488"/>
                <a:gd name="T81" fmla="*/ 20 h 474"/>
                <a:gd name="T82" fmla="*/ 420 w 488"/>
                <a:gd name="T83" fmla="*/ 55 h 474"/>
                <a:gd name="T84" fmla="*/ 420 w 488"/>
                <a:gd name="T85" fmla="*/ 22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74">
                  <a:moveTo>
                    <a:pt x="336" y="0"/>
                  </a:moveTo>
                  <a:cubicBezTo>
                    <a:pt x="299" y="0"/>
                    <a:pt x="264" y="14"/>
                    <a:pt x="238" y="40"/>
                  </a:cubicBezTo>
                  <a:cubicBezTo>
                    <a:pt x="189" y="89"/>
                    <a:pt x="184" y="164"/>
                    <a:pt x="222" y="218"/>
                  </a:cubicBezTo>
                  <a:cubicBezTo>
                    <a:pt x="122" y="318"/>
                    <a:pt x="122" y="318"/>
                    <a:pt x="122" y="318"/>
                  </a:cubicBezTo>
                  <a:cubicBezTo>
                    <a:pt x="112" y="308"/>
                    <a:pt x="112" y="308"/>
                    <a:pt x="112" y="308"/>
                  </a:cubicBezTo>
                  <a:cubicBezTo>
                    <a:pt x="108" y="304"/>
                    <a:pt x="101" y="304"/>
                    <a:pt x="98" y="308"/>
                  </a:cubicBezTo>
                  <a:cubicBezTo>
                    <a:pt x="3" y="402"/>
                    <a:pt x="3" y="402"/>
                    <a:pt x="3" y="402"/>
                  </a:cubicBezTo>
                  <a:cubicBezTo>
                    <a:pt x="1" y="404"/>
                    <a:pt x="0" y="406"/>
                    <a:pt x="0" y="409"/>
                  </a:cubicBezTo>
                  <a:cubicBezTo>
                    <a:pt x="0" y="412"/>
                    <a:pt x="1" y="414"/>
                    <a:pt x="3" y="416"/>
                  </a:cubicBezTo>
                  <a:cubicBezTo>
                    <a:pt x="59" y="471"/>
                    <a:pt x="59" y="471"/>
                    <a:pt x="59" y="471"/>
                  </a:cubicBezTo>
                  <a:cubicBezTo>
                    <a:pt x="61" y="473"/>
                    <a:pt x="63" y="474"/>
                    <a:pt x="66" y="474"/>
                  </a:cubicBezTo>
                  <a:cubicBezTo>
                    <a:pt x="68" y="474"/>
                    <a:pt x="71" y="473"/>
                    <a:pt x="73" y="471"/>
                  </a:cubicBezTo>
                  <a:cubicBezTo>
                    <a:pt x="167" y="377"/>
                    <a:pt x="167" y="377"/>
                    <a:pt x="167" y="377"/>
                  </a:cubicBezTo>
                  <a:cubicBezTo>
                    <a:pt x="169" y="375"/>
                    <a:pt x="170" y="373"/>
                    <a:pt x="170" y="370"/>
                  </a:cubicBezTo>
                  <a:cubicBezTo>
                    <a:pt x="170" y="367"/>
                    <a:pt x="169" y="365"/>
                    <a:pt x="167" y="363"/>
                  </a:cubicBezTo>
                  <a:cubicBezTo>
                    <a:pt x="157" y="353"/>
                    <a:pt x="157" y="353"/>
                    <a:pt x="157" y="353"/>
                  </a:cubicBezTo>
                  <a:cubicBezTo>
                    <a:pt x="257" y="253"/>
                    <a:pt x="257" y="253"/>
                    <a:pt x="257" y="253"/>
                  </a:cubicBezTo>
                  <a:cubicBezTo>
                    <a:pt x="280" y="269"/>
                    <a:pt x="307" y="278"/>
                    <a:pt x="336" y="278"/>
                  </a:cubicBezTo>
                  <a:cubicBezTo>
                    <a:pt x="373" y="278"/>
                    <a:pt x="408" y="263"/>
                    <a:pt x="434" y="237"/>
                  </a:cubicBezTo>
                  <a:cubicBezTo>
                    <a:pt x="488" y="183"/>
                    <a:pt x="488" y="95"/>
                    <a:pt x="434" y="40"/>
                  </a:cubicBezTo>
                  <a:cubicBezTo>
                    <a:pt x="408" y="14"/>
                    <a:pt x="373" y="0"/>
                    <a:pt x="336" y="0"/>
                  </a:cubicBezTo>
                  <a:close/>
                  <a:moveTo>
                    <a:pt x="66" y="450"/>
                  </a:moveTo>
                  <a:cubicBezTo>
                    <a:pt x="25" y="409"/>
                    <a:pt x="25" y="409"/>
                    <a:pt x="25" y="409"/>
                  </a:cubicBezTo>
                  <a:cubicBezTo>
                    <a:pt x="105" y="329"/>
                    <a:pt x="105" y="329"/>
                    <a:pt x="105" y="329"/>
                  </a:cubicBezTo>
                  <a:cubicBezTo>
                    <a:pt x="115" y="339"/>
                    <a:pt x="115" y="339"/>
                    <a:pt x="115" y="339"/>
                  </a:cubicBezTo>
                  <a:cubicBezTo>
                    <a:pt x="115" y="339"/>
                    <a:pt x="115" y="339"/>
                    <a:pt x="115" y="339"/>
                  </a:cubicBezTo>
                  <a:cubicBezTo>
                    <a:pt x="136" y="360"/>
                    <a:pt x="136" y="360"/>
                    <a:pt x="136" y="360"/>
                  </a:cubicBezTo>
                  <a:cubicBezTo>
                    <a:pt x="136" y="360"/>
                    <a:pt x="136" y="360"/>
                    <a:pt x="136" y="360"/>
                  </a:cubicBezTo>
                  <a:cubicBezTo>
                    <a:pt x="146" y="370"/>
                    <a:pt x="146" y="370"/>
                    <a:pt x="146" y="370"/>
                  </a:cubicBezTo>
                  <a:lnTo>
                    <a:pt x="66" y="450"/>
                  </a:lnTo>
                  <a:close/>
                  <a:moveTo>
                    <a:pt x="241" y="240"/>
                  </a:moveTo>
                  <a:cubicBezTo>
                    <a:pt x="143" y="339"/>
                    <a:pt x="143" y="339"/>
                    <a:pt x="143" y="339"/>
                  </a:cubicBezTo>
                  <a:cubicBezTo>
                    <a:pt x="136" y="332"/>
                    <a:pt x="136" y="332"/>
                    <a:pt x="136" y="332"/>
                  </a:cubicBezTo>
                  <a:cubicBezTo>
                    <a:pt x="234" y="234"/>
                    <a:pt x="234" y="234"/>
                    <a:pt x="234" y="234"/>
                  </a:cubicBezTo>
                  <a:cubicBezTo>
                    <a:pt x="238" y="237"/>
                    <a:pt x="238" y="237"/>
                    <a:pt x="238" y="237"/>
                  </a:cubicBezTo>
                  <a:lnTo>
                    <a:pt x="241" y="240"/>
                  </a:lnTo>
                  <a:close/>
                  <a:moveTo>
                    <a:pt x="420" y="223"/>
                  </a:moveTo>
                  <a:cubicBezTo>
                    <a:pt x="374" y="269"/>
                    <a:pt x="298" y="269"/>
                    <a:pt x="252" y="223"/>
                  </a:cubicBezTo>
                  <a:cubicBezTo>
                    <a:pt x="252" y="223"/>
                    <a:pt x="252" y="223"/>
                    <a:pt x="252" y="223"/>
                  </a:cubicBezTo>
                  <a:cubicBezTo>
                    <a:pt x="205" y="176"/>
                    <a:pt x="205" y="101"/>
                    <a:pt x="252" y="55"/>
                  </a:cubicBezTo>
                  <a:cubicBezTo>
                    <a:pt x="275" y="31"/>
                    <a:pt x="305" y="20"/>
                    <a:pt x="336" y="20"/>
                  </a:cubicBezTo>
                  <a:cubicBezTo>
                    <a:pt x="366" y="20"/>
                    <a:pt x="397" y="31"/>
                    <a:pt x="420" y="55"/>
                  </a:cubicBezTo>
                  <a:cubicBezTo>
                    <a:pt x="466" y="101"/>
                    <a:pt x="466" y="176"/>
                    <a:pt x="42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sp>
          <p:nvSpPr>
            <p:cNvPr id="70" name="Freeform 91">
              <a:extLst>
                <a:ext uri="{FF2B5EF4-FFF2-40B4-BE49-F238E27FC236}">
                  <a16:creationId xmlns:a16="http://schemas.microsoft.com/office/drawing/2014/main" id="{85E29411-09AE-41DE-8532-45864E241A24}"/>
                </a:ext>
              </a:extLst>
            </p:cNvPr>
            <p:cNvSpPr>
              <a:spLocks noEditPoints="1"/>
            </p:cNvSpPr>
            <p:nvPr/>
          </p:nvSpPr>
          <p:spPr bwMode="auto">
            <a:xfrm>
              <a:off x="7953375" y="4840288"/>
              <a:ext cx="469900" cy="431800"/>
            </a:xfrm>
            <a:custGeom>
              <a:avLst/>
              <a:gdLst>
                <a:gd name="T0" fmla="*/ 111 w 222"/>
                <a:gd name="T1" fmla="*/ 0 h 202"/>
                <a:gd name="T2" fmla="*/ 39 w 222"/>
                <a:gd name="T3" fmla="*/ 29 h 202"/>
                <a:gd name="T4" fmla="*/ 39 w 222"/>
                <a:gd name="T5" fmla="*/ 172 h 202"/>
                <a:gd name="T6" fmla="*/ 111 w 222"/>
                <a:gd name="T7" fmla="*/ 202 h 202"/>
                <a:gd name="T8" fmla="*/ 182 w 222"/>
                <a:gd name="T9" fmla="*/ 172 h 202"/>
                <a:gd name="T10" fmla="*/ 182 w 222"/>
                <a:gd name="T11" fmla="*/ 29 h 202"/>
                <a:gd name="T12" fmla="*/ 111 w 222"/>
                <a:gd name="T13" fmla="*/ 0 h 202"/>
                <a:gd name="T14" fmla="*/ 168 w 222"/>
                <a:gd name="T15" fmla="*/ 158 h 202"/>
                <a:gd name="T16" fmla="*/ 54 w 222"/>
                <a:gd name="T17" fmla="*/ 158 h 202"/>
                <a:gd name="T18" fmla="*/ 54 w 222"/>
                <a:gd name="T19" fmla="*/ 43 h 202"/>
                <a:gd name="T20" fmla="*/ 111 w 222"/>
                <a:gd name="T21" fmla="*/ 20 h 202"/>
                <a:gd name="T22" fmla="*/ 168 w 222"/>
                <a:gd name="T23" fmla="*/ 43 h 202"/>
                <a:gd name="T24" fmla="*/ 168 w 222"/>
                <a:gd name="T25" fmla="*/ 15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02">
                  <a:moveTo>
                    <a:pt x="111" y="0"/>
                  </a:moveTo>
                  <a:cubicBezTo>
                    <a:pt x="84" y="0"/>
                    <a:pt x="59" y="10"/>
                    <a:pt x="39" y="29"/>
                  </a:cubicBezTo>
                  <a:cubicBezTo>
                    <a:pt x="0" y="69"/>
                    <a:pt x="0" y="133"/>
                    <a:pt x="39" y="172"/>
                  </a:cubicBezTo>
                  <a:cubicBezTo>
                    <a:pt x="59" y="192"/>
                    <a:pt x="85" y="202"/>
                    <a:pt x="111" y="202"/>
                  </a:cubicBezTo>
                  <a:cubicBezTo>
                    <a:pt x="137" y="202"/>
                    <a:pt x="163" y="192"/>
                    <a:pt x="182" y="172"/>
                  </a:cubicBezTo>
                  <a:cubicBezTo>
                    <a:pt x="222" y="133"/>
                    <a:pt x="222" y="69"/>
                    <a:pt x="182" y="29"/>
                  </a:cubicBezTo>
                  <a:cubicBezTo>
                    <a:pt x="163" y="10"/>
                    <a:pt x="138" y="0"/>
                    <a:pt x="111" y="0"/>
                  </a:cubicBezTo>
                  <a:close/>
                  <a:moveTo>
                    <a:pt x="168" y="158"/>
                  </a:moveTo>
                  <a:cubicBezTo>
                    <a:pt x="137" y="190"/>
                    <a:pt x="85" y="190"/>
                    <a:pt x="54" y="158"/>
                  </a:cubicBezTo>
                  <a:cubicBezTo>
                    <a:pt x="22" y="126"/>
                    <a:pt x="22" y="75"/>
                    <a:pt x="54" y="43"/>
                  </a:cubicBezTo>
                  <a:cubicBezTo>
                    <a:pt x="69" y="28"/>
                    <a:pt x="89" y="20"/>
                    <a:pt x="111" y="20"/>
                  </a:cubicBezTo>
                  <a:cubicBezTo>
                    <a:pt x="133" y="20"/>
                    <a:pt x="153" y="28"/>
                    <a:pt x="168" y="43"/>
                  </a:cubicBezTo>
                  <a:cubicBezTo>
                    <a:pt x="200" y="75"/>
                    <a:pt x="200" y="126"/>
                    <a:pt x="168"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dirty="0"/>
            </a:p>
          </p:txBody>
        </p:sp>
      </p:grpSp>
      <p:grpSp>
        <p:nvGrpSpPr>
          <p:cNvPr id="6" name="Group 5"/>
          <p:cNvGrpSpPr>
            <a:grpSpLocks noChangeAspect="1"/>
          </p:cNvGrpSpPr>
          <p:nvPr/>
        </p:nvGrpSpPr>
        <p:grpSpPr>
          <a:xfrm>
            <a:off x="8673066" y="3037191"/>
            <a:ext cx="323958" cy="297027"/>
            <a:chOff x="9829594" y="3520168"/>
            <a:chExt cx="510343" cy="467917"/>
          </a:xfrm>
          <a:solidFill>
            <a:schemeClr val="tx1"/>
          </a:solidFill>
        </p:grpSpPr>
        <p:grpSp>
          <p:nvGrpSpPr>
            <p:cNvPr id="71" name="myP_Column Chart">
              <a:extLst>
                <a:ext uri="{FF2B5EF4-FFF2-40B4-BE49-F238E27FC236}">
                  <a16:creationId xmlns:a16="http://schemas.microsoft.com/office/drawing/2014/main" id="{43134628-DB69-44AA-A174-56AD8C96B91C}"/>
                </a:ext>
              </a:extLst>
            </p:cNvPr>
            <p:cNvGrpSpPr/>
            <p:nvPr/>
          </p:nvGrpSpPr>
          <p:grpSpPr>
            <a:xfrm>
              <a:off x="9829594" y="3619476"/>
              <a:ext cx="408652" cy="368609"/>
              <a:chOff x="1948873" y="5330731"/>
              <a:chExt cx="756731" cy="682584"/>
            </a:xfrm>
            <a:grpFill/>
          </p:grpSpPr>
          <p:sp>
            <p:nvSpPr>
              <p:cNvPr id="72" name="Rectangle 71">
                <a:extLst>
                  <a:ext uri="{FF2B5EF4-FFF2-40B4-BE49-F238E27FC236}">
                    <a16:creationId xmlns:a16="http://schemas.microsoft.com/office/drawing/2014/main" id="{B1B176B3-8298-419E-924C-A3EE26B4D79C}"/>
                  </a:ext>
                </a:extLst>
              </p:cNvPr>
              <p:cNvSpPr/>
              <p:nvPr/>
            </p:nvSpPr>
            <p:spPr bwMode="gray">
              <a:xfrm>
                <a:off x="2065525" y="5428389"/>
                <a:ext cx="182880" cy="1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A6EFE71A-1329-412D-81C4-7CBD63F7FB93}"/>
                  </a:ext>
                </a:extLst>
              </p:cNvPr>
              <p:cNvSpPr/>
              <p:nvPr/>
            </p:nvSpPr>
            <p:spPr bwMode="gray">
              <a:xfrm>
                <a:off x="2065524" y="5791116"/>
                <a:ext cx="457200" cy="1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CC105EDB-14F6-4BB4-B7D9-0023107B8EA6}"/>
                  </a:ext>
                </a:extLst>
              </p:cNvPr>
              <p:cNvSpPr/>
              <p:nvPr/>
            </p:nvSpPr>
            <p:spPr bwMode="gray">
              <a:xfrm>
                <a:off x="2065524" y="5609753"/>
                <a:ext cx="640080" cy="1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9506999F-EED3-415E-8492-37D838DA4DB3}"/>
                  </a:ext>
                </a:extLst>
              </p:cNvPr>
              <p:cNvGrpSpPr/>
              <p:nvPr/>
            </p:nvGrpSpPr>
            <p:grpSpPr>
              <a:xfrm>
                <a:off x="1948873" y="5330731"/>
                <a:ext cx="635959" cy="682584"/>
                <a:chOff x="1948873" y="5330731"/>
                <a:chExt cx="635959" cy="682584"/>
              </a:xfrm>
              <a:grpFill/>
            </p:grpSpPr>
            <p:sp>
              <p:nvSpPr>
                <p:cNvPr id="76" name="Rectangle 75">
                  <a:extLst>
                    <a:ext uri="{FF2B5EF4-FFF2-40B4-BE49-F238E27FC236}">
                      <a16:creationId xmlns:a16="http://schemas.microsoft.com/office/drawing/2014/main" id="{51BA95F9-7730-4045-89D1-B0DBD2A0380D}"/>
                    </a:ext>
                  </a:extLst>
                </p:cNvPr>
                <p:cNvSpPr/>
                <p:nvPr/>
              </p:nvSpPr>
              <p:spPr bwMode="gray">
                <a:xfrm>
                  <a:off x="1948873" y="5330731"/>
                  <a:ext cx="45719" cy="6359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58F7EE36-E0F1-4746-8DEA-206A71E0A582}"/>
                    </a:ext>
                  </a:extLst>
                </p:cNvPr>
                <p:cNvSpPr/>
                <p:nvPr/>
              </p:nvSpPr>
              <p:spPr bwMode="gray">
                <a:xfrm rot="5400000">
                  <a:off x="2243993" y="5672476"/>
                  <a:ext cx="45719" cy="6359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8" name="Oval 113">
              <a:extLst>
                <a:ext uri="{FF2B5EF4-FFF2-40B4-BE49-F238E27FC236}">
                  <a16:creationId xmlns:a16="http://schemas.microsoft.com/office/drawing/2014/main" id="{2910F8C1-30F8-4306-8329-8BA33101F76A}"/>
                </a:ext>
              </a:extLst>
            </p:cNvPr>
            <p:cNvSpPr/>
            <p:nvPr/>
          </p:nvSpPr>
          <p:spPr bwMode="auto">
            <a:xfrm rot="19258961">
              <a:off x="10067895" y="3520168"/>
              <a:ext cx="197493" cy="197731"/>
            </a:xfrm>
            <a:custGeom>
              <a:avLst/>
              <a:gdLst/>
              <a:ahLst/>
              <a:cxnLst/>
              <a:rect l="l" t="t" r="r" b="b"/>
              <a:pathLst>
                <a:path w="1518700" h="1518700">
                  <a:moveTo>
                    <a:pt x="759349" y="95220"/>
                  </a:moveTo>
                  <a:cubicBezTo>
                    <a:pt x="398702" y="95220"/>
                    <a:pt x="106339" y="387583"/>
                    <a:pt x="106339" y="748230"/>
                  </a:cubicBezTo>
                  <a:cubicBezTo>
                    <a:pt x="106339" y="1108877"/>
                    <a:pt x="398702" y="1401240"/>
                    <a:pt x="759349" y="1401240"/>
                  </a:cubicBezTo>
                  <a:cubicBezTo>
                    <a:pt x="1119996" y="1401240"/>
                    <a:pt x="1412359" y="1108877"/>
                    <a:pt x="1412359" y="748230"/>
                  </a:cubicBezTo>
                  <a:cubicBezTo>
                    <a:pt x="1412359" y="387583"/>
                    <a:pt x="1119996" y="95220"/>
                    <a:pt x="759349" y="95220"/>
                  </a:cubicBezTo>
                  <a:close/>
                  <a:moveTo>
                    <a:pt x="759350" y="0"/>
                  </a:moveTo>
                  <a:cubicBezTo>
                    <a:pt x="1178727" y="0"/>
                    <a:pt x="1518700" y="339973"/>
                    <a:pt x="1518700" y="759350"/>
                  </a:cubicBezTo>
                  <a:cubicBezTo>
                    <a:pt x="1518700" y="1178727"/>
                    <a:pt x="1178727" y="1518700"/>
                    <a:pt x="759350" y="1518700"/>
                  </a:cubicBezTo>
                  <a:cubicBezTo>
                    <a:pt x="339973" y="1518700"/>
                    <a:pt x="0" y="1178727"/>
                    <a:pt x="0" y="759350"/>
                  </a:cubicBezTo>
                  <a:cubicBezTo>
                    <a:pt x="0" y="339973"/>
                    <a:pt x="339973" y="0"/>
                    <a:pt x="759350" y="0"/>
                  </a:cubicBezTo>
                  <a:close/>
                </a:path>
              </a:pathLst>
            </a:custGeom>
            <a:grpFill/>
            <a:ln w="9525" algn="ctr">
              <a:no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sp>
          <p:nvSpPr>
            <p:cNvPr id="79" name="Rectangle 78">
              <a:extLst>
                <a:ext uri="{FF2B5EF4-FFF2-40B4-BE49-F238E27FC236}">
                  <a16:creationId xmlns:a16="http://schemas.microsoft.com/office/drawing/2014/main" id="{69D2F36F-81A9-48A2-96E3-C5FAD3020EE3}"/>
                </a:ext>
              </a:extLst>
            </p:cNvPr>
            <p:cNvSpPr/>
            <p:nvPr/>
          </p:nvSpPr>
          <p:spPr bwMode="auto">
            <a:xfrm rot="19258961">
              <a:off x="10251031" y="3674364"/>
              <a:ext cx="24770" cy="124888"/>
            </a:xfrm>
            <a:prstGeom prst="rect">
              <a:avLst/>
            </a:prstGeom>
            <a:grpFill/>
            <a:ln w="9525" algn="ctr">
              <a:solidFill>
                <a:schemeClr val="bg1"/>
              </a:solid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sp>
          <p:nvSpPr>
            <p:cNvPr id="80" name="Rectangle 79">
              <a:extLst>
                <a:ext uri="{FF2B5EF4-FFF2-40B4-BE49-F238E27FC236}">
                  <a16:creationId xmlns:a16="http://schemas.microsoft.com/office/drawing/2014/main" id="{27291E8A-B75A-4C33-9325-8E26ED5EDFBF}"/>
                </a:ext>
              </a:extLst>
            </p:cNvPr>
            <p:cNvSpPr/>
            <p:nvPr/>
          </p:nvSpPr>
          <p:spPr bwMode="auto">
            <a:xfrm rot="19258961">
              <a:off x="10298404" y="3718393"/>
              <a:ext cx="41533" cy="178220"/>
            </a:xfrm>
            <a:prstGeom prst="rect">
              <a:avLst/>
            </a:prstGeom>
            <a:grpFill/>
            <a:ln w="9525" algn="ctr">
              <a:solidFill>
                <a:schemeClr val="bg1"/>
              </a:solid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grpSp>
      <p:sp>
        <p:nvSpPr>
          <p:cNvPr id="7" name="TextBox 6">
            <a:extLst>
              <a:ext uri="{FF2B5EF4-FFF2-40B4-BE49-F238E27FC236}">
                <a16:creationId xmlns:a16="http://schemas.microsoft.com/office/drawing/2014/main" id="{50624451-A221-F149-852C-D6E2C079BE95}"/>
              </a:ext>
            </a:extLst>
          </p:cNvPr>
          <p:cNvSpPr txBox="1"/>
          <p:nvPr/>
        </p:nvSpPr>
        <p:spPr bwMode="gray">
          <a:xfrm>
            <a:off x="620029" y="210626"/>
            <a:ext cx="0" cy="0"/>
          </a:xfrm>
          <a:prstGeom prst="rect">
            <a:avLst/>
          </a:prstGeom>
          <a:noFill/>
        </p:spPr>
        <p:txBody>
          <a:bodyPr vert="horz" wrap="none" lIns="0" tIns="0" rIns="0" bIns="0" rtlCol="0">
            <a:noAutofit/>
          </a:bodyPr>
          <a:lstStyle/>
          <a:p>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89094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41471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4000" i="1"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a:xfrm>
            <a:off x="6678387" y="2989333"/>
            <a:ext cx="4889836" cy="1440753"/>
          </a:xfrm>
        </p:spPr>
        <p:txBody>
          <a:bodyPr/>
          <a:lstStyle/>
          <a:p>
            <a:r>
              <a:rPr lang="en-US" sz="4000" dirty="0"/>
              <a:t>Summary</a:t>
            </a:r>
          </a:p>
        </p:txBody>
      </p:sp>
      <p:sp>
        <p:nvSpPr>
          <p:cNvPr id="9" name="Subtitle 8"/>
          <p:cNvSpPr>
            <a:spLocks noGrp="1"/>
          </p:cNvSpPr>
          <p:nvPr>
            <p:ph type="subTitle" idx="1"/>
          </p:nvPr>
        </p:nvSpPr>
        <p:spPr/>
        <p:txBody>
          <a:bodyPr/>
          <a:lstStyle/>
          <a:p>
            <a:endParaRPr lang="en-US" dirty="0"/>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429318222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82530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Work Package 3 | February 2021 – April 2022</a:t>
            </a:r>
          </a:p>
        </p:txBody>
      </p:sp>
      <p:sp>
        <p:nvSpPr>
          <p:cNvPr id="3" name="Title 2"/>
          <p:cNvSpPr>
            <a:spLocks noGrp="1"/>
          </p:cNvSpPr>
          <p:nvPr>
            <p:ph type="title"/>
          </p:nvPr>
        </p:nvSpPr>
        <p:spPr/>
        <p:txBody>
          <a:bodyPr/>
          <a:lstStyle/>
          <a:p>
            <a:r>
              <a:rPr lang="en-US" dirty="0"/>
              <a:t>Model Building and Refinement</a:t>
            </a:r>
          </a:p>
        </p:txBody>
      </p:sp>
      <p:sp>
        <p:nvSpPr>
          <p:cNvPr id="5" name="Slide Number Placeholder 4"/>
          <p:cNvSpPr>
            <a:spLocks noGrp="1"/>
          </p:cNvSpPr>
          <p:nvPr>
            <p:ph type="sldNum" sz="quarter" idx="12"/>
          </p:nvPr>
        </p:nvSpPr>
        <p:spPr/>
        <p:txBody>
          <a:bodyPr/>
          <a:lstStyle/>
          <a:p>
            <a:fld id="{EEAD9179-7A6B-4268-BEB2-F3B8EB06115B}" type="slidenum">
              <a:rPr lang="en-US" smtClean="0"/>
              <a:t>30</a:t>
            </a:fld>
            <a:endParaRPr lang="en-US" dirty="0"/>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rgbClr val="99E4F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Considering the results from Work Package 2, the objective in this Work Package is to build sustainable models that incorporate state-of-the-art NLP methods for Clinical Trials term coding</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rgbClr val="99E4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21" name="Gruppieren 14"/>
          <p:cNvGrpSpPr/>
          <p:nvPr/>
        </p:nvGrpSpPr>
        <p:grpSpPr>
          <a:xfrm>
            <a:off x="1404607" y="3081150"/>
            <a:ext cx="2879625" cy="1602311"/>
            <a:chOff x="1404790" y="2987810"/>
            <a:chExt cx="2880000" cy="1602520"/>
          </a:xfrm>
        </p:grpSpPr>
        <p:sp>
          <p:nvSpPr>
            <p:cNvPr id="22" name="Rectangle 21">
              <a:extLst>
                <a:ext uri="{FF2B5EF4-FFF2-40B4-BE49-F238E27FC236}">
                  <a16:creationId xmlns:a16="http://schemas.microsoft.com/office/drawing/2014/main" id="{2DA66443-C442-AB44-BEA7-30160E3BFDA3}"/>
                </a:ext>
              </a:extLst>
            </p:cNvPr>
            <p:cNvSpPr/>
            <p:nvPr/>
          </p:nvSpPr>
          <p:spPr>
            <a:xfrm>
              <a:off x="1404791" y="2987810"/>
              <a:ext cx="2879998" cy="223523"/>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Medical History model development</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Based on selected approaches, build first MVP model and evaluate result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Using hypotheses and evaluation criteria, refine model to improve accuracy</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Implement </a:t>
              </a:r>
              <a:r>
                <a:rPr lang="en-US" sz="1100" dirty="0" err="1">
                  <a:ea typeface="Chronicle Display Black" charset="0"/>
                  <a:cs typeface="Chronicle Display Black" charset="0"/>
                </a:rPr>
                <a:t>MedDRA</a:t>
              </a:r>
              <a:r>
                <a:rPr lang="en-US" sz="1100" dirty="0">
                  <a:ea typeface="Chronicle Display Black" charset="0"/>
                  <a:cs typeface="Chronicle Display Black" charset="0"/>
                </a:rPr>
                <a:t> version update</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4" name="Gruppieren 15"/>
          <p:cNvGrpSpPr/>
          <p:nvPr/>
        </p:nvGrpSpPr>
        <p:grpSpPr>
          <a:xfrm>
            <a:off x="4893479" y="3081151"/>
            <a:ext cx="2879626" cy="1602310"/>
            <a:chOff x="4869173" y="2987811"/>
            <a:chExt cx="2880001" cy="1602519"/>
          </a:xfrm>
        </p:grpSpPr>
        <p:sp>
          <p:nvSpPr>
            <p:cNvPr id="25" name="Rectangle 24">
              <a:extLst>
                <a:ext uri="{FF2B5EF4-FFF2-40B4-BE49-F238E27FC236}">
                  <a16:creationId xmlns:a16="http://schemas.microsoft.com/office/drawing/2014/main" id="{261FA3C7-2B1E-5B42-923E-01616A4AB7BD}"/>
                </a:ext>
              </a:extLst>
            </p:cNvPr>
            <p:cNvSpPr/>
            <p:nvPr/>
          </p:nvSpPr>
          <p:spPr>
            <a:xfrm>
              <a:off x="4869173" y="2987811"/>
              <a:ext cx="2880000" cy="253301"/>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Adverse Events model development</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Based on selected approaches, build first MVP model and evaluate result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Using hypotheses and evaluation criteria, refine model to improve accuracy</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Implement </a:t>
              </a:r>
              <a:r>
                <a:rPr lang="en-US" sz="1100" dirty="0" err="1">
                  <a:ea typeface="Chronicle Display Black" charset="0"/>
                  <a:cs typeface="Chronicle Display Black" charset="0"/>
                </a:rPr>
                <a:t>MedDRA</a:t>
              </a:r>
              <a:r>
                <a:rPr lang="en-US" sz="1100" dirty="0">
                  <a:ea typeface="Chronicle Display Black" charset="0"/>
                  <a:cs typeface="Chronicle Display Black" charset="0"/>
                </a:rPr>
                <a:t> version update</a:t>
              </a:r>
            </a:p>
            <a:p>
              <a:pPr>
                <a:spcAft>
                  <a:spcPts val="600"/>
                </a:spcAft>
              </a:pPr>
              <a:endParaRPr lang="en-US" sz="1100" dirty="0">
                <a:ea typeface="Chronicle Display Black" charset="0"/>
                <a:cs typeface="Chronicle Display Black" charset="0"/>
              </a:endParaRPr>
            </a:p>
          </p:txBody>
        </p:sp>
      </p:grpSp>
      <p:grpSp>
        <p:nvGrpSpPr>
          <p:cNvPr id="27" name="Gruppieren 16"/>
          <p:cNvGrpSpPr/>
          <p:nvPr/>
        </p:nvGrpSpPr>
        <p:grpSpPr>
          <a:xfrm>
            <a:off x="8382354" y="3081152"/>
            <a:ext cx="2962979" cy="1602833"/>
            <a:chOff x="8383446" y="2987811"/>
            <a:chExt cx="2963365" cy="1603042"/>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1"/>
              <a:ext cx="2963365"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Automatic Integration of </a:t>
              </a:r>
              <a:r>
                <a:rPr lang="en-US" sz="1100" b="1" dirty="0" err="1">
                  <a:ea typeface="Chronicle Display Black" charset="0"/>
                  <a:cs typeface="Chronicle Display Black" charset="0"/>
                </a:rPr>
                <a:t>MedDRA</a:t>
              </a:r>
              <a:r>
                <a:rPr lang="en-US" sz="1100" b="1" dirty="0">
                  <a:ea typeface="Chronicle Display Black" charset="0"/>
                  <a:cs typeface="Chronicle Display Black" charset="0"/>
                </a:rPr>
                <a:t> Updates</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approach for automatic integration of biyearly </a:t>
              </a:r>
              <a:r>
                <a:rPr lang="en-US" sz="1100" dirty="0" err="1">
                  <a:ea typeface="Chronicle Display Black" charset="0"/>
                  <a:cs typeface="Chronicle Display Black" charset="0"/>
                </a:rPr>
                <a:t>MedDRA</a:t>
              </a:r>
              <a:r>
                <a:rPr lang="en-US" sz="1100" dirty="0">
                  <a:ea typeface="Chronicle Display Black" charset="0"/>
                  <a:cs typeface="Chronicle Display Black" charset="0"/>
                </a:rPr>
                <a:t> Updates to reduce manual effort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Test and validate results with Medical Coding Team</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rgbClr val="99E4FF"/>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48" name="Rectangle 47"/>
          <p:cNvSpPr/>
          <p:nvPr/>
        </p:nvSpPr>
        <p:spPr>
          <a:xfrm>
            <a:off x="1404607" y="5170503"/>
            <a:ext cx="4140000" cy="1000274"/>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Data Science Team(s)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 (as required)</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Business Stakeholder (as required)</a:t>
            </a:r>
          </a:p>
          <a:p>
            <a:pPr>
              <a:spcAft>
                <a:spcPts val="600"/>
              </a:spcAft>
            </a:pPr>
            <a:endParaRPr lang="en-US" sz="1100" dirty="0">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rgbClr val="99E4FF"/>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sp>
        <p:nvSpPr>
          <p:cNvPr id="67" name="Rectangle 66"/>
          <p:cNvSpPr/>
          <p:nvPr/>
        </p:nvSpPr>
        <p:spPr>
          <a:xfrm>
            <a:off x="6901215" y="5170503"/>
            <a:ext cx="4140000" cy="846386"/>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Models for different Clinical Trials terms (MH&amp;AE) that can be implemented in the Medical Coding processes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Solution that enables automatic integration of </a:t>
            </a:r>
            <a:r>
              <a:rPr lang="en-US" sz="1100" dirty="0" err="1">
                <a:ea typeface="Chronicle Display Black" charset="0"/>
                <a:cs typeface="Chronicle Display Black" charset="0"/>
              </a:rPr>
              <a:t>MedDRA</a:t>
            </a:r>
            <a:r>
              <a:rPr lang="en-US" sz="1100" dirty="0">
                <a:ea typeface="Chronicle Display Black" charset="0"/>
                <a:cs typeface="Chronicle Display Black" charset="0"/>
              </a:rPr>
              <a:t> updates </a:t>
            </a:r>
          </a:p>
        </p:txBody>
      </p:sp>
      <p:grpSp>
        <p:nvGrpSpPr>
          <p:cNvPr id="96"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97"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05"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32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4193791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Based on the Scope and Watson User Requirements, we derived requirements for the new system </a:t>
            </a:r>
          </a:p>
        </p:txBody>
      </p:sp>
      <p:sp>
        <p:nvSpPr>
          <p:cNvPr id="3" name="Title 2"/>
          <p:cNvSpPr>
            <a:spLocks noGrp="1"/>
          </p:cNvSpPr>
          <p:nvPr>
            <p:ph type="title"/>
          </p:nvPr>
        </p:nvSpPr>
        <p:spPr/>
        <p:txBody>
          <a:bodyPr/>
          <a:lstStyle/>
          <a:p>
            <a:r>
              <a:rPr lang="en-US" dirty="0"/>
              <a:t>Deep Dive: WP3 - User Requirements</a:t>
            </a:r>
          </a:p>
        </p:txBody>
      </p:sp>
      <p:sp>
        <p:nvSpPr>
          <p:cNvPr id="5" name="Slide Number Placeholder 4"/>
          <p:cNvSpPr>
            <a:spLocks noGrp="1"/>
          </p:cNvSpPr>
          <p:nvPr>
            <p:ph type="sldNum" sz="quarter" idx="12"/>
          </p:nvPr>
        </p:nvSpPr>
        <p:spPr/>
        <p:txBody>
          <a:bodyPr/>
          <a:lstStyle/>
          <a:p>
            <a:fld id="{EEAD9179-7A6B-4268-BEB2-F3B8EB06115B}" type="slidenum">
              <a:rPr lang="en-US" smtClean="0"/>
              <a:t>31</a:t>
            </a:fld>
            <a:endParaRPr lang="en-US" dirty="0"/>
          </a:p>
        </p:txBody>
      </p:sp>
      <p:sp>
        <p:nvSpPr>
          <p:cNvPr id="11" name="Rectangle 10">
            <a:extLst>
              <a:ext uri="{FF2B5EF4-FFF2-40B4-BE49-F238E27FC236}">
                <a16:creationId xmlns:a16="http://schemas.microsoft.com/office/drawing/2014/main" id="{71A9B912-C3A5-DA45-90B5-279E12688CB4}"/>
              </a:ext>
            </a:extLst>
          </p:cNvPr>
          <p:cNvSpPr/>
          <p:nvPr/>
        </p:nvSpPr>
        <p:spPr>
          <a:xfrm>
            <a:off x="6067561" y="1917629"/>
            <a:ext cx="4448039" cy="161583"/>
          </a:xfrm>
          <a:prstGeom prst="rect">
            <a:avLst/>
          </a:prstGeom>
        </p:spPr>
        <p:txBody>
          <a:bodyPr wrap="square" lIns="0" tIns="0" rIns="0" bIns="0">
            <a:spAutoFit/>
          </a:bodyPr>
          <a:lstStyle/>
          <a:p>
            <a:pPr lvl="0" fontAlgn="ctr">
              <a:defRPr/>
            </a:pPr>
            <a:r>
              <a:rPr lang="en-US" sz="1050" b="1" spc="150" dirty="0">
                <a:solidFill>
                  <a:srgbClr val="787878"/>
                </a:solidFill>
              </a:rPr>
              <a:t>Discarded Requirements</a:t>
            </a:r>
          </a:p>
        </p:txBody>
      </p:sp>
      <p:sp>
        <p:nvSpPr>
          <p:cNvPr id="12" name="Rectangle 11">
            <a:extLst>
              <a:ext uri="{FF2B5EF4-FFF2-40B4-BE49-F238E27FC236}">
                <a16:creationId xmlns:a16="http://schemas.microsoft.com/office/drawing/2014/main" id="{061114FF-DD18-4B48-9A32-C9F9B20D4EE6}"/>
              </a:ext>
            </a:extLst>
          </p:cNvPr>
          <p:cNvSpPr/>
          <p:nvPr/>
        </p:nvSpPr>
        <p:spPr>
          <a:xfrm>
            <a:off x="6067562" y="2125867"/>
            <a:ext cx="4905238" cy="769441"/>
          </a:xfrm>
          <a:prstGeom prst="rect">
            <a:avLst/>
          </a:prstGeom>
        </p:spPr>
        <p:txBody>
          <a:bodyPr wrap="square" lIns="0" tIns="0" rIns="0" bIns="0">
            <a:spAutoFit/>
          </a:bodyPr>
          <a:lstStyle/>
          <a:p>
            <a:pPr defTabSz="914309" fontAlgn="ctr">
              <a:defRPr/>
            </a:pPr>
            <a:r>
              <a:rPr lang="en-US" sz="1000" dirty="0">
                <a:solidFill>
                  <a:srgbClr val="000000"/>
                </a:solidFill>
              </a:rPr>
              <a:t>The overall requirements of IBM Watson are still up to date and can be adopted for the new system. However the difference in scope of the new system with respect to PV and drug data results in an adjusted URS document. All requirements that remain for the new system have been aligned to the new scope and validated with business stakeholders.</a:t>
            </a:r>
            <a:endParaRPr lang="en-US" sz="1000" i="1" dirty="0">
              <a:solidFill>
                <a:srgbClr val="000000"/>
              </a:solidFill>
            </a:endParaRPr>
          </a:p>
        </p:txBody>
      </p:sp>
      <p:sp>
        <p:nvSpPr>
          <p:cNvPr id="13" name="Rectangle 12">
            <a:extLst>
              <a:ext uri="{FF2B5EF4-FFF2-40B4-BE49-F238E27FC236}">
                <a16:creationId xmlns:a16="http://schemas.microsoft.com/office/drawing/2014/main" id="{71A9B912-C3A5-DA45-90B5-279E12688CB4}"/>
              </a:ext>
            </a:extLst>
          </p:cNvPr>
          <p:cNvSpPr/>
          <p:nvPr/>
        </p:nvSpPr>
        <p:spPr>
          <a:xfrm>
            <a:off x="6067562" y="3187272"/>
            <a:ext cx="3232849" cy="161583"/>
          </a:xfrm>
          <a:prstGeom prst="rect">
            <a:avLst/>
          </a:prstGeom>
        </p:spPr>
        <p:txBody>
          <a:bodyPr wrap="square" lIns="0" tIns="0" rIns="0" bIns="0">
            <a:spAutoFit/>
          </a:bodyPr>
          <a:lstStyle/>
          <a:p>
            <a:pPr lvl="0" fontAlgn="ctr">
              <a:defRPr/>
            </a:pPr>
            <a:r>
              <a:rPr lang="en-US" sz="1050" b="1" spc="150" dirty="0">
                <a:solidFill>
                  <a:srgbClr val="787878"/>
                </a:solidFill>
              </a:rPr>
              <a:t>Additional Requirements</a:t>
            </a:r>
          </a:p>
        </p:txBody>
      </p:sp>
      <p:sp>
        <p:nvSpPr>
          <p:cNvPr id="14" name="Rectangle 13">
            <a:extLst>
              <a:ext uri="{FF2B5EF4-FFF2-40B4-BE49-F238E27FC236}">
                <a16:creationId xmlns:a16="http://schemas.microsoft.com/office/drawing/2014/main" id="{061114FF-DD18-4B48-9A32-C9F9B20D4EE6}"/>
              </a:ext>
            </a:extLst>
          </p:cNvPr>
          <p:cNvSpPr/>
          <p:nvPr/>
        </p:nvSpPr>
        <p:spPr>
          <a:xfrm>
            <a:off x="6067563" y="3395510"/>
            <a:ext cx="4905238" cy="769441"/>
          </a:xfrm>
          <a:prstGeom prst="rect">
            <a:avLst/>
          </a:prstGeom>
        </p:spPr>
        <p:txBody>
          <a:bodyPr wrap="square" lIns="0" tIns="0" rIns="0" bIns="0">
            <a:spAutoFit/>
          </a:bodyPr>
          <a:lstStyle/>
          <a:p>
            <a:pPr defTabSz="914309" fontAlgn="ctr">
              <a:defRPr/>
            </a:pPr>
            <a:r>
              <a:rPr lang="en-US" sz="1000" dirty="0">
                <a:solidFill>
                  <a:srgbClr val="000000"/>
                </a:solidFill>
              </a:rPr>
              <a:t>As a result from various stakeholder interviews, an additional requirement has been added. The new system is therefore required to not simply make suggestions, as bad as they may be, but to also suggest to initiate a query to ask for additional information. In the long run, it should also be possible to initiate queries automatically once query formulations have been standardized.</a:t>
            </a:r>
            <a:endParaRPr lang="en-US" sz="1000" i="1" dirty="0">
              <a:solidFill>
                <a:srgbClr val="000000"/>
              </a:solidFill>
            </a:endParaRPr>
          </a:p>
        </p:txBody>
      </p:sp>
      <p:sp>
        <p:nvSpPr>
          <p:cNvPr id="15" name="Rectangle 14">
            <a:extLst>
              <a:ext uri="{FF2B5EF4-FFF2-40B4-BE49-F238E27FC236}">
                <a16:creationId xmlns:a16="http://schemas.microsoft.com/office/drawing/2014/main" id="{2FE41CDF-44BD-D742-B250-ACB134D777AC}"/>
              </a:ext>
            </a:extLst>
          </p:cNvPr>
          <p:cNvSpPr/>
          <p:nvPr/>
        </p:nvSpPr>
        <p:spPr bwMode="gray">
          <a:xfrm>
            <a:off x="3176" y="5044337"/>
            <a:ext cx="12187238" cy="1373015"/>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r>
              <a:rPr lang="en-US" sz="1400" b="1" kern="0" dirty="0">
                <a:latin typeface="+mj-lt"/>
              </a:rPr>
              <a:t>The User Requirements build the foundation for the development phase with regard to features and functionalities. </a:t>
            </a:r>
          </a:p>
          <a:p>
            <a:pPr algn="ctr" defTabSz="914309">
              <a:lnSpc>
                <a:spcPct val="106000"/>
              </a:lnSpc>
              <a:defRPr/>
            </a:pPr>
            <a:r>
              <a:rPr lang="en-US" sz="1400" b="1" kern="0" dirty="0">
                <a:latin typeface="+mj-lt"/>
              </a:rPr>
              <a:t>They need to be communicated to and aligned on with all team members and stakeholders.</a:t>
            </a:r>
          </a:p>
        </p:txBody>
      </p:sp>
      <p:pic>
        <p:nvPicPr>
          <p:cNvPr id="9" name="Picture 8"/>
          <p:cNvPicPr>
            <a:picLocks noChangeAspect="1"/>
          </p:cNvPicPr>
          <p:nvPr/>
        </p:nvPicPr>
        <p:blipFill>
          <a:blip r:embed="rId7"/>
          <a:stretch>
            <a:fillRect/>
          </a:stretch>
        </p:blipFill>
        <p:spPr>
          <a:xfrm>
            <a:off x="974672" y="1654916"/>
            <a:ext cx="4644075" cy="28617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704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extLst>
              <p:ext uri="{D42A27DB-BD31-4B8C-83A1-F6EECF244321}">
                <p14:modId xmlns:p14="http://schemas.microsoft.com/office/powerpoint/2010/main" val="3486488280"/>
              </p:ext>
            </p:extLst>
          </p:nvPr>
        </p:nvGraphicFramePr>
        <p:xfrm>
          <a:off x="2381" y="2034"/>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2" name="Object 11" hidden="1"/>
                      <p:cNvPicPr/>
                      <p:nvPr/>
                    </p:nvPicPr>
                    <p:blipFill>
                      <a:blip r:embed="rId6"/>
                      <a:stretch>
                        <a:fillRect/>
                      </a:stretch>
                    </p:blipFill>
                    <p:spPr>
                      <a:xfrm>
                        <a:off x="2381" y="2034"/>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794" y="447"/>
            <a:ext cx="158729" cy="1587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There are different promising approaches that need to be evaluated carefully</a:t>
            </a:r>
          </a:p>
        </p:txBody>
      </p:sp>
      <p:sp>
        <p:nvSpPr>
          <p:cNvPr id="3" name="Title 2"/>
          <p:cNvSpPr>
            <a:spLocks noGrp="1"/>
          </p:cNvSpPr>
          <p:nvPr>
            <p:ph type="title"/>
          </p:nvPr>
        </p:nvSpPr>
        <p:spPr/>
        <p:txBody>
          <a:bodyPr/>
          <a:lstStyle/>
          <a:p>
            <a:r>
              <a:rPr lang="en-US" dirty="0"/>
              <a:t>Deep Dive: WP3 - Model Building and Refinement</a:t>
            </a:r>
          </a:p>
        </p:txBody>
      </p:sp>
      <p:sp>
        <p:nvSpPr>
          <p:cNvPr id="5" name="Slide Number Placeholder 4"/>
          <p:cNvSpPr>
            <a:spLocks noGrp="1"/>
          </p:cNvSpPr>
          <p:nvPr>
            <p:ph type="sldNum" sz="quarter" idx="12"/>
          </p:nvPr>
        </p:nvSpPr>
        <p:spPr/>
        <p:txBody>
          <a:bodyPr/>
          <a:lstStyle/>
          <a:p>
            <a:fld id="{EEAD9179-7A6B-4268-BEB2-F3B8EB06115B}" type="slidenum">
              <a:rPr lang="en-US">
                <a:solidFill>
                  <a:srgbClr val="00BCFF"/>
                </a:solidFill>
                <a:latin typeface="Arial"/>
                <a:ea typeface="Arial Unicode MS"/>
                <a:cs typeface="Arial"/>
              </a:rPr>
              <a:pPr/>
              <a:t>32</a:t>
            </a:fld>
            <a:endParaRPr lang="en-US" dirty="0">
              <a:solidFill>
                <a:srgbClr val="00BCFF"/>
              </a:solidFill>
              <a:latin typeface="Arial"/>
              <a:ea typeface="Arial Unicode MS"/>
              <a:cs typeface="Arial"/>
            </a:endParaRPr>
          </a:p>
        </p:txBody>
      </p:sp>
      <p:graphicFrame>
        <p:nvGraphicFramePr>
          <p:cNvPr id="462" name="Table 461">
            <a:extLst>
              <a:ext uri="{FF2B5EF4-FFF2-40B4-BE49-F238E27FC236}">
                <a16:creationId xmlns:a16="http://schemas.microsoft.com/office/drawing/2014/main" id="{A9362BEE-7C0B-034C-A9A1-28BEF90F75A1}"/>
              </a:ext>
            </a:extLst>
          </p:cNvPr>
          <p:cNvGraphicFramePr>
            <a:graphicFrameLocks noGrp="1"/>
          </p:cNvGraphicFramePr>
          <p:nvPr>
            <p:extLst>
              <p:ext uri="{D42A27DB-BD31-4B8C-83A1-F6EECF244321}">
                <p14:modId xmlns:p14="http://schemas.microsoft.com/office/powerpoint/2010/main" val="480021228"/>
              </p:ext>
            </p:extLst>
          </p:nvPr>
        </p:nvGraphicFramePr>
        <p:xfrm>
          <a:off x="1069835" y="5074039"/>
          <a:ext cx="2348115" cy="1199533"/>
        </p:xfrm>
        <a:graphic>
          <a:graphicData uri="http://schemas.openxmlformats.org/drawingml/2006/table">
            <a:tbl>
              <a:tblPr firstRow="1" bandRow="1"/>
              <a:tblGrid>
                <a:gridCol w="782705">
                  <a:extLst>
                    <a:ext uri="{9D8B030D-6E8A-4147-A177-3AD203B41FA5}">
                      <a16:colId xmlns:a16="http://schemas.microsoft.com/office/drawing/2014/main" val="20000"/>
                    </a:ext>
                  </a:extLst>
                </a:gridCol>
                <a:gridCol w="782705">
                  <a:extLst>
                    <a:ext uri="{9D8B030D-6E8A-4147-A177-3AD203B41FA5}">
                      <a16:colId xmlns:a16="http://schemas.microsoft.com/office/drawing/2014/main" val="2843444279"/>
                    </a:ext>
                  </a:extLst>
                </a:gridCol>
                <a:gridCol w="782705">
                  <a:extLst>
                    <a:ext uri="{9D8B030D-6E8A-4147-A177-3AD203B41FA5}">
                      <a16:colId xmlns:a16="http://schemas.microsoft.com/office/drawing/2014/main" val="3306906185"/>
                    </a:ext>
                  </a:extLst>
                </a:gridCol>
              </a:tblGrid>
              <a:tr h="236951">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kern="0" spc="0" dirty="0">
                          <a:solidFill>
                            <a:srgbClr val="000000"/>
                          </a:solidFill>
                          <a:ea typeface="Open Sans" panose="020B0606030504020204" pitchFamily="34" charset="0"/>
                          <a:cs typeface="Open Sans" panose="020B0606030504020204" pitchFamily="34" charset="0"/>
                        </a:rPr>
                        <a:t>Opportunities</a:t>
                      </a:r>
                      <a:endParaRPr lang="en-US" sz="700" b="1" i="0" spc="0" dirty="0">
                        <a:solidFill>
                          <a:schemeClr val="tx1"/>
                        </a:solidFill>
                        <a:latin typeface="+mn-lt"/>
                        <a:ea typeface="Chronicle Display Black" charset="0"/>
                        <a:cs typeface="Chronicle Display Black" charset="0"/>
                      </a:endParaRPr>
                    </a:p>
                  </a:txBody>
                  <a:tcPr marL="71991" marR="71991" marT="35995" marB="35995" anchor="ctr">
                    <a:lnL w="1270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i="0" spc="0" dirty="0">
                          <a:solidFill>
                            <a:schemeClr val="tx1"/>
                          </a:solidFill>
                          <a:latin typeface="+mn-lt"/>
                          <a:ea typeface="Chronicle Display Black" charset="0"/>
                          <a:cs typeface="Chronicle Display Black" charset="0"/>
                        </a:rPr>
                        <a:t>Risks</a:t>
                      </a: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700" b="1" kern="0" spc="0" dirty="0">
                          <a:solidFill>
                            <a:srgbClr val="000000"/>
                          </a:solidFill>
                          <a:ea typeface="Open Sans" panose="020B0606030504020204" pitchFamily="34" charset="0"/>
                          <a:cs typeface="Open Sans" panose="020B0606030504020204" pitchFamily="34" charset="0"/>
                        </a:rPr>
                        <a:t>Effort</a:t>
                      </a:r>
                      <a:endParaRPr lang="en-US" sz="700" b="1" i="0" spc="0" dirty="0">
                        <a:solidFill>
                          <a:schemeClr val="tx1"/>
                        </a:solidFill>
                        <a:latin typeface="+mn-lt"/>
                        <a:ea typeface="Chronicle Display Black" charset="0"/>
                        <a:cs typeface="Chronicle Display Black" charset="0"/>
                      </a:endParaRP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962582">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Quick</a:t>
                      </a:r>
                      <a:r>
                        <a:rPr lang="en-US" sz="700" baseline="0" dirty="0">
                          <a:solidFill>
                            <a:schemeClr val="tx1"/>
                          </a:solidFill>
                          <a:latin typeface="+mj-lt"/>
                        </a:rPr>
                        <a:t> improvement of accuracy scores,</a:t>
                      </a:r>
                      <a:br>
                        <a:rPr lang="en-US" sz="700" baseline="0" dirty="0">
                          <a:solidFill>
                            <a:schemeClr val="tx1"/>
                          </a:solidFill>
                          <a:latin typeface="+mj-lt"/>
                        </a:rPr>
                      </a:br>
                      <a:r>
                        <a:rPr lang="en-US" sz="700" baseline="0" dirty="0">
                          <a:solidFill>
                            <a:schemeClr val="tx1"/>
                          </a:solidFill>
                          <a:latin typeface="+mj-lt"/>
                        </a:rPr>
                        <a:t>Explainable and thus easier to adjust/</a:t>
                      </a:r>
                      <a:r>
                        <a:rPr lang="en-US" sz="700" baseline="0" dirty="0" err="1">
                          <a:solidFill>
                            <a:schemeClr val="tx1"/>
                          </a:solidFill>
                          <a:latin typeface="+mj-lt"/>
                        </a:rPr>
                        <a:t>finetune</a:t>
                      </a:r>
                      <a:endParaRPr lang="en-US" sz="700" dirty="0">
                        <a:solidFill>
                          <a:schemeClr val="tx1"/>
                        </a:solidFill>
                        <a:latin typeface="+mj-lt"/>
                      </a:endParaRPr>
                    </a:p>
                  </a:txBody>
                  <a:tcPr marL="71991" marR="71991" marT="35995" marB="35995">
                    <a:lnL w="635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Very</a:t>
                      </a:r>
                      <a:r>
                        <a:rPr lang="en-US" sz="700" baseline="0" dirty="0">
                          <a:solidFill>
                            <a:schemeClr val="tx1"/>
                          </a:solidFill>
                          <a:latin typeface="+mj-lt"/>
                        </a:rPr>
                        <a:t> static, might be incompatible with future </a:t>
                      </a:r>
                      <a:r>
                        <a:rPr lang="en-US" sz="700" baseline="0" dirty="0" err="1">
                          <a:solidFill>
                            <a:schemeClr val="tx1"/>
                          </a:solidFill>
                          <a:latin typeface="+mj-lt"/>
                        </a:rPr>
                        <a:t>MedDRA</a:t>
                      </a:r>
                      <a:r>
                        <a:rPr lang="en-US" sz="700" baseline="0" dirty="0">
                          <a:solidFill>
                            <a:schemeClr val="tx1"/>
                          </a:solidFill>
                          <a:latin typeface="+mj-lt"/>
                        </a:rPr>
                        <a:t> updates, too many rules required</a:t>
                      </a:r>
                      <a:endParaRPr lang="en-US" sz="700" dirty="0">
                        <a:solidFill>
                          <a:schemeClr val="tx1"/>
                        </a:solidFill>
                        <a:latin typeface="+mj-lt"/>
                      </a:endParaRP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Low, requires through </a:t>
                      </a:r>
                      <a:r>
                        <a:rPr lang="en-US" sz="700" baseline="0" dirty="0">
                          <a:solidFill>
                            <a:schemeClr val="tx1"/>
                          </a:solidFill>
                          <a:latin typeface="+mj-lt"/>
                        </a:rPr>
                        <a:t>understanding of underlying data to derive stable rules, fast initial implementation</a:t>
                      </a:r>
                      <a:endParaRPr lang="en-US" sz="700" dirty="0">
                        <a:solidFill>
                          <a:schemeClr val="tx1"/>
                        </a:solidFill>
                        <a:latin typeface="+mj-lt"/>
                      </a:endParaRP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grpSp>
        <p:nvGrpSpPr>
          <p:cNvPr id="13" name="Group 12"/>
          <p:cNvGrpSpPr/>
          <p:nvPr/>
        </p:nvGrpSpPr>
        <p:grpSpPr>
          <a:xfrm>
            <a:off x="982487" y="1812540"/>
            <a:ext cx="2523625" cy="4461032"/>
            <a:chOff x="7967773" y="1863327"/>
            <a:chExt cx="3312000" cy="4404956"/>
          </a:xfrm>
        </p:grpSpPr>
        <p:sp>
          <p:nvSpPr>
            <p:cNvPr id="441" name="Rectangle 440">
              <a:extLst>
                <a:ext uri="{FF2B5EF4-FFF2-40B4-BE49-F238E27FC236}">
                  <a16:creationId xmlns:a16="http://schemas.microsoft.com/office/drawing/2014/main" id="{1FC87E1F-02DF-954E-8907-B64E5A6C3635}"/>
                </a:ext>
              </a:extLst>
            </p:cNvPr>
            <p:cNvSpPr/>
            <p:nvPr/>
          </p:nvSpPr>
          <p:spPr>
            <a:xfrm>
              <a:off x="7967773" y="2001328"/>
              <a:ext cx="3312000" cy="4266955"/>
            </a:xfrm>
            <a:prstGeom prst="rect">
              <a:avLst/>
            </a:prstGeom>
            <a:noFill/>
            <a:ln w="28575" cap="rnd" algn="ctr">
              <a:solidFill>
                <a:srgbClr val="FFFFFF">
                  <a:lumMod val="85000"/>
                </a:srgbClr>
              </a:solidFill>
              <a:miter lim="800000"/>
              <a:headEnd/>
              <a:tailEnd/>
            </a:ln>
          </p:spPr>
          <p:txBody>
            <a:bodyPr lIns="179977" tIns="71991" rIns="179977" bIns="0" rtlCol="0" anchor="ctr"/>
            <a:lstStyle/>
            <a:p>
              <a:pPr algn="ctr"/>
              <a:endParaRPr lang="en-US" sz="1000" kern="0" dirty="0">
                <a:solidFill>
                  <a:srgbClr val="000000"/>
                </a:solidFill>
                <a:latin typeface="Arial"/>
                <a:ea typeface="Arial Unicode MS"/>
                <a:cs typeface="Arial"/>
              </a:endParaRPr>
            </a:p>
          </p:txBody>
        </p:sp>
        <p:sp>
          <p:nvSpPr>
            <p:cNvPr id="442" name="Text Placeholder 7">
              <a:extLst>
                <a:ext uri="{FF2B5EF4-FFF2-40B4-BE49-F238E27FC236}">
                  <a16:creationId xmlns:a16="http://schemas.microsoft.com/office/drawing/2014/main" id="{D2DF098B-49B7-9C41-BBC9-F72250A7EA63}"/>
                </a:ext>
              </a:extLst>
            </p:cNvPr>
            <p:cNvSpPr txBox="1">
              <a:spLocks/>
            </p:cNvSpPr>
            <p:nvPr/>
          </p:nvSpPr>
          <p:spPr>
            <a:xfrm>
              <a:off x="8921773" y="1863327"/>
              <a:ext cx="1404000" cy="216000"/>
            </a:xfrm>
            <a:prstGeom prst="rect">
              <a:avLst/>
            </a:prstGeom>
            <a:solidFill>
              <a:srgbClr val="FFFFFF"/>
            </a:solidFill>
            <a:ln w="38100">
              <a:noFill/>
            </a:ln>
          </p:spPr>
          <p:txBody>
            <a:bodyPr lIns="71991" tIns="71991"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5000"/>
                </a:lnSpc>
                <a:buClr>
                  <a:srgbClr val="787878"/>
                </a:buClr>
                <a:buNone/>
              </a:pPr>
              <a:r>
                <a:rPr lang="en-US" sz="1100" b="1" dirty="0">
                  <a:solidFill>
                    <a:srgbClr val="000000"/>
                  </a:solidFill>
                  <a:latin typeface="Arial"/>
                  <a:ea typeface="Chronicle Display Black" charset="0"/>
                  <a:cs typeface="Chronicle Display Black" charset="0"/>
                </a:rPr>
                <a:t>Rule based</a:t>
              </a:r>
            </a:p>
          </p:txBody>
        </p:sp>
      </p:grpSp>
      <p:sp>
        <p:nvSpPr>
          <p:cNvPr id="506" name="Rectangle 505">
            <a:extLst>
              <a:ext uri="{FF2B5EF4-FFF2-40B4-BE49-F238E27FC236}">
                <a16:creationId xmlns:a16="http://schemas.microsoft.com/office/drawing/2014/main" id="{1597BE70-D0B3-4B43-AD0F-037A1676DB75}"/>
              </a:ext>
            </a:extLst>
          </p:cNvPr>
          <p:cNvSpPr/>
          <p:nvPr/>
        </p:nvSpPr>
        <p:spPr>
          <a:xfrm>
            <a:off x="1059376" y="4267659"/>
            <a:ext cx="2358574" cy="646247"/>
          </a:xfrm>
          <a:prstGeom prst="rect">
            <a:avLst/>
          </a:prstGeom>
        </p:spPr>
        <p:txBody>
          <a:bodyPr wrap="square">
            <a:spAutoFit/>
          </a:bodyPr>
          <a:lstStyle/>
          <a:p>
            <a:r>
              <a:rPr lang="en-US" sz="900" dirty="0">
                <a:solidFill>
                  <a:srgbClr val="000000"/>
                </a:solidFill>
                <a:latin typeface="Arial"/>
                <a:ea typeface="Chronicle Display Black" charset="0"/>
                <a:cs typeface="Chronicle Display Black" charset="0"/>
              </a:rPr>
              <a:t>Text Mining</a:t>
            </a:r>
          </a:p>
          <a:p>
            <a:r>
              <a:rPr lang="en-US" sz="900" dirty="0">
                <a:solidFill>
                  <a:srgbClr val="000000"/>
                </a:solidFill>
                <a:latin typeface="Arial"/>
                <a:ea typeface="Chronicle Display Black" charset="0"/>
                <a:cs typeface="Chronicle Display Black" charset="0"/>
              </a:rPr>
              <a:t>Fuzzy string matching</a:t>
            </a:r>
          </a:p>
          <a:p>
            <a:r>
              <a:rPr lang="en-US" sz="900" dirty="0">
                <a:solidFill>
                  <a:srgbClr val="000000"/>
                </a:solidFill>
                <a:latin typeface="Arial"/>
                <a:ea typeface="Arial Unicode MS"/>
                <a:cs typeface="Arial"/>
              </a:rPr>
              <a:t>Utilizing Synonyms and Hyponyms</a:t>
            </a:r>
          </a:p>
          <a:p>
            <a:r>
              <a:rPr lang="en-US" sz="900" dirty="0">
                <a:solidFill>
                  <a:srgbClr val="000000"/>
                </a:solidFill>
                <a:latin typeface="Arial"/>
                <a:ea typeface="Arial Unicode MS"/>
                <a:cs typeface="Arial"/>
              </a:rPr>
              <a:t>Pattern Recognition</a:t>
            </a:r>
          </a:p>
        </p:txBody>
      </p:sp>
      <p:cxnSp>
        <p:nvCxnSpPr>
          <p:cNvPr id="508" name="Straight Connector 507">
            <a:extLst>
              <a:ext uri="{FF2B5EF4-FFF2-40B4-BE49-F238E27FC236}">
                <a16:creationId xmlns:a16="http://schemas.microsoft.com/office/drawing/2014/main" id="{EAFD4225-B829-8044-8D67-B3499B6B8D13}"/>
              </a:ext>
            </a:extLst>
          </p:cNvPr>
          <p:cNvCxnSpPr>
            <a:cxnSpLocks/>
          </p:cNvCxnSpPr>
          <p:nvPr/>
        </p:nvCxnSpPr>
        <p:spPr>
          <a:xfrm>
            <a:off x="1097967" y="4199413"/>
            <a:ext cx="694336" cy="0"/>
          </a:xfrm>
          <a:prstGeom prst="line">
            <a:avLst/>
          </a:prstGeom>
          <a:noFill/>
          <a:ln w="38100" cap="flat" cmpd="sng" algn="ctr">
            <a:solidFill>
              <a:srgbClr val="34F0FF"/>
            </a:solidFill>
            <a:prstDash val="solid"/>
            <a:miter lim="800000"/>
          </a:ln>
          <a:effectLst/>
        </p:spPr>
      </p:cxnSp>
      <p:sp>
        <p:nvSpPr>
          <p:cNvPr id="509" name="Rectangle 508">
            <a:extLst>
              <a:ext uri="{FF2B5EF4-FFF2-40B4-BE49-F238E27FC236}">
                <a16:creationId xmlns:a16="http://schemas.microsoft.com/office/drawing/2014/main" id="{B869EC1C-ABF6-C849-B588-6DEFFD2B549B}"/>
              </a:ext>
            </a:extLst>
          </p:cNvPr>
          <p:cNvSpPr/>
          <p:nvPr/>
        </p:nvSpPr>
        <p:spPr>
          <a:xfrm>
            <a:off x="1059377" y="4009369"/>
            <a:ext cx="2415658" cy="236637"/>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Methods</a:t>
            </a:r>
          </a:p>
        </p:txBody>
      </p:sp>
      <p:sp>
        <p:nvSpPr>
          <p:cNvPr id="510" name="TextBox 509">
            <a:extLst>
              <a:ext uri="{FF2B5EF4-FFF2-40B4-BE49-F238E27FC236}">
                <a16:creationId xmlns:a16="http://schemas.microsoft.com/office/drawing/2014/main" id="{4C1DF49C-1B4F-154A-9702-FBF05F51BB1D}"/>
              </a:ext>
            </a:extLst>
          </p:cNvPr>
          <p:cNvSpPr txBox="1"/>
          <p:nvPr/>
        </p:nvSpPr>
        <p:spPr>
          <a:xfrm>
            <a:off x="1056817" y="2088661"/>
            <a:ext cx="2361132" cy="798669"/>
          </a:xfrm>
          <a:prstGeom prst="rect">
            <a:avLst/>
          </a:prstGeom>
          <a:noFill/>
        </p:spPr>
        <p:txBody>
          <a:bodyPr wrap="square" lIns="71991" rtlCol="0">
            <a:noAutofit/>
          </a:bodyPr>
          <a:lstStyle/>
          <a:p>
            <a:r>
              <a:rPr lang="en-US" sz="1000" dirty="0">
                <a:solidFill>
                  <a:srgbClr val="000000"/>
                </a:solidFill>
                <a:latin typeface="Arial"/>
                <a:ea typeface="Arial Unicode MS"/>
                <a:cs typeface="Arial"/>
              </a:rPr>
              <a:t>Process omissions created by </a:t>
            </a:r>
            <a:r>
              <a:rPr lang="en-US" sz="1000" dirty="0" err="1">
                <a:solidFill>
                  <a:srgbClr val="000000"/>
                </a:solidFill>
                <a:latin typeface="Arial"/>
                <a:ea typeface="Arial Unicode MS"/>
                <a:cs typeface="Arial"/>
              </a:rPr>
              <a:t>AutoCoder</a:t>
            </a:r>
            <a:r>
              <a:rPr lang="en-US" sz="1000" dirty="0">
                <a:solidFill>
                  <a:srgbClr val="000000"/>
                </a:solidFill>
                <a:latin typeface="Arial"/>
                <a:ea typeface="Arial Unicode MS"/>
                <a:cs typeface="Arial"/>
              </a:rPr>
              <a:t> to correct spelling errors and either feed them back to </a:t>
            </a:r>
            <a:r>
              <a:rPr lang="en-US" sz="1000" dirty="0" err="1">
                <a:solidFill>
                  <a:srgbClr val="000000"/>
                </a:solidFill>
                <a:latin typeface="Arial"/>
                <a:ea typeface="Arial Unicode MS"/>
                <a:cs typeface="Arial"/>
              </a:rPr>
              <a:t>AutoCoder</a:t>
            </a:r>
            <a:r>
              <a:rPr lang="en-US" sz="1000" dirty="0">
                <a:solidFill>
                  <a:srgbClr val="000000"/>
                </a:solidFill>
                <a:latin typeface="Arial"/>
                <a:ea typeface="Arial Unicode MS"/>
                <a:cs typeface="Arial"/>
              </a:rPr>
              <a:t> or process them separately.</a:t>
            </a:r>
          </a:p>
        </p:txBody>
      </p:sp>
      <p:sp>
        <p:nvSpPr>
          <p:cNvPr id="513" name="Rectangle 512">
            <a:extLst>
              <a:ext uri="{FF2B5EF4-FFF2-40B4-BE49-F238E27FC236}">
                <a16:creationId xmlns:a16="http://schemas.microsoft.com/office/drawing/2014/main" id="{831EEB7C-938A-544B-8CDA-E5FF5A0EB423}"/>
              </a:ext>
            </a:extLst>
          </p:cNvPr>
          <p:cNvSpPr/>
          <p:nvPr/>
        </p:nvSpPr>
        <p:spPr>
          <a:xfrm>
            <a:off x="1056817" y="3115688"/>
            <a:ext cx="2447639" cy="1061691"/>
          </a:xfrm>
          <a:prstGeom prst="rect">
            <a:avLst/>
          </a:prstGeom>
        </p:spPr>
        <p:txBody>
          <a:bodyPr wrap="square">
            <a:spAutoFit/>
          </a:bodyPr>
          <a:lstStyle/>
          <a:p>
            <a:pPr marL="99440" indent="-99440">
              <a:buFont typeface="Arial" panose="020B0604020202020204" pitchFamily="34" charset="0"/>
              <a:buChar char="•"/>
            </a:pPr>
            <a:r>
              <a:rPr lang="en-US" sz="900" kern="0" dirty="0" err="1">
                <a:solidFill>
                  <a:srgbClr val="000000"/>
                </a:solidFill>
                <a:latin typeface="Arial"/>
                <a:ea typeface="Arial Unicode MS"/>
                <a:cs typeface="Arial"/>
              </a:rPr>
              <a:t>AutoCoder</a:t>
            </a:r>
            <a:r>
              <a:rPr lang="en-US" sz="900" kern="0" dirty="0">
                <a:solidFill>
                  <a:srgbClr val="000000"/>
                </a:solidFill>
                <a:latin typeface="Arial"/>
                <a:ea typeface="Arial Unicode MS"/>
                <a:cs typeface="Arial"/>
              </a:rPr>
              <a:t> cannot encode many terms due to spelling errors and abbreviations</a:t>
            </a:r>
          </a:p>
          <a:p>
            <a:pPr marL="99440" indent="-99440">
              <a:buFont typeface="Arial" panose="020B0604020202020204" pitchFamily="34" charset="0"/>
              <a:buChar char="•"/>
            </a:pPr>
            <a:r>
              <a:rPr lang="en-US" sz="900" kern="0" dirty="0">
                <a:solidFill>
                  <a:srgbClr val="000000"/>
                </a:solidFill>
                <a:latin typeface="Arial"/>
                <a:ea typeface="Arial Unicode MS"/>
                <a:cs typeface="Arial"/>
              </a:rPr>
              <a:t>There are underlying and systematic errors within the omission data that can efficiently be addressed with additional rules</a:t>
            </a:r>
          </a:p>
          <a:p>
            <a:pPr marL="99440" indent="-99440">
              <a:buFont typeface="Arial" panose="020B0604020202020204" pitchFamily="34" charset="0"/>
              <a:buChar char="•"/>
            </a:pPr>
            <a:endParaRPr lang="en-US" sz="900" kern="0" dirty="0">
              <a:solidFill>
                <a:srgbClr val="000000"/>
              </a:solidFill>
              <a:latin typeface="Arial"/>
              <a:ea typeface="Arial Unicode MS"/>
              <a:cs typeface="Arial"/>
            </a:endParaRPr>
          </a:p>
        </p:txBody>
      </p:sp>
      <p:cxnSp>
        <p:nvCxnSpPr>
          <p:cNvPr id="514" name="Straight Connector 513">
            <a:extLst>
              <a:ext uri="{FF2B5EF4-FFF2-40B4-BE49-F238E27FC236}">
                <a16:creationId xmlns:a16="http://schemas.microsoft.com/office/drawing/2014/main" id="{37B143D7-3B85-5F45-90A4-BAD931405BFA}"/>
              </a:ext>
            </a:extLst>
          </p:cNvPr>
          <p:cNvCxnSpPr>
            <a:cxnSpLocks/>
          </p:cNvCxnSpPr>
          <p:nvPr/>
        </p:nvCxnSpPr>
        <p:spPr>
          <a:xfrm>
            <a:off x="1095409" y="3043769"/>
            <a:ext cx="703514" cy="0"/>
          </a:xfrm>
          <a:prstGeom prst="line">
            <a:avLst/>
          </a:prstGeom>
          <a:noFill/>
          <a:ln w="38100" cap="flat" cmpd="sng" algn="ctr">
            <a:solidFill>
              <a:srgbClr val="34F0FF"/>
            </a:solidFill>
            <a:prstDash val="solid"/>
            <a:miter lim="800000"/>
          </a:ln>
          <a:effectLst/>
        </p:spPr>
      </p:cxnSp>
      <p:sp>
        <p:nvSpPr>
          <p:cNvPr id="515" name="Rectangle 514">
            <a:extLst>
              <a:ext uri="{FF2B5EF4-FFF2-40B4-BE49-F238E27FC236}">
                <a16:creationId xmlns:a16="http://schemas.microsoft.com/office/drawing/2014/main" id="{6E560DA6-1A05-4E4B-ADEB-F34FE9DB7D28}"/>
              </a:ext>
            </a:extLst>
          </p:cNvPr>
          <p:cNvSpPr/>
          <p:nvPr/>
        </p:nvSpPr>
        <p:spPr>
          <a:xfrm>
            <a:off x="1056819" y="2843499"/>
            <a:ext cx="2415658" cy="249373"/>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Hypotheses</a:t>
            </a:r>
          </a:p>
        </p:txBody>
      </p:sp>
      <p:graphicFrame>
        <p:nvGraphicFramePr>
          <p:cNvPr id="50" name="Table 49">
            <a:extLst>
              <a:ext uri="{FF2B5EF4-FFF2-40B4-BE49-F238E27FC236}">
                <a16:creationId xmlns:a16="http://schemas.microsoft.com/office/drawing/2014/main" id="{A9362BEE-7C0B-034C-A9A1-28BEF90F75A1}"/>
              </a:ext>
            </a:extLst>
          </p:cNvPr>
          <p:cNvGraphicFramePr>
            <a:graphicFrameLocks noGrp="1"/>
          </p:cNvGraphicFramePr>
          <p:nvPr>
            <p:extLst>
              <p:ext uri="{D42A27DB-BD31-4B8C-83A1-F6EECF244321}">
                <p14:modId xmlns:p14="http://schemas.microsoft.com/office/powerpoint/2010/main" val="841786900"/>
              </p:ext>
            </p:extLst>
          </p:nvPr>
        </p:nvGraphicFramePr>
        <p:xfrm>
          <a:off x="3832640" y="5074038"/>
          <a:ext cx="2348115" cy="1146267"/>
        </p:xfrm>
        <a:graphic>
          <a:graphicData uri="http://schemas.openxmlformats.org/drawingml/2006/table">
            <a:tbl>
              <a:tblPr firstRow="1" bandRow="1"/>
              <a:tblGrid>
                <a:gridCol w="782705">
                  <a:extLst>
                    <a:ext uri="{9D8B030D-6E8A-4147-A177-3AD203B41FA5}">
                      <a16:colId xmlns:a16="http://schemas.microsoft.com/office/drawing/2014/main" val="20000"/>
                    </a:ext>
                  </a:extLst>
                </a:gridCol>
                <a:gridCol w="782705">
                  <a:extLst>
                    <a:ext uri="{9D8B030D-6E8A-4147-A177-3AD203B41FA5}">
                      <a16:colId xmlns:a16="http://schemas.microsoft.com/office/drawing/2014/main" val="2843444279"/>
                    </a:ext>
                  </a:extLst>
                </a:gridCol>
                <a:gridCol w="782705">
                  <a:extLst>
                    <a:ext uri="{9D8B030D-6E8A-4147-A177-3AD203B41FA5}">
                      <a16:colId xmlns:a16="http://schemas.microsoft.com/office/drawing/2014/main" val="3306906185"/>
                    </a:ext>
                  </a:extLst>
                </a:gridCol>
              </a:tblGrid>
              <a:tr h="220837">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kern="0" spc="0" dirty="0">
                          <a:solidFill>
                            <a:srgbClr val="000000"/>
                          </a:solidFill>
                          <a:ea typeface="Open Sans" panose="020B0606030504020204" pitchFamily="34" charset="0"/>
                          <a:cs typeface="Open Sans" panose="020B0606030504020204" pitchFamily="34" charset="0"/>
                        </a:rPr>
                        <a:t>Opportunities</a:t>
                      </a:r>
                      <a:endParaRPr lang="en-US" sz="700" b="1" i="0" spc="0" dirty="0">
                        <a:solidFill>
                          <a:schemeClr val="tx1"/>
                        </a:solidFill>
                        <a:latin typeface="+mn-lt"/>
                        <a:ea typeface="Chronicle Display Black" charset="0"/>
                        <a:cs typeface="Chronicle Display Black" charset="0"/>
                      </a:endParaRPr>
                    </a:p>
                  </a:txBody>
                  <a:tcPr marL="71991" marR="71991" marT="35995" marB="35995" anchor="ctr">
                    <a:lnL w="1270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i="0" spc="0" dirty="0">
                          <a:solidFill>
                            <a:schemeClr val="tx1"/>
                          </a:solidFill>
                          <a:latin typeface="+mn-lt"/>
                          <a:ea typeface="Chronicle Display Black" charset="0"/>
                          <a:cs typeface="Chronicle Display Black" charset="0"/>
                        </a:rPr>
                        <a:t>Risks</a:t>
                      </a: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700" b="1" kern="0" spc="0" dirty="0">
                          <a:solidFill>
                            <a:srgbClr val="000000"/>
                          </a:solidFill>
                          <a:ea typeface="Open Sans" panose="020B0606030504020204" pitchFamily="34" charset="0"/>
                          <a:cs typeface="Open Sans" panose="020B0606030504020204" pitchFamily="34" charset="0"/>
                        </a:rPr>
                        <a:t>Effort</a:t>
                      </a:r>
                      <a:endParaRPr lang="en-US" sz="700" b="1" i="0" spc="0" dirty="0">
                        <a:solidFill>
                          <a:schemeClr val="tx1"/>
                        </a:solidFill>
                        <a:latin typeface="+mn-lt"/>
                        <a:ea typeface="Chronicle Display Black" charset="0"/>
                        <a:cs typeface="Chronicle Display Black" charset="0"/>
                      </a:endParaRP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925320">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baseline="0" dirty="0">
                          <a:solidFill>
                            <a:schemeClr val="tx1"/>
                          </a:solidFill>
                          <a:latin typeface="+mj-lt"/>
                        </a:rPr>
                        <a:t>Might prove more stable with respect to </a:t>
                      </a:r>
                      <a:r>
                        <a:rPr lang="en-US" sz="700" baseline="0" dirty="0" err="1">
                          <a:solidFill>
                            <a:schemeClr val="tx1"/>
                          </a:solidFill>
                          <a:latin typeface="+mj-lt"/>
                        </a:rPr>
                        <a:t>MedDRA</a:t>
                      </a:r>
                      <a:r>
                        <a:rPr lang="en-US" sz="700" baseline="0" dirty="0">
                          <a:solidFill>
                            <a:schemeClr val="tx1"/>
                          </a:solidFill>
                          <a:latin typeface="+mj-lt"/>
                        </a:rPr>
                        <a:t> Updates, </a:t>
                      </a:r>
                      <a:r>
                        <a:rPr lang="en-US" sz="700" baseline="0" dirty="0" err="1">
                          <a:solidFill>
                            <a:schemeClr val="tx1"/>
                          </a:solidFill>
                          <a:latin typeface="+mj-lt"/>
                        </a:rPr>
                        <a:t>Embeddings</a:t>
                      </a:r>
                      <a:r>
                        <a:rPr lang="en-US" sz="700" baseline="0" dirty="0">
                          <a:solidFill>
                            <a:schemeClr val="tx1"/>
                          </a:solidFill>
                          <a:latin typeface="+mj-lt"/>
                        </a:rPr>
                        <a:t> can be trained task-specific</a:t>
                      </a:r>
                      <a:endParaRPr lang="en-US" sz="700" dirty="0">
                        <a:solidFill>
                          <a:schemeClr val="tx1"/>
                        </a:solidFill>
                        <a:latin typeface="+mj-lt"/>
                      </a:endParaRPr>
                    </a:p>
                  </a:txBody>
                  <a:tcPr marL="71991" marR="71991" marT="35995" marB="35995">
                    <a:lnL w="635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baseline="0" dirty="0">
                          <a:solidFill>
                            <a:schemeClr val="tx1"/>
                          </a:solidFill>
                          <a:latin typeface="+mj-lt"/>
                        </a:rPr>
                        <a:t>Too little context can lead to weak performance</a:t>
                      </a:r>
                      <a:endParaRPr lang="en-US" sz="700" dirty="0">
                        <a:solidFill>
                          <a:schemeClr val="tx1"/>
                        </a:solidFill>
                        <a:latin typeface="+mj-lt"/>
                      </a:endParaRP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Medium, needs </a:t>
                      </a:r>
                      <a:r>
                        <a:rPr lang="en-US" sz="700" baseline="0" dirty="0">
                          <a:solidFill>
                            <a:schemeClr val="tx1"/>
                          </a:solidFill>
                          <a:latin typeface="+mj-lt"/>
                        </a:rPr>
                        <a:t>advanced knowledge of Semantics &amp; Deep Learning; fine-tuning of embedding models needed</a:t>
                      </a:r>
                      <a:endParaRPr lang="en-US" sz="700" dirty="0">
                        <a:solidFill>
                          <a:schemeClr val="tx1"/>
                        </a:solidFill>
                        <a:latin typeface="+mj-lt"/>
                      </a:endParaRP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grpSp>
        <p:nvGrpSpPr>
          <p:cNvPr id="52" name="Group 51"/>
          <p:cNvGrpSpPr/>
          <p:nvPr/>
        </p:nvGrpSpPr>
        <p:grpSpPr>
          <a:xfrm>
            <a:off x="3738374" y="1812540"/>
            <a:ext cx="2523625" cy="4461032"/>
            <a:chOff x="7967773" y="1863327"/>
            <a:chExt cx="3312000" cy="4404956"/>
          </a:xfrm>
        </p:grpSpPr>
        <p:sp>
          <p:nvSpPr>
            <p:cNvPr id="60" name="Rectangle 59">
              <a:extLst>
                <a:ext uri="{FF2B5EF4-FFF2-40B4-BE49-F238E27FC236}">
                  <a16:creationId xmlns:a16="http://schemas.microsoft.com/office/drawing/2014/main" id="{1FC87E1F-02DF-954E-8907-B64E5A6C3635}"/>
                </a:ext>
              </a:extLst>
            </p:cNvPr>
            <p:cNvSpPr/>
            <p:nvPr/>
          </p:nvSpPr>
          <p:spPr>
            <a:xfrm>
              <a:off x="7967773" y="2001328"/>
              <a:ext cx="3312000" cy="4266955"/>
            </a:xfrm>
            <a:prstGeom prst="rect">
              <a:avLst/>
            </a:prstGeom>
            <a:noFill/>
            <a:ln w="28575" cap="rnd" algn="ctr">
              <a:solidFill>
                <a:srgbClr val="FFFFFF">
                  <a:lumMod val="85000"/>
                </a:srgbClr>
              </a:solidFill>
              <a:miter lim="800000"/>
              <a:headEnd/>
              <a:tailEnd/>
            </a:ln>
          </p:spPr>
          <p:txBody>
            <a:bodyPr lIns="179977" tIns="71991" rIns="179977" bIns="0" rtlCol="0" anchor="ctr"/>
            <a:lstStyle/>
            <a:p>
              <a:pPr algn="ctr"/>
              <a:endParaRPr lang="en-US" sz="1000" kern="0" dirty="0">
                <a:solidFill>
                  <a:srgbClr val="000000"/>
                </a:solidFill>
                <a:latin typeface="Arial"/>
                <a:ea typeface="Arial Unicode MS"/>
                <a:cs typeface="Arial"/>
              </a:endParaRPr>
            </a:p>
          </p:txBody>
        </p:sp>
        <p:sp>
          <p:nvSpPr>
            <p:cNvPr id="61" name="Text Placeholder 7">
              <a:extLst>
                <a:ext uri="{FF2B5EF4-FFF2-40B4-BE49-F238E27FC236}">
                  <a16:creationId xmlns:a16="http://schemas.microsoft.com/office/drawing/2014/main" id="{D2DF098B-49B7-9C41-BBC9-F72250A7EA63}"/>
                </a:ext>
              </a:extLst>
            </p:cNvPr>
            <p:cNvSpPr txBox="1">
              <a:spLocks/>
            </p:cNvSpPr>
            <p:nvPr/>
          </p:nvSpPr>
          <p:spPr>
            <a:xfrm>
              <a:off x="8921773" y="1863327"/>
              <a:ext cx="1404000" cy="216000"/>
            </a:xfrm>
            <a:prstGeom prst="rect">
              <a:avLst/>
            </a:prstGeom>
            <a:solidFill>
              <a:srgbClr val="FFFFFF"/>
            </a:solidFill>
            <a:ln w="38100">
              <a:noFill/>
            </a:ln>
          </p:spPr>
          <p:txBody>
            <a:bodyPr lIns="71991" tIns="71991"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5000"/>
                </a:lnSpc>
                <a:buClr>
                  <a:srgbClr val="787878"/>
                </a:buClr>
                <a:buNone/>
              </a:pPr>
              <a:r>
                <a:rPr lang="en-US" sz="1100" b="1" dirty="0">
                  <a:solidFill>
                    <a:srgbClr val="000000"/>
                  </a:solidFill>
                  <a:latin typeface="Arial"/>
                  <a:ea typeface="Chronicle Display Black" charset="0"/>
                  <a:cs typeface="Chronicle Display Black" charset="0"/>
                </a:rPr>
                <a:t>Embedding Models</a:t>
              </a:r>
            </a:p>
          </p:txBody>
        </p:sp>
      </p:grpSp>
      <p:sp>
        <p:nvSpPr>
          <p:cNvPr id="53" name="Rectangle 52">
            <a:extLst>
              <a:ext uri="{FF2B5EF4-FFF2-40B4-BE49-F238E27FC236}">
                <a16:creationId xmlns:a16="http://schemas.microsoft.com/office/drawing/2014/main" id="{1597BE70-D0B3-4B43-AD0F-037A1676DB75}"/>
              </a:ext>
            </a:extLst>
          </p:cNvPr>
          <p:cNvSpPr/>
          <p:nvPr/>
        </p:nvSpPr>
        <p:spPr>
          <a:xfrm>
            <a:off x="3815263" y="4267658"/>
            <a:ext cx="2360283" cy="784728"/>
          </a:xfrm>
          <a:prstGeom prst="rect">
            <a:avLst/>
          </a:prstGeom>
        </p:spPr>
        <p:txBody>
          <a:bodyPr wrap="square">
            <a:spAutoFit/>
          </a:bodyPr>
          <a:lstStyle/>
          <a:p>
            <a:r>
              <a:rPr lang="en-US" sz="900" dirty="0">
                <a:solidFill>
                  <a:srgbClr val="000000"/>
                </a:solidFill>
                <a:latin typeface="Arial"/>
                <a:ea typeface="Chronicle Display Black" charset="0"/>
                <a:cs typeface="Chronicle Display Black" charset="0"/>
              </a:rPr>
              <a:t>Embedding models (e.g., </a:t>
            </a:r>
            <a:r>
              <a:rPr lang="en-US" sz="900" dirty="0" err="1">
                <a:solidFill>
                  <a:srgbClr val="000000"/>
                </a:solidFill>
                <a:latin typeface="Arial"/>
                <a:ea typeface="Chronicle Display Black" charset="0"/>
                <a:cs typeface="Chronicle Display Black" charset="0"/>
              </a:rPr>
              <a:t>GloVe</a:t>
            </a:r>
            <a:r>
              <a:rPr lang="en-US" sz="900" dirty="0">
                <a:solidFill>
                  <a:srgbClr val="000000"/>
                </a:solidFill>
                <a:latin typeface="Arial"/>
                <a:ea typeface="Chronicle Display Black" charset="0"/>
                <a:cs typeface="Chronicle Display Black" charset="0"/>
              </a:rPr>
              <a:t>, BERT)</a:t>
            </a:r>
          </a:p>
          <a:p>
            <a:r>
              <a:rPr lang="en-US" sz="900" dirty="0">
                <a:solidFill>
                  <a:srgbClr val="000000"/>
                </a:solidFill>
                <a:latin typeface="Arial"/>
                <a:ea typeface="Chronicle Display Black" charset="0"/>
                <a:cs typeface="Chronicle Display Black" charset="0"/>
              </a:rPr>
              <a:t>Deep Learning</a:t>
            </a:r>
          </a:p>
          <a:p>
            <a:r>
              <a:rPr lang="en-US" sz="900" dirty="0">
                <a:solidFill>
                  <a:srgbClr val="000000"/>
                </a:solidFill>
                <a:latin typeface="Arial"/>
                <a:ea typeface="Arial Unicode MS"/>
                <a:cs typeface="Arial"/>
              </a:rPr>
              <a:t>Dimension Reduction</a:t>
            </a:r>
          </a:p>
          <a:p>
            <a:r>
              <a:rPr lang="en-US" sz="900" dirty="0">
                <a:solidFill>
                  <a:srgbClr val="000000"/>
                </a:solidFill>
                <a:latin typeface="Arial"/>
                <a:ea typeface="Arial Unicode MS"/>
                <a:cs typeface="Arial"/>
              </a:rPr>
              <a:t>Distance measures (e.g., Word Mover’s Distance, cosine similarity)</a:t>
            </a:r>
          </a:p>
        </p:txBody>
      </p:sp>
      <p:cxnSp>
        <p:nvCxnSpPr>
          <p:cNvPr id="54" name="Straight Connector 53">
            <a:extLst>
              <a:ext uri="{FF2B5EF4-FFF2-40B4-BE49-F238E27FC236}">
                <a16:creationId xmlns:a16="http://schemas.microsoft.com/office/drawing/2014/main" id="{EAFD4225-B829-8044-8D67-B3499B6B8D13}"/>
              </a:ext>
            </a:extLst>
          </p:cNvPr>
          <p:cNvCxnSpPr>
            <a:cxnSpLocks/>
          </p:cNvCxnSpPr>
          <p:nvPr/>
        </p:nvCxnSpPr>
        <p:spPr>
          <a:xfrm>
            <a:off x="3853854" y="4199413"/>
            <a:ext cx="694336" cy="0"/>
          </a:xfrm>
          <a:prstGeom prst="line">
            <a:avLst/>
          </a:prstGeom>
          <a:noFill/>
          <a:ln w="38100" cap="flat" cmpd="sng" algn="ctr">
            <a:solidFill>
              <a:srgbClr val="34F0FF"/>
            </a:solidFill>
            <a:prstDash val="solid"/>
            <a:miter lim="800000"/>
          </a:ln>
          <a:effectLst/>
        </p:spPr>
      </p:cxnSp>
      <p:sp>
        <p:nvSpPr>
          <p:cNvPr id="55" name="Rectangle 54">
            <a:extLst>
              <a:ext uri="{FF2B5EF4-FFF2-40B4-BE49-F238E27FC236}">
                <a16:creationId xmlns:a16="http://schemas.microsoft.com/office/drawing/2014/main" id="{B869EC1C-ABF6-C849-B588-6DEFFD2B549B}"/>
              </a:ext>
            </a:extLst>
          </p:cNvPr>
          <p:cNvSpPr/>
          <p:nvPr/>
        </p:nvSpPr>
        <p:spPr>
          <a:xfrm>
            <a:off x="3815264" y="4009369"/>
            <a:ext cx="2415658" cy="236637"/>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Methods</a:t>
            </a:r>
          </a:p>
        </p:txBody>
      </p:sp>
      <p:sp>
        <p:nvSpPr>
          <p:cNvPr id="56" name="TextBox 55">
            <a:extLst>
              <a:ext uri="{FF2B5EF4-FFF2-40B4-BE49-F238E27FC236}">
                <a16:creationId xmlns:a16="http://schemas.microsoft.com/office/drawing/2014/main" id="{4C1DF49C-1B4F-154A-9702-FBF05F51BB1D}"/>
              </a:ext>
            </a:extLst>
          </p:cNvPr>
          <p:cNvSpPr txBox="1"/>
          <p:nvPr/>
        </p:nvSpPr>
        <p:spPr>
          <a:xfrm>
            <a:off x="3812705" y="2088661"/>
            <a:ext cx="2362841" cy="798669"/>
          </a:xfrm>
          <a:prstGeom prst="rect">
            <a:avLst/>
          </a:prstGeom>
          <a:noFill/>
        </p:spPr>
        <p:txBody>
          <a:bodyPr wrap="square" lIns="71991" rtlCol="0">
            <a:noAutofit/>
          </a:bodyPr>
          <a:lstStyle/>
          <a:p>
            <a:r>
              <a:rPr lang="en-US" sz="1000" dirty="0">
                <a:solidFill>
                  <a:srgbClr val="000000"/>
                </a:solidFill>
                <a:latin typeface="Arial"/>
                <a:ea typeface="Arial Unicode MS"/>
                <a:cs typeface="Arial"/>
              </a:rPr>
              <a:t>Use unsupervised machine learning to classify omissions utilizing e</a:t>
            </a:r>
            <a:r>
              <a:rPr lang="en-US" sz="1000" dirty="0">
                <a:solidFill>
                  <a:srgbClr val="000000"/>
                </a:solidFill>
              </a:rPr>
              <a:t>mbeddings and state-of-the-art language </a:t>
            </a:r>
            <a:r>
              <a:rPr lang="en-US" sz="1000" dirty="0">
                <a:solidFill>
                  <a:srgbClr val="000000"/>
                </a:solidFill>
                <a:latin typeface="Arial"/>
                <a:ea typeface="Arial Unicode MS"/>
                <a:cs typeface="Arial"/>
              </a:rPr>
              <a:t>models and/or word distance measures.</a:t>
            </a:r>
          </a:p>
        </p:txBody>
      </p:sp>
      <p:sp>
        <p:nvSpPr>
          <p:cNvPr id="57" name="Rectangle 56">
            <a:extLst>
              <a:ext uri="{FF2B5EF4-FFF2-40B4-BE49-F238E27FC236}">
                <a16:creationId xmlns:a16="http://schemas.microsoft.com/office/drawing/2014/main" id="{831EEB7C-938A-544B-8CDA-E5FF5A0EB423}"/>
              </a:ext>
            </a:extLst>
          </p:cNvPr>
          <p:cNvSpPr/>
          <p:nvPr/>
        </p:nvSpPr>
        <p:spPr>
          <a:xfrm>
            <a:off x="3812704" y="3115687"/>
            <a:ext cx="2447639" cy="646247"/>
          </a:xfrm>
          <a:prstGeom prst="rect">
            <a:avLst/>
          </a:prstGeom>
        </p:spPr>
        <p:txBody>
          <a:bodyPr wrap="square">
            <a:spAutoFit/>
          </a:bodyPr>
          <a:lstStyle/>
          <a:p>
            <a:pPr marL="99440" indent="-99440">
              <a:buFont typeface="Arial" panose="020B0604020202020204" pitchFamily="34" charset="0"/>
              <a:buChar char="•"/>
            </a:pPr>
            <a:r>
              <a:rPr lang="en-US" sz="900" kern="0" dirty="0">
                <a:solidFill>
                  <a:srgbClr val="000000"/>
                </a:solidFill>
                <a:latin typeface="Arial"/>
                <a:ea typeface="Arial Unicode MS"/>
                <a:cs typeface="Arial"/>
              </a:rPr>
              <a:t>There is too little context in input data to reasonably utilize </a:t>
            </a:r>
            <a:r>
              <a:rPr lang="en-US" sz="900" kern="0" dirty="0" err="1">
                <a:solidFill>
                  <a:srgbClr val="000000"/>
                </a:solidFill>
                <a:latin typeface="Arial"/>
                <a:ea typeface="Arial Unicode MS"/>
                <a:cs typeface="Arial"/>
              </a:rPr>
              <a:t>embeddings</a:t>
            </a:r>
            <a:endParaRPr lang="en-US" sz="900" kern="0" dirty="0">
              <a:solidFill>
                <a:srgbClr val="000000"/>
              </a:solidFill>
              <a:latin typeface="Arial"/>
              <a:ea typeface="Arial Unicode MS"/>
              <a:cs typeface="Arial"/>
            </a:endParaRPr>
          </a:p>
          <a:p>
            <a:pPr marL="99440" indent="-99440">
              <a:buFont typeface="Arial" panose="020B0604020202020204" pitchFamily="34" charset="0"/>
              <a:buChar char="•"/>
            </a:pPr>
            <a:r>
              <a:rPr lang="en-US" sz="900" kern="0" dirty="0">
                <a:solidFill>
                  <a:srgbClr val="000000"/>
                </a:solidFill>
                <a:latin typeface="Arial"/>
                <a:ea typeface="Arial Unicode MS"/>
                <a:cs typeface="Arial"/>
              </a:rPr>
              <a:t>Older models such as </a:t>
            </a:r>
            <a:r>
              <a:rPr lang="en-US" sz="900" kern="0" dirty="0" err="1">
                <a:solidFill>
                  <a:srgbClr val="000000"/>
                </a:solidFill>
                <a:latin typeface="Arial"/>
                <a:ea typeface="Arial Unicode MS"/>
                <a:cs typeface="Arial"/>
              </a:rPr>
              <a:t>GloVe</a:t>
            </a:r>
            <a:r>
              <a:rPr lang="en-US" sz="900" kern="0" dirty="0">
                <a:solidFill>
                  <a:srgbClr val="000000"/>
                </a:solidFill>
                <a:latin typeface="Arial"/>
                <a:ea typeface="Arial Unicode MS"/>
                <a:cs typeface="Arial"/>
              </a:rPr>
              <a:t> work might suffice</a:t>
            </a:r>
          </a:p>
        </p:txBody>
      </p:sp>
      <p:cxnSp>
        <p:nvCxnSpPr>
          <p:cNvPr id="58" name="Straight Connector 57">
            <a:extLst>
              <a:ext uri="{FF2B5EF4-FFF2-40B4-BE49-F238E27FC236}">
                <a16:creationId xmlns:a16="http://schemas.microsoft.com/office/drawing/2014/main" id="{37B143D7-3B85-5F45-90A4-BAD931405BFA}"/>
              </a:ext>
            </a:extLst>
          </p:cNvPr>
          <p:cNvCxnSpPr>
            <a:cxnSpLocks/>
          </p:cNvCxnSpPr>
          <p:nvPr/>
        </p:nvCxnSpPr>
        <p:spPr>
          <a:xfrm>
            <a:off x="3851296" y="3043769"/>
            <a:ext cx="703514" cy="0"/>
          </a:xfrm>
          <a:prstGeom prst="line">
            <a:avLst/>
          </a:prstGeom>
          <a:noFill/>
          <a:ln w="38100" cap="flat" cmpd="sng" algn="ctr">
            <a:solidFill>
              <a:srgbClr val="34F0FF"/>
            </a:solidFill>
            <a:prstDash val="solid"/>
            <a:miter lim="800000"/>
          </a:ln>
          <a:effectLst/>
        </p:spPr>
      </p:cxnSp>
      <p:sp>
        <p:nvSpPr>
          <p:cNvPr id="59" name="Rectangle 58">
            <a:extLst>
              <a:ext uri="{FF2B5EF4-FFF2-40B4-BE49-F238E27FC236}">
                <a16:creationId xmlns:a16="http://schemas.microsoft.com/office/drawing/2014/main" id="{6E560DA6-1A05-4E4B-ADEB-F34FE9DB7D28}"/>
              </a:ext>
            </a:extLst>
          </p:cNvPr>
          <p:cNvSpPr/>
          <p:nvPr/>
        </p:nvSpPr>
        <p:spPr>
          <a:xfrm>
            <a:off x="3812706" y="2843499"/>
            <a:ext cx="2415658" cy="249373"/>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Hypotheses</a:t>
            </a:r>
          </a:p>
        </p:txBody>
      </p:sp>
      <p:graphicFrame>
        <p:nvGraphicFramePr>
          <p:cNvPr id="62" name="Table 61">
            <a:extLst>
              <a:ext uri="{FF2B5EF4-FFF2-40B4-BE49-F238E27FC236}">
                <a16:creationId xmlns:a16="http://schemas.microsoft.com/office/drawing/2014/main" id="{A9362BEE-7C0B-034C-A9A1-28BEF90F75A1}"/>
              </a:ext>
            </a:extLst>
          </p:cNvPr>
          <p:cNvGraphicFramePr>
            <a:graphicFrameLocks noGrp="1"/>
          </p:cNvGraphicFramePr>
          <p:nvPr>
            <p:extLst>
              <p:ext uri="{D42A27DB-BD31-4B8C-83A1-F6EECF244321}">
                <p14:modId xmlns:p14="http://schemas.microsoft.com/office/powerpoint/2010/main" val="1717145786"/>
              </p:ext>
            </p:extLst>
          </p:nvPr>
        </p:nvGraphicFramePr>
        <p:xfrm>
          <a:off x="6595445" y="5074039"/>
          <a:ext cx="2348115" cy="1142883"/>
        </p:xfrm>
        <a:graphic>
          <a:graphicData uri="http://schemas.openxmlformats.org/drawingml/2006/table">
            <a:tbl>
              <a:tblPr firstRow="1" bandRow="1"/>
              <a:tblGrid>
                <a:gridCol w="782705">
                  <a:extLst>
                    <a:ext uri="{9D8B030D-6E8A-4147-A177-3AD203B41FA5}">
                      <a16:colId xmlns:a16="http://schemas.microsoft.com/office/drawing/2014/main" val="20000"/>
                    </a:ext>
                  </a:extLst>
                </a:gridCol>
                <a:gridCol w="782705">
                  <a:extLst>
                    <a:ext uri="{9D8B030D-6E8A-4147-A177-3AD203B41FA5}">
                      <a16:colId xmlns:a16="http://schemas.microsoft.com/office/drawing/2014/main" val="2843444279"/>
                    </a:ext>
                  </a:extLst>
                </a:gridCol>
                <a:gridCol w="782705">
                  <a:extLst>
                    <a:ext uri="{9D8B030D-6E8A-4147-A177-3AD203B41FA5}">
                      <a16:colId xmlns:a16="http://schemas.microsoft.com/office/drawing/2014/main" val="3306906185"/>
                    </a:ext>
                  </a:extLst>
                </a:gridCol>
              </a:tblGrid>
              <a:tr h="254036">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kern="0" spc="0" dirty="0">
                          <a:solidFill>
                            <a:srgbClr val="000000"/>
                          </a:solidFill>
                          <a:latin typeface="+mj-lt"/>
                          <a:ea typeface="Open Sans" panose="020B0606030504020204" pitchFamily="34" charset="0"/>
                          <a:cs typeface="Open Sans" panose="020B0606030504020204" pitchFamily="34" charset="0"/>
                        </a:rPr>
                        <a:t>Opportunities</a:t>
                      </a:r>
                      <a:endParaRPr lang="en-US" sz="700" b="1" i="0" spc="0" dirty="0">
                        <a:solidFill>
                          <a:schemeClr val="tx1"/>
                        </a:solidFill>
                        <a:latin typeface="+mj-lt"/>
                        <a:ea typeface="Chronicle Display Black" charset="0"/>
                        <a:cs typeface="Chronicle Display Black" charset="0"/>
                      </a:endParaRPr>
                    </a:p>
                  </a:txBody>
                  <a:tcPr marL="71991" marR="71991" marT="35995" marB="35995" anchor="ctr">
                    <a:lnL w="1270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i="0" spc="0" dirty="0">
                          <a:solidFill>
                            <a:schemeClr val="tx1"/>
                          </a:solidFill>
                          <a:latin typeface="+mj-lt"/>
                          <a:ea typeface="Chronicle Display Black" charset="0"/>
                          <a:cs typeface="Chronicle Display Black" charset="0"/>
                        </a:rPr>
                        <a:t>Risks</a:t>
                      </a: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700" b="1" kern="0" spc="0" dirty="0">
                          <a:solidFill>
                            <a:srgbClr val="000000"/>
                          </a:solidFill>
                          <a:latin typeface="+mj-lt"/>
                          <a:ea typeface="Open Sans" panose="020B0606030504020204" pitchFamily="34" charset="0"/>
                          <a:cs typeface="Open Sans" panose="020B0606030504020204" pitchFamily="34" charset="0"/>
                        </a:rPr>
                        <a:t>Effort</a:t>
                      </a:r>
                      <a:endParaRPr lang="en-US" sz="700" b="1" i="0" spc="0" dirty="0">
                        <a:solidFill>
                          <a:schemeClr val="tx1"/>
                        </a:solidFill>
                        <a:latin typeface="+mj-lt"/>
                        <a:ea typeface="Chronicle Display Black" charset="0"/>
                        <a:cs typeface="Chronicle Display Black" charset="0"/>
                      </a:endParaRP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888847">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Available information in hierarchy can prove being valuable for classification</a:t>
                      </a:r>
                    </a:p>
                  </a:txBody>
                  <a:tcPr marL="71991" marR="71991" marT="35995" marB="35995">
                    <a:lnL w="635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Very</a:t>
                      </a:r>
                      <a:r>
                        <a:rPr lang="en-US" sz="700" baseline="0" dirty="0">
                          <a:solidFill>
                            <a:schemeClr val="tx1"/>
                          </a:solidFill>
                          <a:latin typeface="+mj-lt"/>
                        </a:rPr>
                        <a:t> vulnerable to </a:t>
                      </a:r>
                      <a:r>
                        <a:rPr lang="en-US" sz="700" baseline="0" dirty="0" err="1">
                          <a:solidFill>
                            <a:schemeClr val="tx1"/>
                          </a:solidFill>
                          <a:latin typeface="+mj-lt"/>
                        </a:rPr>
                        <a:t>MedDRA</a:t>
                      </a:r>
                      <a:r>
                        <a:rPr lang="en-US" sz="700" baseline="0" dirty="0">
                          <a:solidFill>
                            <a:schemeClr val="tx1"/>
                          </a:solidFill>
                          <a:latin typeface="+mj-lt"/>
                        </a:rPr>
                        <a:t> hierarchy changes which can lead to high recalibration efforts</a:t>
                      </a:r>
                      <a:endParaRPr lang="en-US" sz="700" dirty="0">
                        <a:solidFill>
                          <a:schemeClr val="tx1"/>
                        </a:solidFill>
                        <a:latin typeface="+mj-lt"/>
                      </a:endParaRP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High, deep domain</a:t>
                      </a:r>
                      <a:r>
                        <a:rPr lang="en-US" sz="700" baseline="0" dirty="0">
                          <a:solidFill>
                            <a:schemeClr val="tx1"/>
                          </a:solidFill>
                          <a:latin typeface="+mj-lt"/>
                        </a:rPr>
                        <a:t> knowledge required, many iterations and models likely needed</a:t>
                      </a:r>
                      <a:endParaRPr lang="en-US" sz="700" dirty="0">
                        <a:solidFill>
                          <a:schemeClr val="tx1"/>
                        </a:solidFill>
                        <a:latin typeface="+mj-lt"/>
                      </a:endParaRP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grpSp>
        <p:nvGrpSpPr>
          <p:cNvPr id="64" name="Group 63"/>
          <p:cNvGrpSpPr/>
          <p:nvPr/>
        </p:nvGrpSpPr>
        <p:grpSpPr>
          <a:xfrm>
            <a:off x="6494261" y="1812540"/>
            <a:ext cx="2523625" cy="4461032"/>
            <a:chOff x="7967773" y="1863327"/>
            <a:chExt cx="3312000" cy="4404956"/>
          </a:xfrm>
        </p:grpSpPr>
        <p:sp>
          <p:nvSpPr>
            <p:cNvPr id="72" name="Rectangle 71">
              <a:extLst>
                <a:ext uri="{FF2B5EF4-FFF2-40B4-BE49-F238E27FC236}">
                  <a16:creationId xmlns:a16="http://schemas.microsoft.com/office/drawing/2014/main" id="{1FC87E1F-02DF-954E-8907-B64E5A6C3635}"/>
                </a:ext>
              </a:extLst>
            </p:cNvPr>
            <p:cNvSpPr/>
            <p:nvPr/>
          </p:nvSpPr>
          <p:spPr>
            <a:xfrm>
              <a:off x="7967773" y="2001328"/>
              <a:ext cx="3312000" cy="4266955"/>
            </a:xfrm>
            <a:prstGeom prst="rect">
              <a:avLst/>
            </a:prstGeom>
            <a:noFill/>
            <a:ln w="28575" cap="rnd" algn="ctr">
              <a:solidFill>
                <a:srgbClr val="FFFFFF">
                  <a:lumMod val="85000"/>
                </a:srgbClr>
              </a:solidFill>
              <a:miter lim="800000"/>
              <a:headEnd/>
              <a:tailEnd/>
            </a:ln>
          </p:spPr>
          <p:txBody>
            <a:bodyPr lIns="179977" tIns="71991" rIns="179977" bIns="0" rtlCol="0" anchor="ctr"/>
            <a:lstStyle/>
            <a:p>
              <a:pPr algn="ctr"/>
              <a:endParaRPr lang="en-US" sz="1000" kern="0" dirty="0">
                <a:solidFill>
                  <a:srgbClr val="000000"/>
                </a:solidFill>
                <a:latin typeface="Arial"/>
                <a:ea typeface="Arial Unicode MS"/>
                <a:cs typeface="Arial"/>
              </a:endParaRPr>
            </a:p>
          </p:txBody>
        </p:sp>
        <p:sp>
          <p:nvSpPr>
            <p:cNvPr id="73" name="Text Placeholder 7">
              <a:extLst>
                <a:ext uri="{FF2B5EF4-FFF2-40B4-BE49-F238E27FC236}">
                  <a16:creationId xmlns:a16="http://schemas.microsoft.com/office/drawing/2014/main" id="{D2DF098B-49B7-9C41-BBC9-F72250A7EA63}"/>
                </a:ext>
              </a:extLst>
            </p:cNvPr>
            <p:cNvSpPr txBox="1">
              <a:spLocks/>
            </p:cNvSpPr>
            <p:nvPr/>
          </p:nvSpPr>
          <p:spPr>
            <a:xfrm>
              <a:off x="8921773" y="1863327"/>
              <a:ext cx="1404000" cy="216000"/>
            </a:xfrm>
            <a:prstGeom prst="rect">
              <a:avLst/>
            </a:prstGeom>
            <a:solidFill>
              <a:srgbClr val="FFFFFF"/>
            </a:solidFill>
            <a:ln w="38100">
              <a:noFill/>
            </a:ln>
          </p:spPr>
          <p:txBody>
            <a:bodyPr lIns="71991" tIns="71991"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5000"/>
                </a:lnSpc>
                <a:buClr>
                  <a:srgbClr val="787878"/>
                </a:buClr>
                <a:buNone/>
              </a:pPr>
              <a:r>
                <a:rPr lang="en-US" sz="1100" b="1" dirty="0">
                  <a:solidFill>
                    <a:srgbClr val="000000"/>
                  </a:solidFill>
                  <a:latin typeface="Arial"/>
                  <a:ea typeface="Chronicle Display Black" charset="0"/>
                  <a:cs typeface="Chronicle Display Black" charset="0"/>
                </a:rPr>
                <a:t>Hierarchical Approach</a:t>
              </a:r>
            </a:p>
          </p:txBody>
        </p:sp>
      </p:grpSp>
      <p:sp>
        <p:nvSpPr>
          <p:cNvPr id="65" name="Rectangle 64">
            <a:extLst>
              <a:ext uri="{FF2B5EF4-FFF2-40B4-BE49-F238E27FC236}">
                <a16:creationId xmlns:a16="http://schemas.microsoft.com/office/drawing/2014/main" id="{1597BE70-D0B3-4B43-AD0F-037A1676DB75}"/>
              </a:ext>
            </a:extLst>
          </p:cNvPr>
          <p:cNvSpPr/>
          <p:nvPr/>
        </p:nvSpPr>
        <p:spPr>
          <a:xfrm>
            <a:off x="6571149" y="4267659"/>
            <a:ext cx="2372409" cy="507765"/>
          </a:xfrm>
          <a:prstGeom prst="rect">
            <a:avLst/>
          </a:prstGeom>
        </p:spPr>
        <p:txBody>
          <a:bodyPr wrap="square">
            <a:spAutoFit/>
          </a:bodyPr>
          <a:lstStyle/>
          <a:p>
            <a:r>
              <a:rPr lang="en-US" sz="900" dirty="0">
                <a:solidFill>
                  <a:srgbClr val="000000"/>
                </a:solidFill>
                <a:latin typeface="Arial"/>
                <a:ea typeface="Chronicle Display Black" charset="0"/>
                <a:cs typeface="Chronicle Display Black" charset="0"/>
              </a:rPr>
              <a:t>Utilizing hierarchy and ontology</a:t>
            </a:r>
          </a:p>
          <a:p>
            <a:r>
              <a:rPr lang="en-US" sz="900" dirty="0">
                <a:solidFill>
                  <a:srgbClr val="000000"/>
                </a:solidFill>
                <a:latin typeface="Arial"/>
                <a:ea typeface="Arial Unicode MS"/>
                <a:cs typeface="Arial"/>
              </a:rPr>
              <a:t>Machine Learning</a:t>
            </a:r>
          </a:p>
          <a:p>
            <a:r>
              <a:rPr lang="en-US" sz="900" dirty="0">
                <a:solidFill>
                  <a:srgbClr val="000000"/>
                </a:solidFill>
                <a:latin typeface="Arial"/>
                <a:ea typeface="Arial Unicode MS"/>
                <a:cs typeface="Arial"/>
              </a:rPr>
              <a:t>Bayesian tree classification</a:t>
            </a:r>
          </a:p>
        </p:txBody>
      </p:sp>
      <p:cxnSp>
        <p:nvCxnSpPr>
          <p:cNvPr id="66" name="Straight Connector 65">
            <a:extLst>
              <a:ext uri="{FF2B5EF4-FFF2-40B4-BE49-F238E27FC236}">
                <a16:creationId xmlns:a16="http://schemas.microsoft.com/office/drawing/2014/main" id="{EAFD4225-B829-8044-8D67-B3499B6B8D13}"/>
              </a:ext>
            </a:extLst>
          </p:cNvPr>
          <p:cNvCxnSpPr>
            <a:cxnSpLocks/>
          </p:cNvCxnSpPr>
          <p:nvPr/>
        </p:nvCxnSpPr>
        <p:spPr>
          <a:xfrm>
            <a:off x="6609741" y="4199413"/>
            <a:ext cx="694336" cy="0"/>
          </a:xfrm>
          <a:prstGeom prst="line">
            <a:avLst/>
          </a:prstGeom>
          <a:noFill/>
          <a:ln w="38100" cap="flat" cmpd="sng" algn="ctr">
            <a:solidFill>
              <a:srgbClr val="34F0FF"/>
            </a:solidFill>
            <a:prstDash val="solid"/>
            <a:miter lim="800000"/>
          </a:ln>
          <a:effectLst/>
        </p:spPr>
      </p:cxnSp>
      <p:sp>
        <p:nvSpPr>
          <p:cNvPr id="67" name="Rectangle 66">
            <a:extLst>
              <a:ext uri="{FF2B5EF4-FFF2-40B4-BE49-F238E27FC236}">
                <a16:creationId xmlns:a16="http://schemas.microsoft.com/office/drawing/2014/main" id="{B869EC1C-ABF6-C849-B588-6DEFFD2B549B}"/>
              </a:ext>
            </a:extLst>
          </p:cNvPr>
          <p:cNvSpPr/>
          <p:nvPr/>
        </p:nvSpPr>
        <p:spPr>
          <a:xfrm>
            <a:off x="6571151" y="4009369"/>
            <a:ext cx="2415658" cy="236637"/>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Methods</a:t>
            </a:r>
          </a:p>
        </p:txBody>
      </p:sp>
      <p:sp>
        <p:nvSpPr>
          <p:cNvPr id="68" name="TextBox 67">
            <a:extLst>
              <a:ext uri="{FF2B5EF4-FFF2-40B4-BE49-F238E27FC236}">
                <a16:creationId xmlns:a16="http://schemas.microsoft.com/office/drawing/2014/main" id="{4C1DF49C-1B4F-154A-9702-FBF05F51BB1D}"/>
              </a:ext>
            </a:extLst>
          </p:cNvPr>
          <p:cNvSpPr txBox="1"/>
          <p:nvPr/>
        </p:nvSpPr>
        <p:spPr>
          <a:xfrm>
            <a:off x="6568592" y="2088661"/>
            <a:ext cx="2374968" cy="798669"/>
          </a:xfrm>
          <a:prstGeom prst="rect">
            <a:avLst/>
          </a:prstGeom>
          <a:noFill/>
        </p:spPr>
        <p:txBody>
          <a:bodyPr wrap="square" lIns="71991" rtlCol="0">
            <a:noAutofit/>
          </a:bodyPr>
          <a:lstStyle/>
          <a:p>
            <a:r>
              <a:rPr lang="en-US" sz="1000" dirty="0">
                <a:solidFill>
                  <a:srgbClr val="000000"/>
                </a:solidFill>
                <a:latin typeface="Arial"/>
                <a:ea typeface="Arial Unicode MS"/>
                <a:cs typeface="Arial"/>
              </a:rPr>
              <a:t>Utilizing the MedDRA dictionary hierarchy to conduct a step-wise classification, e.g. using embedding models</a:t>
            </a:r>
          </a:p>
        </p:txBody>
      </p:sp>
      <p:sp>
        <p:nvSpPr>
          <p:cNvPr id="69" name="Rectangle 68">
            <a:extLst>
              <a:ext uri="{FF2B5EF4-FFF2-40B4-BE49-F238E27FC236}">
                <a16:creationId xmlns:a16="http://schemas.microsoft.com/office/drawing/2014/main" id="{831EEB7C-938A-544B-8CDA-E5FF5A0EB423}"/>
              </a:ext>
            </a:extLst>
          </p:cNvPr>
          <p:cNvSpPr/>
          <p:nvPr/>
        </p:nvSpPr>
        <p:spPr>
          <a:xfrm>
            <a:off x="6568591" y="3115687"/>
            <a:ext cx="2447639" cy="1046304"/>
          </a:xfrm>
          <a:prstGeom prst="rect">
            <a:avLst/>
          </a:prstGeom>
        </p:spPr>
        <p:txBody>
          <a:bodyPr wrap="square">
            <a:spAutoFit/>
          </a:bodyPr>
          <a:lstStyle/>
          <a:p>
            <a:pPr marL="99440" indent="-99440">
              <a:buFont typeface="Arial" panose="020B0604020202020204" pitchFamily="34" charset="0"/>
              <a:buChar char="•"/>
            </a:pPr>
            <a:r>
              <a:rPr lang="en-US" sz="900" kern="0" dirty="0">
                <a:solidFill>
                  <a:srgbClr val="000000"/>
                </a:solidFill>
                <a:latin typeface="Arial"/>
                <a:ea typeface="Arial Unicode MS"/>
                <a:cs typeface="Arial"/>
              </a:rPr>
              <a:t>The information provided in the </a:t>
            </a:r>
            <a:r>
              <a:rPr lang="en-US" sz="900" kern="0" dirty="0" err="1">
                <a:solidFill>
                  <a:srgbClr val="000000"/>
                </a:solidFill>
                <a:latin typeface="Arial"/>
                <a:ea typeface="Arial Unicode MS"/>
                <a:cs typeface="Arial"/>
              </a:rPr>
              <a:t>MedDRA</a:t>
            </a:r>
            <a:r>
              <a:rPr lang="en-US" sz="900" kern="0" dirty="0">
                <a:solidFill>
                  <a:srgbClr val="000000"/>
                </a:solidFill>
                <a:latin typeface="Arial"/>
                <a:ea typeface="Arial Unicode MS"/>
                <a:cs typeface="Arial"/>
              </a:rPr>
              <a:t> hierarchy is valuable and can be utilized</a:t>
            </a:r>
          </a:p>
          <a:p>
            <a:pPr marL="99440" indent="-99440">
              <a:buFont typeface="Arial" panose="020B0604020202020204" pitchFamily="34" charset="0"/>
              <a:buChar char="•"/>
            </a:pPr>
            <a:r>
              <a:rPr lang="en-US" sz="900" kern="0" dirty="0">
                <a:solidFill>
                  <a:srgbClr val="000000"/>
                </a:solidFill>
                <a:latin typeface="Arial"/>
                <a:ea typeface="Arial Unicode MS"/>
                <a:cs typeface="Arial"/>
              </a:rPr>
              <a:t>Step-wise iterations improve classification accuracy due to less classes and dependencies</a:t>
            </a:r>
          </a:p>
          <a:p>
            <a:pPr marL="99440" indent="-99440">
              <a:buFont typeface="Arial" panose="020B0604020202020204" pitchFamily="34" charset="0"/>
              <a:buChar char="•"/>
            </a:pPr>
            <a:endParaRPr lang="en-US" sz="800" kern="0" dirty="0">
              <a:solidFill>
                <a:srgbClr val="000000"/>
              </a:solidFill>
              <a:latin typeface="Arial"/>
              <a:ea typeface="Arial Unicode MS"/>
              <a:cs typeface="Arial"/>
            </a:endParaRPr>
          </a:p>
          <a:p>
            <a:pPr marL="99440" indent="-99440">
              <a:buFont typeface="Arial" panose="020B0604020202020204" pitchFamily="34" charset="0"/>
              <a:buChar char="•"/>
            </a:pPr>
            <a:endParaRPr lang="en-US" sz="900" kern="0" dirty="0">
              <a:solidFill>
                <a:srgbClr val="000000"/>
              </a:solidFill>
              <a:latin typeface="Arial"/>
              <a:ea typeface="Arial Unicode MS"/>
              <a:cs typeface="Arial"/>
            </a:endParaRPr>
          </a:p>
        </p:txBody>
      </p:sp>
      <p:cxnSp>
        <p:nvCxnSpPr>
          <p:cNvPr id="70" name="Straight Connector 69">
            <a:extLst>
              <a:ext uri="{FF2B5EF4-FFF2-40B4-BE49-F238E27FC236}">
                <a16:creationId xmlns:a16="http://schemas.microsoft.com/office/drawing/2014/main" id="{37B143D7-3B85-5F45-90A4-BAD931405BFA}"/>
              </a:ext>
            </a:extLst>
          </p:cNvPr>
          <p:cNvCxnSpPr>
            <a:cxnSpLocks/>
          </p:cNvCxnSpPr>
          <p:nvPr/>
        </p:nvCxnSpPr>
        <p:spPr>
          <a:xfrm>
            <a:off x="6607184" y="3043769"/>
            <a:ext cx="703514" cy="0"/>
          </a:xfrm>
          <a:prstGeom prst="line">
            <a:avLst/>
          </a:prstGeom>
          <a:noFill/>
          <a:ln w="38100" cap="flat" cmpd="sng" algn="ctr">
            <a:solidFill>
              <a:srgbClr val="34F0FF"/>
            </a:solidFill>
            <a:prstDash val="solid"/>
            <a:miter lim="800000"/>
          </a:ln>
          <a:effectLst/>
        </p:spPr>
      </p:cxnSp>
      <p:sp>
        <p:nvSpPr>
          <p:cNvPr id="71" name="Rectangle 70">
            <a:extLst>
              <a:ext uri="{FF2B5EF4-FFF2-40B4-BE49-F238E27FC236}">
                <a16:creationId xmlns:a16="http://schemas.microsoft.com/office/drawing/2014/main" id="{6E560DA6-1A05-4E4B-ADEB-F34FE9DB7D28}"/>
              </a:ext>
            </a:extLst>
          </p:cNvPr>
          <p:cNvSpPr/>
          <p:nvPr/>
        </p:nvSpPr>
        <p:spPr>
          <a:xfrm>
            <a:off x="6568593" y="2843499"/>
            <a:ext cx="2415658" cy="249373"/>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Hypotheses</a:t>
            </a:r>
          </a:p>
        </p:txBody>
      </p:sp>
      <p:graphicFrame>
        <p:nvGraphicFramePr>
          <p:cNvPr id="74" name="Table 73">
            <a:extLst>
              <a:ext uri="{FF2B5EF4-FFF2-40B4-BE49-F238E27FC236}">
                <a16:creationId xmlns:a16="http://schemas.microsoft.com/office/drawing/2014/main" id="{A9362BEE-7C0B-034C-A9A1-28BEF90F75A1}"/>
              </a:ext>
            </a:extLst>
          </p:cNvPr>
          <p:cNvGraphicFramePr>
            <a:graphicFrameLocks noGrp="1"/>
          </p:cNvGraphicFramePr>
          <p:nvPr>
            <p:extLst>
              <p:ext uri="{D42A27DB-BD31-4B8C-83A1-F6EECF244321}">
                <p14:modId xmlns:p14="http://schemas.microsoft.com/office/powerpoint/2010/main" val="2144052638"/>
              </p:ext>
            </p:extLst>
          </p:nvPr>
        </p:nvGraphicFramePr>
        <p:xfrm>
          <a:off x="9358252" y="5074039"/>
          <a:ext cx="2348115" cy="1180193"/>
        </p:xfrm>
        <a:graphic>
          <a:graphicData uri="http://schemas.openxmlformats.org/drawingml/2006/table">
            <a:tbl>
              <a:tblPr firstRow="1" bandRow="1"/>
              <a:tblGrid>
                <a:gridCol w="782705">
                  <a:extLst>
                    <a:ext uri="{9D8B030D-6E8A-4147-A177-3AD203B41FA5}">
                      <a16:colId xmlns:a16="http://schemas.microsoft.com/office/drawing/2014/main" val="20000"/>
                    </a:ext>
                  </a:extLst>
                </a:gridCol>
                <a:gridCol w="782705">
                  <a:extLst>
                    <a:ext uri="{9D8B030D-6E8A-4147-A177-3AD203B41FA5}">
                      <a16:colId xmlns:a16="http://schemas.microsoft.com/office/drawing/2014/main" val="2843444279"/>
                    </a:ext>
                  </a:extLst>
                </a:gridCol>
                <a:gridCol w="782705">
                  <a:extLst>
                    <a:ext uri="{9D8B030D-6E8A-4147-A177-3AD203B41FA5}">
                      <a16:colId xmlns:a16="http://schemas.microsoft.com/office/drawing/2014/main" val="3306906185"/>
                    </a:ext>
                  </a:extLst>
                </a:gridCol>
              </a:tblGrid>
              <a:tr h="254763">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kern="0" spc="0" dirty="0">
                          <a:solidFill>
                            <a:srgbClr val="000000"/>
                          </a:solidFill>
                          <a:latin typeface="+mj-lt"/>
                          <a:ea typeface="Open Sans" panose="020B0606030504020204" pitchFamily="34" charset="0"/>
                          <a:cs typeface="Open Sans" panose="020B0606030504020204" pitchFamily="34" charset="0"/>
                        </a:rPr>
                        <a:t>Opportunities</a:t>
                      </a:r>
                      <a:endParaRPr lang="en-US" sz="700" b="1" i="0" spc="0" dirty="0">
                        <a:solidFill>
                          <a:schemeClr val="tx1"/>
                        </a:solidFill>
                        <a:latin typeface="+mj-lt"/>
                        <a:ea typeface="Chronicle Display Black" charset="0"/>
                        <a:cs typeface="Chronicle Display Black" charset="0"/>
                      </a:endParaRPr>
                    </a:p>
                  </a:txBody>
                  <a:tcPr marL="71991" marR="71991" marT="35995" marB="35995" anchor="ctr">
                    <a:lnL w="1270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a:lnSpc>
                          <a:spcPct val="85000"/>
                        </a:lnSpc>
                      </a:pPr>
                      <a:r>
                        <a:rPr lang="en-US" sz="700" b="1" i="0" spc="0" dirty="0">
                          <a:solidFill>
                            <a:schemeClr val="tx1"/>
                          </a:solidFill>
                          <a:latin typeface="+mj-lt"/>
                          <a:ea typeface="Chronicle Display Black" charset="0"/>
                          <a:cs typeface="Chronicle Display Black" charset="0"/>
                        </a:rPr>
                        <a:t>Risks</a:t>
                      </a: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Open Sans"/>
                        </a:defRPr>
                      </a:lvl1pPr>
                      <a:lvl2pPr marL="457200" algn="l" defTabSz="914400" rtl="0" eaLnBrk="1" latinLnBrk="0" hangingPunct="1">
                        <a:defRPr sz="1800" b="1" kern="1200">
                          <a:solidFill>
                            <a:schemeClr val="lt1"/>
                          </a:solidFill>
                          <a:latin typeface="Open Sans"/>
                        </a:defRPr>
                      </a:lvl2pPr>
                      <a:lvl3pPr marL="914400" algn="l" defTabSz="914400" rtl="0" eaLnBrk="1" latinLnBrk="0" hangingPunct="1">
                        <a:defRPr sz="1800" b="1" kern="1200">
                          <a:solidFill>
                            <a:schemeClr val="lt1"/>
                          </a:solidFill>
                          <a:latin typeface="Open Sans"/>
                        </a:defRPr>
                      </a:lvl3pPr>
                      <a:lvl4pPr marL="1371600" algn="l" defTabSz="914400" rtl="0" eaLnBrk="1" latinLnBrk="0" hangingPunct="1">
                        <a:defRPr sz="1800" b="1" kern="1200">
                          <a:solidFill>
                            <a:schemeClr val="lt1"/>
                          </a:solidFill>
                          <a:latin typeface="Open Sans"/>
                        </a:defRPr>
                      </a:lvl4pPr>
                      <a:lvl5pPr marL="1828800" algn="l" defTabSz="914400" rtl="0" eaLnBrk="1" latinLnBrk="0" hangingPunct="1">
                        <a:defRPr sz="1800" b="1" kern="1200">
                          <a:solidFill>
                            <a:schemeClr val="lt1"/>
                          </a:solidFill>
                          <a:latin typeface="Open Sans"/>
                        </a:defRPr>
                      </a:lvl5pPr>
                      <a:lvl6pPr marL="2286000" algn="l" defTabSz="914400" rtl="0" eaLnBrk="1" latinLnBrk="0" hangingPunct="1">
                        <a:defRPr sz="1800" b="1" kern="1200">
                          <a:solidFill>
                            <a:schemeClr val="lt1"/>
                          </a:solidFill>
                          <a:latin typeface="Open Sans"/>
                        </a:defRPr>
                      </a:lvl6pPr>
                      <a:lvl7pPr marL="2743200" algn="l" defTabSz="914400" rtl="0" eaLnBrk="1" latinLnBrk="0" hangingPunct="1">
                        <a:defRPr sz="1800" b="1" kern="1200">
                          <a:solidFill>
                            <a:schemeClr val="lt1"/>
                          </a:solidFill>
                          <a:latin typeface="Open Sans"/>
                        </a:defRPr>
                      </a:lvl7pPr>
                      <a:lvl8pPr marL="3200400" algn="l" defTabSz="914400" rtl="0" eaLnBrk="1" latinLnBrk="0" hangingPunct="1">
                        <a:defRPr sz="1800" b="1" kern="1200">
                          <a:solidFill>
                            <a:schemeClr val="lt1"/>
                          </a:solidFill>
                          <a:latin typeface="Open Sans"/>
                        </a:defRPr>
                      </a:lvl8pPr>
                      <a:lvl9pPr marL="3657600" algn="l" defTabSz="914400" rtl="0" eaLnBrk="1" latinLnBrk="0" hangingPunct="1">
                        <a:defRPr sz="1800" b="1" kern="1200">
                          <a:solidFill>
                            <a:schemeClr val="lt1"/>
                          </a:solidFill>
                          <a:latin typeface="Open San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700" b="1" kern="0" spc="0" dirty="0">
                          <a:solidFill>
                            <a:srgbClr val="000000"/>
                          </a:solidFill>
                          <a:latin typeface="+mj-lt"/>
                          <a:ea typeface="Open Sans" panose="020B0606030504020204" pitchFamily="34" charset="0"/>
                          <a:cs typeface="Open Sans" panose="020B0606030504020204" pitchFamily="34" charset="0"/>
                        </a:rPr>
                        <a:t>Effort</a:t>
                      </a:r>
                      <a:endParaRPr lang="en-US" sz="700" b="1" i="0" spc="0" dirty="0">
                        <a:solidFill>
                          <a:schemeClr val="tx1"/>
                        </a:solidFill>
                        <a:latin typeface="+mj-lt"/>
                        <a:ea typeface="Chronicle Display Black" charset="0"/>
                        <a:cs typeface="Chronicle Display Black" charset="0"/>
                      </a:endParaRPr>
                    </a:p>
                  </a:txBody>
                  <a:tcPr marL="71991" marR="71991" marT="35995" marB="35995" anchor="ctr">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254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925320">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Combination</a:t>
                      </a:r>
                      <a:r>
                        <a:rPr lang="en-US" sz="700" baseline="0" dirty="0">
                          <a:solidFill>
                            <a:schemeClr val="tx1"/>
                          </a:solidFill>
                          <a:latin typeface="+mj-lt"/>
                        </a:rPr>
                        <a:t> of different approaches likely to increase overall accuracy and performance</a:t>
                      </a:r>
                      <a:endParaRPr lang="en-US" sz="700" dirty="0">
                        <a:solidFill>
                          <a:schemeClr val="tx1"/>
                        </a:solidFill>
                        <a:latin typeface="+mj-lt"/>
                      </a:endParaRPr>
                    </a:p>
                  </a:txBody>
                  <a:tcPr marL="71991" marR="71991" marT="35995" marB="35995">
                    <a:lnL w="6350" cap="flat" cmpd="sng" algn="ctr">
                      <a:no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Complexity increases while issues of all approaches need to be addressed together</a:t>
                      </a: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indent="0">
                        <a:spcAft>
                          <a:spcPts val="600"/>
                        </a:spcAft>
                        <a:buFontTx/>
                        <a:buNone/>
                      </a:pPr>
                      <a:r>
                        <a:rPr lang="en-US" sz="700" dirty="0">
                          <a:solidFill>
                            <a:schemeClr val="tx1"/>
                          </a:solidFill>
                          <a:latin typeface="+mj-lt"/>
                        </a:rPr>
                        <a:t>High,</a:t>
                      </a:r>
                      <a:r>
                        <a:rPr lang="en-US" sz="700" baseline="0" dirty="0">
                          <a:solidFill>
                            <a:schemeClr val="tx1"/>
                          </a:solidFill>
                          <a:latin typeface="+mj-lt"/>
                        </a:rPr>
                        <a:t> </a:t>
                      </a:r>
                      <a:r>
                        <a:rPr lang="en-US" sz="700" dirty="0">
                          <a:solidFill>
                            <a:schemeClr val="tx1"/>
                          </a:solidFill>
                          <a:latin typeface="+mj-lt"/>
                        </a:rPr>
                        <a:t>due to iterative adjustments and complexity</a:t>
                      </a:r>
                      <a:r>
                        <a:rPr lang="en-US" sz="700" baseline="0" dirty="0">
                          <a:solidFill>
                            <a:schemeClr val="tx1"/>
                          </a:solidFill>
                          <a:latin typeface="+mj-lt"/>
                        </a:rPr>
                        <a:t> which requires time and both, broad and deep expertise</a:t>
                      </a:r>
                      <a:r>
                        <a:rPr lang="en-US" sz="700" dirty="0">
                          <a:solidFill>
                            <a:schemeClr val="tx1"/>
                          </a:solidFill>
                          <a:latin typeface="+mj-lt"/>
                        </a:rPr>
                        <a:t> </a:t>
                      </a:r>
                    </a:p>
                  </a:txBody>
                  <a:tcPr marL="71991" marR="71991" marT="35995" marB="35995">
                    <a:lnL w="6350" cap="flat" cmpd="sng" algn="ctr">
                      <a:solidFill>
                        <a:srgbClr val="787878">
                          <a:lumMod val="20000"/>
                          <a:lumOff val="80000"/>
                        </a:srgbClr>
                      </a:solidFill>
                      <a:prstDash val="solid"/>
                      <a:round/>
                      <a:headEnd type="none" w="med" len="med"/>
                      <a:tailEnd type="none" w="med" len="med"/>
                    </a:lnL>
                    <a:lnR w="6350" cap="flat" cmpd="sng" algn="ctr">
                      <a:solidFill>
                        <a:srgbClr val="787878">
                          <a:lumMod val="20000"/>
                          <a:lumOff val="80000"/>
                        </a:srgbClr>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grpSp>
        <p:nvGrpSpPr>
          <p:cNvPr id="76" name="Group 75"/>
          <p:cNvGrpSpPr/>
          <p:nvPr/>
        </p:nvGrpSpPr>
        <p:grpSpPr>
          <a:xfrm>
            <a:off x="9250149" y="1812540"/>
            <a:ext cx="2523625" cy="4461032"/>
            <a:chOff x="7967773" y="1863327"/>
            <a:chExt cx="3312000" cy="4404956"/>
          </a:xfrm>
        </p:grpSpPr>
        <p:sp>
          <p:nvSpPr>
            <p:cNvPr id="84" name="Rectangle 83">
              <a:extLst>
                <a:ext uri="{FF2B5EF4-FFF2-40B4-BE49-F238E27FC236}">
                  <a16:creationId xmlns:a16="http://schemas.microsoft.com/office/drawing/2014/main" id="{1FC87E1F-02DF-954E-8907-B64E5A6C3635}"/>
                </a:ext>
              </a:extLst>
            </p:cNvPr>
            <p:cNvSpPr/>
            <p:nvPr/>
          </p:nvSpPr>
          <p:spPr>
            <a:xfrm>
              <a:off x="7967773" y="2001328"/>
              <a:ext cx="3312000" cy="4266955"/>
            </a:xfrm>
            <a:prstGeom prst="rect">
              <a:avLst/>
            </a:prstGeom>
            <a:noFill/>
            <a:ln w="28575" cap="rnd" algn="ctr">
              <a:solidFill>
                <a:srgbClr val="FFFFFF">
                  <a:lumMod val="85000"/>
                </a:srgbClr>
              </a:solidFill>
              <a:miter lim="800000"/>
              <a:headEnd/>
              <a:tailEnd/>
            </a:ln>
          </p:spPr>
          <p:txBody>
            <a:bodyPr lIns="179977" tIns="71991" rIns="179977" bIns="0" rtlCol="0" anchor="ctr"/>
            <a:lstStyle/>
            <a:p>
              <a:pPr algn="ctr"/>
              <a:endParaRPr lang="en-US" sz="1000" kern="0" dirty="0">
                <a:solidFill>
                  <a:srgbClr val="000000"/>
                </a:solidFill>
                <a:latin typeface="Arial"/>
                <a:ea typeface="Arial Unicode MS"/>
                <a:cs typeface="Arial"/>
              </a:endParaRPr>
            </a:p>
          </p:txBody>
        </p:sp>
        <p:sp>
          <p:nvSpPr>
            <p:cNvPr id="85" name="Text Placeholder 7">
              <a:extLst>
                <a:ext uri="{FF2B5EF4-FFF2-40B4-BE49-F238E27FC236}">
                  <a16:creationId xmlns:a16="http://schemas.microsoft.com/office/drawing/2014/main" id="{D2DF098B-49B7-9C41-BBC9-F72250A7EA63}"/>
                </a:ext>
              </a:extLst>
            </p:cNvPr>
            <p:cNvSpPr txBox="1">
              <a:spLocks/>
            </p:cNvSpPr>
            <p:nvPr/>
          </p:nvSpPr>
          <p:spPr>
            <a:xfrm>
              <a:off x="8921773" y="1863327"/>
              <a:ext cx="1404000" cy="216000"/>
            </a:xfrm>
            <a:prstGeom prst="rect">
              <a:avLst/>
            </a:prstGeom>
            <a:solidFill>
              <a:srgbClr val="FFFFFF"/>
            </a:solidFill>
            <a:ln w="38100">
              <a:noFill/>
            </a:ln>
          </p:spPr>
          <p:txBody>
            <a:bodyPr lIns="71991" tIns="71991"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5000"/>
                </a:lnSpc>
                <a:buClr>
                  <a:srgbClr val="787878"/>
                </a:buClr>
                <a:buNone/>
              </a:pPr>
              <a:r>
                <a:rPr lang="en-US" sz="1100" b="1" dirty="0">
                  <a:solidFill>
                    <a:srgbClr val="000000"/>
                  </a:solidFill>
                  <a:latin typeface="Arial"/>
                  <a:ea typeface="Chronicle Display Black" charset="0"/>
                  <a:cs typeface="Chronicle Display Black" charset="0"/>
                </a:rPr>
                <a:t>Hybrid Models</a:t>
              </a:r>
            </a:p>
          </p:txBody>
        </p:sp>
      </p:grpSp>
      <p:sp>
        <p:nvSpPr>
          <p:cNvPr id="77" name="Rectangle 76">
            <a:extLst>
              <a:ext uri="{FF2B5EF4-FFF2-40B4-BE49-F238E27FC236}">
                <a16:creationId xmlns:a16="http://schemas.microsoft.com/office/drawing/2014/main" id="{1597BE70-D0B3-4B43-AD0F-037A1676DB75}"/>
              </a:ext>
            </a:extLst>
          </p:cNvPr>
          <p:cNvSpPr/>
          <p:nvPr/>
        </p:nvSpPr>
        <p:spPr>
          <a:xfrm>
            <a:off x="9327037" y="4267659"/>
            <a:ext cx="2379328" cy="646247"/>
          </a:xfrm>
          <a:prstGeom prst="rect">
            <a:avLst/>
          </a:prstGeom>
        </p:spPr>
        <p:txBody>
          <a:bodyPr wrap="square">
            <a:spAutoFit/>
          </a:bodyPr>
          <a:lstStyle/>
          <a:p>
            <a:r>
              <a:rPr lang="en-US" sz="900" dirty="0">
                <a:solidFill>
                  <a:srgbClr val="000000"/>
                </a:solidFill>
                <a:latin typeface="Arial"/>
                <a:ea typeface="Arial Unicode MS"/>
                <a:cs typeface="Arial"/>
              </a:rPr>
              <a:t>Rule based string matching</a:t>
            </a:r>
          </a:p>
          <a:p>
            <a:r>
              <a:rPr lang="en-US" sz="900" dirty="0">
                <a:solidFill>
                  <a:srgbClr val="000000"/>
                </a:solidFill>
                <a:latin typeface="Arial"/>
                <a:ea typeface="Arial Unicode MS"/>
                <a:cs typeface="Arial"/>
              </a:rPr>
              <a:t>Embedding models</a:t>
            </a:r>
          </a:p>
          <a:p>
            <a:r>
              <a:rPr lang="en-US" sz="900" dirty="0">
                <a:solidFill>
                  <a:srgbClr val="000000"/>
                </a:solidFill>
                <a:latin typeface="Arial"/>
                <a:ea typeface="Arial Unicode MS"/>
                <a:cs typeface="Arial"/>
              </a:rPr>
              <a:t>Distance measures</a:t>
            </a:r>
          </a:p>
          <a:p>
            <a:r>
              <a:rPr lang="en-US" sz="900" dirty="0">
                <a:solidFill>
                  <a:srgbClr val="000000"/>
                </a:solidFill>
                <a:latin typeface="Arial"/>
                <a:ea typeface="Arial Unicode MS"/>
                <a:cs typeface="Arial"/>
              </a:rPr>
              <a:t>Ensemble learning </a:t>
            </a:r>
          </a:p>
        </p:txBody>
      </p:sp>
      <p:cxnSp>
        <p:nvCxnSpPr>
          <p:cNvPr id="78" name="Straight Connector 77">
            <a:extLst>
              <a:ext uri="{FF2B5EF4-FFF2-40B4-BE49-F238E27FC236}">
                <a16:creationId xmlns:a16="http://schemas.microsoft.com/office/drawing/2014/main" id="{EAFD4225-B829-8044-8D67-B3499B6B8D13}"/>
              </a:ext>
            </a:extLst>
          </p:cNvPr>
          <p:cNvCxnSpPr>
            <a:cxnSpLocks/>
          </p:cNvCxnSpPr>
          <p:nvPr/>
        </p:nvCxnSpPr>
        <p:spPr>
          <a:xfrm>
            <a:off x="9365629" y="4199413"/>
            <a:ext cx="694336" cy="0"/>
          </a:xfrm>
          <a:prstGeom prst="line">
            <a:avLst/>
          </a:prstGeom>
          <a:noFill/>
          <a:ln w="38100" cap="flat" cmpd="sng" algn="ctr">
            <a:solidFill>
              <a:srgbClr val="34F0FF"/>
            </a:solidFill>
            <a:prstDash val="solid"/>
            <a:miter lim="800000"/>
          </a:ln>
          <a:effectLst/>
        </p:spPr>
      </p:cxnSp>
      <p:sp>
        <p:nvSpPr>
          <p:cNvPr id="79" name="Rectangle 78">
            <a:extLst>
              <a:ext uri="{FF2B5EF4-FFF2-40B4-BE49-F238E27FC236}">
                <a16:creationId xmlns:a16="http://schemas.microsoft.com/office/drawing/2014/main" id="{B869EC1C-ABF6-C849-B588-6DEFFD2B549B}"/>
              </a:ext>
            </a:extLst>
          </p:cNvPr>
          <p:cNvSpPr/>
          <p:nvPr/>
        </p:nvSpPr>
        <p:spPr>
          <a:xfrm>
            <a:off x="9327039" y="4009369"/>
            <a:ext cx="2415658" cy="236637"/>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Methods</a:t>
            </a:r>
          </a:p>
        </p:txBody>
      </p:sp>
      <p:sp>
        <p:nvSpPr>
          <p:cNvPr id="80" name="TextBox 79">
            <a:extLst>
              <a:ext uri="{FF2B5EF4-FFF2-40B4-BE49-F238E27FC236}">
                <a16:creationId xmlns:a16="http://schemas.microsoft.com/office/drawing/2014/main" id="{4C1DF49C-1B4F-154A-9702-FBF05F51BB1D}"/>
              </a:ext>
            </a:extLst>
          </p:cNvPr>
          <p:cNvSpPr txBox="1"/>
          <p:nvPr/>
        </p:nvSpPr>
        <p:spPr>
          <a:xfrm>
            <a:off x="9324480" y="2088661"/>
            <a:ext cx="2322247" cy="798669"/>
          </a:xfrm>
          <a:prstGeom prst="rect">
            <a:avLst/>
          </a:prstGeom>
          <a:noFill/>
        </p:spPr>
        <p:txBody>
          <a:bodyPr wrap="square" lIns="71991" rtlCol="0">
            <a:noAutofit/>
          </a:bodyPr>
          <a:lstStyle/>
          <a:p>
            <a:r>
              <a:rPr lang="en-US" sz="1000" dirty="0">
                <a:solidFill>
                  <a:srgbClr val="000000"/>
                </a:solidFill>
                <a:latin typeface="Arial"/>
                <a:ea typeface="Arial Unicode MS"/>
                <a:cs typeface="Arial"/>
              </a:rPr>
              <a:t>Combine rule-based approaches with state-of-the art models to uplift accuracy and performance.</a:t>
            </a:r>
          </a:p>
        </p:txBody>
      </p:sp>
      <p:sp>
        <p:nvSpPr>
          <p:cNvPr id="81" name="Rectangle 80">
            <a:extLst>
              <a:ext uri="{FF2B5EF4-FFF2-40B4-BE49-F238E27FC236}">
                <a16:creationId xmlns:a16="http://schemas.microsoft.com/office/drawing/2014/main" id="{831EEB7C-938A-544B-8CDA-E5FF5A0EB423}"/>
              </a:ext>
            </a:extLst>
          </p:cNvPr>
          <p:cNvSpPr/>
          <p:nvPr/>
        </p:nvSpPr>
        <p:spPr>
          <a:xfrm>
            <a:off x="9324480" y="3115688"/>
            <a:ext cx="2447639" cy="938597"/>
          </a:xfrm>
          <a:prstGeom prst="rect">
            <a:avLst/>
          </a:prstGeom>
        </p:spPr>
        <p:txBody>
          <a:bodyPr wrap="square">
            <a:spAutoFit/>
          </a:bodyPr>
          <a:lstStyle/>
          <a:p>
            <a:pPr marL="99440" indent="-99440">
              <a:buFont typeface="Arial" panose="020B0604020202020204" pitchFamily="34" charset="0"/>
              <a:buChar char="•"/>
            </a:pPr>
            <a:r>
              <a:rPr lang="en-US" sz="900" kern="0" dirty="0">
                <a:solidFill>
                  <a:srgbClr val="000000"/>
                </a:solidFill>
                <a:latin typeface="Arial"/>
                <a:ea typeface="Arial Unicode MS"/>
                <a:cs typeface="Arial"/>
              </a:rPr>
              <a:t>Combining different approaches iteratively will lead to better accuracy</a:t>
            </a:r>
          </a:p>
          <a:p>
            <a:pPr marL="99440" indent="-99440">
              <a:buFont typeface="Arial" panose="020B0604020202020204" pitchFamily="34" charset="0"/>
              <a:buChar char="•"/>
            </a:pPr>
            <a:r>
              <a:rPr lang="en-US" sz="900" kern="0" dirty="0">
                <a:solidFill>
                  <a:srgbClr val="000000"/>
                </a:solidFill>
                <a:latin typeface="Arial"/>
                <a:ea typeface="Arial Unicode MS"/>
                <a:cs typeface="Arial"/>
              </a:rPr>
              <a:t>Adjusting weights between rules and semantics leads to similar performance as IBM Watson  </a:t>
            </a:r>
          </a:p>
          <a:p>
            <a:pPr marL="99440" indent="-99440">
              <a:buFont typeface="Arial" panose="020B0604020202020204" pitchFamily="34" charset="0"/>
              <a:buChar char="•"/>
            </a:pPr>
            <a:endParaRPr lang="en-US" sz="1000" kern="0" dirty="0">
              <a:solidFill>
                <a:srgbClr val="000000"/>
              </a:solidFill>
              <a:latin typeface="Arial"/>
              <a:ea typeface="Arial Unicode MS"/>
              <a:cs typeface="Arial"/>
            </a:endParaRPr>
          </a:p>
        </p:txBody>
      </p:sp>
      <p:cxnSp>
        <p:nvCxnSpPr>
          <p:cNvPr id="82" name="Straight Connector 81">
            <a:extLst>
              <a:ext uri="{FF2B5EF4-FFF2-40B4-BE49-F238E27FC236}">
                <a16:creationId xmlns:a16="http://schemas.microsoft.com/office/drawing/2014/main" id="{37B143D7-3B85-5F45-90A4-BAD931405BFA}"/>
              </a:ext>
            </a:extLst>
          </p:cNvPr>
          <p:cNvCxnSpPr>
            <a:cxnSpLocks/>
          </p:cNvCxnSpPr>
          <p:nvPr/>
        </p:nvCxnSpPr>
        <p:spPr>
          <a:xfrm>
            <a:off x="9363072" y="3043769"/>
            <a:ext cx="703514" cy="0"/>
          </a:xfrm>
          <a:prstGeom prst="line">
            <a:avLst/>
          </a:prstGeom>
          <a:noFill/>
          <a:ln w="38100" cap="flat" cmpd="sng" algn="ctr">
            <a:solidFill>
              <a:srgbClr val="34F0FF"/>
            </a:solidFill>
            <a:prstDash val="solid"/>
            <a:miter lim="800000"/>
          </a:ln>
          <a:effectLst/>
        </p:spPr>
      </p:cxnSp>
      <p:sp>
        <p:nvSpPr>
          <p:cNvPr id="83" name="Rectangle 82">
            <a:extLst>
              <a:ext uri="{FF2B5EF4-FFF2-40B4-BE49-F238E27FC236}">
                <a16:creationId xmlns:a16="http://schemas.microsoft.com/office/drawing/2014/main" id="{6E560DA6-1A05-4E4B-ADEB-F34FE9DB7D28}"/>
              </a:ext>
            </a:extLst>
          </p:cNvPr>
          <p:cNvSpPr/>
          <p:nvPr/>
        </p:nvSpPr>
        <p:spPr>
          <a:xfrm>
            <a:off x="9324481" y="2843499"/>
            <a:ext cx="2415658" cy="249373"/>
          </a:xfrm>
          <a:prstGeom prst="rect">
            <a:avLst/>
          </a:prstGeom>
          <a:ln w="38100">
            <a:noFill/>
          </a:ln>
        </p:spPr>
        <p:txBody>
          <a:bodyPr lIns="71991" tIns="71991" rIns="0" bIns="0" anchor="ctr"/>
          <a:lstStyle/>
          <a:p>
            <a:pPr>
              <a:lnSpc>
                <a:spcPct val="85000"/>
              </a:lnSpc>
              <a:spcBef>
                <a:spcPts val="1000"/>
              </a:spcBef>
              <a:buClr>
                <a:srgbClr val="787878"/>
              </a:buClr>
              <a:buSzPct val="75000"/>
            </a:pPr>
            <a:r>
              <a:rPr lang="en-US" sz="1100" b="1" kern="0" dirty="0">
                <a:solidFill>
                  <a:srgbClr val="000000"/>
                </a:solidFill>
                <a:latin typeface="Arial"/>
                <a:ea typeface="Arial Unicode MS"/>
                <a:cs typeface="Arial"/>
              </a:rPr>
              <a:t>Hypotheses</a:t>
            </a:r>
          </a:p>
        </p:txBody>
      </p:sp>
      <p:sp>
        <p:nvSpPr>
          <p:cNvPr id="522" name="Rectangle 521">
            <a:extLst>
              <a:ext uri="{FF2B5EF4-FFF2-40B4-BE49-F238E27FC236}">
                <a16:creationId xmlns:a16="http://schemas.microsoft.com/office/drawing/2014/main" id="{54ACBBD5-B7FB-FC4E-991F-E4C3D575AE7E}"/>
              </a:ext>
            </a:extLst>
          </p:cNvPr>
          <p:cNvSpPr/>
          <p:nvPr/>
        </p:nvSpPr>
        <p:spPr>
          <a:xfrm rot="1505775">
            <a:off x="11113518" y="1818822"/>
            <a:ext cx="1044971" cy="271878"/>
          </a:xfrm>
          <a:prstGeom prst="rect">
            <a:avLst/>
          </a:prstGeom>
          <a:solidFill>
            <a:srgbClr val="FFFFFF"/>
          </a:solidFill>
          <a:ln w="12700" cap="flat" cmpd="sng" algn="ctr">
            <a:solidFill>
              <a:srgbClr val="787878"/>
            </a:solidFill>
            <a:prstDash val="dot"/>
            <a:miter lim="800000"/>
          </a:ln>
          <a:effectLst/>
        </p:spPr>
        <p:txBody>
          <a:bodyPr rtlCol="0" anchor="ctr"/>
          <a:lstStyle/>
          <a:p>
            <a:pPr algn="ctr"/>
            <a:r>
              <a:rPr lang="en-US" sz="1200" kern="0" dirty="0">
                <a:solidFill>
                  <a:srgbClr val="000000"/>
                </a:solidFill>
                <a:latin typeface="Open Sans"/>
                <a:ea typeface="Arial Unicode MS"/>
                <a:cs typeface="Arial"/>
              </a:rPr>
              <a:t>Exemplary</a:t>
            </a:r>
          </a:p>
        </p:txBody>
      </p:sp>
    </p:spTree>
    <p:extLst>
      <p:ext uri="{BB962C8B-B14F-4D97-AF65-F5344CB8AC3E}">
        <p14:creationId xmlns:p14="http://schemas.microsoft.com/office/powerpoint/2010/main" val="188404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Object 74" hidden="1"/>
          <p:cNvGraphicFramePr>
            <a:graphicFrameLocks noChangeAspect="1"/>
          </p:cNvGraphicFramePr>
          <p:nvPr>
            <p:custDataLst>
              <p:tags r:id="rId1"/>
            </p:custDataLst>
            <p:extLst>
              <p:ext uri="{D42A27DB-BD31-4B8C-83A1-F6EECF244321}">
                <p14:modId xmlns:p14="http://schemas.microsoft.com/office/powerpoint/2010/main" val="1655331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5" name="Object 7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6" name="Rectangle 7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cxnSp>
        <p:nvCxnSpPr>
          <p:cNvPr id="40" name="Straight Connector 71">
            <a:extLst>
              <a:ext uri="{FF2B5EF4-FFF2-40B4-BE49-F238E27FC236}">
                <a16:creationId xmlns:a16="http://schemas.microsoft.com/office/drawing/2014/main" id="{62698900-1908-2040-86C9-44CE55DEF3B8}"/>
              </a:ext>
            </a:extLst>
          </p:cNvPr>
          <p:cNvCxnSpPr>
            <a:cxnSpLocks/>
          </p:cNvCxnSpPr>
          <p:nvPr/>
        </p:nvCxnSpPr>
        <p:spPr>
          <a:xfrm>
            <a:off x="2887173" y="4027344"/>
            <a:ext cx="8591538" cy="0"/>
          </a:xfrm>
          <a:prstGeom prst="line">
            <a:avLst/>
          </a:prstGeom>
          <a:noFill/>
          <a:ln w="15875" cap="flat" cmpd="sng" algn="ctr">
            <a:solidFill>
              <a:srgbClr val="5A5A5A">
                <a:lumMod val="40000"/>
                <a:lumOff val="60000"/>
              </a:srgbClr>
            </a:solidFill>
            <a:prstDash val="solid"/>
            <a:miter lim="800000"/>
            <a:tailEnd type="none" w="lg" len="lg"/>
          </a:ln>
          <a:effectLst/>
        </p:spPr>
      </p:cxnSp>
      <p:sp>
        <p:nvSpPr>
          <p:cNvPr id="43" name="Trapez 12">
            <a:extLst>
              <a:ext uri="{FF2B5EF4-FFF2-40B4-BE49-F238E27FC236}">
                <a16:creationId xmlns:a16="http://schemas.microsoft.com/office/drawing/2014/main" id="{F2E5BA27-ED3F-DB49-8C6F-41B92C1DE69D}"/>
              </a:ext>
            </a:extLst>
          </p:cNvPr>
          <p:cNvSpPr/>
          <p:nvPr/>
        </p:nvSpPr>
        <p:spPr>
          <a:xfrm rot="16200000">
            <a:off x="991895" y="3859712"/>
            <a:ext cx="3970979" cy="447348"/>
          </a:xfrm>
          <a:prstGeom prst="trapezoid">
            <a:avLst>
              <a:gd name="adj" fmla="val 402911"/>
            </a:avLst>
          </a:prstGeom>
          <a:solidFill>
            <a:srgbClr val="FFFFFF">
              <a:lumMod val="95000"/>
            </a:srgbClr>
          </a:solidFill>
          <a:ln w="12700" cap="flat" cmpd="sng" algn="ctr">
            <a:solidFill>
              <a:srgbClr val="FFFFFF">
                <a:lumMod val="95000"/>
              </a:srgbClr>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nvGrpSpPr>
          <p:cNvPr id="92" name="Gruppieren 9"/>
          <p:cNvGrpSpPr>
            <a:grpSpLocks noChangeAspect="1"/>
          </p:cNvGrpSpPr>
          <p:nvPr/>
        </p:nvGrpSpPr>
        <p:grpSpPr bwMode="gray">
          <a:xfrm rot="2372782">
            <a:off x="833002" y="2821420"/>
            <a:ext cx="1836000" cy="1836000"/>
            <a:chOff x="-11736388" y="1216025"/>
            <a:chExt cx="4470400" cy="4470401"/>
          </a:xfrm>
          <a:solidFill>
            <a:schemeClr val="accent2"/>
          </a:solidFill>
        </p:grpSpPr>
        <p:sp>
          <p:nvSpPr>
            <p:cNvPr id="93" name="Freeform 7"/>
            <p:cNvSpPr>
              <a:spLocks/>
            </p:cNvSpPr>
            <p:nvPr/>
          </p:nvSpPr>
          <p:spPr bwMode="gray">
            <a:xfrm>
              <a:off x="-11736388" y="1216025"/>
              <a:ext cx="2782888" cy="2700338"/>
            </a:xfrm>
            <a:custGeom>
              <a:avLst/>
              <a:gdLst>
                <a:gd name="T0" fmla="*/ 54 w 742"/>
                <a:gd name="T1" fmla="*/ 673 h 720"/>
                <a:gd name="T2" fmla="*/ 101 w 742"/>
                <a:gd name="T3" fmla="*/ 700 h 720"/>
                <a:gd name="T4" fmla="*/ 90 w 742"/>
                <a:gd name="T5" fmla="*/ 596 h 720"/>
                <a:gd name="T6" fmla="*/ 596 w 742"/>
                <a:gd name="T7" fmla="*/ 90 h 720"/>
                <a:gd name="T8" fmla="*/ 701 w 742"/>
                <a:gd name="T9" fmla="*/ 101 h 720"/>
                <a:gd name="T10" fmla="*/ 742 w 742"/>
                <a:gd name="T11" fmla="*/ 67 h 720"/>
                <a:gd name="T12" fmla="*/ 712 w 742"/>
                <a:gd name="T13" fmla="*/ 11 h 720"/>
                <a:gd name="T14" fmla="*/ 596 w 742"/>
                <a:gd name="T15" fmla="*/ 0 h 720"/>
                <a:gd name="T16" fmla="*/ 0 w 742"/>
                <a:gd name="T17" fmla="*/ 596 h 720"/>
                <a:gd name="T18" fmla="*/ 13 w 742"/>
                <a:gd name="T19" fmla="*/ 720 h 720"/>
                <a:gd name="T20" fmla="*/ 54 w 742"/>
                <a:gd name="T21" fmla="*/ 672 h 720"/>
                <a:gd name="T22" fmla="*/ 54 w 742"/>
                <a:gd name="T23" fmla="*/ 67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2" h="720">
                  <a:moveTo>
                    <a:pt x="54" y="673"/>
                  </a:moveTo>
                  <a:cubicBezTo>
                    <a:pt x="101" y="700"/>
                    <a:pt x="101" y="700"/>
                    <a:pt x="101" y="700"/>
                  </a:cubicBezTo>
                  <a:cubicBezTo>
                    <a:pt x="94" y="666"/>
                    <a:pt x="90" y="631"/>
                    <a:pt x="90" y="596"/>
                  </a:cubicBezTo>
                  <a:cubicBezTo>
                    <a:pt x="90" y="316"/>
                    <a:pt x="316" y="90"/>
                    <a:pt x="596" y="90"/>
                  </a:cubicBezTo>
                  <a:cubicBezTo>
                    <a:pt x="632" y="90"/>
                    <a:pt x="667" y="93"/>
                    <a:pt x="701" y="101"/>
                  </a:cubicBezTo>
                  <a:cubicBezTo>
                    <a:pt x="742" y="67"/>
                    <a:pt x="742" y="67"/>
                    <a:pt x="742" y="67"/>
                  </a:cubicBezTo>
                  <a:cubicBezTo>
                    <a:pt x="712" y="11"/>
                    <a:pt x="712" y="11"/>
                    <a:pt x="712" y="11"/>
                  </a:cubicBezTo>
                  <a:cubicBezTo>
                    <a:pt x="674" y="4"/>
                    <a:pt x="636" y="0"/>
                    <a:pt x="596" y="0"/>
                  </a:cubicBezTo>
                  <a:cubicBezTo>
                    <a:pt x="267" y="0"/>
                    <a:pt x="0" y="267"/>
                    <a:pt x="0" y="596"/>
                  </a:cubicBezTo>
                  <a:cubicBezTo>
                    <a:pt x="0" y="638"/>
                    <a:pt x="4" y="680"/>
                    <a:pt x="13" y="720"/>
                  </a:cubicBezTo>
                  <a:cubicBezTo>
                    <a:pt x="54" y="672"/>
                    <a:pt x="54" y="672"/>
                    <a:pt x="54" y="672"/>
                  </a:cubicBezTo>
                  <a:lnTo>
                    <a:pt x="54" y="6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 name="Freeform 8"/>
            <p:cNvSpPr>
              <a:spLocks/>
            </p:cNvSpPr>
            <p:nvPr/>
          </p:nvSpPr>
          <p:spPr bwMode="gray">
            <a:xfrm>
              <a:off x="-11658601" y="3875088"/>
              <a:ext cx="3811588" cy="1811338"/>
            </a:xfrm>
            <a:custGeom>
              <a:avLst/>
              <a:gdLst>
                <a:gd name="T0" fmla="*/ 946 w 1016"/>
                <a:gd name="T1" fmla="*/ 290 h 483"/>
                <a:gd name="T2" fmla="*/ 935 w 1016"/>
                <a:gd name="T3" fmla="*/ 242 h 483"/>
                <a:gd name="T4" fmla="*/ 575 w 1016"/>
                <a:gd name="T5" fmla="*/ 393 h 483"/>
                <a:gd name="T6" fmla="*/ 89 w 1016"/>
                <a:gd name="T7" fmla="*/ 29 h 483"/>
                <a:gd name="T8" fmla="*/ 39 w 1016"/>
                <a:gd name="T9" fmla="*/ 0 h 483"/>
                <a:gd name="T10" fmla="*/ 0 w 1016"/>
                <a:gd name="T11" fmla="*/ 45 h 483"/>
                <a:gd name="T12" fmla="*/ 575 w 1016"/>
                <a:gd name="T13" fmla="*/ 483 h 483"/>
                <a:gd name="T14" fmla="*/ 1016 w 1016"/>
                <a:gd name="T15" fmla="*/ 287 h 483"/>
                <a:gd name="T16" fmla="*/ 946 w 1016"/>
                <a:gd name="T17" fmla="*/ 2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6" h="483">
                  <a:moveTo>
                    <a:pt x="946" y="290"/>
                  </a:moveTo>
                  <a:cubicBezTo>
                    <a:pt x="935" y="242"/>
                    <a:pt x="935" y="242"/>
                    <a:pt x="935" y="242"/>
                  </a:cubicBezTo>
                  <a:cubicBezTo>
                    <a:pt x="843" y="335"/>
                    <a:pt x="716" y="393"/>
                    <a:pt x="575" y="393"/>
                  </a:cubicBezTo>
                  <a:cubicBezTo>
                    <a:pt x="345" y="393"/>
                    <a:pt x="151" y="239"/>
                    <a:pt x="89" y="29"/>
                  </a:cubicBezTo>
                  <a:cubicBezTo>
                    <a:pt x="39" y="0"/>
                    <a:pt x="39" y="0"/>
                    <a:pt x="39" y="0"/>
                  </a:cubicBezTo>
                  <a:cubicBezTo>
                    <a:pt x="0" y="45"/>
                    <a:pt x="0" y="45"/>
                    <a:pt x="0" y="45"/>
                  </a:cubicBezTo>
                  <a:cubicBezTo>
                    <a:pt x="69" y="297"/>
                    <a:pt x="301" y="483"/>
                    <a:pt x="575" y="483"/>
                  </a:cubicBezTo>
                  <a:cubicBezTo>
                    <a:pt x="750" y="483"/>
                    <a:pt x="907" y="407"/>
                    <a:pt x="1016" y="287"/>
                  </a:cubicBezTo>
                  <a:cubicBezTo>
                    <a:pt x="946" y="290"/>
                    <a:pt x="946" y="290"/>
                    <a:pt x="946" y="29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 name="Freeform 9"/>
            <p:cNvSpPr>
              <a:spLocks/>
            </p:cNvSpPr>
            <p:nvPr/>
          </p:nvSpPr>
          <p:spPr bwMode="gray">
            <a:xfrm>
              <a:off x="-8980488" y="1287463"/>
              <a:ext cx="1714500" cy="3565525"/>
            </a:xfrm>
            <a:custGeom>
              <a:avLst/>
              <a:gdLst>
                <a:gd name="T0" fmla="*/ 14 w 457"/>
                <a:gd name="T1" fmla="*/ 0 h 951"/>
                <a:gd name="T2" fmla="*/ 43 w 457"/>
                <a:gd name="T3" fmla="*/ 55 h 951"/>
                <a:gd name="T4" fmla="*/ 43 w 457"/>
                <a:gd name="T5" fmla="*/ 55 h 951"/>
                <a:gd name="T6" fmla="*/ 0 w 457"/>
                <a:gd name="T7" fmla="*/ 90 h 951"/>
                <a:gd name="T8" fmla="*/ 367 w 457"/>
                <a:gd name="T9" fmla="*/ 577 h 951"/>
                <a:gd name="T10" fmla="*/ 244 w 457"/>
                <a:gd name="T11" fmla="*/ 907 h 951"/>
                <a:gd name="T12" fmla="*/ 254 w 457"/>
                <a:gd name="T13" fmla="*/ 951 h 951"/>
                <a:gd name="T14" fmla="*/ 327 w 457"/>
                <a:gd name="T15" fmla="*/ 948 h 951"/>
                <a:gd name="T16" fmla="*/ 457 w 457"/>
                <a:gd name="T17" fmla="*/ 577 h 951"/>
                <a:gd name="T18" fmla="*/ 14 w 457"/>
                <a:gd name="T19"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951">
                  <a:moveTo>
                    <a:pt x="14" y="0"/>
                  </a:moveTo>
                  <a:cubicBezTo>
                    <a:pt x="43" y="55"/>
                    <a:pt x="43" y="55"/>
                    <a:pt x="43" y="55"/>
                  </a:cubicBezTo>
                  <a:cubicBezTo>
                    <a:pt x="43" y="55"/>
                    <a:pt x="43" y="55"/>
                    <a:pt x="43" y="55"/>
                  </a:cubicBezTo>
                  <a:cubicBezTo>
                    <a:pt x="0" y="90"/>
                    <a:pt x="0" y="90"/>
                    <a:pt x="0" y="90"/>
                  </a:cubicBezTo>
                  <a:cubicBezTo>
                    <a:pt x="212" y="151"/>
                    <a:pt x="367" y="346"/>
                    <a:pt x="367" y="577"/>
                  </a:cubicBezTo>
                  <a:cubicBezTo>
                    <a:pt x="367" y="703"/>
                    <a:pt x="320" y="819"/>
                    <a:pt x="244" y="907"/>
                  </a:cubicBezTo>
                  <a:cubicBezTo>
                    <a:pt x="254" y="951"/>
                    <a:pt x="254" y="951"/>
                    <a:pt x="254" y="951"/>
                  </a:cubicBezTo>
                  <a:cubicBezTo>
                    <a:pt x="327" y="948"/>
                    <a:pt x="327" y="948"/>
                    <a:pt x="327" y="948"/>
                  </a:cubicBezTo>
                  <a:cubicBezTo>
                    <a:pt x="408" y="846"/>
                    <a:pt x="457" y="717"/>
                    <a:pt x="457" y="577"/>
                  </a:cubicBezTo>
                  <a:cubicBezTo>
                    <a:pt x="457" y="300"/>
                    <a:pt x="269" y="68"/>
                    <a:pt x="1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2" name="Subtitle 1"/>
          <p:cNvSpPr>
            <a:spLocks noGrp="1"/>
          </p:cNvSpPr>
          <p:nvPr>
            <p:ph type="subTitle" idx="13"/>
          </p:nvPr>
        </p:nvSpPr>
        <p:spPr/>
        <p:txBody>
          <a:bodyPr/>
          <a:lstStyle/>
          <a:p>
            <a:r>
              <a:rPr lang="en-US" sz="1600" dirty="0"/>
              <a:t>To refine the model in terms of accuracy, applying a iterative – build, measure, learn approach is key</a:t>
            </a:r>
          </a:p>
        </p:txBody>
      </p:sp>
      <p:sp>
        <p:nvSpPr>
          <p:cNvPr id="3" name="Title 2"/>
          <p:cNvSpPr>
            <a:spLocks noGrp="1"/>
          </p:cNvSpPr>
          <p:nvPr>
            <p:ph type="title"/>
          </p:nvPr>
        </p:nvSpPr>
        <p:spPr/>
        <p:txBody>
          <a:bodyPr/>
          <a:lstStyle/>
          <a:p>
            <a:r>
              <a:rPr lang="en-US" dirty="0"/>
              <a:t>Deep Dive: WP3 - Model Building and Refinement</a:t>
            </a:r>
          </a:p>
        </p:txBody>
      </p:sp>
      <p:sp>
        <p:nvSpPr>
          <p:cNvPr id="5" name="Slide Number Placeholder 4"/>
          <p:cNvSpPr>
            <a:spLocks noGrp="1"/>
          </p:cNvSpPr>
          <p:nvPr>
            <p:ph type="sldNum" sz="quarter" idx="12"/>
          </p:nvPr>
        </p:nvSpPr>
        <p:spPr/>
        <p:txBody>
          <a:bodyPr/>
          <a:lstStyle/>
          <a:p>
            <a:fld id="{EEAD9179-7A6B-4268-BEB2-F3B8EB06115B}" type="slidenum">
              <a:rPr lang="en-US" smtClean="0"/>
              <a:t>33</a:t>
            </a:fld>
            <a:endParaRPr lang="en-US" dirty="0"/>
          </a:p>
        </p:txBody>
      </p:sp>
      <p:sp>
        <p:nvSpPr>
          <p:cNvPr id="41" name="Textfeld 11">
            <a:extLst>
              <a:ext uri="{FF2B5EF4-FFF2-40B4-BE49-F238E27FC236}">
                <a16:creationId xmlns:a16="http://schemas.microsoft.com/office/drawing/2014/main" id="{0BB9C404-B802-D74E-97CC-A9D5ACBCF031}"/>
              </a:ext>
            </a:extLst>
          </p:cNvPr>
          <p:cNvSpPr txBox="1"/>
          <p:nvPr/>
        </p:nvSpPr>
        <p:spPr>
          <a:xfrm>
            <a:off x="3300869" y="1859146"/>
            <a:ext cx="4871275" cy="276999"/>
          </a:xfrm>
          <a:prstGeom prst="rect">
            <a:avLst/>
          </a:prstGeom>
          <a:noFill/>
        </p:spPr>
        <p:txBody>
          <a:bodyPr wrap="square" rtlCol="0">
            <a:spAutoFit/>
          </a:bodyPr>
          <a:lstStyle/>
          <a:p>
            <a:r>
              <a:rPr lang="en-US" sz="1200" b="1" dirty="0">
                <a:solidFill>
                  <a:srgbClr val="000000"/>
                </a:solidFill>
                <a:latin typeface="Open Sans"/>
              </a:rPr>
              <a:t>Questions regarding NLP models &amp; architecture:</a:t>
            </a:r>
          </a:p>
        </p:txBody>
      </p:sp>
      <p:sp>
        <p:nvSpPr>
          <p:cNvPr id="42" name="Textfeld 138">
            <a:extLst>
              <a:ext uri="{FF2B5EF4-FFF2-40B4-BE49-F238E27FC236}">
                <a16:creationId xmlns:a16="http://schemas.microsoft.com/office/drawing/2014/main" id="{6F802FF3-50E8-9B4C-AB2B-F1B751CAA7F2}"/>
              </a:ext>
            </a:extLst>
          </p:cNvPr>
          <p:cNvSpPr txBox="1"/>
          <p:nvPr/>
        </p:nvSpPr>
        <p:spPr>
          <a:xfrm>
            <a:off x="3279349" y="4042992"/>
            <a:ext cx="4550857" cy="276999"/>
          </a:xfrm>
          <a:prstGeom prst="rect">
            <a:avLst/>
          </a:prstGeom>
          <a:noFill/>
        </p:spPr>
        <p:txBody>
          <a:bodyPr wrap="square" rtlCol="0">
            <a:spAutoFit/>
          </a:bodyPr>
          <a:lstStyle/>
          <a:p>
            <a:r>
              <a:rPr lang="en-US" sz="1200" b="1" dirty="0">
                <a:solidFill>
                  <a:srgbClr val="000000"/>
                </a:solidFill>
                <a:latin typeface="Open Sans"/>
              </a:rPr>
              <a:t>Questions regarding User Requirements:</a:t>
            </a:r>
          </a:p>
        </p:txBody>
      </p:sp>
      <p:sp>
        <p:nvSpPr>
          <p:cNvPr id="44" name="Rechteck 140">
            <a:extLst>
              <a:ext uri="{FF2B5EF4-FFF2-40B4-BE49-F238E27FC236}">
                <a16:creationId xmlns:a16="http://schemas.microsoft.com/office/drawing/2014/main" id="{7E94377E-C81C-B842-9D58-A9D269EBDAAA}"/>
              </a:ext>
            </a:extLst>
          </p:cNvPr>
          <p:cNvSpPr/>
          <p:nvPr/>
        </p:nvSpPr>
        <p:spPr>
          <a:xfrm>
            <a:off x="3279350" y="2120634"/>
            <a:ext cx="5733628" cy="1726311"/>
          </a:xfrm>
          <a:prstGeom prst="rect">
            <a:avLst/>
          </a:prstGeom>
          <a:solidFill>
            <a:srgbClr val="FFFFFF">
              <a:lumMod val="95000"/>
            </a:srgbClr>
          </a:solidFill>
          <a:ln w="12700" cap="flat" cmpd="sng" algn="ctr">
            <a:solidFill>
              <a:schemeClr val="accent2">
                <a:lumMod val="40000"/>
                <a:lumOff val="60000"/>
              </a:schemeClr>
            </a:solidFill>
            <a:prstDash val="solid"/>
            <a:miter lim="800000"/>
          </a:ln>
          <a:effectLst>
            <a:outerShdw blurRad="50800" dist="38100" dir="2700000" algn="tl" rotWithShape="0">
              <a:prstClr val="black">
                <a:alpha val="16000"/>
              </a:prstClr>
            </a:outerShdw>
          </a:effectLst>
        </p:spPr>
        <p:txBody>
          <a:bodyPr rtlCol="0" anchor="ctr"/>
          <a:lstStyle/>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000000"/>
                </a:solidFill>
                <a:effectLst/>
                <a:uLnTx/>
                <a:uFillTx/>
                <a:latin typeface="Open Sans"/>
              </a:rPr>
              <a:t>Methods: </a:t>
            </a:r>
            <a:r>
              <a:rPr kumimoji="0" lang="en-US" sz="1000" i="0" u="none" strike="noStrike" kern="0" cap="none" spc="0" normalizeH="0" baseline="0" noProof="0" dirty="0">
                <a:ln>
                  <a:noFill/>
                </a:ln>
                <a:solidFill>
                  <a:srgbClr val="000000"/>
                </a:solidFill>
                <a:effectLst/>
                <a:uLnTx/>
                <a:uFillTx/>
                <a:latin typeface="Open Sans"/>
              </a:rPr>
              <a:t>Which methods can be combined or stacked to improve performance?</a:t>
            </a: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000000"/>
                </a:solidFill>
                <a:effectLst/>
                <a:uLnTx/>
                <a:uFillTx/>
                <a:latin typeface="Open Sans"/>
              </a:rPr>
              <a:t>Subclasses</a:t>
            </a:r>
            <a:r>
              <a:rPr kumimoji="0" lang="en-US" sz="1000" b="0" i="0" u="none" strike="noStrike" kern="0" cap="none" spc="0" normalizeH="0" baseline="0" noProof="0" dirty="0">
                <a:ln>
                  <a:noFill/>
                </a:ln>
                <a:solidFill>
                  <a:srgbClr val="000000"/>
                </a:solidFill>
                <a:effectLst/>
                <a:uLnTx/>
                <a:uFillTx/>
                <a:latin typeface="Open Sans"/>
              </a:rPr>
              <a:t>: Which </a:t>
            </a:r>
            <a:r>
              <a:rPr kumimoji="0" lang="en-US" sz="1000" b="0" i="0" u="none" strike="noStrike" kern="0" cap="none" spc="0" normalizeH="0" baseline="0" noProof="0" dirty="0" err="1">
                <a:ln>
                  <a:noFill/>
                </a:ln>
                <a:solidFill>
                  <a:srgbClr val="000000"/>
                </a:solidFill>
                <a:effectLst/>
                <a:uLnTx/>
                <a:uFillTx/>
                <a:latin typeface="Open Sans"/>
              </a:rPr>
              <a:t>MedDRA</a:t>
            </a:r>
            <a:r>
              <a:rPr kumimoji="0" lang="en-US" sz="1000" b="0" i="0" u="none" strike="noStrike" kern="0" cap="none" spc="0" normalizeH="0" baseline="0" noProof="0" dirty="0">
                <a:ln>
                  <a:noFill/>
                </a:ln>
                <a:solidFill>
                  <a:srgbClr val="000000"/>
                </a:solidFill>
                <a:effectLst/>
                <a:uLnTx/>
                <a:uFillTx/>
                <a:latin typeface="Open Sans"/>
              </a:rPr>
              <a:t> classes perform best for which term groups</a:t>
            </a:r>
            <a:r>
              <a:rPr kumimoji="0" lang="en-US" sz="1000" b="0" i="0" u="none" strike="noStrike" kern="0" cap="none" spc="0" normalizeH="0" noProof="0" dirty="0">
                <a:ln>
                  <a:noFill/>
                </a:ln>
                <a:solidFill>
                  <a:srgbClr val="000000"/>
                </a:solidFill>
                <a:effectLst/>
                <a:uLnTx/>
                <a:uFillTx/>
                <a:latin typeface="Open Sans"/>
              </a:rPr>
              <a:t> (AE vs. MH)</a:t>
            </a:r>
            <a:r>
              <a:rPr kumimoji="0" lang="en-US" sz="1000" b="0" i="0" u="none" strike="noStrike" kern="0" cap="none" spc="0" normalizeH="0" baseline="0" noProof="0" dirty="0">
                <a:ln>
                  <a:noFill/>
                </a:ln>
                <a:solidFill>
                  <a:srgbClr val="000000"/>
                </a:solidFill>
                <a:effectLst/>
                <a:uLnTx/>
                <a:uFillTx/>
                <a:latin typeface="Open Sans"/>
              </a:rPr>
              <a:t>? </a:t>
            </a: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000000"/>
                </a:solidFill>
                <a:effectLst/>
                <a:uLnTx/>
                <a:uFillTx/>
                <a:latin typeface="Open Sans"/>
              </a:rPr>
              <a:t>Performance</a:t>
            </a:r>
            <a:r>
              <a:rPr kumimoji="0" lang="en-US" sz="1000" b="0" i="0" u="none" strike="noStrike" kern="0" cap="none" spc="0" normalizeH="0" baseline="0" noProof="0" dirty="0">
                <a:ln>
                  <a:noFill/>
                </a:ln>
                <a:solidFill>
                  <a:srgbClr val="000000"/>
                </a:solidFill>
                <a:effectLst/>
                <a:uLnTx/>
                <a:uFillTx/>
                <a:latin typeface="Open Sans"/>
              </a:rPr>
              <a:t>: Which model architectures perform best and why?</a:t>
            </a: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000000"/>
                </a:solidFill>
                <a:effectLst/>
                <a:uLnTx/>
                <a:uFillTx/>
                <a:latin typeface="Open Sans"/>
              </a:rPr>
              <a:t>Architecture implications</a:t>
            </a:r>
            <a:r>
              <a:rPr kumimoji="0" lang="en-US" sz="1000" b="0" i="0" u="none" strike="noStrike" kern="0" cap="none" spc="0" normalizeH="0" baseline="0" noProof="0" dirty="0">
                <a:ln>
                  <a:noFill/>
                </a:ln>
                <a:solidFill>
                  <a:srgbClr val="000000"/>
                </a:solidFill>
                <a:effectLst/>
                <a:uLnTx/>
                <a:uFillTx/>
                <a:latin typeface="Open Sans"/>
              </a:rPr>
              <a:t>: What kind of services is necessary for deploying the model (e.g. Docker, </a:t>
            </a:r>
            <a:r>
              <a:rPr kumimoji="0" lang="en-US" sz="1000" b="0" i="0" u="none" strike="noStrike" kern="0" cap="none" spc="0" normalizeH="0" baseline="0" noProof="0" dirty="0" err="1">
                <a:ln>
                  <a:noFill/>
                </a:ln>
                <a:solidFill>
                  <a:srgbClr val="000000"/>
                </a:solidFill>
                <a:effectLst/>
                <a:uLnTx/>
                <a:uFillTx/>
                <a:latin typeface="Open Sans"/>
              </a:rPr>
              <a:t>SageMaker</a:t>
            </a:r>
            <a:r>
              <a:rPr kumimoji="0" lang="en-US" sz="1000" b="0" i="0" u="none" strike="noStrike" kern="0" cap="none" spc="0" normalizeH="0" baseline="0" noProof="0" dirty="0">
                <a:ln>
                  <a:noFill/>
                </a:ln>
                <a:solidFill>
                  <a:srgbClr val="000000"/>
                </a:solidFill>
                <a:effectLst/>
                <a:uLnTx/>
                <a:uFillTx/>
                <a:latin typeface="Open Sans"/>
              </a:rPr>
              <a:t>, etc.) ?</a:t>
            </a:r>
          </a:p>
          <a:p>
            <a:pPr marL="171450" indent="-171450">
              <a:spcBef>
                <a:spcPts val="400"/>
              </a:spcBef>
              <a:buFont typeface="Arial" panose="020B0604020202020204" pitchFamily="34" charset="0"/>
              <a:buChar char="•"/>
              <a:defRPr/>
            </a:pPr>
            <a:r>
              <a:rPr lang="en-US" sz="1000" b="1" kern="0" dirty="0">
                <a:solidFill>
                  <a:srgbClr val="000000"/>
                </a:solidFill>
                <a:latin typeface="Open Sans"/>
              </a:rPr>
              <a:t>Interface: </a:t>
            </a:r>
            <a:r>
              <a:rPr lang="en-US" sz="1000" kern="0" dirty="0">
                <a:solidFill>
                  <a:srgbClr val="000000"/>
                </a:solidFill>
                <a:latin typeface="Open Sans"/>
              </a:rPr>
              <a:t>Which changes need to be implemented to the MPC interface – if any?</a:t>
            </a: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Open Sans"/>
              </a:rPr>
              <a:t>…. </a:t>
            </a:r>
          </a:p>
        </p:txBody>
      </p:sp>
      <p:sp>
        <p:nvSpPr>
          <p:cNvPr id="46" name="Rechteck 205">
            <a:extLst>
              <a:ext uri="{FF2B5EF4-FFF2-40B4-BE49-F238E27FC236}">
                <a16:creationId xmlns:a16="http://schemas.microsoft.com/office/drawing/2014/main" id="{C705CE5E-0C74-1E4A-92EA-AA66B2F0A24E}"/>
              </a:ext>
            </a:extLst>
          </p:cNvPr>
          <p:cNvSpPr/>
          <p:nvPr/>
        </p:nvSpPr>
        <p:spPr>
          <a:xfrm>
            <a:off x="3268717" y="4321940"/>
            <a:ext cx="5733628" cy="1726311"/>
          </a:xfrm>
          <a:prstGeom prst="rect">
            <a:avLst/>
          </a:prstGeom>
          <a:solidFill>
            <a:srgbClr val="FFFFFF">
              <a:lumMod val="95000"/>
            </a:srgbClr>
          </a:solidFill>
          <a:ln w="12700" cap="flat" cmpd="sng" algn="ctr">
            <a:solidFill>
              <a:schemeClr val="accent2">
                <a:lumMod val="40000"/>
                <a:lumOff val="60000"/>
              </a:schemeClr>
            </a:solidFill>
            <a:prstDash val="solid"/>
            <a:miter lim="800000"/>
          </a:ln>
          <a:effectLst>
            <a:outerShdw blurRad="50800" dist="38100" dir="2700000" algn="tl" rotWithShape="0">
              <a:prstClr val="black">
                <a:alpha val="16000"/>
              </a:prstClr>
            </a:outerShdw>
          </a:effectLst>
        </p:spPr>
        <p:txBody>
          <a:bodyPr rtlCol="0" anchor="ctr"/>
          <a:lstStyle/>
          <a:p>
            <a:pPr marL="171450" lvl="0" indent="-171450">
              <a:spcBef>
                <a:spcPts val="400"/>
              </a:spcBef>
              <a:buFont typeface="Arial" panose="020B0604020202020204" pitchFamily="34" charset="0"/>
              <a:buChar char="•"/>
              <a:defRPr/>
            </a:pPr>
            <a:r>
              <a:rPr lang="en-US" sz="1000" b="1" kern="0" dirty="0">
                <a:solidFill>
                  <a:srgbClr val="000000"/>
                </a:solidFill>
                <a:latin typeface="Open Sans"/>
              </a:rPr>
              <a:t>Features</a:t>
            </a:r>
            <a:r>
              <a:rPr lang="en-US" sz="1000" kern="0" dirty="0">
                <a:solidFill>
                  <a:srgbClr val="000000"/>
                </a:solidFill>
                <a:latin typeface="Open Sans"/>
              </a:rPr>
              <a:t>: Which features from the User Requirements are to be prioritized and why?</a:t>
            </a: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000" b="1" kern="0" dirty="0">
                <a:solidFill>
                  <a:srgbClr val="000000"/>
                </a:solidFill>
                <a:latin typeface="Open Sans"/>
              </a:rPr>
              <a:t>Error patterns</a:t>
            </a:r>
            <a:r>
              <a:rPr kumimoji="0" lang="en-US" sz="1000" b="1" i="0" u="none" strike="noStrike" kern="0" cap="none" spc="0" normalizeH="0" baseline="0" noProof="0" dirty="0">
                <a:ln>
                  <a:noFill/>
                </a:ln>
                <a:solidFill>
                  <a:srgbClr val="000000"/>
                </a:solidFill>
                <a:effectLst/>
                <a:uLnTx/>
                <a:uFillTx/>
                <a:latin typeface="Open Sans"/>
              </a:rPr>
              <a:t>: </a:t>
            </a:r>
            <a:r>
              <a:rPr kumimoji="0" lang="en-US" sz="1000" i="0" u="none" strike="noStrike" kern="0" cap="none" spc="0" normalizeH="0" baseline="0" noProof="0" dirty="0">
                <a:ln>
                  <a:noFill/>
                </a:ln>
                <a:solidFill>
                  <a:srgbClr val="000000"/>
                </a:solidFill>
                <a:effectLst/>
                <a:uLnTx/>
                <a:uFillTx/>
                <a:latin typeface="Open Sans"/>
              </a:rPr>
              <a:t>What kind of terms</a:t>
            </a:r>
            <a:r>
              <a:rPr kumimoji="0" lang="en-US" sz="1000" i="0" u="none" strike="noStrike" kern="0" cap="none" spc="0" normalizeH="0" noProof="0" dirty="0">
                <a:ln>
                  <a:noFill/>
                </a:ln>
                <a:solidFill>
                  <a:srgbClr val="000000"/>
                </a:solidFill>
                <a:effectLst/>
                <a:uLnTx/>
                <a:uFillTx/>
                <a:latin typeface="Open Sans"/>
              </a:rPr>
              <a:t> seem to be categorized wrong most often</a:t>
            </a:r>
            <a:r>
              <a:rPr kumimoji="0" lang="en-US" sz="1000" i="0" u="none" strike="noStrike" kern="0" cap="none" spc="0" normalizeH="0" baseline="0" noProof="0" dirty="0">
                <a:ln>
                  <a:noFill/>
                </a:ln>
                <a:solidFill>
                  <a:srgbClr val="000000"/>
                </a:solidFill>
                <a:effectLst/>
                <a:uLnTx/>
                <a:uFillTx/>
                <a:latin typeface="Open Sans"/>
              </a:rPr>
              <a:t> </a:t>
            </a:r>
            <a:r>
              <a:rPr kumimoji="0" lang="en-US" sz="1000" b="0" i="0" u="none" strike="noStrike" kern="0" cap="none" spc="0" normalizeH="0" baseline="0" noProof="0" dirty="0">
                <a:ln>
                  <a:noFill/>
                </a:ln>
                <a:solidFill>
                  <a:srgbClr val="000000"/>
                </a:solidFill>
                <a:effectLst/>
                <a:uLnTx/>
                <a:uFillTx/>
                <a:latin typeface="Open Sans"/>
              </a:rPr>
              <a:t>? </a:t>
            </a:r>
            <a:endParaRPr kumimoji="0" lang="en-US" sz="1000" b="1" i="0" u="none" strike="noStrike" kern="0" cap="none" spc="0" normalizeH="0" baseline="0" noProof="0" dirty="0">
              <a:ln>
                <a:noFill/>
              </a:ln>
              <a:solidFill>
                <a:srgbClr val="000000"/>
              </a:solidFill>
              <a:effectLst/>
              <a:uLnTx/>
              <a:uFillTx/>
              <a:latin typeface="Open Sans"/>
            </a:endParaRP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000000"/>
                </a:solidFill>
                <a:effectLst/>
                <a:uLnTx/>
                <a:uFillTx/>
                <a:latin typeface="Open Sans"/>
              </a:rPr>
              <a:t>Further data collection</a:t>
            </a:r>
            <a:r>
              <a:rPr kumimoji="0" lang="en-US" sz="1000" b="0" i="0" u="none" strike="noStrike" kern="0" cap="none" spc="0" normalizeH="0" baseline="0" noProof="0" dirty="0">
                <a:ln>
                  <a:noFill/>
                </a:ln>
                <a:solidFill>
                  <a:srgbClr val="000000"/>
                </a:solidFill>
                <a:effectLst/>
                <a:uLnTx/>
                <a:uFillTx/>
                <a:latin typeface="Open Sans"/>
              </a:rPr>
              <a:t>: What further data points can be collected in order to offer value-added services?</a:t>
            </a:r>
          </a:p>
          <a:p>
            <a:pPr marL="171450" marR="0" lvl="0"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Open Sans"/>
              </a:rPr>
              <a:t>….</a:t>
            </a:r>
          </a:p>
        </p:txBody>
      </p:sp>
      <p:sp>
        <p:nvSpPr>
          <p:cNvPr id="51" name="Textfeld 16">
            <a:extLst>
              <a:ext uri="{FF2B5EF4-FFF2-40B4-BE49-F238E27FC236}">
                <a16:creationId xmlns:a16="http://schemas.microsoft.com/office/drawing/2014/main" id="{BA484E4A-74C7-2744-9614-9604081C33E8}"/>
              </a:ext>
            </a:extLst>
          </p:cNvPr>
          <p:cNvSpPr txBox="1"/>
          <p:nvPr/>
        </p:nvSpPr>
        <p:spPr>
          <a:xfrm>
            <a:off x="684449" y="4834010"/>
            <a:ext cx="1965483" cy="400110"/>
          </a:xfrm>
          <a:prstGeom prst="rect">
            <a:avLst/>
          </a:prstGeom>
          <a:noFill/>
        </p:spPr>
        <p:txBody>
          <a:bodyPr wrap="square" rtlCol="0">
            <a:spAutoFit/>
          </a:bodyPr>
          <a:lstStyle/>
          <a:p>
            <a:pPr algn="ctr"/>
            <a:r>
              <a:rPr lang="en-US" sz="1000" dirty="0">
                <a:solidFill>
                  <a:srgbClr val="000000"/>
                </a:solidFill>
                <a:latin typeface="Open Sans"/>
              </a:rPr>
              <a:t>Applying a iterative – build, measure, learn approach</a:t>
            </a:r>
          </a:p>
        </p:txBody>
      </p:sp>
      <p:sp>
        <p:nvSpPr>
          <p:cNvPr id="55" name="Textplatzhalter 3">
            <a:extLst>
              <a:ext uri="{FF2B5EF4-FFF2-40B4-BE49-F238E27FC236}">
                <a16:creationId xmlns:a16="http://schemas.microsoft.com/office/drawing/2014/main" id="{12150BA6-8FB2-D14D-A621-918A82D11C68}"/>
              </a:ext>
            </a:extLst>
          </p:cNvPr>
          <p:cNvSpPr txBox="1">
            <a:spLocks/>
          </p:cNvSpPr>
          <p:nvPr/>
        </p:nvSpPr>
        <p:spPr>
          <a:xfrm>
            <a:off x="693983" y="4333002"/>
            <a:ext cx="569020" cy="252000"/>
          </a:xfrm>
          <a:prstGeom prst="rect">
            <a:avLst/>
          </a:prstGeom>
        </p:spPr>
        <p:txBody>
          <a:bodyPr vert="horz" lIns="0" tIns="0" rIns="0" bIns="0" rtlCol="0">
            <a:noAutofit/>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sz="1400" kern="1200" spc="-30" baseline="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rgbClr val="787878"/>
              </a:buClr>
            </a:pPr>
            <a:r>
              <a:rPr lang="en-US" sz="1100" b="1" dirty="0">
                <a:solidFill>
                  <a:srgbClr val="000000"/>
                </a:solidFill>
                <a:latin typeface="Open Sans"/>
              </a:rPr>
              <a:t>Build</a:t>
            </a:r>
            <a:endParaRPr lang="en-US" sz="1100" dirty="0">
              <a:solidFill>
                <a:srgbClr val="000000"/>
              </a:solidFill>
              <a:latin typeface="Open Sans"/>
            </a:endParaRPr>
          </a:p>
        </p:txBody>
      </p:sp>
      <p:sp>
        <p:nvSpPr>
          <p:cNvPr id="59" name="Textplatzhalter 3">
            <a:extLst>
              <a:ext uri="{FF2B5EF4-FFF2-40B4-BE49-F238E27FC236}">
                <a16:creationId xmlns:a16="http://schemas.microsoft.com/office/drawing/2014/main" id="{34356602-FE0B-604E-B20D-7FD132E4C2A8}"/>
              </a:ext>
            </a:extLst>
          </p:cNvPr>
          <p:cNvSpPr txBox="1">
            <a:spLocks/>
          </p:cNvSpPr>
          <p:nvPr/>
        </p:nvSpPr>
        <p:spPr>
          <a:xfrm>
            <a:off x="2230218" y="4333002"/>
            <a:ext cx="587994" cy="252000"/>
          </a:xfrm>
          <a:prstGeom prst="rect">
            <a:avLst/>
          </a:prstGeom>
        </p:spPr>
        <p:txBody>
          <a:bodyPr vert="horz" lIns="0" tIns="0" rIns="0" bIns="0" rtlCol="0">
            <a:noAutofit/>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sz="1400" kern="1200" spc="-30" baseline="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rgbClr val="787878"/>
              </a:buClr>
            </a:pPr>
            <a:r>
              <a:rPr lang="en-US" sz="1100" b="1" dirty="0">
                <a:solidFill>
                  <a:srgbClr val="000000"/>
                </a:solidFill>
                <a:latin typeface="Open Sans"/>
              </a:rPr>
              <a:t>Learn</a:t>
            </a:r>
            <a:br>
              <a:rPr lang="en-US" sz="1100" dirty="0">
                <a:solidFill>
                  <a:srgbClr val="000000"/>
                </a:solidFill>
                <a:latin typeface="Open Sans"/>
              </a:rPr>
            </a:br>
            <a:endParaRPr lang="en-US" sz="1100" dirty="0">
              <a:solidFill>
                <a:srgbClr val="000000"/>
              </a:solidFill>
              <a:latin typeface="Open Sans"/>
            </a:endParaRPr>
          </a:p>
          <a:p>
            <a:pPr algn="ctr">
              <a:buClr>
                <a:srgbClr val="787878"/>
              </a:buClr>
            </a:pPr>
            <a:endParaRPr lang="en-US" sz="1100" dirty="0">
              <a:solidFill>
                <a:srgbClr val="000000"/>
              </a:solidFill>
              <a:latin typeface="Open Sans"/>
            </a:endParaRPr>
          </a:p>
          <a:p>
            <a:pPr algn="ctr">
              <a:buClr>
                <a:srgbClr val="787878"/>
              </a:buClr>
            </a:pPr>
            <a:endParaRPr lang="en-US" sz="1100" dirty="0">
              <a:solidFill>
                <a:srgbClr val="000000"/>
              </a:solidFill>
              <a:latin typeface="Open Sans"/>
            </a:endParaRPr>
          </a:p>
        </p:txBody>
      </p:sp>
      <p:grpSp>
        <p:nvGrpSpPr>
          <p:cNvPr id="8" name="Group 7"/>
          <p:cNvGrpSpPr/>
          <p:nvPr/>
        </p:nvGrpSpPr>
        <p:grpSpPr>
          <a:xfrm>
            <a:off x="2215230" y="3717276"/>
            <a:ext cx="617970" cy="617971"/>
            <a:chOff x="2366434" y="3808888"/>
            <a:chExt cx="617970" cy="617971"/>
          </a:xfrm>
        </p:grpSpPr>
        <p:sp>
          <p:nvSpPr>
            <p:cNvPr id="57" name="Oval 56">
              <a:extLst>
                <a:ext uri="{FF2B5EF4-FFF2-40B4-BE49-F238E27FC236}">
                  <a16:creationId xmlns:a16="http://schemas.microsoft.com/office/drawing/2014/main" id="{61F4B1B0-94BA-C244-9198-8288B3C84A96}"/>
                </a:ext>
              </a:extLst>
            </p:cNvPr>
            <p:cNvSpPr/>
            <p:nvPr/>
          </p:nvSpPr>
          <p:spPr>
            <a:xfrm>
              <a:off x="2381422" y="3821467"/>
              <a:ext cx="587994" cy="592812"/>
            </a:xfrm>
            <a:prstGeom prst="ellipse">
              <a:avLst/>
            </a:prstGeom>
            <a:solidFill>
              <a:srgbClr val="FFFFFF"/>
            </a:solidFill>
            <a:ln w="12700" cap="flat" cmpd="sng" algn="ctr">
              <a:solidFill>
                <a:srgbClr val="34F0FF"/>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58" name="Freeform 69">
              <a:extLst>
                <a:ext uri="{FF2B5EF4-FFF2-40B4-BE49-F238E27FC236}">
                  <a16:creationId xmlns:a16="http://schemas.microsoft.com/office/drawing/2014/main" id="{4B775F55-EE45-7643-B8B2-F07932F8E6BE}"/>
                </a:ext>
              </a:extLst>
            </p:cNvPr>
            <p:cNvSpPr>
              <a:spLocks noEditPoints="1"/>
            </p:cNvSpPr>
            <p:nvPr/>
          </p:nvSpPr>
          <p:spPr bwMode="auto">
            <a:xfrm>
              <a:off x="2366434" y="3808888"/>
              <a:ext cx="617970" cy="617971"/>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grpSp>
          <p:nvGrpSpPr>
            <p:cNvPr id="60" name="Group 301">
              <a:extLst>
                <a:ext uri="{FF2B5EF4-FFF2-40B4-BE49-F238E27FC236}">
                  <a16:creationId xmlns:a16="http://schemas.microsoft.com/office/drawing/2014/main" id="{6C1982AF-718E-3D4F-B780-A86007ED9D1C}"/>
                </a:ext>
              </a:extLst>
            </p:cNvPr>
            <p:cNvGrpSpPr>
              <a:grpSpLocks noChangeAspect="1"/>
            </p:cNvGrpSpPr>
            <p:nvPr/>
          </p:nvGrpSpPr>
          <p:grpSpPr>
            <a:xfrm>
              <a:off x="2509187" y="3937554"/>
              <a:ext cx="332464" cy="360639"/>
              <a:chOff x="8594726" y="2625725"/>
              <a:chExt cx="280988" cy="304800"/>
            </a:xfrm>
          </p:grpSpPr>
          <p:sp>
            <p:nvSpPr>
              <p:cNvPr id="61" name="Freeform 92">
                <a:extLst>
                  <a:ext uri="{FF2B5EF4-FFF2-40B4-BE49-F238E27FC236}">
                    <a16:creationId xmlns:a16="http://schemas.microsoft.com/office/drawing/2014/main" id="{FA504B51-C59F-4343-BEFA-58CFB0CF7A62}"/>
                  </a:ext>
                </a:extLst>
              </p:cNvPr>
              <p:cNvSpPr>
                <a:spLocks/>
              </p:cNvSpPr>
              <p:nvPr/>
            </p:nvSpPr>
            <p:spPr bwMode="auto">
              <a:xfrm>
                <a:off x="8594726" y="2625725"/>
                <a:ext cx="280988" cy="157163"/>
              </a:xfrm>
              <a:custGeom>
                <a:avLst/>
                <a:gdLst>
                  <a:gd name="T0" fmla="*/ 180 w 355"/>
                  <a:gd name="T1" fmla="*/ 2 h 198"/>
                  <a:gd name="T2" fmla="*/ 178 w 355"/>
                  <a:gd name="T3" fmla="*/ 0 h 198"/>
                  <a:gd name="T4" fmla="*/ 3 w 355"/>
                  <a:gd name="T5" fmla="*/ 93 h 198"/>
                  <a:gd name="T6" fmla="*/ 0 w 355"/>
                  <a:gd name="T7" fmla="*/ 96 h 198"/>
                  <a:gd name="T8" fmla="*/ 0 w 355"/>
                  <a:gd name="T9" fmla="*/ 100 h 198"/>
                  <a:gd name="T10" fmla="*/ 3 w 355"/>
                  <a:gd name="T11" fmla="*/ 105 h 198"/>
                  <a:gd name="T12" fmla="*/ 175 w 355"/>
                  <a:gd name="T13" fmla="*/ 198 h 198"/>
                  <a:gd name="T14" fmla="*/ 178 w 355"/>
                  <a:gd name="T15" fmla="*/ 198 h 198"/>
                  <a:gd name="T16" fmla="*/ 237 w 355"/>
                  <a:gd name="T17" fmla="*/ 167 h 198"/>
                  <a:gd name="T18" fmla="*/ 190 w 355"/>
                  <a:gd name="T19" fmla="*/ 131 h 198"/>
                  <a:gd name="T20" fmla="*/ 178 w 355"/>
                  <a:gd name="T21" fmla="*/ 132 h 198"/>
                  <a:gd name="T22" fmla="*/ 168 w 355"/>
                  <a:gd name="T23" fmla="*/ 132 h 198"/>
                  <a:gd name="T24" fmla="*/ 151 w 355"/>
                  <a:gd name="T25" fmla="*/ 127 h 198"/>
                  <a:gd name="T26" fmla="*/ 139 w 355"/>
                  <a:gd name="T27" fmla="*/ 118 h 198"/>
                  <a:gd name="T28" fmla="*/ 132 w 355"/>
                  <a:gd name="T29" fmla="*/ 106 h 198"/>
                  <a:gd name="T30" fmla="*/ 132 w 355"/>
                  <a:gd name="T31" fmla="*/ 100 h 198"/>
                  <a:gd name="T32" fmla="*/ 135 w 355"/>
                  <a:gd name="T33" fmla="*/ 86 h 198"/>
                  <a:gd name="T34" fmla="*/ 144 w 355"/>
                  <a:gd name="T35" fmla="*/ 75 h 198"/>
                  <a:gd name="T36" fmla="*/ 159 w 355"/>
                  <a:gd name="T37" fmla="*/ 69 h 198"/>
                  <a:gd name="T38" fmla="*/ 178 w 355"/>
                  <a:gd name="T39" fmla="*/ 66 h 198"/>
                  <a:gd name="T40" fmla="*/ 187 w 355"/>
                  <a:gd name="T41" fmla="*/ 67 h 198"/>
                  <a:gd name="T42" fmla="*/ 204 w 355"/>
                  <a:gd name="T43" fmla="*/ 71 h 198"/>
                  <a:gd name="T44" fmla="*/ 216 w 355"/>
                  <a:gd name="T45" fmla="*/ 81 h 198"/>
                  <a:gd name="T46" fmla="*/ 223 w 355"/>
                  <a:gd name="T47" fmla="*/ 93 h 198"/>
                  <a:gd name="T48" fmla="*/ 223 w 355"/>
                  <a:gd name="T49" fmla="*/ 100 h 198"/>
                  <a:gd name="T50" fmla="*/ 266 w 355"/>
                  <a:gd name="T51" fmla="*/ 132 h 198"/>
                  <a:gd name="T52" fmla="*/ 270 w 355"/>
                  <a:gd name="T53" fmla="*/ 135 h 198"/>
                  <a:gd name="T54" fmla="*/ 274 w 355"/>
                  <a:gd name="T55" fmla="*/ 141 h 198"/>
                  <a:gd name="T56" fmla="*/ 352 w 355"/>
                  <a:gd name="T57" fmla="*/ 105 h 198"/>
                  <a:gd name="T58" fmla="*/ 353 w 355"/>
                  <a:gd name="T59" fmla="*/ 102 h 198"/>
                  <a:gd name="T60" fmla="*/ 355 w 355"/>
                  <a:gd name="T61" fmla="*/ 100 h 198"/>
                  <a:gd name="T62" fmla="*/ 352 w 355"/>
                  <a:gd name="T63" fmla="*/ 9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5" h="198">
                    <a:moveTo>
                      <a:pt x="352" y="93"/>
                    </a:moveTo>
                    <a:lnTo>
                      <a:pt x="180" y="2"/>
                    </a:lnTo>
                    <a:lnTo>
                      <a:pt x="180" y="2"/>
                    </a:lnTo>
                    <a:lnTo>
                      <a:pt x="178" y="0"/>
                    </a:lnTo>
                    <a:lnTo>
                      <a:pt x="175" y="2"/>
                    </a:lnTo>
                    <a:lnTo>
                      <a:pt x="3" y="93"/>
                    </a:lnTo>
                    <a:lnTo>
                      <a:pt x="3" y="93"/>
                    </a:lnTo>
                    <a:lnTo>
                      <a:pt x="0" y="96"/>
                    </a:lnTo>
                    <a:lnTo>
                      <a:pt x="0" y="100"/>
                    </a:lnTo>
                    <a:lnTo>
                      <a:pt x="0" y="100"/>
                    </a:lnTo>
                    <a:lnTo>
                      <a:pt x="0" y="102"/>
                    </a:lnTo>
                    <a:lnTo>
                      <a:pt x="3" y="105"/>
                    </a:lnTo>
                    <a:lnTo>
                      <a:pt x="175" y="198"/>
                    </a:lnTo>
                    <a:lnTo>
                      <a:pt x="175" y="198"/>
                    </a:lnTo>
                    <a:lnTo>
                      <a:pt x="178" y="198"/>
                    </a:lnTo>
                    <a:lnTo>
                      <a:pt x="178" y="198"/>
                    </a:lnTo>
                    <a:lnTo>
                      <a:pt x="180" y="198"/>
                    </a:lnTo>
                    <a:lnTo>
                      <a:pt x="237" y="167"/>
                    </a:lnTo>
                    <a:lnTo>
                      <a:pt x="237" y="160"/>
                    </a:lnTo>
                    <a:lnTo>
                      <a:pt x="190" y="131"/>
                    </a:lnTo>
                    <a:lnTo>
                      <a:pt x="190" y="131"/>
                    </a:lnTo>
                    <a:lnTo>
                      <a:pt x="178" y="132"/>
                    </a:lnTo>
                    <a:lnTo>
                      <a:pt x="178" y="132"/>
                    </a:lnTo>
                    <a:lnTo>
                      <a:pt x="168" y="132"/>
                    </a:lnTo>
                    <a:lnTo>
                      <a:pt x="159" y="129"/>
                    </a:lnTo>
                    <a:lnTo>
                      <a:pt x="151" y="127"/>
                    </a:lnTo>
                    <a:lnTo>
                      <a:pt x="144" y="122"/>
                    </a:lnTo>
                    <a:lnTo>
                      <a:pt x="139" y="118"/>
                    </a:lnTo>
                    <a:lnTo>
                      <a:pt x="135" y="113"/>
                    </a:lnTo>
                    <a:lnTo>
                      <a:pt x="132" y="106"/>
                    </a:lnTo>
                    <a:lnTo>
                      <a:pt x="132" y="100"/>
                    </a:lnTo>
                    <a:lnTo>
                      <a:pt x="132" y="100"/>
                    </a:lnTo>
                    <a:lnTo>
                      <a:pt x="132" y="93"/>
                    </a:lnTo>
                    <a:lnTo>
                      <a:pt x="135" y="86"/>
                    </a:lnTo>
                    <a:lnTo>
                      <a:pt x="139" y="81"/>
                    </a:lnTo>
                    <a:lnTo>
                      <a:pt x="144" y="75"/>
                    </a:lnTo>
                    <a:lnTo>
                      <a:pt x="151" y="71"/>
                    </a:lnTo>
                    <a:lnTo>
                      <a:pt x="159" y="69"/>
                    </a:lnTo>
                    <a:lnTo>
                      <a:pt x="168" y="67"/>
                    </a:lnTo>
                    <a:lnTo>
                      <a:pt x="178" y="66"/>
                    </a:lnTo>
                    <a:lnTo>
                      <a:pt x="178" y="66"/>
                    </a:lnTo>
                    <a:lnTo>
                      <a:pt x="187" y="67"/>
                    </a:lnTo>
                    <a:lnTo>
                      <a:pt x="196" y="69"/>
                    </a:lnTo>
                    <a:lnTo>
                      <a:pt x="204" y="71"/>
                    </a:lnTo>
                    <a:lnTo>
                      <a:pt x="211" y="75"/>
                    </a:lnTo>
                    <a:lnTo>
                      <a:pt x="216" y="81"/>
                    </a:lnTo>
                    <a:lnTo>
                      <a:pt x="220" y="86"/>
                    </a:lnTo>
                    <a:lnTo>
                      <a:pt x="223" y="93"/>
                    </a:lnTo>
                    <a:lnTo>
                      <a:pt x="223" y="100"/>
                    </a:lnTo>
                    <a:lnTo>
                      <a:pt x="223" y="100"/>
                    </a:lnTo>
                    <a:lnTo>
                      <a:pt x="223" y="105"/>
                    </a:lnTo>
                    <a:lnTo>
                      <a:pt x="266" y="132"/>
                    </a:lnTo>
                    <a:lnTo>
                      <a:pt x="266" y="132"/>
                    </a:lnTo>
                    <a:lnTo>
                      <a:pt x="270" y="135"/>
                    </a:lnTo>
                    <a:lnTo>
                      <a:pt x="273" y="139"/>
                    </a:lnTo>
                    <a:lnTo>
                      <a:pt x="274" y="141"/>
                    </a:lnTo>
                    <a:lnTo>
                      <a:pt x="276" y="145"/>
                    </a:lnTo>
                    <a:lnTo>
                      <a:pt x="352" y="105"/>
                    </a:lnTo>
                    <a:lnTo>
                      <a:pt x="352" y="105"/>
                    </a:lnTo>
                    <a:lnTo>
                      <a:pt x="353" y="102"/>
                    </a:lnTo>
                    <a:lnTo>
                      <a:pt x="355" y="100"/>
                    </a:lnTo>
                    <a:lnTo>
                      <a:pt x="355" y="100"/>
                    </a:lnTo>
                    <a:lnTo>
                      <a:pt x="353" y="96"/>
                    </a:lnTo>
                    <a:lnTo>
                      <a:pt x="352" y="93"/>
                    </a:lnTo>
                    <a:lnTo>
                      <a:pt x="352"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Open Sans"/>
                </a:endParaRPr>
              </a:p>
            </p:txBody>
          </p:sp>
          <p:sp>
            <p:nvSpPr>
              <p:cNvPr id="62" name="Freeform 93">
                <a:extLst>
                  <a:ext uri="{FF2B5EF4-FFF2-40B4-BE49-F238E27FC236}">
                    <a16:creationId xmlns:a16="http://schemas.microsoft.com/office/drawing/2014/main" id="{13423050-AE51-AA46-BB65-49FFE757437E}"/>
                  </a:ext>
                </a:extLst>
              </p:cNvPr>
              <p:cNvSpPr>
                <a:spLocks/>
              </p:cNvSpPr>
              <p:nvPr/>
            </p:nvSpPr>
            <p:spPr bwMode="auto">
              <a:xfrm>
                <a:off x="8632826" y="2747963"/>
                <a:ext cx="146050" cy="123825"/>
              </a:xfrm>
              <a:custGeom>
                <a:avLst/>
                <a:gdLst>
                  <a:gd name="T0" fmla="*/ 184 w 184"/>
                  <a:gd name="T1" fmla="*/ 35 h 156"/>
                  <a:gd name="T2" fmla="*/ 134 w 184"/>
                  <a:gd name="T3" fmla="*/ 62 h 156"/>
                  <a:gd name="T4" fmla="*/ 134 w 184"/>
                  <a:gd name="T5" fmla="*/ 62 h 156"/>
                  <a:gd name="T6" fmla="*/ 130 w 184"/>
                  <a:gd name="T7" fmla="*/ 63 h 156"/>
                  <a:gd name="T8" fmla="*/ 124 w 184"/>
                  <a:gd name="T9" fmla="*/ 65 h 156"/>
                  <a:gd name="T10" fmla="*/ 124 w 184"/>
                  <a:gd name="T11" fmla="*/ 65 h 156"/>
                  <a:gd name="T12" fmla="*/ 120 w 184"/>
                  <a:gd name="T13" fmla="*/ 63 h 156"/>
                  <a:gd name="T14" fmla="*/ 115 w 184"/>
                  <a:gd name="T15" fmla="*/ 62 h 156"/>
                  <a:gd name="T16" fmla="*/ 0 w 184"/>
                  <a:gd name="T17" fmla="*/ 0 h 156"/>
                  <a:gd name="T18" fmla="*/ 0 w 184"/>
                  <a:gd name="T19" fmla="*/ 97 h 156"/>
                  <a:gd name="T20" fmla="*/ 0 w 184"/>
                  <a:gd name="T21" fmla="*/ 97 h 156"/>
                  <a:gd name="T22" fmla="*/ 1 w 184"/>
                  <a:gd name="T23" fmla="*/ 104 h 156"/>
                  <a:gd name="T24" fmla="*/ 2 w 184"/>
                  <a:gd name="T25" fmla="*/ 109 h 156"/>
                  <a:gd name="T26" fmla="*/ 5 w 184"/>
                  <a:gd name="T27" fmla="*/ 115 h 156"/>
                  <a:gd name="T28" fmla="*/ 9 w 184"/>
                  <a:gd name="T29" fmla="*/ 121 h 156"/>
                  <a:gd name="T30" fmla="*/ 14 w 184"/>
                  <a:gd name="T31" fmla="*/ 125 h 156"/>
                  <a:gd name="T32" fmla="*/ 21 w 184"/>
                  <a:gd name="T33" fmla="*/ 131 h 156"/>
                  <a:gd name="T34" fmla="*/ 36 w 184"/>
                  <a:gd name="T35" fmla="*/ 140 h 156"/>
                  <a:gd name="T36" fmla="*/ 55 w 184"/>
                  <a:gd name="T37" fmla="*/ 147 h 156"/>
                  <a:gd name="T38" fmla="*/ 76 w 184"/>
                  <a:gd name="T39" fmla="*/ 152 h 156"/>
                  <a:gd name="T40" fmla="*/ 99 w 184"/>
                  <a:gd name="T41" fmla="*/ 155 h 156"/>
                  <a:gd name="T42" fmla="*/ 124 w 184"/>
                  <a:gd name="T43" fmla="*/ 156 h 156"/>
                  <a:gd name="T44" fmla="*/ 124 w 184"/>
                  <a:gd name="T45" fmla="*/ 156 h 156"/>
                  <a:gd name="T46" fmla="*/ 141 w 184"/>
                  <a:gd name="T47" fmla="*/ 156 h 156"/>
                  <a:gd name="T48" fmla="*/ 155 w 184"/>
                  <a:gd name="T49" fmla="*/ 155 h 156"/>
                  <a:gd name="T50" fmla="*/ 170 w 184"/>
                  <a:gd name="T51" fmla="*/ 152 h 156"/>
                  <a:gd name="T52" fmla="*/ 184 w 184"/>
                  <a:gd name="T53" fmla="*/ 149 h 156"/>
                  <a:gd name="T54" fmla="*/ 184 w 184"/>
                  <a:gd name="T55" fmla="*/ 3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 h="156">
                    <a:moveTo>
                      <a:pt x="184" y="35"/>
                    </a:moveTo>
                    <a:lnTo>
                      <a:pt x="134" y="62"/>
                    </a:lnTo>
                    <a:lnTo>
                      <a:pt x="134" y="62"/>
                    </a:lnTo>
                    <a:lnTo>
                      <a:pt x="130" y="63"/>
                    </a:lnTo>
                    <a:lnTo>
                      <a:pt x="124" y="65"/>
                    </a:lnTo>
                    <a:lnTo>
                      <a:pt x="124" y="65"/>
                    </a:lnTo>
                    <a:lnTo>
                      <a:pt x="120" y="63"/>
                    </a:lnTo>
                    <a:lnTo>
                      <a:pt x="115" y="62"/>
                    </a:lnTo>
                    <a:lnTo>
                      <a:pt x="0" y="0"/>
                    </a:lnTo>
                    <a:lnTo>
                      <a:pt x="0" y="97"/>
                    </a:lnTo>
                    <a:lnTo>
                      <a:pt x="0" y="97"/>
                    </a:lnTo>
                    <a:lnTo>
                      <a:pt x="1" y="104"/>
                    </a:lnTo>
                    <a:lnTo>
                      <a:pt x="2" y="109"/>
                    </a:lnTo>
                    <a:lnTo>
                      <a:pt x="5" y="115"/>
                    </a:lnTo>
                    <a:lnTo>
                      <a:pt x="9" y="121"/>
                    </a:lnTo>
                    <a:lnTo>
                      <a:pt x="14" y="125"/>
                    </a:lnTo>
                    <a:lnTo>
                      <a:pt x="21" y="131"/>
                    </a:lnTo>
                    <a:lnTo>
                      <a:pt x="36" y="140"/>
                    </a:lnTo>
                    <a:lnTo>
                      <a:pt x="55" y="147"/>
                    </a:lnTo>
                    <a:lnTo>
                      <a:pt x="76" y="152"/>
                    </a:lnTo>
                    <a:lnTo>
                      <a:pt x="99" y="155"/>
                    </a:lnTo>
                    <a:lnTo>
                      <a:pt x="124" y="156"/>
                    </a:lnTo>
                    <a:lnTo>
                      <a:pt x="124" y="156"/>
                    </a:lnTo>
                    <a:lnTo>
                      <a:pt x="141" y="156"/>
                    </a:lnTo>
                    <a:lnTo>
                      <a:pt x="155" y="155"/>
                    </a:lnTo>
                    <a:lnTo>
                      <a:pt x="170" y="152"/>
                    </a:lnTo>
                    <a:lnTo>
                      <a:pt x="184" y="149"/>
                    </a:lnTo>
                    <a:lnTo>
                      <a:pt x="184"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Open Sans"/>
                </a:endParaRPr>
              </a:p>
            </p:txBody>
          </p:sp>
          <p:sp>
            <p:nvSpPr>
              <p:cNvPr id="63" name="Freeform 94">
                <a:extLst>
                  <a:ext uri="{FF2B5EF4-FFF2-40B4-BE49-F238E27FC236}">
                    <a16:creationId xmlns:a16="http://schemas.microsoft.com/office/drawing/2014/main" id="{F2C8E06E-074E-EB46-A11D-46B3D7380317}"/>
                  </a:ext>
                </a:extLst>
              </p:cNvPr>
              <p:cNvSpPr>
                <a:spLocks/>
              </p:cNvSpPr>
              <p:nvPr/>
            </p:nvSpPr>
            <p:spPr bwMode="auto">
              <a:xfrm>
                <a:off x="8818563" y="2744788"/>
                <a:ext cx="19050" cy="106363"/>
              </a:xfrm>
              <a:custGeom>
                <a:avLst/>
                <a:gdLst>
                  <a:gd name="T0" fmla="*/ 0 w 26"/>
                  <a:gd name="T1" fmla="*/ 135 h 135"/>
                  <a:gd name="T2" fmla="*/ 0 w 26"/>
                  <a:gd name="T3" fmla="*/ 135 h 135"/>
                  <a:gd name="T4" fmla="*/ 11 w 26"/>
                  <a:gd name="T5" fmla="*/ 127 h 135"/>
                  <a:gd name="T6" fmla="*/ 19 w 26"/>
                  <a:gd name="T7" fmla="*/ 117 h 135"/>
                  <a:gd name="T8" fmla="*/ 24 w 26"/>
                  <a:gd name="T9" fmla="*/ 108 h 135"/>
                  <a:gd name="T10" fmla="*/ 26 w 26"/>
                  <a:gd name="T11" fmla="*/ 102 h 135"/>
                  <a:gd name="T12" fmla="*/ 26 w 26"/>
                  <a:gd name="T13" fmla="*/ 97 h 135"/>
                  <a:gd name="T14" fmla="*/ 26 w 26"/>
                  <a:gd name="T15" fmla="*/ 0 h 135"/>
                  <a:gd name="T16" fmla="*/ 0 w 26"/>
                  <a:gd name="T17" fmla="*/ 14 h 135"/>
                  <a:gd name="T18" fmla="*/ 0 w 26"/>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35">
                    <a:moveTo>
                      <a:pt x="0" y="135"/>
                    </a:moveTo>
                    <a:lnTo>
                      <a:pt x="0" y="135"/>
                    </a:lnTo>
                    <a:lnTo>
                      <a:pt x="11" y="127"/>
                    </a:lnTo>
                    <a:lnTo>
                      <a:pt x="19" y="117"/>
                    </a:lnTo>
                    <a:lnTo>
                      <a:pt x="24" y="108"/>
                    </a:lnTo>
                    <a:lnTo>
                      <a:pt x="26" y="102"/>
                    </a:lnTo>
                    <a:lnTo>
                      <a:pt x="26" y="97"/>
                    </a:lnTo>
                    <a:lnTo>
                      <a:pt x="26" y="0"/>
                    </a:lnTo>
                    <a:lnTo>
                      <a:pt x="0" y="14"/>
                    </a:lnTo>
                    <a:lnTo>
                      <a:pt x="0"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Open Sans"/>
                </a:endParaRPr>
              </a:p>
            </p:txBody>
          </p:sp>
          <p:sp>
            <p:nvSpPr>
              <p:cNvPr id="64" name="Freeform 95">
                <a:extLst>
                  <a:ext uri="{FF2B5EF4-FFF2-40B4-BE49-F238E27FC236}">
                    <a16:creationId xmlns:a16="http://schemas.microsoft.com/office/drawing/2014/main" id="{4C6860EA-4012-AF43-BEA9-DCA03BA6E3C8}"/>
                  </a:ext>
                </a:extLst>
              </p:cNvPr>
              <p:cNvSpPr>
                <a:spLocks/>
              </p:cNvSpPr>
              <p:nvPr/>
            </p:nvSpPr>
            <p:spPr bwMode="auto">
              <a:xfrm>
                <a:off x="8710613" y="2689225"/>
                <a:ext cx="114300" cy="241300"/>
              </a:xfrm>
              <a:custGeom>
                <a:avLst/>
                <a:gdLst>
                  <a:gd name="T0" fmla="*/ 118 w 145"/>
                  <a:gd name="T1" fmla="*/ 255 h 303"/>
                  <a:gd name="T2" fmla="*/ 118 w 145"/>
                  <a:gd name="T3" fmla="*/ 69 h 303"/>
                  <a:gd name="T4" fmla="*/ 118 w 145"/>
                  <a:gd name="T5" fmla="*/ 69 h 303"/>
                  <a:gd name="T6" fmla="*/ 116 w 145"/>
                  <a:gd name="T7" fmla="*/ 67 h 303"/>
                  <a:gd name="T8" fmla="*/ 115 w 145"/>
                  <a:gd name="T9" fmla="*/ 64 h 303"/>
                  <a:gd name="T10" fmla="*/ 60 w 145"/>
                  <a:gd name="T11" fmla="*/ 30 h 303"/>
                  <a:gd name="T12" fmla="*/ 60 w 145"/>
                  <a:gd name="T13" fmla="*/ 30 h 303"/>
                  <a:gd name="T14" fmla="*/ 64 w 145"/>
                  <a:gd name="T15" fmla="*/ 25 h 303"/>
                  <a:gd name="T16" fmla="*/ 65 w 145"/>
                  <a:gd name="T17" fmla="*/ 20 h 303"/>
                  <a:gd name="T18" fmla="*/ 65 w 145"/>
                  <a:gd name="T19" fmla="*/ 20 h 303"/>
                  <a:gd name="T20" fmla="*/ 64 w 145"/>
                  <a:gd name="T21" fmla="*/ 16 h 303"/>
                  <a:gd name="T22" fmla="*/ 63 w 145"/>
                  <a:gd name="T23" fmla="*/ 12 h 303"/>
                  <a:gd name="T24" fmla="*/ 60 w 145"/>
                  <a:gd name="T25" fmla="*/ 9 h 303"/>
                  <a:gd name="T26" fmla="*/ 56 w 145"/>
                  <a:gd name="T27" fmla="*/ 6 h 303"/>
                  <a:gd name="T28" fmla="*/ 51 w 145"/>
                  <a:gd name="T29" fmla="*/ 4 h 303"/>
                  <a:gd name="T30" fmla="*/ 45 w 145"/>
                  <a:gd name="T31" fmla="*/ 2 h 303"/>
                  <a:gd name="T32" fmla="*/ 32 w 145"/>
                  <a:gd name="T33" fmla="*/ 0 h 303"/>
                  <a:gd name="T34" fmla="*/ 32 w 145"/>
                  <a:gd name="T35" fmla="*/ 0 h 303"/>
                  <a:gd name="T36" fmla="*/ 20 w 145"/>
                  <a:gd name="T37" fmla="*/ 2 h 303"/>
                  <a:gd name="T38" fmla="*/ 13 w 145"/>
                  <a:gd name="T39" fmla="*/ 4 h 303"/>
                  <a:gd name="T40" fmla="*/ 9 w 145"/>
                  <a:gd name="T41" fmla="*/ 6 h 303"/>
                  <a:gd name="T42" fmla="*/ 5 w 145"/>
                  <a:gd name="T43" fmla="*/ 9 h 303"/>
                  <a:gd name="T44" fmla="*/ 2 w 145"/>
                  <a:gd name="T45" fmla="*/ 12 h 303"/>
                  <a:gd name="T46" fmla="*/ 0 w 145"/>
                  <a:gd name="T47" fmla="*/ 16 h 303"/>
                  <a:gd name="T48" fmla="*/ 0 w 145"/>
                  <a:gd name="T49" fmla="*/ 20 h 303"/>
                  <a:gd name="T50" fmla="*/ 0 w 145"/>
                  <a:gd name="T51" fmla="*/ 20 h 303"/>
                  <a:gd name="T52" fmla="*/ 0 w 145"/>
                  <a:gd name="T53" fmla="*/ 24 h 303"/>
                  <a:gd name="T54" fmla="*/ 2 w 145"/>
                  <a:gd name="T55" fmla="*/ 28 h 303"/>
                  <a:gd name="T56" fmla="*/ 5 w 145"/>
                  <a:gd name="T57" fmla="*/ 30 h 303"/>
                  <a:gd name="T58" fmla="*/ 9 w 145"/>
                  <a:gd name="T59" fmla="*/ 34 h 303"/>
                  <a:gd name="T60" fmla="*/ 13 w 145"/>
                  <a:gd name="T61" fmla="*/ 36 h 303"/>
                  <a:gd name="T62" fmla="*/ 20 w 145"/>
                  <a:gd name="T63" fmla="*/ 38 h 303"/>
                  <a:gd name="T64" fmla="*/ 32 w 145"/>
                  <a:gd name="T65" fmla="*/ 40 h 303"/>
                  <a:gd name="T66" fmla="*/ 32 w 145"/>
                  <a:gd name="T67" fmla="*/ 40 h 303"/>
                  <a:gd name="T68" fmla="*/ 40 w 145"/>
                  <a:gd name="T69" fmla="*/ 38 h 303"/>
                  <a:gd name="T70" fmla="*/ 47 w 145"/>
                  <a:gd name="T71" fmla="*/ 37 h 303"/>
                  <a:gd name="T72" fmla="*/ 104 w 145"/>
                  <a:gd name="T73" fmla="*/ 73 h 303"/>
                  <a:gd name="T74" fmla="*/ 104 w 145"/>
                  <a:gd name="T75" fmla="*/ 255 h 303"/>
                  <a:gd name="T76" fmla="*/ 79 w 145"/>
                  <a:gd name="T77" fmla="*/ 292 h 303"/>
                  <a:gd name="T78" fmla="*/ 79 w 145"/>
                  <a:gd name="T79" fmla="*/ 292 h 303"/>
                  <a:gd name="T80" fmla="*/ 79 w 145"/>
                  <a:gd name="T81" fmla="*/ 295 h 303"/>
                  <a:gd name="T82" fmla="*/ 79 w 145"/>
                  <a:gd name="T83" fmla="*/ 299 h 303"/>
                  <a:gd name="T84" fmla="*/ 79 w 145"/>
                  <a:gd name="T85" fmla="*/ 299 h 303"/>
                  <a:gd name="T86" fmla="*/ 82 w 145"/>
                  <a:gd name="T87" fmla="*/ 302 h 303"/>
                  <a:gd name="T88" fmla="*/ 84 w 145"/>
                  <a:gd name="T89" fmla="*/ 303 h 303"/>
                  <a:gd name="T90" fmla="*/ 138 w 145"/>
                  <a:gd name="T91" fmla="*/ 303 h 303"/>
                  <a:gd name="T92" fmla="*/ 138 w 145"/>
                  <a:gd name="T93" fmla="*/ 303 h 303"/>
                  <a:gd name="T94" fmla="*/ 141 w 145"/>
                  <a:gd name="T95" fmla="*/ 302 h 303"/>
                  <a:gd name="T96" fmla="*/ 143 w 145"/>
                  <a:gd name="T97" fmla="*/ 299 h 303"/>
                  <a:gd name="T98" fmla="*/ 143 w 145"/>
                  <a:gd name="T99" fmla="*/ 299 h 303"/>
                  <a:gd name="T100" fmla="*/ 145 w 145"/>
                  <a:gd name="T101" fmla="*/ 295 h 303"/>
                  <a:gd name="T102" fmla="*/ 143 w 145"/>
                  <a:gd name="T103" fmla="*/ 292 h 303"/>
                  <a:gd name="T104" fmla="*/ 118 w 145"/>
                  <a:gd name="T105" fmla="*/ 25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303">
                    <a:moveTo>
                      <a:pt x="118" y="255"/>
                    </a:moveTo>
                    <a:lnTo>
                      <a:pt x="118" y="69"/>
                    </a:lnTo>
                    <a:lnTo>
                      <a:pt x="118" y="69"/>
                    </a:lnTo>
                    <a:lnTo>
                      <a:pt x="116" y="67"/>
                    </a:lnTo>
                    <a:lnTo>
                      <a:pt x="115" y="64"/>
                    </a:lnTo>
                    <a:lnTo>
                      <a:pt x="60" y="30"/>
                    </a:lnTo>
                    <a:lnTo>
                      <a:pt x="60" y="30"/>
                    </a:lnTo>
                    <a:lnTo>
                      <a:pt x="64" y="25"/>
                    </a:lnTo>
                    <a:lnTo>
                      <a:pt x="65" y="20"/>
                    </a:lnTo>
                    <a:lnTo>
                      <a:pt x="65" y="20"/>
                    </a:lnTo>
                    <a:lnTo>
                      <a:pt x="64" y="16"/>
                    </a:lnTo>
                    <a:lnTo>
                      <a:pt x="63" y="12"/>
                    </a:lnTo>
                    <a:lnTo>
                      <a:pt x="60" y="9"/>
                    </a:lnTo>
                    <a:lnTo>
                      <a:pt x="56" y="6"/>
                    </a:lnTo>
                    <a:lnTo>
                      <a:pt x="51" y="4"/>
                    </a:lnTo>
                    <a:lnTo>
                      <a:pt x="45" y="2"/>
                    </a:lnTo>
                    <a:lnTo>
                      <a:pt x="32" y="0"/>
                    </a:lnTo>
                    <a:lnTo>
                      <a:pt x="32" y="0"/>
                    </a:lnTo>
                    <a:lnTo>
                      <a:pt x="20" y="2"/>
                    </a:lnTo>
                    <a:lnTo>
                      <a:pt x="13" y="4"/>
                    </a:lnTo>
                    <a:lnTo>
                      <a:pt x="9" y="6"/>
                    </a:lnTo>
                    <a:lnTo>
                      <a:pt x="5" y="9"/>
                    </a:lnTo>
                    <a:lnTo>
                      <a:pt x="2" y="12"/>
                    </a:lnTo>
                    <a:lnTo>
                      <a:pt x="0" y="16"/>
                    </a:lnTo>
                    <a:lnTo>
                      <a:pt x="0" y="20"/>
                    </a:lnTo>
                    <a:lnTo>
                      <a:pt x="0" y="20"/>
                    </a:lnTo>
                    <a:lnTo>
                      <a:pt x="0" y="24"/>
                    </a:lnTo>
                    <a:lnTo>
                      <a:pt x="2" y="28"/>
                    </a:lnTo>
                    <a:lnTo>
                      <a:pt x="5" y="30"/>
                    </a:lnTo>
                    <a:lnTo>
                      <a:pt x="9" y="34"/>
                    </a:lnTo>
                    <a:lnTo>
                      <a:pt x="13" y="36"/>
                    </a:lnTo>
                    <a:lnTo>
                      <a:pt x="20" y="38"/>
                    </a:lnTo>
                    <a:lnTo>
                      <a:pt x="32" y="40"/>
                    </a:lnTo>
                    <a:lnTo>
                      <a:pt x="32" y="40"/>
                    </a:lnTo>
                    <a:lnTo>
                      <a:pt x="40" y="38"/>
                    </a:lnTo>
                    <a:lnTo>
                      <a:pt x="47" y="37"/>
                    </a:lnTo>
                    <a:lnTo>
                      <a:pt x="104" y="73"/>
                    </a:lnTo>
                    <a:lnTo>
                      <a:pt x="104" y="255"/>
                    </a:lnTo>
                    <a:lnTo>
                      <a:pt x="79" y="292"/>
                    </a:lnTo>
                    <a:lnTo>
                      <a:pt x="79" y="292"/>
                    </a:lnTo>
                    <a:lnTo>
                      <a:pt x="79" y="295"/>
                    </a:lnTo>
                    <a:lnTo>
                      <a:pt x="79" y="299"/>
                    </a:lnTo>
                    <a:lnTo>
                      <a:pt x="79" y="299"/>
                    </a:lnTo>
                    <a:lnTo>
                      <a:pt x="82" y="302"/>
                    </a:lnTo>
                    <a:lnTo>
                      <a:pt x="84" y="303"/>
                    </a:lnTo>
                    <a:lnTo>
                      <a:pt x="138" y="303"/>
                    </a:lnTo>
                    <a:lnTo>
                      <a:pt x="138" y="303"/>
                    </a:lnTo>
                    <a:lnTo>
                      <a:pt x="141" y="302"/>
                    </a:lnTo>
                    <a:lnTo>
                      <a:pt x="143" y="299"/>
                    </a:lnTo>
                    <a:lnTo>
                      <a:pt x="143" y="299"/>
                    </a:lnTo>
                    <a:lnTo>
                      <a:pt x="145" y="295"/>
                    </a:lnTo>
                    <a:lnTo>
                      <a:pt x="143" y="292"/>
                    </a:lnTo>
                    <a:lnTo>
                      <a:pt x="118" y="2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Open Sans"/>
                </a:endParaRPr>
              </a:p>
            </p:txBody>
          </p:sp>
        </p:grpSp>
      </p:grpSp>
      <p:grpSp>
        <p:nvGrpSpPr>
          <p:cNvPr id="65" name="Gruppieren 57">
            <a:extLst>
              <a:ext uri="{FF2B5EF4-FFF2-40B4-BE49-F238E27FC236}">
                <a16:creationId xmlns:a16="http://schemas.microsoft.com/office/drawing/2014/main" id="{751CE95C-7C92-9441-A6B5-DA4FDD063034}"/>
              </a:ext>
            </a:extLst>
          </p:cNvPr>
          <p:cNvGrpSpPr/>
          <p:nvPr/>
        </p:nvGrpSpPr>
        <p:grpSpPr>
          <a:xfrm>
            <a:off x="1466248" y="2623146"/>
            <a:ext cx="585309" cy="591222"/>
            <a:chOff x="7145849" y="2383558"/>
            <a:chExt cx="712800" cy="712800"/>
          </a:xfrm>
        </p:grpSpPr>
        <p:sp>
          <p:nvSpPr>
            <p:cNvPr id="66" name="Oval 65">
              <a:extLst>
                <a:ext uri="{FF2B5EF4-FFF2-40B4-BE49-F238E27FC236}">
                  <a16:creationId xmlns:a16="http://schemas.microsoft.com/office/drawing/2014/main" id="{EA328921-1180-5E4E-A952-4648E7443508}"/>
                </a:ext>
              </a:extLst>
            </p:cNvPr>
            <p:cNvSpPr/>
            <p:nvPr/>
          </p:nvSpPr>
          <p:spPr>
            <a:xfrm>
              <a:off x="7162687" y="2393098"/>
              <a:ext cx="685075" cy="690687"/>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nvGrpSpPr>
            <p:cNvPr id="67" name="Group 272">
              <a:extLst>
                <a:ext uri="{FF2B5EF4-FFF2-40B4-BE49-F238E27FC236}">
                  <a16:creationId xmlns:a16="http://schemas.microsoft.com/office/drawing/2014/main" id="{FE7F370E-E053-D340-9A4C-1FFABCFF0EC9}"/>
                </a:ext>
              </a:extLst>
            </p:cNvPr>
            <p:cNvGrpSpPr>
              <a:grpSpLocks noChangeAspect="1"/>
            </p:cNvGrpSpPr>
            <p:nvPr/>
          </p:nvGrpSpPr>
          <p:grpSpPr>
            <a:xfrm>
              <a:off x="7145849" y="2383558"/>
              <a:ext cx="712800" cy="712800"/>
              <a:chOff x="1444626" y="838200"/>
              <a:chExt cx="522288" cy="522288"/>
            </a:xfrm>
          </p:grpSpPr>
          <p:sp>
            <p:nvSpPr>
              <p:cNvPr id="68" name="Freeform 11">
                <a:extLst>
                  <a:ext uri="{FF2B5EF4-FFF2-40B4-BE49-F238E27FC236}">
                    <a16:creationId xmlns:a16="http://schemas.microsoft.com/office/drawing/2014/main" id="{D769CE5E-8203-624E-9BE1-4ED28F96085D}"/>
                  </a:ext>
                </a:extLst>
              </p:cNvPr>
              <p:cNvSpPr>
                <a:spLocks noEditPoints="1"/>
              </p:cNvSpPr>
              <p:nvPr/>
            </p:nvSpPr>
            <p:spPr bwMode="auto">
              <a:xfrm>
                <a:off x="1444626" y="838200"/>
                <a:ext cx="522288" cy="522288"/>
              </a:xfrm>
              <a:custGeom>
                <a:avLst/>
                <a:gdLst>
                  <a:gd name="T0" fmla="*/ 312 w 657"/>
                  <a:gd name="T1" fmla="*/ 657 h 658"/>
                  <a:gd name="T2" fmla="*/ 262 w 657"/>
                  <a:gd name="T3" fmla="*/ 651 h 658"/>
                  <a:gd name="T4" fmla="*/ 201 w 657"/>
                  <a:gd name="T5" fmla="*/ 631 h 658"/>
                  <a:gd name="T6" fmla="*/ 120 w 657"/>
                  <a:gd name="T7" fmla="*/ 583 h 658"/>
                  <a:gd name="T8" fmla="*/ 57 w 657"/>
                  <a:gd name="T9" fmla="*/ 513 h 658"/>
                  <a:gd name="T10" fmla="*/ 15 w 657"/>
                  <a:gd name="T11" fmla="*/ 427 h 658"/>
                  <a:gd name="T12" fmla="*/ 5 w 657"/>
                  <a:gd name="T13" fmla="*/ 379 h 658"/>
                  <a:gd name="T14" fmla="*/ 0 w 657"/>
                  <a:gd name="T15" fmla="*/ 329 h 658"/>
                  <a:gd name="T16" fmla="*/ 2 w 657"/>
                  <a:gd name="T17" fmla="*/ 296 h 658"/>
                  <a:gd name="T18" fmla="*/ 10 w 657"/>
                  <a:gd name="T19" fmla="*/ 247 h 658"/>
                  <a:gd name="T20" fmla="*/ 39 w 657"/>
                  <a:gd name="T21" fmla="*/ 172 h 658"/>
                  <a:gd name="T22" fmla="*/ 97 w 657"/>
                  <a:gd name="T23" fmla="*/ 97 h 658"/>
                  <a:gd name="T24" fmla="*/ 172 w 657"/>
                  <a:gd name="T25" fmla="*/ 40 h 658"/>
                  <a:gd name="T26" fmla="*/ 246 w 657"/>
                  <a:gd name="T27" fmla="*/ 11 h 658"/>
                  <a:gd name="T28" fmla="*/ 296 w 657"/>
                  <a:gd name="T29" fmla="*/ 1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2 w 657"/>
                  <a:gd name="T41" fmla="*/ 202 h 658"/>
                  <a:gd name="T42" fmla="*/ 650 w 657"/>
                  <a:gd name="T43" fmla="*/ 263 h 658"/>
                  <a:gd name="T44" fmla="*/ 657 w 657"/>
                  <a:gd name="T45" fmla="*/ 312 h 658"/>
                  <a:gd name="T46" fmla="*/ 657 w 657"/>
                  <a:gd name="T47" fmla="*/ 345 h 658"/>
                  <a:gd name="T48" fmla="*/ 650 w 657"/>
                  <a:gd name="T49" fmla="*/ 395 h 658"/>
                  <a:gd name="T50" fmla="*/ 632 w 657"/>
                  <a:gd name="T51" fmla="*/ 457 h 658"/>
                  <a:gd name="T52" fmla="*/ 582 w 657"/>
                  <a:gd name="T53" fmla="*/ 539 h 658"/>
                  <a:gd name="T54" fmla="*/ 512 w 657"/>
                  <a:gd name="T55" fmla="*/ 602 h 658"/>
                  <a:gd name="T56" fmla="*/ 426 w 657"/>
                  <a:gd name="T57" fmla="*/ 643 h 658"/>
                  <a:gd name="T58" fmla="*/ 379 w 657"/>
                  <a:gd name="T59" fmla="*/ 654 h 658"/>
                  <a:gd name="T60" fmla="*/ 329 w 657"/>
                  <a:gd name="T61" fmla="*/ 658 h 658"/>
                  <a:gd name="T62" fmla="*/ 329 w 657"/>
                  <a:gd name="T63" fmla="*/ 38 h 658"/>
                  <a:gd name="T64" fmla="*/ 242 w 657"/>
                  <a:gd name="T65" fmla="*/ 51 h 658"/>
                  <a:gd name="T66" fmla="*/ 166 w 657"/>
                  <a:gd name="T67" fmla="*/ 87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4 h 658"/>
                  <a:gd name="T80" fmla="*/ 166 w 657"/>
                  <a:gd name="T81" fmla="*/ 571 h 658"/>
                  <a:gd name="T82" fmla="*/ 242 w 657"/>
                  <a:gd name="T83" fmla="*/ 607 h 658"/>
                  <a:gd name="T84" fmla="*/ 329 w 657"/>
                  <a:gd name="T85" fmla="*/ 621 h 658"/>
                  <a:gd name="T86" fmla="*/ 387 w 657"/>
                  <a:gd name="T87" fmla="*/ 614 h 658"/>
                  <a:gd name="T88" fmla="*/ 468 w 657"/>
                  <a:gd name="T89" fmla="*/ 584 h 658"/>
                  <a:gd name="T90" fmla="*/ 535 w 657"/>
                  <a:gd name="T91" fmla="*/ 535 h 658"/>
                  <a:gd name="T92" fmla="*/ 585 w 657"/>
                  <a:gd name="T93" fmla="*/ 467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6"/>
                    </a:lnTo>
                    <a:lnTo>
                      <a:pt x="278" y="654"/>
                    </a:lnTo>
                    <a:lnTo>
                      <a:pt x="262" y="651"/>
                    </a:lnTo>
                    <a:lnTo>
                      <a:pt x="246" y="647"/>
                    </a:lnTo>
                    <a:lnTo>
                      <a:pt x="231" y="643"/>
                    </a:lnTo>
                    <a:lnTo>
                      <a:pt x="201" y="631"/>
                    </a:lnTo>
                    <a:lnTo>
                      <a:pt x="172" y="618"/>
                    </a:lnTo>
                    <a:lnTo>
                      <a:pt x="146" y="602"/>
                    </a:lnTo>
                    <a:lnTo>
                      <a:pt x="120" y="583"/>
                    </a:lnTo>
                    <a:lnTo>
                      <a:pt x="97" y="561"/>
                    </a:lnTo>
                    <a:lnTo>
                      <a:pt x="76" y="539"/>
                    </a:lnTo>
                    <a:lnTo>
                      <a:pt x="57" y="513"/>
                    </a:lnTo>
                    <a:lnTo>
                      <a:pt x="39" y="485"/>
                    </a:lnTo>
                    <a:lnTo>
                      <a:pt x="26" y="457"/>
                    </a:lnTo>
                    <a:lnTo>
                      <a:pt x="15" y="427"/>
                    </a:lnTo>
                    <a:lnTo>
                      <a:pt x="10" y="411"/>
                    </a:lnTo>
                    <a:lnTo>
                      <a:pt x="7" y="395"/>
                    </a:lnTo>
                    <a:lnTo>
                      <a:pt x="5" y="379"/>
                    </a:lnTo>
                    <a:lnTo>
                      <a:pt x="2" y="363"/>
                    </a:lnTo>
                    <a:lnTo>
                      <a:pt x="0" y="345"/>
                    </a:lnTo>
                    <a:lnTo>
                      <a:pt x="0" y="329"/>
                    </a:lnTo>
                    <a:lnTo>
                      <a:pt x="0" y="329"/>
                    </a:lnTo>
                    <a:lnTo>
                      <a:pt x="0" y="312"/>
                    </a:lnTo>
                    <a:lnTo>
                      <a:pt x="2" y="296"/>
                    </a:lnTo>
                    <a:lnTo>
                      <a:pt x="5" y="279"/>
                    </a:lnTo>
                    <a:lnTo>
                      <a:pt x="7" y="263"/>
                    </a:lnTo>
                    <a:lnTo>
                      <a:pt x="10" y="247"/>
                    </a:lnTo>
                    <a:lnTo>
                      <a:pt x="15" y="231"/>
                    </a:lnTo>
                    <a:lnTo>
                      <a:pt x="26" y="202"/>
                    </a:lnTo>
                    <a:lnTo>
                      <a:pt x="39" y="172"/>
                    </a:lnTo>
                    <a:lnTo>
                      <a:pt x="57" y="145"/>
                    </a:lnTo>
                    <a:lnTo>
                      <a:pt x="76" y="120"/>
                    </a:lnTo>
                    <a:lnTo>
                      <a:pt x="97" y="97"/>
                    </a:lnTo>
                    <a:lnTo>
                      <a:pt x="120" y="75"/>
                    </a:lnTo>
                    <a:lnTo>
                      <a:pt x="146" y="57"/>
                    </a:lnTo>
                    <a:lnTo>
                      <a:pt x="172" y="40"/>
                    </a:lnTo>
                    <a:lnTo>
                      <a:pt x="201" y="26"/>
                    </a:lnTo>
                    <a:lnTo>
                      <a:pt x="231" y="15"/>
                    </a:lnTo>
                    <a:lnTo>
                      <a:pt x="246" y="11"/>
                    </a:lnTo>
                    <a:lnTo>
                      <a:pt x="262" y="7"/>
                    </a:lnTo>
                    <a:lnTo>
                      <a:pt x="278" y="4"/>
                    </a:lnTo>
                    <a:lnTo>
                      <a:pt x="296" y="1"/>
                    </a:lnTo>
                    <a:lnTo>
                      <a:pt x="312" y="0"/>
                    </a:lnTo>
                    <a:lnTo>
                      <a:pt x="329" y="0"/>
                    </a:lnTo>
                    <a:lnTo>
                      <a:pt x="329" y="0"/>
                    </a:lnTo>
                    <a:lnTo>
                      <a:pt x="346" y="0"/>
                    </a:lnTo>
                    <a:lnTo>
                      <a:pt x="363" y="1"/>
                    </a:lnTo>
                    <a:lnTo>
                      <a:pt x="379" y="4"/>
                    </a:lnTo>
                    <a:lnTo>
                      <a:pt x="395" y="7"/>
                    </a:lnTo>
                    <a:lnTo>
                      <a:pt x="411" y="11"/>
                    </a:lnTo>
                    <a:lnTo>
                      <a:pt x="426" y="15"/>
                    </a:lnTo>
                    <a:lnTo>
                      <a:pt x="457" y="26"/>
                    </a:lnTo>
                    <a:lnTo>
                      <a:pt x="485" y="40"/>
                    </a:lnTo>
                    <a:lnTo>
                      <a:pt x="512" y="57"/>
                    </a:lnTo>
                    <a:lnTo>
                      <a:pt x="538" y="75"/>
                    </a:lnTo>
                    <a:lnTo>
                      <a:pt x="562" y="97"/>
                    </a:lnTo>
                    <a:lnTo>
                      <a:pt x="582" y="120"/>
                    </a:lnTo>
                    <a:lnTo>
                      <a:pt x="601" y="145"/>
                    </a:lnTo>
                    <a:lnTo>
                      <a:pt x="618" y="172"/>
                    </a:lnTo>
                    <a:lnTo>
                      <a:pt x="632" y="202"/>
                    </a:lnTo>
                    <a:lnTo>
                      <a:pt x="642" y="231"/>
                    </a:lnTo>
                    <a:lnTo>
                      <a:pt x="648" y="247"/>
                    </a:lnTo>
                    <a:lnTo>
                      <a:pt x="650" y="263"/>
                    </a:lnTo>
                    <a:lnTo>
                      <a:pt x="653" y="279"/>
                    </a:lnTo>
                    <a:lnTo>
                      <a:pt x="656" y="296"/>
                    </a:lnTo>
                    <a:lnTo>
                      <a:pt x="657" y="312"/>
                    </a:lnTo>
                    <a:lnTo>
                      <a:pt x="657" y="329"/>
                    </a:lnTo>
                    <a:lnTo>
                      <a:pt x="657" y="329"/>
                    </a:lnTo>
                    <a:lnTo>
                      <a:pt x="657" y="345"/>
                    </a:lnTo>
                    <a:lnTo>
                      <a:pt x="656" y="363"/>
                    </a:lnTo>
                    <a:lnTo>
                      <a:pt x="653" y="379"/>
                    </a:lnTo>
                    <a:lnTo>
                      <a:pt x="650" y="395"/>
                    </a:lnTo>
                    <a:lnTo>
                      <a:pt x="648" y="411"/>
                    </a:lnTo>
                    <a:lnTo>
                      <a:pt x="642" y="427"/>
                    </a:lnTo>
                    <a:lnTo>
                      <a:pt x="632" y="457"/>
                    </a:lnTo>
                    <a:lnTo>
                      <a:pt x="618" y="485"/>
                    </a:lnTo>
                    <a:lnTo>
                      <a:pt x="601" y="513"/>
                    </a:lnTo>
                    <a:lnTo>
                      <a:pt x="582" y="539"/>
                    </a:lnTo>
                    <a:lnTo>
                      <a:pt x="562" y="561"/>
                    </a:lnTo>
                    <a:lnTo>
                      <a:pt x="538" y="583"/>
                    </a:lnTo>
                    <a:lnTo>
                      <a:pt x="512" y="602"/>
                    </a:lnTo>
                    <a:lnTo>
                      <a:pt x="485" y="618"/>
                    </a:lnTo>
                    <a:lnTo>
                      <a:pt x="457" y="631"/>
                    </a:lnTo>
                    <a:lnTo>
                      <a:pt x="426" y="643"/>
                    </a:lnTo>
                    <a:lnTo>
                      <a:pt x="411" y="647"/>
                    </a:lnTo>
                    <a:lnTo>
                      <a:pt x="395" y="651"/>
                    </a:lnTo>
                    <a:lnTo>
                      <a:pt x="379" y="654"/>
                    </a:lnTo>
                    <a:lnTo>
                      <a:pt x="363" y="656"/>
                    </a:lnTo>
                    <a:lnTo>
                      <a:pt x="346" y="657"/>
                    </a:lnTo>
                    <a:lnTo>
                      <a:pt x="329" y="658"/>
                    </a:lnTo>
                    <a:lnTo>
                      <a:pt x="329" y="658"/>
                    </a:lnTo>
                    <a:close/>
                    <a:moveTo>
                      <a:pt x="329" y="38"/>
                    </a:moveTo>
                    <a:lnTo>
                      <a:pt x="329" y="38"/>
                    </a:lnTo>
                    <a:lnTo>
                      <a:pt x="299" y="39"/>
                    </a:lnTo>
                    <a:lnTo>
                      <a:pt x="270" y="44"/>
                    </a:lnTo>
                    <a:lnTo>
                      <a:pt x="242" y="51"/>
                    </a:lnTo>
                    <a:lnTo>
                      <a:pt x="215" y="61"/>
                    </a:lnTo>
                    <a:lnTo>
                      <a:pt x="190" y="73"/>
                    </a:lnTo>
                    <a:lnTo>
                      <a:pt x="166" y="87"/>
                    </a:lnTo>
                    <a:lnTo>
                      <a:pt x="144" y="105"/>
                    </a:lnTo>
                    <a:lnTo>
                      <a:pt x="123" y="124"/>
                    </a:lnTo>
                    <a:lnTo>
                      <a:pt x="104" y="144"/>
                    </a:lnTo>
                    <a:lnTo>
                      <a:pt x="88" y="167"/>
                    </a:lnTo>
                    <a:lnTo>
                      <a:pt x="73" y="191"/>
                    </a:lnTo>
                    <a:lnTo>
                      <a:pt x="61" y="216"/>
                    </a:lnTo>
                    <a:lnTo>
                      <a:pt x="52" y="243"/>
                    </a:lnTo>
                    <a:lnTo>
                      <a:pt x="43" y="270"/>
                    </a:lnTo>
                    <a:lnTo>
                      <a:pt x="39" y="300"/>
                    </a:lnTo>
                    <a:lnTo>
                      <a:pt x="38" y="329"/>
                    </a:lnTo>
                    <a:lnTo>
                      <a:pt x="38" y="329"/>
                    </a:lnTo>
                    <a:lnTo>
                      <a:pt x="39" y="359"/>
                    </a:lnTo>
                    <a:lnTo>
                      <a:pt x="43" y="388"/>
                    </a:lnTo>
                    <a:lnTo>
                      <a:pt x="52" y="415"/>
                    </a:lnTo>
                    <a:lnTo>
                      <a:pt x="61" y="442"/>
                    </a:lnTo>
                    <a:lnTo>
                      <a:pt x="73" y="467"/>
                    </a:lnTo>
                    <a:lnTo>
                      <a:pt x="88" y="492"/>
                    </a:lnTo>
                    <a:lnTo>
                      <a:pt x="104" y="514"/>
                    </a:lnTo>
                    <a:lnTo>
                      <a:pt x="123" y="535"/>
                    </a:lnTo>
                    <a:lnTo>
                      <a:pt x="144" y="553"/>
                    </a:lnTo>
                    <a:lnTo>
                      <a:pt x="166" y="571"/>
                    </a:lnTo>
                    <a:lnTo>
                      <a:pt x="190" y="584"/>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4"/>
                    </a:lnTo>
                    <a:lnTo>
                      <a:pt x="492" y="571"/>
                    </a:lnTo>
                    <a:lnTo>
                      <a:pt x="513" y="553"/>
                    </a:lnTo>
                    <a:lnTo>
                      <a:pt x="535" y="535"/>
                    </a:lnTo>
                    <a:lnTo>
                      <a:pt x="554" y="514"/>
                    </a:lnTo>
                    <a:lnTo>
                      <a:pt x="570" y="492"/>
                    </a:lnTo>
                    <a:lnTo>
                      <a:pt x="585" y="467"/>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5" y="191"/>
                    </a:lnTo>
                    <a:lnTo>
                      <a:pt x="570" y="167"/>
                    </a:lnTo>
                    <a:lnTo>
                      <a:pt x="554" y="144"/>
                    </a:lnTo>
                    <a:lnTo>
                      <a:pt x="535" y="124"/>
                    </a:lnTo>
                    <a:lnTo>
                      <a:pt x="513" y="105"/>
                    </a:lnTo>
                    <a:lnTo>
                      <a:pt x="492" y="87"/>
                    </a:lnTo>
                    <a:lnTo>
                      <a:pt x="468" y="73"/>
                    </a:lnTo>
                    <a:lnTo>
                      <a:pt x="442" y="61"/>
                    </a:lnTo>
                    <a:lnTo>
                      <a:pt x="415" y="51"/>
                    </a:lnTo>
                    <a:lnTo>
                      <a:pt x="387" y="44"/>
                    </a:lnTo>
                    <a:lnTo>
                      <a:pt x="359" y="39"/>
                    </a:lnTo>
                    <a:lnTo>
                      <a:pt x="329" y="38"/>
                    </a:lnTo>
                    <a:lnTo>
                      <a:pt x="329" y="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sp>
            <p:nvSpPr>
              <p:cNvPr id="69" name="Freeform 221">
                <a:extLst>
                  <a:ext uri="{FF2B5EF4-FFF2-40B4-BE49-F238E27FC236}">
                    <a16:creationId xmlns:a16="http://schemas.microsoft.com/office/drawing/2014/main" id="{E9CD6435-CFAA-6344-A3F9-893CBD8BAD6F}"/>
                  </a:ext>
                </a:extLst>
              </p:cNvPr>
              <p:cNvSpPr>
                <a:spLocks noEditPoints="1"/>
              </p:cNvSpPr>
              <p:nvPr/>
            </p:nvSpPr>
            <p:spPr bwMode="auto">
              <a:xfrm>
                <a:off x="1560513" y="1042988"/>
                <a:ext cx="288925" cy="112713"/>
              </a:xfrm>
              <a:custGeom>
                <a:avLst/>
                <a:gdLst>
                  <a:gd name="T0" fmla="*/ 307 w 364"/>
                  <a:gd name="T1" fmla="*/ 52 h 141"/>
                  <a:gd name="T2" fmla="*/ 305 w 364"/>
                  <a:gd name="T3" fmla="*/ 58 h 141"/>
                  <a:gd name="T4" fmla="*/ 299 w 364"/>
                  <a:gd name="T5" fmla="*/ 60 h 141"/>
                  <a:gd name="T6" fmla="*/ 291 w 364"/>
                  <a:gd name="T7" fmla="*/ 55 h 141"/>
                  <a:gd name="T8" fmla="*/ 258 w 364"/>
                  <a:gd name="T9" fmla="*/ 0 h 141"/>
                  <a:gd name="T10" fmla="*/ 258 w 364"/>
                  <a:gd name="T11" fmla="*/ 30 h 141"/>
                  <a:gd name="T12" fmla="*/ 252 w 364"/>
                  <a:gd name="T13" fmla="*/ 38 h 141"/>
                  <a:gd name="T14" fmla="*/ 247 w 364"/>
                  <a:gd name="T15" fmla="*/ 38 h 141"/>
                  <a:gd name="T16" fmla="*/ 242 w 364"/>
                  <a:gd name="T17" fmla="*/ 30 h 141"/>
                  <a:gd name="T18" fmla="*/ 213 w 364"/>
                  <a:gd name="T19" fmla="*/ 52 h 141"/>
                  <a:gd name="T20" fmla="*/ 211 w 364"/>
                  <a:gd name="T21" fmla="*/ 58 h 141"/>
                  <a:gd name="T22" fmla="*/ 205 w 364"/>
                  <a:gd name="T23" fmla="*/ 60 h 141"/>
                  <a:gd name="T24" fmla="*/ 197 w 364"/>
                  <a:gd name="T25" fmla="*/ 55 h 141"/>
                  <a:gd name="T26" fmla="*/ 164 w 364"/>
                  <a:gd name="T27" fmla="*/ 0 h 141"/>
                  <a:gd name="T28" fmla="*/ 164 w 364"/>
                  <a:gd name="T29" fmla="*/ 30 h 141"/>
                  <a:gd name="T30" fmla="*/ 158 w 364"/>
                  <a:gd name="T31" fmla="*/ 38 h 141"/>
                  <a:gd name="T32" fmla="*/ 153 w 364"/>
                  <a:gd name="T33" fmla="*/ 38 h 141"/>
                  <a:gd name="T34" fmla="*/ 148 w 364"/>
                  <a:gd name="T35" fmla="*/ 30 h 141"/>
                  <a:gd name="T36" fmla="*/ 121 w 364"/>
                  <a:gd name="T37" fmla="*/ 52 h 141"/>
                  <a:gd name="T38" fmla="*/ 118 w 364"/>
                  <a:gd name="T39" fmla="*/ 58 h 141"/>
                  <a:gd name="T40" fmla="*/ 113 w 364"/>
                  <a:gd name="T41" fmla="*/ 60 h 141"/>
                  <a:gd name="T42" fmla="*/ 105 w 364"/>
                  <a:gd name="T43" fmla="*/ 55 h 141"/>
                  <a:gd name="T44" fmla="*/ 71 w 364"/>
                  <a:gd name="T45" fmla="*/ 0 h 141"/>
                  <a:gd name="T46" fmla="*/ 70 w 364"/>
                  <a:gd name="T47" fmla="*/ 34 h 141"/>
                  <a:gd name="T48" fmla="*/ 63 w 364"/>
                  <a:gd name="T49" fmla="*/ 38 h 141"/>
                  <a:gd name="T50" fmla="*/ 56 w 364"/>
                  <a:gd name="T51" fmla="*/ 36 h 141"/>
                  <a:gd name="T52" fmla="*/ 55 w 364"/>
                  <a:gd name="T53" fmla="*/ 0 h 141"/>
                  <a:gd name="T54" fmla="*/ 4 w 364"/>
                  <a:gd name="T55" fmla="*/ 1 h 141"/>
                  <a:gd name="T56" fmla="*/ 0 w 364"/>
                  <a:gd name="T57" fmla="*/ 7 h 141"/>
                  <a:gd name="T58" fmla="*/ 0 w 364"/>
                  <a:gd name="T59" fmla="*/ 138 h 141"/>
                  <a:gd name="T60" fmla="*/ 5 w 364"/>
                  <a:gd name="T61" fmla="*/ 141 h 141"/>
                  <a:gd name="T62" fmla="*/ 360 w 364"/>
                  <a:gd name="T63" fmla="*/ 141 h 141"/>
                  <a:gd name="T64" fmla="*/ 364 w 364"/>
                  <a:gd name="T65" fmla="*/ 136 h 141"/>
                  <a:gd name="T66" fmla="*/ 364 w 364"/>
                  <a:gd name="T67" fmla="*/ 4 h 141"/>
                  <a:gd name="T68" fmla="*/ 358 w 364"/>
                  <a:gd name="T69" fmla="*/ 0 h 141"/>
                  <a:gd name="T70" fmla="*/ 326 w 364"/>
                  <a:gd name="T71" fmla="*/ 118 h 141"/>
                  <a:gd name="T72" fmla="*/ 311 w 364"/>
                  <a:gd name="T73" fmla="*/ 109 h 141"/>
                  <a:gd name="T74" fmla="*/ 311 w 364"/>
                  <a:gd name="T75" fmla="*/ 98 h 141"/>
                  <a:gd name="T76" fmla="*/ 326 w 364"/>
                  <a:gd name="T77" fmla="*/ 89 h 141"/>
                  <a:gd name="T78" fmla="*/ 336 w 364"/>
                  <a:gd name="T79" fmla="*/ 93 h 141"/>
                  <a:gd name="T80" fmla="*/ 340 w 364"/>
                  <a:gd name="T81" fmla="*/ 103 h 141"/>
                  <a:gd name="T82" fmla="*/ 331 w 364"/>
                  <a:gd name="T83" fmla="*/ 1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4" h="141">
                    <a:moveTo>
                      <a:pt x="358" y="0"/>
                    </a:moveTo>
                    <a:lnTo>
                      <a:pt x="307" y="0"/>
                    </a:lnTo>
                    <a:lnTo>
                      <a:pt x="307" y="52"/>
                    </a:lnTo>
                    <a:lnTo>
                      <a:pt x="307" y="52"/>
                    </a:lnTo>
                    <a:lnTo>
                      <a:pt x="307" y="55"/>
                    </a:lnTo>
                    <a:lnTo>
                      <a:pt x="305" y="58"/>
                    </a:lnTo>
                    <a:lnTo>
                      <a:pt x="302" y="59"/>
                    </a:lnTo>
                    <a:lnTo>
                      <a:pt x="299" y="60"/>
                    </a:lnTo>
                    <a:lnTo>
                      <a:pt x="299" y="60"/>
                    </a:lnTo>
                    <a:lnTo>
                      <a:pt x="297" y="59"/>
                    </a:lnTo>
                    <a:lnTo>
                      <a:pt x="294" y="58"/>
                    </a:lnTo>
                    <a:lnTo>
                      <a:pt x="291" y="55"/>
                    </a:lnTo>
                    <a:lnTo>
                      <a:pt x="291" y="52"/>
                    </a:lnTo>
                    <a:lnTo>
                      <a:pt x="291" y="0"/>
                    </a:lnTo>
                    <a:lnTo>
                      <a:pt x="258" y="0"/>
                    </a:lnTo>
                    <a:lnTo>
                      <a:pt x="258" y="0"/>
                    </a:lnTo>
                    <a:lnTo>
                      <a:pt x="258" y="30"/>
                    </a:lnTo>
                    <a:lnTo>
                      <a:pt x="258" y="30"/>
                    </a:lnTo>
                    <a:lnTo>
                      <a:pt x="258" y="34"/>
                    </a:lnTo>
                    <a:lnTo>
                      <a:pt x="255" y="36"/>
                    </a:lnTo>
                    <a:lnTo>
                      <a:pt x="252" y="38"/>
                    </a:lnTo>
                    <a:lnTo>
                      <a:pt x="250" y="38"/>
                    </a:lnTo>
                    <a:lnTo>
                      <a:pt x="250" y="38"/>
                    </a:lnTo>
                    <a:lnTo>
                      <a:pt x="247" y="38"/>
                    </a:lnTo>
                    <a:lnTo>
                      <a:pt x="244" y="36"/>
                    </a:lnTo>
                    <a:lnTo>
                      <a:pt x="242" y="34"/>
                    </a:lnTo>
                    <a:lnTo>
                      <a:pt x="242" y="30"/>
                    </a:lnTo>
                    <a:lnTo>
                      <a:pt x="242" y="0"/>
                    </a:lnTo>
                    <a:lnTo>
                      <a:pt x="213" y="0"/>
                    </a:lnTo>
                    <a:lnTo>
                      <a:pt x="213" y="52"/>
                    </a:lnTo>
                    <a:lnTo>
                      <a:pt x="213" y="52"/>
                    </a:lnTo>
                    <a:lnTo>
                      <a:pt x="213" y="55"/>
                    </a:lnTo>
                    <a:lnTo>
                      <a:pt x="211" y="58"/>
                    </a:lnTo>
                    <a:lnTo>
                      <a:pt x="208" y="59"/>
                    </a:lnTo>
                    <a:lnTo>
                      <a:pt x="205" y="60"/>
                    </a:lnTo>
                    <a:lnTo>
                      <a:pt x="205" y="60"/>
                    </a:lnTo>
                    <a:lnTo>
                      <a:pt x="203" y="59"/>
                    </a:lnTo>
                    <a:lnTo>
                      <a:pt x="200" y="58"/>
                    </a:lnTo>
                    <a:lnTo>
                      <a:pt x="197" y="55"/>
                    </a:lnTo>
                    <a:lnTo>
                      <a:pt x="197" y="52"/>
                    </a:lnTo>
                    <a:lnTo>
                      <a:pt x="197" y="0"/>
                    </a:lnTo>
                    <a:lnTo>
                      <a:pt x="164" y="0"/>
                    </a:lnTo>
                    <a:lnTo>
                      <a:pt x="164" y="0"/>
                    </a:lnTo>
                    <a:lnTo>
                      <a:pt x="164" y="30"/>
                    </a:lnTo>
                    <a:lnTo>
                      <a:pt x="164" y="30"/>
                    </a:lnTo>
                    <a:lnTo>
                      <a:pt x="164" y="34"/>
                    </a:lnTo>
                    <a:lnTo>
                      <a:pt x="161" y="36"/>
                    </a:lnTo>
                    <a:lnTo>
                      <a:pt x="158" y="38"/>
                    </a:lnTo>
                    <a:lnTo>
                      <a:pt x="156" y="38"/>
                    </a:lnTo>
                    <a:lnTo>
                      <a:pt x="156" y="38"/>
                    </a:lnTo>
                    <a:lnTo>
                      <a:pt x="153" y="38"/>
                    </a:lnTo>
                    <a:lnTo>
                      <a:pt x="150" y="36"/>
                    </a:lnTo>
                    <a:lnTo>
                      <a:pt x="148" y="34"/>
                    </a:lnTo>
                    <a:lnTo>
                      <a:pt x="148" y="30"/>
                    </a:lnTo>
                    <a:lnTo>
                      <a:pt x="148" y="0"/>
                    </a:lnTo>
                    <a:lnTo>
                      <a:pt x="121" y="0"/>
                    </a:lnTo>
                    <a:lnTo>
                      <a:pt x="121" y="52"/>
                    </a:lnTo>
                    <a:lnTo>
                      <a:pt x="121" y="52"/>
                    </a:lnTo>
                    <a:lnTo>
                      <a:pt x="119" y="55"/>
                    </a:lnTo>
                    <a:lnTo>
                      <a:pt x="118" y="58"/>
                    </a:lnTo>
                    <a:lnTo>
                      <a:pt x="115" y="59"/>
                    </a:lnTo>
                    <a:lnTo>
                      <a:pt x="113" y="60"/>
                    </a:lnTo>
                    <a:lnTo>
                      <a:pt x="113" y="60"/>
                    </a:lnTo>
                    <a:lnTo>
                      <a:pt x="109" y="59"/>
                    </a:lnTo>
                    <a:lnTo>
                      <a:pt x="106" y="58"/>
                    </a:lnTo>
                    <a:lnTo>
                      <a:pt x="105" y="55"/>
                    </a:lnTo>
                    <a:lnTo>
                      <a:pt x="105" y="52"/>
                    </a:lnTo>
                    <a:lnTo>
                      <a:pt x="105" y="0"/>
                    </a:lnTo>
                    <a:lnTo>
                      <a:pt x="71" y="0"/>
                    </a:lnTo>
                    <a:lnTo>
                      <a:pt x="71" y="30"/>
                    </a:lnTo>
                    <a:lnTo>
                      <a:pt x="71" y="30"/>
                    </a:lnTo>
                    <a:lnTo>
                      <a:pt x="70" y="34"/>
                    </a:lnTo>
                    <a:lnTo>
                      <a:pt x="68" y="36"/>
                    </a:lnTo>
                    <a:lnTo>
                      <a:pt x="66" y="38"/>
                    </a:lnTo>
                    <a:lnTo>
                      <a:pt x="63" y="38"/>
                    </a:lnTo>
                    <a:lnTo>
                      <a:pt x="63" y="38"/>
                    </a:lnTo>
                    <a:lnTo>
                      <a:pt x="59" y="38"/>
                    </a:lnTo>
                    <a:lnTo>
                      <a:pt x="56" y="36"/>
                    </a:lnTo>
                    <a:lnTo>
                      <a:pt x="55" y="34"/>
                    </a:lnTo>
                    <a:lnTo>
                      <a:pt x="55" y="30"/>
                    </a:lnTo>
                    <a:lnTo>
                      <a:pt x="55" y="0"/>
                    </a:lnTo>
                    <a:lnTo>
                      <a:pt x="5" y="0"/>
                    </a:lnTo>
                    <a:lnTo>
                      <a:pt x="5" y="0"/>
                    </a:lnTo>
                    <a:lnTo>
                      <a:pt x="4" y="1"/>
                    </a:lnTo>
                    <a:lnTo>
                      <a:pt x="1" y="3"/>
                    </a:lnTo>
                    <a:lnTo>
                      <a:pt x="0" y="4"/>
                    </a:lnTo>
                    <a:lnTo>
                      <a:pt x="0" y="7"/>
                    </a:lnTo>
                    <a:lnTo>
                      <a:pt x="0" y="136"/>
                    </a:lnTo>
                    <a:lnTo>
                      <a:pt x="0" y="136"/>
                    </a:lnTo>
                    <a:lnTo>
                      <a:pt x="0" y="138"/>
                    </a:lnTo>
                    <a:lnTo>
                      <a:pt x="1" y="140"/>
                    </a:lnTo>
                    <a:lnTo>
                      <a:pt x="4" y="141"/>
                    </a:lnTo>
                    <a:lnTo>
                      <a:pt x="5" y="141"/>
                    </a:lnTo>
                    <a:lnTo>
                      <a:pt x="358" y="141"/>
                    </a:lnTo>
                    <a:lnTo>
                      <a:pt x="358" y="141"/>
                    </a:lnTo>
                    <a:lnTo>
                      <a:pt x="360" y="141"/>
                    </a:lnTo>
                    <a:lnTo>
                      <a:pt x="362" y="140"/>
                    </a:lnTo>
                    <a:lnTo>
                      <a:pt x="364" y="138"/>
                    </a:lnTo>
                    <a:lnTo>
                      <a:pt x="364" y="136"/>
                    </a:lnTo>
                    <a:lnTo>
                      <a:pt x="364" y="7"/>
                    </a:lnTo>
                    <a:lnTo>
                      <a:pt x="364" y="7"/>
                    </a:lnTo>
                    <a:lnTo>
                      <a:pt x="364" y="4"/>
                    </a:lnTo>
                    <a:lnTo>
                      <a:pt x="362" y="3"/>
                    </a:lnTo>
                    <a:lnTo>
                      <a:pt x="360" y="1"/>
                    </a:lnTo>
                    <a:lnTo>
                      <a:pt x="358" y="0"/>
                    </a:lnTo>
                    <a:lnTo>
                      <a:pt x="358" y="0"/>
                    </a:lnTo>
                    <a:close/>
                    <a:moveTo>
                      <a:pt x="326" y="118"/>
                    </a:moveTo>
                    <a:lnTo>
                      <a:pt x="326" y="118"/>
                    </a:lnTo>
                    <a:lnTo>
                      <a:pt x="319" y="117"/>
                    </a:lnTo>
                    <a:lnTo>
                      <a:pt x="315" y="114"/>
                    </a:lnTo>
                    <a:lnTo>
                      <a:pt x="311" y="109"/>
                    </a:lnTo>
                    <a:lnTo>
                      <a:pt x="311" y="103"/>
                    </a:lnTo>
                    <a:lnTo>
                      <a:pt x="311" y="103"/>
                    </a:lnTo>
                    <a:lnTo>
                      <a:pt x="311" y="98"/>
                    </a:lnTo>
                    <a:lnTo>
                      <a:pt x="315" y="93"/>
                    </a:lnTo>
                    <a:lnTo>
                      <a:pt x="319" y="90"/>
                    </a:lnTo>
                    <a:lnTo>
                      <a:pt x="326" y="89"/>
                    </a:lnTo>
                    <a:lnTo>
                      <a:pt x="326" y="89"/>
                    </a:lnTo>
                    <a:lnTo>
                      <a:pt x="331" y="90"/>
                    </a:lnTo>
                    <a:lnTo>
                      <a:pt x="336" y="93"/>
                    </a:lnTo>
                    <a:lnTo>
                      <a:pt x="340" y="98"/>
                    </a:lnTo>
                    <a:lnTo>
                      <a:pt x="340" y="103"/>
                    </a:lnTo>
                    <a:lnTo>
                      <a:pt x="340" y="103"/>
                    </a:lnTo>
                    <a:lnTo>
                      <a:pt x="340" y="109"/>
                    </a:lnTo>
                    <a:lnTo>
                      <a:pt x="336" y="114"/>
                    </a:lnTo>
                    <a:lnTo>
                      <a:pt x="331" y="117"/>
                    </a:lnTo>
                    <a:lnTo>
                      <a:pt x="326" y="118"/>
                    </a:lnTo>
                    <a:lnTo>
                      <a:pt x="32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grpSp>
      </p:grpSp>
      <p:sp>
        <p:nvSpPr>
          <p:cNvPr id="70" name="Textplatzhalter 3">
            <a:extLst>
              <a:ext uri="{FF2B5EF4-FFF2-40B4-BE49-F238E27FC236}">
                <a16:creationId xmlns:a16="http://schemas.microsoft.com/office/drawing/2014/main" id="{0D2A3A84-9D62-AA4E-8DA3-206F9313B79D}"/>
              </a:ext>
            </a:extLst>
          </p:cNvPr>
          <p:cNvSpPr txBox="1">
            <a:spLocks/>
          </p:cNvSpPr>
          <p:nvPr/>
        </p:nvSpPr>
        <p:spPr>
          <a:xfrm>
            <a:off x="1413143" y="3182390"/>
            <a:ext cx="691519" cy="252000"/>
          </a:xfrm>
          <a:prstGeom prst="rect">
            <a:avLst/>
          </a:prstGeom>
        </p:spPr>
        <p:txBody>
          <a:bodyPr vert="horz" lIns="0" tIns="0" rIns="0" bIns="0" rtlCol="0">
            <a:noAutofit/>
          </a:bodyPr>
          <a:lstStyle>
            <a:defPPr>
              <a:defRPr lang="de-DE"/>
            </a:defPPr>
            <a:lvl1pPr indent="0" algn="ctr">
              <a:lnSpc>
                <a:spcPct val="130000"/>
              </a:lnSpc>
              <a:spcBef>
                <a:spcPts val="1000"/>
              </a:spcBef>
              <a:buClr>
                <a:srgbClr val="787878"/>
              </a:buClr>
              <a:buSzPct val="75000"/>
              <a:buFont typeface="Arial" panose="020B0604020202020204" pitchFamily="34" charset="0"/>
              <a:buNone/>
              <a:defRPr sz="1100" b="1" spc="-30" baseline="0">
                <a:solidFill>
                  <a:srgbClr val="000000"/>
                </a:solidFill>
                <a:latin typeface="Open Sans"/>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Measure</a:t>
            </a:r>
          </a:p>
        </p:txBody>
      </p:sp>
      <p:grpSp>
        <p:nvGrpSpPr>
          <p:cNvPr id="7" name="Group 6"/>
          <p:cNvGrpSpPr/>
          <p:nvPr/>
        </p:nvGrpSpPr>
        <p:grpSpPr>
          <a:xfrm>
            <a:off x="679479" y="3727247"/>
            <a:ext cx="598029" cy="598029"/>
            <a:chOff x="689373" y="3963855"/>
            <a:chExt cx="598029" cy="598029"/>
          </a:xfrm>
        </p:grpSpPr>
        <p:sp>
          <p:nvSpPr>
            <p:cNvPr id="54" name="Oval 53">
              <a:extLst>
                <a:ext uri="{FF2B5EF4-FFF2-40B4-BE49-F238E27FC236}">
                  <a16:creationId xmlns:a16="http://schemas.microsoft.com/office/drawing/2014/main" id="{C9420C37-FBB5-0748-B9F6-792C9971D2B1}"/>
                </a:ext>
              </a:extLst>
            </p:cNvPr>
            <p:cNvSpPr/>
            <p:nvPr/>
          </p:nvSpPr>
          <p:spPr>
            <a:xfrm>
              <a:off x="703877" y="3976028"/>
              <a:ext cx="569020" cy="573682"/>
            </a:xfrm>
            <a:prstGeom prst="ellipse">
              <a:avLst/>
            </a:prstGeom>
            <a:solidFill>
              <a:srgbClr val="FFFFFF"/>
            </a:solidFill>
            <a:ln w="12700" cap="flat" cmpd="sng" algn="ctr">
              <a:solidFill>
                <a:srgbClr val="FDD300"/>
              </a:solid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nvGrpSpPr>
            <p:cNvPr id="6" name="Group 5"/>
            <p:cNvGrpSpPr/>
            <p:nvPr/>
          </p:nvGrpSpPr>
          <p:grpSpPr>
            <a:xfrm>
              <a:off x="689373" y="3963855"/>
              <a:ext cx="598029" cy="598029"/>
              <a:chOff x="1550630" y="2989830"/>
              <a:chExt cx="598029" cy="598029"/>
            </a:xfrm>
          </p:grpSpPr>
          <p:sp>
            <p:nvSpPr>
              <p:cNvPr id="56" name="Freeform 24">
                <a:extLst>
                  <a:ext uri="{FF2B5EF4-FFF2-40B4-BE49-F238E27FC236}">
                    <a16:creationId xmlns:a16="http://schemas.microsoft.com/office/drawing/2014/main" id="{CF2825E8-D85C-ED44-AEFD-F44B49198D0A}"/>
                  </a:ext>
                </a:extLst>
              </p:cNvPr>
              <p:cNvSpPr>
                <a:spLocks noEditPoints="1"/>
              </p:cNvSpPr>
              <p:nvPr/>
            </p:nvSpPr>
            <p:spPr bwMode="auto">
              <a:xfrm>
                <a:off x="1691131" y="3161034"/>
                <a:ext cx="295330" cy="255622"/>
              </a:xfrm>
              <a:custGeom>
                <a:avLst/>
                <a:gdLst>
                  <a:gd name="T0" fmla="*/ 333 w 401"/>
                  <a:gd name="T1" fmla="*/ 129 h 347"/>
                  <a:gd name="T2" fmla="*/ 293 w 401"/>
                  <a:gd name="T3" fmla="*/ 177 h 347"/>
                  <a:gd name="T4" fmla="*/ 293 w 401"/>
                  <a:gd name="T5" fmla="*/ 120 h 347"/>
                  <a:gd name="T6" fmla="*/ 333 w 401"/>
                  <a:gd name="T7" fmla="*/ 120 h 347"/>
                  <a:gd name="T8" fmla="*/ 333 w 401"/>
                  <a:gd name="T9" fmla="*/ 129 h 347"/>
                  <a:gd name="T10" fmla="*/ 293 w 401"/>
                  <a:gd name="T11" fmla="*/ 320 h 347"/>
                  <a:gd name="T12" fmla="*/ 293 w 401"/>
                  <a:gd name="T13" fmla="*/ 312 h 347"/>
                  <a:gd name="T14" fmla="*/ 333 w 401"/>
                  <a:gd name="T15" fmla="*/ 264 h 347"/>
                  <a:gd name="T16" fmla="*/ 333 w 401"/>
                  <a:gd name="T17" fmla="*/ 320 h 347"/>
                  <a:gd name="T18" fmla="*/ 293 w 401"/>
                  <a:gd name="T19" fmla="*/ 320 h 347"/>
                  <a:gd name="T20" fmla="*/ 333 w 401"/>
                  <a:gd name="T21" fmla="*/ 222 h 347"/>
                  <a:gd name="T22" fmla="*/ 293 w 401"/>
                  <a:gd name="T23" fmla="*/ 270 h 347"/>
                  <a:gd name="T24" fmla="*/ 293 w 401"/>
                  <a:gd name="T25" fmla="*/ 218 h 347"/>
                  <a:gd name="T26" fmla="*/ 333 w 401"/>
                  <a:gd name="T27" fmla="*/ 170 h 347"/>
                  <a:gd name="T28" fmla="*/ 333 w 401"/>
                  <a:gd name="T29" fmla="*/ 222 h 347"/>
                  <a:gd name="T30" fmla="*/ 293 w 401"/>
                  <a:gd name="T31" fmla="*/ 32 h 347"/>
                  <a:gd name="T32" fmla="*/ 293 w 401"/>
                  <a:gd name="T33" fmla="*/ 94 h 347"/>
                  <a:gd name="T34" fmla="*/ 100 w 401"/>
                  <a:gd name="T35" fmla="*/ 94 h 347"/>
                  <a:gd name="T36" fmla="*/ 293 w 401"/>
                  <a:gd name="T37" fmla="*/ 32 h 347"/>
                  <a:gd name="T38" fmla="*/ 320 w 401"/>
                  <a:gd name="T39" fmla="*/ 94 h 347"/>
                  <a:gd name="T40" fmla="*/ 320 w 401"/>
                  <a:gd name="T41" fmla="*/ 50 h 347"/>
                  <a:gd name="T42" fmla="*/ 358 w 401"/>
                  <a:gd name="T43" fmla="*/ 94 h 347"/>
                  <a:gd name="T44" fmla="*/ 320 w 401"/>
                  <a:gd name="T45" fmla="*/ 94 h 347"/>
                  <a:gd name="T46" fmla="*/ 107 w 401"/>
                  <a:gd name="T47" fmla="*/ 200 h 347"/>
                  <a:gd name="T48" fmla="*/ 107 w 401"/>
                  <a:gd name="T49" fmla="*/ 240 h 347"/>
                  <a:gd name="T50" fmla="*/ 27 w 401"/>
                  <a:gd name="T51" fmla="*/ 240 h 347"/>
                  <a:gd name="T52" fmla="*/ 27 w 401"/>
                  <a:gd name="T53" fmla="*/ 200 h 347"/>
                  <a:gd name="T54" fmla="*/ 107 w 401"/>
                  <a:gd name="T55" fmla="*/ 200 h 347"/>
                  <a:gd name="T56" fmla="*/ 397 w 401"/>
                  <a:gd name="T57" fmla="*/ 98 h 347"/>
                  <a:gd name="T58" fmla="*/ 317 w 401"/>
                  <a:gd name="T59" fmla="*/ 5 h 347"/>
                  <a:gd name="T60" fmla="*/ 303 w 401"/>
                  <a:gd name="T61" fmla="*/ 1 h 347"/>
                  <a:gd name="T62" fmla="*/ 10 w 401"/>
                  <a:gd name="T63" fmla="*/ 94 h 347"/>
                  <a:gd name="T64" fmla="*/ 1 w 401"/>
                  <a:gd name="T65" fmla="*/ 109 h 347"/>
                  <a:gd name="T66" fmla="*/ 14 w 401"/>
                  <a:gd name="T67" fmla="*/ 120 h 347"/>
                  <a:gd name="T68" fmla="*/ 54 w 401"/>
                  <a:gd name="T69" fmla="*/ 120 h 347"/>
                  <a:gd name="T70" fmla="*/ 54 w 401"/>
                  <a:gd name="T71" fmla="*/ 174 h 347"/>
                  <a:gd name="T72" fmla="*/ 14 w 401"/>
                  <a:gd name="T73" fmla="*/ 174 h 347"/>
                  <a:gd name="T74" fmla="*/ 1 w 401"/>
                  <a:gd name="T75" fmla="*/ 187 h 347"/>
                  <a:gd name="T76" fmla="*/ 1 w 401"/>
                  <a:gd name="T77" fmla="*/ 253 h 347"/>
                  <a:gd name="T78" fmla="*/ 14 w 401"/>
                  <a:gd name="T79" fmla="*/ 267 h 347"/>
                  <a:gd name="T80" fmla="*/ 120 w 401"/>
                  <a:gd name="T81" fmla="*/ 267 h 347"/>
                  <a:gd name="T82" fmla="*/ 134 w 401"/>
                  <a:gd name="T83" fmla="*/ 253 h 347"/>
                  <a:gd name="T84" fmla="*/ 134 w 401"/>
                  <a:gd name="T85" fmla="*/ 187 h 347"/>
                  <a:gd name="T86" fmla="*/ 120 w 401"/>
                  <a:gd name="T87" fmla="*/ 174 h 347"/>
                  <a:gd name="T88" fmla="*/ 80 w 401"/>
                  <a:gd name="T89" fmla="*/ 174 h 347"/>
                  <a:gd name="T90" fmla="*/ 80 w 401"/>
                  <a:gd name="T91" fmla="*/ 120 h 347"/>
                  <a:gd name="T92" fmla="*/ 267 w 401"/>
                  <a:gd name="T93" fmla="*/ 120 h 347"/>
                  <a:gd name="T94" fmla="*/ 267 w 401"/>
                  <a:gd name="T95" fmla="*/ 320 h 347"/>
                  <a:gd name="T96" fmla="*/ 40 w 401"/>
                  <a:gd name="T97" fmla="*/ 320 h 347"/>
                  <a:gd name="T98" fmla="*/ 27 w 401"/>
                  <a:gd name="T99" fmla="*/ 333 h 347"/>
                  <a:gd name="T100" fmla="*/ 40 w 401"/>
                  <a:gd name="T101" fmla="*/ 347 h 347"/>
                  <a:gd name="T102" fmla="*/ 360 w 401"/>
                  <a:gd name="T103" fmla="*/ 347 h 347"/>
                  <a:gd name="T104" fmla="*/ 373 w 401"/>
                  <a:gd name="T105" fmla="*/ 333 h 347"/>
                  <a:gd name="T106" fmla="*/ 360 w 401"/>
                  <a:gd name="T107" fmla="*/ 320 h 347"/>
                  <a:gd name="T108" fmla="*/ 360 w 401"/>
                  <a:gd name="T109" fmla="*/ 120 h 347"/>
                  <a:gd name="T110" fmla="*/ 387 w 401"/>
                  <a:gd name="T111" fmla="*/ 120 h 347"/>
                  <a:gd name="T112" fmla="*/ 399 w 401"/>
                  <a:gd name="T113" fmla="*/ 113 h 347"/>
                  <a:gd name="T114" fmla="*/ 397 w 401"/>
                  <a:gd name="T115" fmla="*/ 9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1" h="347">
                    <a:moveTo>
                      <a:pt x="333" y="129"/>
                    </a:moveTo>
                    <a:cubicBezTo>
                      <a:pt x="293" y="177"/>
                      <a:pt x="293" y="177"/>
                      <a:pt x="293" y="177"/>
                    </a:cubicBezTo>
                    <a:cubicBezTo>
                      <a:pt x="293" y="120"/>
                      <a:pt x="293" y="120"/>
                      <a:pt x="293" y="120"/>
                    </a:cubicBezTo>
                    <a:cubicBezTo>
                      <a:pt x="333" y="120"/>
                      <a:pt x="333" y="120"/>
                      <a:pt x="333" y="120"/>
                    </a:cubicBezTo>
                    <a:cubicBezTo>
                      <a:pt x="333" y="129"/>
                      <a:pt x="333" y="129"/>
                      <a:pt x="333" y="129"/>
                    </a:cubicBezTo>
                    <a:close/>
                    <a:moveTo>
                      <a:pt x="293" y="320"/>
                    </a:moveTo>
                    <a:cubicBezTo>
                      <a:pt x="293" y="312"/>
                      <a:pt x="293" y="312"/>
                      <a:pt x="293" y="312"/>
                    </a:cubicBezTo>
                    <a:cubicBezTo>
                      <a:pt x="333" y="264"/>
                      <a:pt x="333" y="264"/>
                      <a:pt x="333" y="264"/>
                    </a:cubicBezTo>
                    <a:cubicBezTo>
                      <a:pt x="333" y="320"/>
                      <a:pt x="333" y="320"/>
                      <a:pt x="333" y="320"/>
                    </a:cubicBezTo>
                    <a:cubicBezTo>
                      <a:pt x="293" y="320"/>
                      <a:pt x="293" y="320"/>
                      <a:pt x="293" y="320"/>
                    </a:cubicBezTo>
                    <a:close/>
                    <a:moveTo>
                      <a:pt x="333" y="222"/>
                    </a:moveTo>
                    <a:cubicBezTo>
                      <a:pt x="293" y="270"/>
                      <a:pt x="293" y="270"/>
                      <a:pt x="293" y="270"/>
                    </a:cubicBezTo>
                    <a:cubicBezTo>
                      <a:pt x="293" y="218"/>
                      <a:pt x="293" y="218"/>
                      <a:pt x="293" y="218"/>
                    </a:cubicBezTo>
                    <a:cubicBezTo>
                      <a:pt x="333" y="170"/>
                      <a:pt x="333" y="170"/>
                      <a:pt x="333" y="170"/>
                    </a:cubicBezTo>
                    <a:cubicBezTo>
                      <a:pt x="333" y="222"/>
                      <a:pt x="333" y="222"/>
                      <a:pt x="333" y="222"/>
                    </a:cubicBezTo>
                    <a:close/>
                    <a:moveTo>
                      <a:pt x="293" y="32"/>
                    </a:moveTo>
                    <a:cubicBezTo>
                      <a:pt x="293" y="94"/>
                      <a:pt x="293" y="94"/>
                      <a:pt x="293" y="94"/>
                    </a:cubicBezTo>
                    <a:cubicBezTo>
                      <a:pt x="100" y="94"/>
                      <a:pt x="100" y="94"/>
                      <a:pt x="100" y="94"/>
                    </a:cubicBezTo>
                    <a:cubicBezTo>
                      <a:pt x="293" y="32"/>
                      <a:pt x="293" y="32"/>
                      <a:pt x="293" y="32"/>
                    </a:cubicBezTo>
                    <a:close/>
                    <a:moveTo>
                      <a:pt x="320" y="94"/>
                    </a:moveTo>
                    <a:cubicBezTo>
                      <a:pt x="320" y="50"/>
                      <a:pt x="320" y="50"/>
                      <a:pt x="320" y="50"/>
                    </a:cubicBezTo>
                    <a:cubicBezTo>
                      <a:pt x="358" y="94"/>
                      <a:pt x="358" y="94"/>
                      <a:pt x="358" y="94"/>
                    </a:cubicBezTo>
                    <a:cubicBezTo>
                      <a:pt x="320" y="94"/>
                      <a:pt x="320" y="94"/>
                      <a:pt x="320" y="94"/>
                    </a:cubicBezTo>
                    <a:close/>
                    <a:moveTo>
                      <a:pt x="107" y="200"/>
                    </a:moveTo>
                    <a:cubicBezTo>
                      <a:pt x="107" y="240"/>
                      <a:pt x="107" y="240"/>
                      <a:pt x="107" y="240"/>
                    </a:cubicBezTo>
                    <a:cubicBezTo>
                      <a:pt x="27" y="240"/>
                      <a:pt x="27" y="240"/>
                      <a:pt x="27" y="240"/>
                    </a:cubicBezTo>
                    <a:cubicBezTo>
                      <a:pt x="27" y="200"/>
                      <a:pt x="27" y="200"/>
                      <a:pt x="27" y="200"/>
                    </a:cubicBezTo>
                    <a:cubicBezTo>
                      <a:pt x="107" y="200"/>
                      <a:pt x="107" y="200"/>
                      <a:pt x="107" y="200"/>
                    </a:cubicBezTo>
                    <a:close/>
                    <a:moveTo>
                      <a:pt x="397" y="98"/>
                    </a:moveTo>
                    <a:cubicBezTo>
                      <a:pt x="317" y="5"/>
                      <a:pt x="317" y="5"/>
                      <a:pt x="317" y="5"/>
                    </a:cubicBezTo>
                    <a:cubicBezTo>
                      <a:pt x="313" y="1"/>
                      <a:pt x="308" y="0"/>
                      <a:pt x="303" y="1"/>
                    </a:cubicBezTo>
                    <a:cubicBezTo>
                      <a:pt x="10" y="94"/>
                      <a:pt x="10" y="94"/>
                      <a:pt x="10" y="94"/>
                    </a:cubicBezTo>
                    <a:cubicBezTo>
                      <a:pt x="4" y="96"/>
                      <a:pt x="0" y="103"/>
                      <a:pt x="1" y="109"/>
                    </a:cubicBezTo>
                    <a:cubicBezTo>
                      <a:pt x="2" y="116"/>
                      <a:pt x="7" y="120"/>
                      <a:pt x="14" y="120"/>
                    </a:cubicBezTo>
                    <a:cubicBezTo>
                      <a:pt x="54" y="120"/>
                      <a:pt x="54" y="120"/>
                      <a:pt x="54" y="120"/>
                    </a:cubicBezTo>
                    <a:cubicBezTo>
                      <a:pt x="54" y="174"/>
                      <a:pt x="54" y="174"/>
                      <a:pt x="54" y="174"/>
                    </a:cubicBezTo>
                    <a:cubicBezTo>
                      <a:pt x="14" y="174"/>
                      <a:pt x="14" y="174"/>
                      <a:pt x="14" y="174"/>
                    </a:cubicBezTo>
                    <a:cubicBezTo>
                      <a:pt x="7" y="174"/>
                      <a:pt x="1" y="180"/>
                      <a:pt x="1" y="187"/>
                    </a:cubicBezTo>
                    <a:cubicBezTo>
                      <a:pt x="1" y="253"/>
                      <a:pt x="1" y="253"/>
                      <a:pt x="1" y="253"/>
                    </a:cubicBezTo>
                    <a:cubicBezTo>
                      <a:pt x="1" y="261"/>
                      <a:pt x="7" y="267"/>
                      <a:pt x="14" y="267"/>
                    </a:cubicBezTo>
                    <a:cubicBezTo>
                      <a:pt x="120" y="267"/>
                      <a:pt x="120" y="267"/>
                      <a:pt x="120" y="267"/>
                    </a:cubicBezTo>
                    <a:cubicBezTo>
                      <a:pt x="128" y="267"/>
                      <a:pt x="134" y="261"/>
                      <a:pt x="134" y="253"/>
                    </a:cubicBezTo>
                    <a:cubicBezTo>
                      <a:pt x="134" y="187"/>
                      <a:pt x="134" y="187"/>
                      <a:pt x="134" y="187"/>
                    </a:cubicBezTo>
                    <a:cubicBezTo>
                      <a:pt x="134" y="180"/>
                      <a:pt x="128" y="174"/>
                      <a:pt x="120" y="174"/>
                    </a:cubicBezTo>
                    <a:cubicBezTo>
                      <a:pt x="80" y="174"/>
                      <a:pt x="80" y="174"/>
                      <a:pt x="80" y="174"/>
                    </a:cubicBezTo>
                    <a:cubicBezTo>
                      <a:pt x="80" y="120"/>
                      <a:pt x="80" y="120"/>
                      <a:pt x="80" y="120"/>
                    </a:cubicBezTo>
                    <a:cubicBezTo>
                      <a:pt x="267" y="120"/>
                      <a:pt x="267" y="120"/>
                      <a:pt x="267" y="120"/>
                    </a:cubicBezTo>
                    <a:cubicBezTo>
                      <a:pt x="267" y="320"/>
                      <a:pt x="267" y="320"/>
                      <a:pt x="267" y="320"/>
                    </a:cubicBezTo>
                    <a:cubicBezTo>
                      <a:pt x="40" y="320"/>
                      <a:pt x="40" y="320"/>
                      <a:pt x="40" y="320"/>
                    </a:cubicBezTo>
                    <a:cubicBezTo>
                      <a:pt x="33" y="320"/>
                      <a:pt x="27" y="326"/>
                      <a:pt x="27" y="333"/>
                    </a:cubicBezTo>
                    <a:cubicBezTo>
                      <a:pt x="27" y="341"/>
                      <a:pt x="33" y="347"/>
                      <a:pt x="40" y="347"/>
                    </a:cubicBezTo>
                    <a:cubicBezTo>
                      <a:pt x="360" y="347"/>
                      <a:pt x="360" y="347"/>
                      <a:pt x="360" y="347"/>
                    </a:cubicBezTo>
                    <a:cubicBezTo>
                      <a:pt x="367" y="347"/>
                      <a:pt x="373" y="341"/>
                      <a:pt x="373" y="333"/>
                    </a:cubicBezTo>
                    <a:cubicBezTo>
                      <a:pt x="373" y="326"/>
                      <a:pt x="367" y="320"/>
                      <a:pt x="360" y="320"/>
                    </a:cubicBezTo>
                    <a:cubicBezTo>
                      <a:pt x="360" y="120"/>
                      <a:pt x="360" y="120"/>
                      <a:pt x="360" y="120"/>
                    </a:cubicBezTo>
                    <a:cubicBezTo>
                      <a:pt x="387" y="120"/>
                      <a:pt x="387" y="120"/>
                      <a:pt x="387" y="120"/>
                    </a:cubicBezTo>
                    <a:cubicBezTo>
                      <a:pt x="392" y="120"/>
                      <a:pt x="397" y="117"/>
                      <a:pt x="399" y="113"/>
                    </a:cubicBezTo>
                    <a:cubicBezTo>
                      <a:pt x="401" y="108"/>
                      <a:pt x="400" y="102"/>
                      <a:pt x="397" y="9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sp>
            <p:nvSpPr>
              <p:cNvPr id="72" name="Freeform 59">
                <a:extLst>
                  <a:ext uri="{FF2B5EF4-FFF2-40B4-BE49-F238E27FC236}">
                    <a16:creationId xmlns:a16="http://schemas.microsoft.com/office/drawing/2014/main" id="{5EBC7A83-5071-744B-911B-6CAD0B899860}"/>
                  </a:ext>
                </a:extLst>
              </p:cNvPr>
              <p:cNvSpPr>
                <a:spLocks noEditPoints="1"/>
              </p:cNvSpPr>
              <p:nvPr/>
            </p:nvSpPr>
            <p:spPr bwMode="auto">
              <a:xfrm>
                <a:off x="1550630" y="2989830"/>
                <a:ext cx="598029" cy="598029"/>
              </a:xfrm>
              <a:custGeom>
                <a:avLst/>
                <a:gdLst>
                  <a:gd name="T0" fmla="*/ 312 w 659"/>
                  <a:gd name="T1" fmla="*/ 657 h 657"/>
                  <a:gd name="T2" fmla="*/ 262 w 659"/>
                  <a:gd name="T3" fmla="*/ 650 h 657"/>
                  <a:gd name="T4" fmla="*/ 202 w 659"/>
                  <a:gd name="T5" fmla="*/ 632 h 657"/>
                  <a:gd name="T6" fmla="*/ 120 w 659"/>
                  <a:gd name="T7" fmla="*/ 582 h 657"/>
                  <a:gd name="T8" fmla="*/ 57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5 h 657"/>
                  <a:gd name="T36" fmla="*/ 514 w 659"/>
                  <a:gd name="T37" fmla="*/ 56 h 657"/>
                  <a:gd name="T38" fmla="*/ 583 w 659"/>
                  <a:gd name="T39" fmla="*/ 119 h 657"/>
                  <a:gd name="T40" fmla="*/ 632 w 659"/>
                  <a:gd name="T41" fmla="*/ 200 h 657"/>
                  <a:gd name="T42" fmla="*/ 652 w 659"/>
                  <a:gd name="T43" fmla="*/ 262 h 657"/>
                  <a:gd name="T44" fmla="*/ 657 w 659"/>
                  <a:gd name="T45" fmla="*/ 312 h 657"/>
                  <a:gd name="T46" fmla="*/ 657 w 659"/>
                  <a:gd name="T47" fmla="*/ 345 h 657"/>
                  <a:gd name="T48" fmla="*/ 652 w 659"/>
                  <a:gd name="T49" fmla="*/ 395 h 657"/>
                  <a:gd name="T50" fmla="*/ 632 w 659"/>
                  <a:gd name="T51" fmla="*/ 457 h 657"/>
                  <a:gd name="T52" fmla="*/ 583 w 659"/>
                  <a:gd name="T53" fmla="*/ 537 h 657"/>
                  <a:gd name="T54" fmla="*/ 514 w 659"/>
                  <a:gd name="T55" fmla="*/ 601 h 657"/>
                  <a:gd name="T56" fmla="*/ 426 w 659"/>
                  <a:gd name="T57" fmla="*/ 642 h 657"/>
                  <a:gd name="T58" fmla="*/ 379 w 659"/>
                  <a:gd name="T59" fmla="*/ 653 h 657"/>
                  <a:gd name="T60" fmla="*/ 329 w 659"/>
                  <a:gd name="T61" fmla="*/ 657 h 657"/>
                  <a:gd name="T62" fmla="*/ 329 w 659"/>
                  <a:gd name="T63" fmla="*/ 37 h 657"/>
                  <a:gd name="T64" fmla="*/ 242 w 659"/>
                  <a:gd name="T65" fmla="*/ 50 h 657"/>
                  <a:gd name="T66" fmla="*/ 167 w 659"/>
                  <a:gd name="T67" fmla="*/ 87 h 657"/>
                  <a:gd name="T68" fmla="*/ 105 w 659"/>
                  <a:gd name="T69" fmla="*/ 144 h 657"/>
                  <a:gd name="T70" fmla="*/ 61 w 659"/>
                  <a:gd name="T71" fmla="*/ 215 h 657"/>
                  <a:gd name="T72" fmla="*/ 39 w 659"/>
                  <a:gd name="T73" fmla="*/ 298 h 657"/>
                  <a:gd name="T74" fmla="*/ 39 w 659"/>
                  <a:gd name="T75" fmla="*/ 359 h 657"/>
                  <a:gd name="T76" fmla="*/ 61 w 659"/>
                  <a:gd name="T77" fmla="*/ 442 h 657"/>
                  <a:gd name="T78" fmla="*/ 105 w 659"/>
                  <a:gd name="T79" fmla="*/ 513 h 657"/>
                  <a:gd name="T80" fmla="*/ 167 w 659"/>
                  <a:gd name="T81" fmla="*/ 570 h 657"/>
                  <a:gd name="T82" fmla="*/ 242 w 659"/>
                  <a:gd name="T83" fmla="*/ 606 h 657"/>
                  <a:gd name="T84" fmla="*/ 329 w 659"/>
                  <a:gd name="T85" fmla="*/ 619 h 657"/>
                  <a:gd name="T86" fmla="*/ 387 w 659"/>
                  <a:gd name="T87" fmla="*/ 614 h 657"/>
                  <a:gd name="T88" fmla="*/ 468 w 659"/>
                  <a:gd name="T89" fmla="*/ 585 h 657"/>
                  <a:gd name="T90" fmla="*/ 535 w 659"/>
                  <a:gd name="T91" fmla="*/ 535 h 657"/>
                  <a:gd name="T92" fmla="*/ 585 w 659"/>
                  <a:gd name="T93" fmla="*/ 468 h 657"/>
                  <a:gd name="T94" fmla="*/ 614 w 659"/>
                  <a:gd name="T95" fmla="*/ 387 h 657"/>
                  <a:gd name="T96" fmla="*/ 621 w 659"/>
                  <a:gd name="T97" fmla="*/ 328 h 657"/>
                  <a:gd name="T98" fmla="*/ 608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6"/>
                    </a:lnTo>
                    <a:lnTo>
                      <a:pt x="231" y="642"/>
                    </a:lnTo>
                    <a:lnTo>
                      <a:pt x="202" y="632"/>
                    </a:lnTo>
                    <a:lnTo>
                      <a:pt x="172" y="618"/>
                    </a:lnTo>
                    <a:lnTo>
                      <a:pt x="145" y="601"/>
                    </a:lnTo>
                    <a:lnTo>
                      <a:pt x="120" y="582"/>
                    </a:lnTo>
                    <a:lnTo>
                      <a:pt x="97" y="560"/>
                    </a:lnTo>
                    <a:lnTo>
                      <a:pt x="75" y="537"/>
                    </a:lnTo>
                    <a:lnTo>
                      <a:pt x="57" y="512"/>
                    </a:lnTo>
                    <a:lnTo>
                      <a:pt x="40" y="485"/>
                    </a:lnTo>
                    <a:lnTo>
                      <a:pt x="26" y="457"/>
                    </a:lnTo>
                    <a:lnTo>
                      <a:pt x="15" y="426"/>
                    </a:lnTo>
                    <a:lnTo>
                      <a:pt x="11" y="411"/>
                    </a:lnTo>
                    <a:lnTo>
                      <a:pt x="7" y="395"/>
                    </a:lnTo>
                    <a:lnTo>
                      <a:pt x="4" y="379"/>
                    </a:lnTo>
                    <a:lnTo>
                      <a:pt x="1" y="361"/>
                    </a:lnTo>
                    <a:lnTo>
                      <a:pt x="0" y="345"/>
                    </a:lnTo>
                    <a:lnTo>
                      <a:pt x="0" y="328"/>
                    </a:lnTo>
                    <a:lnTo>
                      <a:pt x="0" y="328"/>
                    </a:lnTo>
                    <a:lnTo>
                      <a:pt x="0" y="312"/>
                    </a:lnTo>
                    <a:lnTo>
                      <a:pt x="1" y="294"/>
                    </a:lnTo>
                    <a:lnTo>
                      <a:pt x="4" y="278"/>
                    </a:lnTo>
                    <a:lnTo>
                      <a:pt x="7" y="262"/>
                    </a:lnTo>
                    <a:lnTo>
                      <a:pt x="11" y="246"/>
                    </a:lnTo>
                    <a:lnTo>
                      <a:pt x="15" y="231"/>
                    </a:lnTo>
                    <a:lnTo>
                      <a:pt x="26" y="200"/>
                    </a:lnTo>
                    <a:lnTo>
                      <a:pt x="40" y="172"/>
                    </a:lnTo>
                    <a:lnTo>
                      <a:pt x="57" y="145"/>
                    </a:lnTo>
                    <a:lnTo>
                      <a:pt x="75" y="119"/>
                    </a:lnTo>
                    <a:lnTo>
                      <a:pt x="97" y="95"/>
                    </a:lnTo>
                    <a:lnTo>
                      <a:pt x="120" y="75"/>
                    </a:lnTo>
                    <a:lnTo>
                      <a:pt x="145" y="56"/>
                    </a:lnTo>
                    <a:lnTo>
                      <a:pt x="172" y="39"/>
                    </a:lnTo>
                    <a:lnTo>
                      <a:pt x="202" y="25"/>
                    </a:lnTo>
                    <a:lnTo>
                      <a:pt x="231" y="15"/>
                    </a:lnTo>
                    <a:lnTo>
                      <a:pt x="247" y="9"/>
                    </a:lnTo>
                    <a:lnTo>
                      <a:pt x="262" y="7"/>
                    </a:lnTo>
                    <a:lnTo>
                      <a:pt x="280" y="4"/>
                    </a:lnTo>
                    <a:lnTo>
                      <a:pt x="296" y="1"/>
                    </a:lnTo>
                    <a:lnTo>
                      <a:pt x="312" y="0"/>
                    </a:lnTo>
                    <a:lnTo>
                      <a:pt x="329" y="0"/>
                    </a:lnTo>
                    <a:lnTo>
                      <a:pt x="329" y="0"/>
                    </a:lnTo>
                    <a:lnTo>
                      <a:pt x="346" y="0"/>
                    </a:lnTo>
                    <a:lnTo>
                      <a:pt x="363" y="1"/>
                    </a:lnTo>
                    <a:lnTo>
                      <a:pt x="379" y="4"/>
                    </a:lnTo>
                    <a:lnTo>
                      <a:pt x="395" y="7"/>
                    </a:lnTo>
                    <a:lnTo>
                      <a:pt x="411" y="9"/>
                    </a:lnTo>
                    <a:lnTo>
                      <a:pt x="426" y="15"/>
                    </a:lnTo>
                    <a:lnTo>
                      <a:pt x="457" y="25"/>
                    </a:lnTo>
                    <a:lnTo>
                      <a:pt x="485" y="39"/>
                    </a:lnTo>
                    <a:lnTo>
                      <a:pt x="514"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2"/>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4" y="601"/>
                    </a:lnTo>
                    <a:lnTo>
                      <a:pt x="485" y="618"/>
                    </a:lnTo>
                    <a:lnTo>
                      <a:pt x="457" y="632"/>
                    </a:lnTo>
                    <a:lnTo>
                      <a:pt x="426" y="642"/>
                    </a:lnTo>
                    <a:lnTo>
                      <a:pt x="411" y="646"/>
                    </a:lnTo>
                    <a:lnTo>
                      <a:pt x="395" y="650"/>
                    </a:lnTo>
                    <a:lnTo>
                      <a:pt x="379" y="653"/>
                    </a:lnTo>
                    <a:lnTo>
                      <a:pt x="363" y="656"/>
                    </a:lnTo>
                    <a:lnTo>
                      <a:pt x="346" y="657"/>
                    </a:lnTo>
                    <a:lnTo>
                      <a:pt x="329" y="657"/>
                    </a:lnTo>
                    <a:lnTo>
                      <a:pt x="329" y="657"/>
                    </a:lnTo>
                    <a:close/>
                    <a:moveTo>
                      <a:pt x="329" y="37"/>
                    </a:moveTo>
                    <a:lnTo>
                      <a:pt x="329" y="37"/>
                    </a:lnTo>
                    <a:lnTo>
                      <a:pt x="300" y="39"/>
                    </a:lnTo>
                    <a:lnTo>
                      <a:pt x="270" y="43"/>
                    </a:lnTo>
                    <a:lnTo>
                      <a:pt x="242" y="50"/>
                    </a:lnTo>
                    <a:lnTo>
                      <a:pt x="215" y="60"/>
                    </a:lnTo>
                    <a:lnTo>
                      <a:pt x="191" y="72"/>
                    </a:lnTo>
                    <a:lnTo>
                      <a:pt x="167" y="87"/>
                    </a:lnTo>
                    <a:lnTo>
                      <a:pt x="144" y="103"/>
                    </a:lnTo>
                    <a:lnTo>
                      <a:pt x="124" y="122"/>
                    </a:lnTo>
                    <a:lnTo>
                      <a:pt x="105" y="144"/>
                    </a:lnTo>
                    <a:lnTo>
                      <a:pt x="88" y="165"/>
                    </a:lnTo>
                    <a:lnTo>
                      <a:pt x="73" y="189"/>
                    </a:lnTo>
                    <a:lnTo>
                      <a:pt x="61" y="215"/>
                    </a:lnTo>
                    <a:lnTo>
                      <a:pt x="51" y="242"/>
                    </a:lnTo>
                    <a:lnTo>
                      <a:pt x="43" y="270"/>
                    </a:lnTo>
                    <a:lnTo>
                      <a:pt x="39" y="298"/>
                    </a:lnTo>
                    <a:lnTo>
                      <a:pt x="38" y="328"/>
                    </a:lnTo>
                    <a:lnTo>
                      <a:pt x="38" y="328"/>
                    </a:lnTo>
                    <a:lnTo>
                      <a:pt x="39" y="359"/>
                    </a:lnTo>
                    <a:lnTo>
                      <a:pt x="43" y="387"/>
                    </a:lnTo>
                    <a:lnTo>
                      <a:pt x="51" y="415"/>
                    </a:lnTo>
                    <a:lnTo>
                      <a:pt x="61" y="442"/>
                    </a:lnTo>
                    <a:lnTo>
                      <a:pt x="73" y="468"/>
                    </a:lnTo>
                    <a:lnTo>
                      <a:pt x="88" y="492"/>
                    </a:lnTo>
                    <a:lnTo>
                      <a:pt x="105" y="513"/>
                    </a:lnTo>
                    <a:lnTo>
                      <a:pt x="124" y="535"/>
                    </a:lnTo>
                    <a:lnTo>
                      <a:pt x="144" y="554"/>
                    </a:lnTo>
                    <a:lnTo>
                      <a:pt x="167" y="570"/>
                    </a:lnTo>
                    <a:lnTo>
                      <a:pt x="191" y="585"/>
                    </a:lnTo>
                    <a:lnTo>
                      <a:pt x="215" y="597"/>
                    </a:lnTo>
                    <a:lnTo>
                      <a:pt x="242" y="606"/>
                    </a:lnTo>
                    <a:lnTo>
                      <a:pt x="270" y="614"/>
                    </a:lnTo>
                    <a:lnTo>
                      <a:pt x="300" y="618"/>
                    </a:lnTo>
                    <a:lnTo>
                      <a:pt x="329" y="619"/>
                    </a:lnTo>
                    <a:lnTo>
                      <a:pt x="329" y="619"/>
                    </a:lnTo>
                    <a:lnTo>
                      <a:pt x="359" y="618"/>
                    </a:lnTo>
                    <a:lnTo>
                      <a:pt x="387" y="614"/>
                    </a:lnTo>
                    <a:lnTo>
                      <a:pt x="415" y="606"/>
                    </a:lnTo>
                    <a:lnTo>
                      <a:pt x="442" y="597"/>
                    </a:lnTo>
                    <a:lnTo>
                      <a:pt x="468" y="585"/>
                    </a:lnTo>
                    <a:lnTo>
                      <a:pt x="492" y="570"/>
                    </a:lnTo>
                    <a:lnTo>
                      <a:pt x="515" y="554"/>
                    </a:lnTo>
                    <a:lnTo>
                      <a:pt x="535" y="535"/>
                    </a:lnTo>
                    <a:lnTo>
                      <a:pt x="554" y="513"/>
                    </a:lnTo>
                    <a:lnTo>
                      <a:pt x="570" y="492"/>
                    </a:lnTo>
                    <a:lnTo>
                      <a:pt x="585" y="468"/>
                    </a:lnTo>
                    <a:lnTo>
                      <a:pt x="597" y="442"/>
                    </a:lnTo>
                    <a:lnTo>
                      <a:pt x="608" y="415"/>
                    </a:lnTo>
                    <a:lnTo>
                      <a:pt x="614" y="387"/>
                    </a:lnTo>
                    <a:lnTo>
                      <a:pt x="618" y="359"/>
                    </a:lnTo>
                    <a:lnTo>
                      <a:pt x="621" y="328"/>
                    </a:lnTo>
                    <a:lnTo>
                      <a:pt x="621" y="328"/>
                    </a:lnTo>
                    <a:lnTo>
                      <a:pt x="618" y="298"/>
                    </a:lnTo>
                    <a:lnTo>
                      <a:pt x="614" y="270"/>
                    </a:lnTo>
                    <a:lnTo>
                      <a:pt x="608" y="242"/>
                    </a:lnTo>
                    <a:lnTo>
                      <a:pt x="597" y="215"/>
                    </a:lnTo>
                    <a:lnTo>
                      <a:pt x="585" y="189"/>
                    </a:lnTo>
                    <a:lnTo>
                      <a:pt x="570" y="165"/>
                    </a:lnTo>
                    <a:lnTo>
                      <a:pt x="554" y="144"/>
                    </a:lnTo>
                    <a:lnTo>
                      <a:pt x="535" y="122"/>
                    </a:lnTo>
                    <a:lnTo>
                      <a:pt x="515" y="103"/>
                    </a:lnTo>
                    <a:lnTo>
                      <a:pt x="492" y="87"/>
                    </a:lnTo>
                    <a:lnTo>
                      <a:pt x="468" y="72"/>
                    </a:lnTo>
                    <a:lnTo>
                      <a:pt x="442" y="60"/>
                    </a:lnTo>
                    <a:lnTo>
                      <a:pt x="415" y="50"/>
                    </a:lnTo>
                    <a:lnTo>
                      <a:pt x="387" y="43"/>
                    </a:lnTo>
                    <a:lnTo>
                      <a:pt x="359" y="39"/>
                    </a:lnTo>
                    <a:lnTo>
                      <a:pt x="329" y="37"/>
                    </a:lnTo>
                    <a:lnTo>
                      <a:pt x="329"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ndParaRPr>
              </a:p>
            </p:txBody>
          </p:sp>
        </p:grpSp>
      </p:grpSp>
      <p:sp>
        <p:nvSpPr>
          <p:cNvPr id="74" name="Arc 83">
            <a:extLst>
              <a:ext uri="{FF2B5EF4-FFF2-40B4-BE49-F238E27FC236}">
                <a16:creationId xmlns:a16="http://schemas.microsoft.com/office/drawing/2014/main" id="{CE8DE608-C7DB-7A48-9042-AC9C062460BF}"/>
              </a:ext>
            </a:extLst>
          </p:cNvPr>
          <p:cNvSpPr>
            <a:spLocks noChangeAspect="1"/>
          </p:cNvSpPr>
          <p:nvPr/>
        </p:nvSpPr>
        <p:spPr>
          <a:xfrm rot="14743129" flipH="1" flipV="1">
            <a:off x="8800904" y="2536829"/>
            <a:ext cx="863849" cy="863849"/>
          </a:xfrm>
          <a:prstGeom prst="arc">
            <a:avLst>
              <a:gd name="adj1" fmla="val 9381386"/>
              <a:gd name="adj2" fmla="val 4150600"/>
            </a:avLst>
          </a:prstGeom>
          <a:noFill/>
          <a:ln w="57150" cap="rnd" cmpd="sng" algn="ctr">
            <a:solidFill>
              <a:schemeClr val="accent2"/>
            </a:solidFill>
            <a:prstDash val="solid"/>
            <a:round/>
            <a:headEnd type="triangle" w="med" len="sm"/>
            <a:tailEnd type="none" w="lg" len="med"/>
          </a:ln>
          <a:effectLst/>
        </p:spPr>
        <p:txBody>
          <a:bodyPr rtlCol="0" anchor="ctr"/>
          <a:lstStyle/>
          <a:p>
            <a:pPr marL="0" marR="0" lvl="0" indent="0" algn="ctr" defTabSz="1219048"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Open Sans"/>
            </a:endParaRPr>
          </a:p>
        </p:txBody>
      </p:sp>
      <p:sp>
        <p:nvSpPr>
          <p:cNvPr id="77" name="Textfeld 11">
            <a:extLst>
              <a:ext uri="{FF2B5EF4-FFF2-40B4-BE49-F238E27FC236}">
                <a16:creationId xmlns:a16="http://schemas.microsoft.com/office/drawing/2014/main" id="{0BB9C404-B802-D74E-97CC-A9D5ACBCF031}"/>
              </a:ext>
            </a:extLst>
          </p:cNvPr>
          <p:cNvSpPr txBox="1"/>
          <p:nvPr/>
        </p:nvSpPr>
        <p:spPr>
          <a:xfrm>
            <a:off x="9761289" y="2751087"/>
            <a:ext cx="1902485" cy="430887"/>
          </a:xfrm>
          <a:prstGeom prst="rect">
            <a:avLst/>
          </a:prstGeom>
          <a:noFill/>
        </p:spPr>
        <p:txBody>
          <a:bodyPr wrap="square" rtlCol="0">
            <a:spAutoFit/>
          </a:bodyPr>
          <a:lstStyle/>
          <a:p>
            <a:r>
              <a:rPr lang="en-US" sz="1100" b="1" dirty="0">
                <a:solidFill>
                  <a:srgbClr val="000000"/>
                </a:solidFill>
                <a:latin typeface="Open Sans"/>
              </a:rPr>
              <a:t>Feedback Loops with technical &amp; NLP SMEs</a:t>
            </a:r>
          </a:p>
        </p:txBody>
      </p:sp>
      <p:sp>
        <p:nvSpPr>
          <p:cNvPr id="78" name="Arc 83">
            <a:extLst>
              <a:ext uri="{FF2B5EF4-FFF2-40B4-BE49-F238E27FC236}">
                <a16:creationId xmlns:a16="http://schemas.microsoft.com/office/drawing/2014/main" id="{CE8DE608-C7DB-7A48-9042-AC9C062460BF}"/>
              </a:ext>
            </a:extLst>
          </p:cNvPr>
          <p:cNvSpPr>
            <a:spLocks noChangeAspect="1"/>
          </p:cNvSpPr>
          <p:nvPr/>
        </p:nvSpPr>
        <p:spPr>
          <a:xfrm rot="14743129" flipH="1" flipV="1">
            <a:off x="8802314" y="4817247"/>
            <a:ext cx="864303" cy="864303"/>
          </a:xfrm>
          <a:prstGeom prst="arc">
            <a:avLst>
              <a:gd name="adj1" fmla="val 9382049"/>
              <a:gd name="adj2" fmla="val 4150000"/>
            </a:avLst>
          </a:prstGeom>
          <a:noFill/>
          <a:ln w="57150" cap="rnd" cmpd="sng" algn="ctr">
            <a:solidFill>
              <a:schemeClr val="accent2"/>
            </a:solidFill>
            <a:prstDash val="solid"/>
            <a:round/>
            <a:headEnd type="triangle" w="med" len="sm"/>
            <a:tailEnd type="none" w="lg" len="med"/>
          </a:ln>
          <a:effectLst/>
        </p:spPr>
        <p:txBody>
          <a:bodyPr rtlCol="0" anchor="ctr"/>
          <a:lstStyle/>
          <a:p>
            <a:pPr marL="0" marR="0" lvl="0" indent="0" algn="ctr" defTabSz="1219048"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Open Sans"/>
            </a:endParaRPr>
          </a:p>
        </p:txBody>
      </p:sp>
      <p:sp>
        <p:nvSpPr>
          <p:cNvPr id="79" name="Textfeld 11">
            <a:extLst>
              <a:ext uri="{FF2B5EF4-FFF2-40B4-BE49-F238E27FC236}">
                <a16:creationId xmlns:a16="http://schemas.microsoft.com/office/drawing/2014/main" id="{0BB9C404-B802-D74E-97CC-A9D5ACBCF031}"/>
              </a:ext>
            </a:extLst>
          </p:cNvPr>
          <p:cNvSpPr txBox="1"/>
          <p:nvPr/>
        </p:nvSpPr>
        <p:spPr>
          <a:xfrm>
            <a:off x="9761289" y="5031791"/>
            <a:ext cx="1902485" cy="430887"/>
          </a:xfrm>
          <a:prstGeom prst="rect">
            <a:avLst/>
          </a:prstGeom>
          <a:noFill/>
        </p:spPr>
        <p:txBody>
          <a:bodyPr wrap="square" rtlCol="0">
            <a:spAutoFit/>
          </a:bodyPr>
          <a:lstStyle/>
          <a:p>
            <a:r>
              <a:rPr lang="en-US" sz="1100" b="1" dirty="0">
                <a:solidFill>
                  <a:srgbClr val="000000"/>
                </a:solidFill>
                <a:latin typeface="Open Sans"/>
              </a:rPr>
              <a:t>Feedback Loops with Business SMEs</a:t>
            </a:r>
          </a:p>
        </p:txBody>
      </p:sp>
      <p:sp>
        <p:nvSpPr>
          <p:cNvPr id="96" name="Rectangle 95">
            <a:extLst>
              <a:ext uri="{FF2B5EF4-FFF2-40B4-BE49-F238E27FC236}">
                <a16:creationId xmlns:a16="http://schemas.microsoft.com/office/drawing/2014/main" id="{54ACBBD5-B7FB-FC4E-991F-E4C3D575AE7E}"/>
              </a:ext>
            </a:extLst>
          </p:cNvPr>
          <p:cNvSpPr/>
          <p:nvPr/>
        </p:nvSpPr>
        <p:spPr>
          <a:xfrm rot="1505775">
            <a:off x="8512012" y="1961957"/>
            <a:ext cx="1044971" cy="271878"/>
          </a:xfrm>
          <a:prstGeom prst="rect">
            <a:avLst/>
          </a:prstGeom>
          <a:solidFill>
            <a:srgbClr val="FFFFFF"/>
          </a:solidFill>
          <a:ln w="12700" cap="flat" cmpd="sng" algn="ctr">
            <a:solidFill>
              <a:srgbClr val="787878"/>
            </a:solidFill>
            <a:prstDash val="dot"/>
            <a:miter lim="800000"/>
          </a:ln>
          <a:effectLst/>
        </p:spPr>
        <p:txBody>
          <a:bodyPr rtlCol="0" anchor="ctr"/>
          <a:lstStyle/>
          <a:p>
            <a:pPr algn="ctr"/>
            <a:r>
              <a:rPr lang="en-US" sz="1200" kern="0" dirty="0">
                <a:solidFill>
                  <a:srgbClr val="000000"/>
                </a:solidFill>
                <a:latin typeface="Open Sans"/>
                <a:ea typeface="Arial Unicode MS"/>
                <a:cs typeface="Arial"/>
              </a:rPr>
              <a:t>Exemplary</a:t>
            </a:r>
          </a:p>
        </p:txBody>
      </p:sp>
      <p:sp>
        <p:nvSpPr>
          <p:cNvPr id="97" name="Rectangle 96">
            <a:extLst>
              <a:ext uri="{FF2B5EF4-FFF2-40B4-BE49-F238E27FC236}">
                <a16:creationId xmlns:a16="http://schemas.microsoft.com/office/drawing/2014/main" id="{54ACBBD5-B7FB-FC4E-991F-E4C3D575AE7E}"/>
              </a:ext>
            </a:extLst>
          </p:cNvPr>
          <p:cNvSpPr/>
          <p:nvPr/>
        </p:nvSpPr>
        <p:spPr>
          <a:xfrm rot="1505775">
            <a:off x="8515518" y="4233183"/>
            <a:ext cx="1044971" cy="271878"/>
          </a:xfrm>
          <a:prstGeom prst="rect">
            <a:avLst/>
          </a:prstGeom>
          <a:solidFill>
            <a:srgbClr val="FFFFFF"/>
          </a:solidFill>
          <a:ln w="12700" cap="flat" cmpd="sng" algn="ctr">
            <a:solidFill>
              <a:srgbClr val="787878"/>
            </a:solidFill>
            <a:prstDash val="dot"/>
            <a:miter lim="800000"/>
          </a:ln>
          <a:effectLst/>
        </p:spPr>
        <p:txBody>
          <a:bodyPr rtlCol="0" anchor="ctr"/>
          <a:lstStyle/>
          <a:p>
            <a:pPr algn="ctr"/>
            <a:r>
              <a:rPr lang="en-US" sz="1200" kern="0" dirty="0">
                <a:solidFill>
                  <a:srgbClr val="000000"/>
                </a:solidFill>
                <a:latin typeface="Open Sans"/>
                <a:ea typeface="Arial Unicode MS"/>
                <a:cs typeface="Arial"/>
              </a:rPr>
              <a:t>Exemplary</a:t>
            </a:r>
          </a:p>
        </p:txBody>
      </p:sp>
    </p:spTree>
    <p:extLst>
      <p:ext uri="{BB962C8B-B14F-4D97-AF65-F5344CB8AC3E}">
        <p14:creationId xmlns:p14="http://schemas.microsoft.com/office/powerpoint/2010/main" val="85164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2704311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Work Package 4 | April – October 2021</a:t>
            </a:r>
          </a:p>
        </p:txBody>
      </p:sp>
      <p:sp>
        <p:nvSpPr>
          <p:cNvPr id="3" name="Title 2"/>
          <p:cNvSpPr>
            <a:spLocks noGrp="1"/>
          </p:cNvSpPr>
          <p:nvPr>
            <p:ph type="title"/>
          </p:nvPr>
        </p:nvSpPr>
        <p:spPr/>
        <p:txBody>
          <a:bodyPr/>
          <a:lstStyle/>
          <a:p>
            <a:r>
              <a:rPr lang="en-US" dirty="0"/>
              <a:t>Architecture and Interfaces</a:t>
            </a:r>
          </a:p>
        </p:txBody>
      </p:sp>
      <p:sp>
        <p:nvSpPr>
          <p:cNvPr id="5" name="Slide Number Placeholder 4"/>
          <p:cNvSpPr>
            <a:spLocks noGrp="1"/>
          </p:cNvSpPr>
          <p:nvPr>
            <p:ph type="sldNum" sz="quarter" idx="12"/>
          </p:nvPr>
        </p:nvSpPr>
        <p:spPr/>
        <p:txBody>
          <a:bodyPr/>
          <a:lstStyle/>
          <a:p>
            <a:fld id="{EEAD9179-7A6B-4268-BEB2-F3B8EB06115B}" type="slidenum">
              <a:rPr lang="en-US" smtClean="0"/>
              <a:t>34</a:t>
            </a:fld>
            <a:endParaRPr lang="en-US" dirty="0"/>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rgbClr val="91FFC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The objective of this Work Package is design and build a stable cloud environment for the new coding system including necessary interfaces. </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rgbClr val="91FFC8"/>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21" name="Gruppieren 14"/>
          <p:cNvGrpSpPr/>
          <p:nvPr/>
        </p:nvGrpSpPr>
        <p:grpSpPr>
          <a:xfrm>
            <a:off x="1404607" y="3081149"/>
            <a:ext cx="2879625" cy="1602312"/>
            <a:chOff x="1404790" y="2987809"/>
            <a:chExt cx="2880000" cy="1602521"/>
          </a:xfrm>
        </p:grpSpPr>
        <p:sp>
          <p:nvSpPr>
            <p:cNvPr id="22" name="Rectangle 21">
              <a:extLst>
                <a:ext uri="{FF2B5EF4-FFF2-40B4-BE49-F238E27FC236}">
                  <a16:creationId xmlns:a16="http://schemas.microsoft.com/office/drawing/2014/main" id="{2DA66443-C442-AB44-BEA7-30160E3BFDA3}"/>
                </a:ext>
              </a:extLst>
            </p:cNvPr>
            <p:cNvSpPr/>
            <p:nvPr/>
          </p:nvSpPr>
          <p:spPr>
            <a:xfrm>
              <a:off x="1404791" y="2987809"/>
              <a:ext cx="2879998" cy="253302"/>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Architecture &amp; Infrastructure</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Review current IT architecture and assess Technical Requirements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Draft future architecture of system, including interface to MPC &amp; data pipeline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cloud infrastructure &amp; maintenance processes</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4" name="Gruppieren 15"/>
          <p:cNvGrpSpPr/>
          <p:nvPr/>
        </p:nvGrpSpPr>
        <p:grpSpPr>
          <a:xfrm>
            <a:off x="4893480" y="3081151"/>
            <a:ext cx="2879625" cy="1602310"/>
            <a:chOff x="4869174" y="2987811"/>
            <a:chExt cx="2880000" cy="1602519"/>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1"/>
              <a:ext cx="2533562"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MPC Interface Development</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Based on architecture draft, develop, test and validate interface between MPC and new system</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Document required changes according to </a:t>
              </a:r>
              <a:r>
                <a:rPr lang="en-US" sz="1100" dirty="0" err="1">
                  <a:ea typeface="Chronicle Display Black" charset="0"/>
                  <a:cs typeface="Chronicle Display Black" charset="0"/>
                </a:rPr>
                <a:t>GxP</a:t>
              </a:r>
              <a:r>
                <a:rPr lang="en-US" sz="1100" dirty="0">
                  <a:ea typeface="Chronicle Display Black" charset="0"/>
                  <a:cs typeface="Chronicle Display Black" charset="0"/>
                </a:rPr>
                <a:t> validation process</a:t>
              </a:r>
            </a:p>
          </p:txBody>
        </p:sp>
      </p:grpSp>
      <p:grpSp>
        <p:nvGrpSpPr>
          <p:cNvPr id="27" name="Gruppieren 16"/>
          <p:cNvGrpSpPr/>
          <p:nvPr/>
        </p:nvGrpSpPr>
        <p:grpSpPr>
          <a:xfrm>
            <a:off x="8382354" y="3081152"/>
            <a:ext cx="2879625" cy="1602833"/>
            <a:chOff x="8383446" y="2987811"/>
            <a:chExt cx="2880000" cy="1603042"/>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1"/>
              <a:ext cx="2880000"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Model Integration</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Build model-pipelines (including re-training loops) and integrate model in cloud environment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Test and validate model pipeline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Provide documentation for architecture, model and pipelines</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rgbClr val="91FFC8"/>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48" name="Rectangle 47"/>
          <p:cNvSpPr/>
          <p:nvPr/>
        </p:nvSpPr>
        <p:spPr>
          <a:xfrm>
            <a:off x="1404607" y="5170503"/>
            <a:ext cx="4140000" cy="1738938"/>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Lead Architect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ML/Cloud Engineer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IT System Owner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Validation SME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Business Stakeholder (as required)</a:t>
            </a:r>
          </a:p>
          <a:p>
            <a:pPr>
              <a:spcAft>
                <a:spcPts val="600"/>
              </a:spcAft>
            </a:pPr>
            <a:endParaRPr lang="en-US" sz="1100" dirty="0">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rgbClr val="91FFC8"/>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sp>
        <p:nvSpPr>
          <p:cNvPr id="67" name="Rectangle 66"/>
          <p:cNvSpPr/>
          <p:nvPr/>
        </p:nvSpPr>
        <p:spPr>
          <a:xfrm>
            <a:off x="6901215" y="5170503"/>
            <a:ext cx="4140000" cy="1508105"/>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Cloud based infrastructure that is in line with User Requirements and internal IT requirements (e.g. </a:t>
            </a:r>
            <a:r>
              <a:rPr lang="en-US" sz="1100" dirty="0" err="1">
                <a:ea typeface="Chronicle Display Black" charset="0"/>
                <a:cs typeface="Chronicle Display Black" charset="0"/>
              </a:rPr>
              <a:t>GxP</a:t>
            </a:r>
            <a:r>
              <a:rPr lang="en-US" sz="1100" dirty="0">
                <a:ea typeface="Chronicle Display Black" charset="0"/>
                <a:cs typeface="Chronicle Display Black" charset="0"/>
              </a:rPr>
              <a: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Documentation of different components such as pipelines, architecture, etc.</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Validated interface between </a:t>
            </a:r>
            <a:r>
              <a:rPr lang="en-US" sz="1100" dirty="0" err="1">
                <a:ea typeface="Chronicle Display Black" charset="0"/>
                <a:cs typeface="Chronicle Display Black" charset="0"/>
              </a:rPr>
              <a:t>MatchPoint</a:t>
            </a:r>
            <a:r>
              <a:rPr lang="en-US" sz="1100" dirty="0">
                <a:ea typeface="Chronicle Display Black" charset="0"/>
                <a:cs typeface="Chronicle Display Black" charset="0"/>
              </a:rPr>
              <a:t> Coder and new system</a:t>
            </a:r>
          </a:p>
          <a:p>
            <a:pPr>
              <a:spcAft>
                <a:spcPts val="600"/>
              </a:spcAft>
            </a:pPr>
            <a:endParaRPr lang="en-US" sz="1100" dirty="0">
              <a:ea typeface="Chronicle Display Black" charset="0"/>
              <a:cs typeface="Chronicle Display Black" charset="0"/>
            </a:endParaRPr>
          </a:p>
        </p:txBody>
      </p:sp>
      <p:grpSp>
        <p:nvGrpSpPr>
          <p:cNvPr id="96"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97"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05"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159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2749183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24" name="Rectangle 323"/>
          <p:cNvSpPr/>
          <p:nvPr/>
        </p:nvSpPr>
        <p:spPr bwMode="gray">
          <a:xfrm rot="5400000">
            <a:off x="6732933" y="1532509"/>
            <a:ext cx="164979" cy="655221"/>
          </a:xfrm>
          <a:prstGeom prst="rect">
            <a:avLst/>
          </a:prstGeom>
          <a:solidFill>
            <a:srgbClr val="91F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 name="Subtitle 1"/>
          <p:cNvSpPr>
            <a:spLocks noGrp="1"/>
          </p:cNvSpPr>
          <p:nvPr>
            <p:ph type="subTitle" idx="13"/>
          </p:nvPr>
        </p:nvSpPr>
        <p:spPr/>
        <p:txBody>
          <a:bodyPr/>
          <a:lstStyle/>
          <a:p>
            <a:r>
              <a:rPr lang="en-US" sz="1600" dirty="0"/>
              <a:t>Due to the planned replacement of IBM Watson, changes to the current architecture will be necessary</a:t>
            </a:r>
          </a:p>
        </p:txBody>
      </p:sp>
      <p:sp>
        <p:nvSpPr>
          <p:cNvPr id="3" name="Title 2"/>
          <p:cNvSpPr>
            <a:spLocks noGrp="1"/>
          </p:cNvSpPr>
          <p:nvPr>
            <p:ph type="title"/>
          </p:nvPr>
        </p:nvSpPr>
        <p:spPr/>
        <p:txBody>
          <a:bodyPr/>
          <a:lstStyle/>
          <a:p>
            <a:r>
              <a:rPr lang="en-US" dirty="0"/>
              <a:t>Deep Dive: WP4 - Architecture and Interfaces</a:t>
            </a:r>
          </a:p>
        </p:txBody>
      </p:sp>
      <p:sp>
        <p:nvSpPr>
          <p:cNvPr id="5" name="Slide Number Placeholder 4"/>
          <p:cNvSpPr>
            <a:spLocks noGrp="1"/>
          </p:cNvSpPr>
          <p:nvPr>
            <p:ph type="sldNum" sz="quarter" idx="12"/>
          </p:nvPr>
        </p:nvSpPr>
        <p:spPr/>
        <p:txBody>
          <a:bodyPr/>
          <a:lstStyle/>
          <a:p>
            <a:fld id="{EEAD9179-7A6B-4268-BEB2-F3B8EB06115B}" type="slidenum">
              <a:rPr lang="en-US" smtClean="0"/>
              <a:t>35</a:t>
            </a:fld>
            <a:endParaRPr lang="en-US" dirty="0"/>
          </a:p>
        </p:txBody>
      </p:sp>
      <p:pic>
        <p:nvPicPr>
          <p:cNvPr id="6" name="Picture 5"/>
          <p:cNvPicPr>
            <a:picLocks noChangeAspect="1"/>
          </p:cNvPicPr>
          <p:nvPr/>
        </p:nvPicPr>
        <p:blipFill rotWithShape="1">
          <a:blip r:embed="rId7"/>
          <a:srcRect t="1012"/>
          <a:stretch/>
        </p:blipFill>
        <p:spPr>
          <a:xfrm>
            <a:off x="795953" y="2317809"/>
            <a:ext cx="4909562" cy="2811328"/>
          </a:xfrm>
          <a:prstGeom prst="rect">
            <a:avLst/>
          </a:prstGeom>
        </p:spPr>
      </p:pic>
      <p:sp>
        <p:nvSpPr>
          <p:cNvPr id="321" name="Rectangle 320"/>
          <p:cNvSpPr/>
          <p:nvPr/>
        </p:nvSpPr>
        <p:spPr bwMode="gray">
          <a:xfrm rot="5400000">
            <a:off x="1335518" y="1501690"/>
            <a:ext cx="160209" cy="584200"/>
          </a:xfrm>
          <a:prstGeom prst="rect">
            <a:avLst/>
          </a:prstGeom>
          <a:solidFill>
            <a:srgbClr val="91F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22" name="TextBox 179">
            <a:extLst>
              <a:ext uri="{FF2B5EF4-FFF2-40B4-BE49-F238E27FC236}">
                <a16:creationId xmlns:a16="http://schemas.microsoft.com/office/drawing/2014/main" id="{D49D6942-7907-B941-BC34-C3F55DB292C9}"/>
              </a:ext>
            </a:extLst>
          </p:cNvPr>
          <p:cNvSpPr txBox="1"/>
          <p:nvPr/>
        </p:nvSpPr>
        <p:spPr bwMode="gray">
          <a:xfrm>
            <a:off x="836009" y="1618471"/>
            <a:ext cx="830671" cy="310235"/>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rial"/>
                <a:ea typeface="Arial Unicode MS"/>
                <a:cs typeface="Arial"/>
              </a:rPr>
              <a:t>Today</a:t>
            </a:r>
          </a:p>
        </p:txBody>
      </p:sp>
      <p:sp>
        <p:nvSpPr>
          <p:cNvPr id="323" name="TextBox 179">
            <a:extLst>
              <a:ext uri="{FF2B5EF4-FFF2-40B4-BE49-F238E27FC236}">
                <a16:creationId xmlns:a16="http://schemas.microsoft.com/office/drawing/2014/main" id="{D49D6942-7907-B941-BC34-C3F55DB292C9}"/>
              </a:ext>
            </a:extLst>
          </p:cNvPr>
          <p:cNvSpPr txBox="1"/>
          <p:nvPr/>
        </p:nvSpPr>
        <p:spPr bwMode="gray">
          <a:xfrm>
            <a:off x="6312362" y="1675792"/>
            <a:ext cx="830671" cy="310235"/>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rial"/>
                <a:ea typeface="Arial Unicode MS"/>
                <a:cs typeface="Arial"/>
              </a:rPr>
              <a:t>2022</a:t>
            </a:r>
          </a:p>
        </p:txBody>
      </p:sp>
      <p:sp>
        <p:nvSpPr>
          <p:cNvPr id="613" name="Rectangle 612"/>
          <p:cNvSpPr/>
          <p:nvPr/>
        </p:nvSpPr>
        <p:spPr bwMode="gray">
          <a:xfrm>
            <a:off x="5500065" y="6173904"/>
            <a:ext cx="1321360" cy="182052"/>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r>
              <a:rPr lang="en-US" sz="900" b="0" i="0" u="none" baseline="0" dirty="0">
                <a:solidFill>
                  <a:schemeClr val="tx1"/>
                </a:solidFill>
                <a:latin typeface="Arial" panose="020B0604020202020204" pitchFamily="34" charset="0"/>
              </a:rPr>
              <a:t>External</a:t>
            </a:r>
            <a:r>
              <a:rPr lang="en-US" sz="900" b="0" i="0" u="none" dirty="0">
                <a:solidFill>
                  <a:schemeClr val="tx1"/>
                </a:solidFill>
                <a:latin typeface="Arial" panose="020B0604020202020204" pitchFamily="34" charset="0"/>
              </a:rPr>
              <a:t> </a:t>
            </a:r>
            <a:r>
              <a:rPr lang="en-US" sz="900" b="0" i="0" u="none" baseline="0" dirty="0">
                <a:solidFill>
                  <a:schemeClr val="tx1"/>
                </a:solidFill>
                <a:latin typeface="Arial" panose="020B0604020202020204" pitchFamily="34" charset="0"/>
              </a:rPr>
              <a:t>System</a:t>
            </a:r>
          </a:p>
        </p:txBody>
      </p:sp>
      <p:sp>
        <p:nvSpPr>
          <p:cNvPr id="614" name="Rectangle 613"/>
          <p:cNvSpPr/>
          <p:nvPr/>
        </p:nvSpPr>
        <p:spPr bwMode="gray">
          <a:xfrm>
            <a:off x="5500065" y="6401060"/>
            <a:ext cx="1321360" cy="182052"/>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r>
              <a:rPr lang="en-US" sz="900" b="0" i="0" u="none" baseline="0" dirty="0">
                <a:solidFill>
                  <a:schemeClr val="tx1"/>
                </a:solidFill>
                <a:latin typeface="Arial" panose="020B0604020202020204" pitchFamily="34" charset="0"/>
              </a:rPr>
              <a:t>New Bayer System</a:t>
            </a:r>
          </a:p>
        </p:txBody>
      </p:sp>
      <p:grpSp>
        <p:nvGrpSpPr>
          <p:cNvPr id="4" name="Group 3"/>
          <p:cNvGrpSpPr>
            <a:grpSpLocks noChangeAspect="1"/>
          </p:cNvGrpSpPr>
          <p:nvPr/>
        </p:nvGrpSpPr>
        <p:grpSpPr>
          <a:xfrm>
            <a:off x="7490771" y="1928706"/>
            <a:ext cx="3708000" cy="3191289"/>
            <a:chOff x="7532043" y="2006148"/>
            <a:chExt cx="3464735" cy="2981925"/>
          </a:xfrm>
        </p:grpSpPr>
        <p:sp>
          <p:nvSpPr>
            <p:cNvPr id="325" name="Rectangle 324"/>
            <p:cNvSpPr/>
            <p:nvPr/>
          </p:nvSpPr>
          <p:spPr bwMode="gray">
            <a:xfrm>
              <a:off x="7532044" y="2441824"/>
              <a:ext cx="1327896"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326" name="Computer">
              <a:extLst>
                <a:ext uri="{FF2B5EF4-FFF2-40B4-BE49-F238E27FC236}">
                  <a16:creationId xmlns:a16="http://schemas.microsoft.com/office/drawing/2014/main" id="{AA929F6D-27A4-470D-9176-EE7DF7735DD3}"/>
                </a:ext>
              </a:extLst>
            </p:cNvPr>
            <p:cNvGrpSpPr/>
            <p:nvPr/>
          </p:nvGrpSpPr>
          <p:grpSpPr>
            <a:xfrm>
              <a:off x="7647171" y="2630388"/>
              <a:ext cx="314263" cy="237814"/>
              <a:chOff x="2449092" y="1855816"/>
              <a:chExt cx="391852" cy="296527"/>
            </a:xfrm>
            <a:solidFill>
              <a:schemeClr val="accent1"/>
            </a:solidFill>
          </p:grpSpPr>
          <p:sp>
            <p:nvSpPr>
              <p:cNvPr id="615" name="Freeform 614">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16"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17"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18" name="Freeform 617">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19"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620" name="Computer">
              <a:extLst>
                <a:ext uri="{FF2B5EF4-FFF2-40B4-BE49-F238E27FC236}">
                  <a16:creationId xmlns:a16="http://schemas.microsoft.com/office/drawing/2014/main" id="{AA929F6D-27A4-470D-9176-EE7DF7735DD3}"/>
                </a:ext>
              </a:extLst>
            </p:cNvPr>
            <p:cNvGrpSpPr/>
            <p:nvPr/>
          </p:nvGrpSpPr>
          <p:grpSpPr>
            <a:xfrm>
              <a:off x="8315329" y="2633705"/>
              <a:ext cx="314263" cy="237814"/>
              <a:chOff x="2449092" y="1855816"/>
              <a:chExt cx="391852" cy="296527"/>
            </a:xfrm>
            <a:solidFill>
              <a:schemeClr val="accent1"/>
            </a:solidFill>
          </p:grpSpPr>
          <p:sp>
            <p:nvSpPr>
              <p:cNvPr id="621" name="Freeform 620">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22"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23"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24" name="Freeform 623">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25"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626" name="Group 625"/>
            <p:cNvGrpSpPr/>
            <p:nvPr/>
          </p:nvGrpSpPr>
          <p:grpSpPr>
            <a:xfrm>
              <a:off x="8991128" y="2627148"/>
              <a:ext cx="187583" cy="234659"/>
              <a:chOff x="2502880" y="2960980"/>
              <a:chExt cx="187583" cy="234659"/>
            </a:xfrm>
          </p:grpSpPr>
          <p:grpSp>
            <p:nvGrpSpPr>
              <p:cNvPr id="627" name="Gruppieren 907"/>
              <p:cNvGrpSpPr>
                <a:grpSpLocks noChangeAspect="1"/>
              </p:cNvGrpSpPr>
              <p:nvPr/>
            </p:nvGrpSpPr>
            <p:grpSpPr bwMode="gray">
              <a:xfrm>
                <a:off x="2502880" y="2960980"/>
                <a:ext cx="88457" cy="234659"/>
                <a:chOff x="9147423" y="1790700"/>
                <a:chExt cx="725488" cy="1924580"/>
              </a:xfrm>
            </p:grpSpPr>
            <p:sp>
              <p:nvSpPr>
                <p:cNvPr id="65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651" name="Gruppieren 909"/>
                <p:cNvGrpSpPr/>
                <p:nvPr/>
              </p:nvGrpSpPr>
              <p:grpSpPr bwMode="gray">
                <a:xfrm>
                  <a:off x="9202985" y="3524780"/>
                  <a:ext cx="619125" cy="98426"/>
                  <a:chOff x="9202985" y="3100387"/>
                  <a:chExt cx="619125" cy="98426"/>
                </a:xfrm>
              </p:grpSpPr>
              <p:sp>
                <p:nvSpPr>
                  <p:cNvPr id="669" name="Freeform 66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70" name="Freeform 66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652" name="Gruppieren 910"/>
                <p:cNvGrpSpPr/>
                <p:nvPr/>
              </p:nvGrpSpPr>
              <p:grpSpPr bwMode="gray">
                <a:xfrm>
                  <a:off x="9202985" y="1831102"/>
                  <a:ext cx="619125" cy="1128528"/>
                  <a:chOff x="9202985" y="1831102"/>
                  <a:chExt cx="619125" cy="1128528"/>
                </a:xfrm>
              </p:grpSpPr>
              <p:sp>
                <p:nvSpPr>
                  <p:cNvPr id="65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4" name="Rectangle 65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5" name="Rectangle 65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6" name="Rectangle 65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7" name="Rectangle 65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8" name="Rectangle 65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9" name="Rectangle 65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0" name="Rectangle 65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1" name="Rectangle 66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2" name="Rectangle 66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3" name="Rectangle 66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4" name="Rectangle 66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5" name="Rectangle 66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6" name="Rectangle 66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7" name="Rectangle 66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8" name="Rectangle 66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628" name="Gruppieren 907"/>
              <p:cNvGrpSpPr>
                <a:grpSpLocks noChangeAspect="1"/>
              </p:cNvGrpSpPr>
              <p:nvPr/>
            </p:nvGrpSpPr>
            <p:grpSpPr bwMode="gray">
              <a:xfrm>
                <a:off x="2602006" y="2960980"/>
                <a:ext cx="88457" cy="234659"/>
                <a:chOff x="9147423" y="1790700"/>
                <a:chExt cx="725488" cy="1924580"/>
              </a:xfrm>
            </p:grpSpPr>
            <p:sp>
              <p:nvSpPr>
                <p:cNvPr id="629"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630" name="Gruppieren 909"/>
                <p:cNvGrpSpPr/>
                <p:nvPr/>
              </p:nvGrpSpPr>
              <p:grpSpPr bwMode="gray">
                <a:xfrm>
                  <a:off x="9202985" y="3524780"/>
                  <a:ext cx="619125" cy="98426"/>
                  <a:chOff x="9202985" y="3100387"/>
                  <a:chExt cx="619125" cy="98426"/>
                </a:xfrm>
              </p:grpSpPr>
              <p:sp>
                <p:nvSpPr>
                  <p:cNvPr id="648" name="Freeform 647"/>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9" name="Freeform 648"/>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631" name="Gruppieren 910"/>
                <p:cNvGrpSpPr/>
                <p:nvPr/>
              </p:nvGrpSpPr>
              <p:grpSpPr bwMode="gray">
                <a:xfrm>
                  <a:off x="9202985" y="1831102"/>
                  <a:ext cx="619125" cy="1128528"/>
                  <a:chOff x="9202985" y="1831102"/>
                  <a:chExt cx="619125" cy="1128528"/>
                </a:xfrm>
              </p:grpSpPr>
              <p:sp>
                <p:nvSpPr>
                  <p:cNvPr id="632"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3" name="Rectangle 632"/>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4" name="Rectangle 633"/>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5" name="Rectangle 634"/>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6" name="Rectangle 635"/>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7" name="Rectangle 636"/>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8" name="Rectangle 637"/>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9" name="Rectangle 638"/>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0" name="Rectangle 639"/>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1" name="Rectangle 640"/>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2" name="Rectangle 641"/>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3" name="Rectangle 642"/>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4" name="Rectangle 643"/>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5" name="Rectangle 644"/>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6" name="Rectangle 645"/>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7" name="Rectangle 646"/>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671" name="Rectangle 670"/>
            <p:cNvSpPr/>
            <p:nvPr/>
          </p:nvSpPr>
          <p:spPr bwMode="gray">
            <a:xfrm>
              <a:off x="8904919" y="2441824"/>
              <a:ext cx="360000"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672" name="TextBox 179">
              <a:extLst>
                <a:ext uri="{FF2B5EF4-FFF2-40B4-BE49-F238E27FC236}">
                  <a16:creationId xmlns:a16="http://schemas.microsoft.com/office/drawing/2014/main" id="{D49D6942-7907-B941-BC34-C3F55DB292C9}"/>
                </a:ext>
              </a:extLst>
            </p:cNvPr>
            <p:cNvSpPr txBox="1"/>
            <p:nvPr/>
          </p:nvSpPr>
          <p:spPr bwMode="gray">
            <a:xfrm>
              <a:off x="8884759" y="2283805"/>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Arial"/>
                  <a:ea typeface="Arial Unicode MS"/>
                  <a:cs typeface="Arial"/>
                </a:rPr>
                <a:t>Skytree</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73" name="Rectangle 672"/>
            <p:cNvSpPr/>
            <p:nvPr/>
          </p:nvSpPr>
          <p:spPr bwMode="gray">
            <a:xfrm>
              <a:off x="7532043" y="3102105"/>
              <a:ext cx="2899509" cy="1212906"/>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674" name="Gruppieren 907"/>
            <p:cNvGrpSpPr>
              <a:grpSpLocks noChangeAspect="1"/>
            </p:cNvGrpSpPr>
            <p:nvPr/>
          </p:nvGrpSpPr>
          <p:grpSpPr bwMode="gray">
            <a:xfrm>
              <a:off x="7922210" y="3694079"/>
              <a:ext cx="144359" cy="382957"/>
              <a:chOff x="9147423" y="1790700"/>
              <a:chExt cx="725488" cy="1924580"/>
            </a:xfrm>
          </p:grpSpPr>
          <p:sp>
            <p:nvSpPr>
              <p:cNvPr id="675"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676" name="Gruppieren 909"/>
              <p:cNvGrpSpPr/>
              <p:nvPr/>
            </p:nvGrpSpPr>
            <p:grpSpPr bwMode="gray">
              <a:xfrm>
                <a:off x="9202985" y="3524780"/>
                <a:ext cx="619125" cy="98426"/>
                <a:chOff x="9202985" y="3100387"/>
                <a:chExt cx="619125" cy="98426"/>
              </a:xfrm>
            </p:grpSpPr>
            <p:sp>
              <p:nvSpPr>
                <p:cNvPr id="694" name="Freeform 693"/>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95" name="Freeform 694"/>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677" name="Gruppieren 910"/>
              <p:cNvGrpSpPr/>
              <p:nvPr/>
            </p:nvGrpSpPr>
            <p:grpSpPr bwMode="gray">
              <a:xfrm>
                <a:off x="9202985" y="1831102"/>
                <a:ext cx="619125" cy="1128528"/>
                <a:chOff x="9202985" y="1831102"/>
                <a:chExt cx="619125" cy="1128528"/>
              </a:xfrm>
            </p:grpSpPr>
            <p:sp>
              <p:nvSpPr>
                <p:cNvPr id="678"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79" name="Rectangle 678"/>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0" name="Rectangle 679"/>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1" name="Rectangle 680"/>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2" name="Rectangle 681"/>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3" name="Rectangle 682"/>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4" name="Rectangle 683"/>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5" name="Rectangle 684"/>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6" name="Rectangle 685"/>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7" name="Rectangle 686"/>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8" name="Rectangle 687"/>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9" name="Rectangle 688"/>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90" name="Rectangle 689"/>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91" name="Rectangle 690"/>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92" name="Rectangle 691"/>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93" name="Rectangle 692"/>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696" name="Gruppieren 907"/>
            <p:cNvGrpSpPr>
              <a:grpSpLocks noChangeAspect="1"/>
            </p:cNvGrpSpPr>
            <p:nvPr/>
          </p:nvGrpSpPr>
          <p:grpSpPr bwMode="gray">
            <a:xfrm>
              <a:off x="8879104" y="3273479"/>
              <a:ext cx="144359" cy="382957"/>
              <a:chOff x="9147423" y="1790700"/>
              <a:chExt cx="725488" cy="1924580"/>
            </a:xfrm>
          </p:grpSpPr>
          <p:sp>
            <p:nvSpPr>
              <p:cNvPr id="697"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698" name="Gruppieren 909"/>
              <p:cNvGrpSpPr/>
              <p:nvPr/>
            </p:nvGrpSpPr>
            <p:grpSpPr bwMode="gray">
              <a:xfrm>
                <a:off x="9202985" y="3524780"/>
                <a:ext cx="619125" cy="98426"/>
                <a:chOff x="9202985" y="3100387"/>
                <a:chExt cx="619125" cy="98426"/>
              </a:xfrm>
            </p:grpSpPr>
            <p:sp>
              <p:nvSpPr>
                <p:cNvPr id="716" name="Freeform 715"/>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7" name="Freeform 716"/>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699" name="Gruppieren 910"/>
              <p:cNvGrpSpPr/>
              <p:nvPr/>
            </p:nvGrpSpPr>
            <p:grpSpPr bwMode="gray">
              <a:xfrm>
                <a:off x="9202985" y="1831102"/>
                <a:ext cx="619125" cy="1128528"/>
                <a:chOff x="9202985" y="1831102"/>
                <a:chExt cx="619125" cy="1128528"/>
              </a:xfrm>
            </p:grpSpPr>
            <p:sp>
              <p:nvSpPr>
                <p:cNvPr id="700"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1" name="Rectangle 700"/>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2" name="Rectangle 701"/>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3" name="Rectangle 702"/>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4" name="Rectangle 703"/>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5" name="Rectangle 704"/>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6" name="Rectangle 705"/>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7" name="Rectangle 706"/>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8" name="Rectangle 707"/>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09" name="Rectangle 708"/>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0" name="Rectangle 709"/>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1" name="Rectangle 710"/>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2" name="Rectangle 711"/>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3" name="Rectangle 712"/>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4" name="Rectangle 713"/>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5" name="Rectangle 714"/>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718" name="Gruppieren 907"/>
            <p:cNvGrpSpPr>
              <a:grpSpLocks noChangeAspect="1"/>
            </p:cNvGrpSpPr>
            <p:nvPr/>
          </p:nvGrpSpPr>
          <p:grpSpPr bwMode="gray">
            <a:xfrm>
              <a:off x="9688203" y="3723473"/>
              <a:ext cx="144359" cy="382957"/>
              <a:chOff x="9147423" y="1790700"/>
              <a:chExt cx="725488" cy="1924580"/>
            </a:xfrm>
          </p:grpSpPr>
          <p:sp>
            <p:nvSpPr>
              <p:cNvPr id="719"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20" name="Gruppieren 909"/>
              <p:cNvGrpSpPr/>
              <p:nvPr/>
            </p:nvGrpSpPr>
            <p:grpSpPr bwMode="gray">
              <a:xfrm>
                <a:off x="9202985" y="3524780"/>
                <a:ext cx="619125" cy="98426"/>
                <a:chOff x="9202985" y="3100387"/>
                <a:chExt cx="619125" cy="98426"/>
              </a:xfrm>
            </p:grpSpPr>
            <p:sp>
              <p:nvSpPr>
                <p:cNvPr id="738" name="Freeform 737"/>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9" name="Freeform 738"/>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21" name="Gruppieren 910"/>
              <p:cNvGrpSpPr/>
              <p:nvPr/>
            </p:nvGrpSpPr>
            <p:grpSpPr bwMode="gray">
              <a:xfrm>
                <a:off x="9202985" y="1831102"/>
                <a:ext cx="619125" cy="1128528"/>
                <a:chOff x="9202985" y="1831102"/>
                <a:chExt cx="619125" cy="1128528"/>
              </a:xfrm>
            </p:grpSpPr>
            <p:sp>
              <p:nvSpPr>
                <p:cNvPr id="722"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3" name="Rectangle 722"/>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4" name="Rectangle 723"/>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5" name="Rectangle 724"/>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6" name="Rectangle 725"/>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7" name="Rectangle 726"/>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8" name="Rectangle 727"/>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9" name="Rectangle 728"/>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0" name="Rectangle 729"/>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1" name="Rectangle 730"/>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2" name="Rectangle 731"/>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3" name="Rectangle 732"/>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4" name="Rectangle 733"/>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5" name="Rectangle 734"/>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6" name="Rectangle 735"/>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7" name="Rectangle 736"/>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sp>
          <p:nvSpPr>
            <p:cNvPr id="740" name="Rectangle 739"/>
            <p:cNvSpPr/>
            <p:nvPr/>
          </p:nvSpPr>
          <p:spPr bwMode="gray">
            <a:xfrm>
              <a:off x="7532044" y="4375989"/>
              <a:ext cx="2899509" cy="612084"/>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741" name="Gruppieren 907"/>
            <p:cNvGrpSpPr>
              <a:grpSpLocks noChangeAspect="1"/>
            </p:cNvGrpSpPr>
            <p:nvPr/>
          </p:nvGrpSpPr>
          <p:grpSpPr bwMode="gray">
            <a:xfrm>
              <a:off x="8260842" y="4491632"/>
              <a:ext cx="144359" cy="382957"/>
              <a:chOff x="9147423" y="1790700"/>
              <a:chExt cx="725488" cy="1924580"/>
            </a:xfrm>
          </p:grpSpPr>
          <p:sp>
            <p:nvSpPr>
              <p:cNvPr id="74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43" name="Gruppieren 909"/>
              <p:cNvGrpSpPr/>
              <p:nvPr/>
            </p:nvGrpSpPr>
            <p:grpSpPr bwMode="gray">
              <a:xfrm>
                <a:off x="9202985" y="3524780"/>
                <a:ext cx="619125" cy="98426"/>
                <a:chOff x="9202985" y="3100387"/>
                <a:chExt cx="619125" cy="98426"/>
              </a:xfrm>
            </p:grpSpPr>
            <p:sp>
              <p:nvSpPr>
                <p:cNvPr id="761" name="Freeform 76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2" name="Freeform 76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44" name="Gruppieren 910"/>
              <p:cNvGrpSpPr/>
              <p:nvPr/>
            </p:nvGrpSpPr>
            <p:grpSpPr bwMode="gray">
              <a:xfrm>
                <a:off x="9202985" y="1831102"/>
                <a:ext cx="619125" cy="1128528"/>
                <a:chOff x="9202985" y="1831102"/>
                <a:chExt cx="619125" cy="1128528"/>
              </a:xfrm>
            </p:grpSpPr>
            <p:sp>
              <p:nvSpPr>
                <p:cNvPr id="74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6" name="Rectangle 74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7" name="Rectangle 74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8" name="Rectangle 74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9" name="Rectangle 74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0" name="Rectangle 74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1" name="Rectangle 75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2" name="Rectangle 75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3" name="Rectangle 75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4" name="Rectangle 75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5" name="Rectangle 75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6" name="Rectangle 75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7" name="Rectangle 75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8" name="Rectangle 75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9" name="Rectangle 75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0" name="Rectangle 75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763" name="Gruppieren 907"/>
            <p:cNvGrpSpPr>
              <a:grpSpLocks noChangeAspect="1"/>
            </p:cNvGrpSpPr>
            <p:nvPr/>
          </p:nvGrpSpPr>
          <p:grpSpPr bwMode="gray">
            <a:xfrm>
              <a:off x="8898266" y="4491632"/>
              <a:ext cx="144359" cy="382957"/>
              <a:chOff x="9147423" y="1790700"/>
              <a:chExt cx="725488" cy="1924580"/>
            </a:xfrm>
          </p:grpSpPr>
          <p:sp>
            <p:nvSpPr>
              <p:cNvPr id="764"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65" name="Gruppieren 909"/>
              <p:cNvGrpSpPr/>
              <p:nvPr/>
            </p:nvGrpSpPr>
            <p:grpSpPr bwMode="gray">
              <a:xfrm>
                <a:off x="9202985" y="3524780"/>
                <a:ext cx="619125" cy="98426"/>
                <a:chOff x="9202985" y="3100387"/>
                <a:chExt cx="619125" cy="98426"/>
              </a:xfrm>
            </p:grpSpPr>
            <p:sp>
              <p:nvSpPr>
                <p:cNvPr id="783" name="Freeform 782"/>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4" name="Freeform 783"/>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66" name="Gruppieren 910"/>
              <p:cNvGrpSpPr/>
              <p:nvPr/>
            </p:nvGrpSpPr>
            <p:grpSpPr bwMode="gray">
              <a:xfrm>
                <a:off x="9202985" y="1831102"/>
                <a:ext cx="619125" cy="1128528"/>
                <a:chOff x="9202985" y="1831102"/>
                <a:chExt cx="619125" cy="1128528"/>
              </a:xfrm>
            </p:grpSpPr>
            <p:sp>
              <p:nvSpPr>
                <p:cNvPr id="767"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8" name="Rectangle 767"/>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9" name="Rectangle 768"/>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0" name="Rectangle 769"/>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1" name="Rectangle 770"/>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2" name="Rectangle 771"/>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3" name="Rectangle 772"/>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4" name="Rectangle 773"/>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5" name="Rectangle 774"/>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6" name="Rectangle 775"/>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7" name="Rectangle 776"/>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8" name="Rectangle 777"/>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9" name="Rectangle 778"/>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0" name="Rectangle 779"/>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1" name="Rectangle 780"/>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2" name="Rectangle 781"/>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785" name="Gruppieren 907"/>
            <p:cNvGrpSpPr>
              <a:grpSpLocks noChangeAspect="1"/>
            </p:cNvGrpSpPr>
            <p:nvPr/>
          </p:nvGrpSpPr>
          <p:grpSpPr bwMode="gray">
            <a:xfrm>
              <a:off x="9539146" y="4491632"/>
              <a:ext cx="144359" cy="382957"/>
              <a:chOff x="9147423" y="1790700"/>
              <a:chExt cx="725488" cy="1924580"/>
            </a:xfrm>
          </p:grpSpPr>
          <p:sp>
            <p:nvSpPr>
              <p:cNvPr id="78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87" name="Gruppieren 909"/>
              <p:cNvGrpSpPr/>
              <p:nvPr/>
            </p:nvGrpSpPr>
            <p:grpSpPr bwMode="gray">
              <a:xfrm>
                <a:off x="9202985" y="3524780"/>
                <a:ext cx="619125" cy="98426"/>
                <a:chOff x="9202985" y="3100387"/>
                <a:chExt cx="619125" cy="98426"/>
              </a:xfrm>
            </p:grpSpPr>
            <p:sp>
              <p:nvSpPr>
                <p:cNvPr id="805" name="Freeform 80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6" name="Freeform 80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88" name="Gruppieren 910"/>
              <p:cNvGrpSpPr/>
              <p:nvPr/>
            </p:nvGrpSpPr>
            <p:grpSpPr bwMode="gray">
              <a:xfrm>
                <a:off x="9202985" y="1831102"/>
                <a:ext cx="619125" cy="1128528"/>
                <a:chOff x="9202985" y="1831102"/>
                <a:chExt cx="619125" cy="1128528"/>
              </a:xfrm>
            </p:grpSpPr>
            <p:sp>
              <p:nvSpPr>
                <p:cNvPr id="78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0" name="Rectangle 78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1" name="Rectangle 79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2" name="Rectangle 79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3" name="Rectangle 79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4" name="Rectangle 79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5" name="Rectangle 79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6" name="Rectangle 79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7" name="Rectangle 79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8" name="Rectangle 79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9" name="Rectangle 79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0" name="Rectangle 79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1" name="Rectangle 80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2" name="Rectangle 80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3" name="Rectangle 80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4" name="Rectangle 80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807" name="Group 806"/>
            <p:cNvGrpSpPr/>
            <p:nvPr/>
          </p:nvGrpSpPr>
          <p:grpSpPr>
            <a:xfrm>
              <a:off x="10019116" y="2636937"/>
              <a:ext cx="187582" cy="234659"/>
              <a:chOff x="3448947" y="2970769"/>
              <a:chExt cx="187582" cy="234659"/>
            </a:xfrm>
          </p:grpSpPr>
          <p:grpSp>
            <p:nvGrpSpPr>
              <p:cNvPr id="808" name="Gruppieren 907"/>
              <p:cNvGrpSpPr>
                <a:grpSpLocks noChangeAspect="1"/>
              </p:cNvGrpSpPr>
              <p:nvPr/>
            </p:nvGrpSpPr>
            <p:grpSpPr bwMode="gray">
              <a:xfrm>
                <a:off x="3448947" y="2970769"/>
                <a:ext cx="88457" cy="234659"/>
                <a:chOff x="9147423" y="1790700"/>
                <a:chExt cx="725488" cy="1924580"/>
              </a:xfrm>
            </p:grpSpPr>
            <p:sp>
              <p:nvSpPr>
                <p:cNvPr id="831"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32" name="Gruppieren 909"/>
                <p:cNvGrpSpPr/>
                <p:nvPr/>
              </p:nvGrpSpPr>
              <p:grpSpPr bwMode="gray">
                <a:xfrm>
                  <a:off x="9202985" y="3524780"/>
                  <a:ext cx="619125" cy="98426"/>
                  <a:chOff x="9202985" y="3100387"/>
                  <a:chExt cx="619125" cy="98426"/>
                </a:xfrm>
              </p:grpSpPr>
              <p:sp>
                <p:nvSpPr>
                  <p:cNvPr id="850" name="Freeform 849"/>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1" name="Freeform 850"/>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33" name="Gruppieren 910"/>
                <p:cNvGrpSpPr/>
                <p:nvPr/>
              </p:nvGrpSpPr>
              <p:grpSpPr bwMode="gray">
                <a:xfrm>
                  <a:off x="9202985" y="1831102"/>
                  <a:ext cx="619125" cy="1128528"/>
                  <a:chOff x="9202985" y="1831102"/>
                  <a:chExt cx="619125" cy="1128528"/>
                </a:xfrm>
              </p:grpSpPr>
              <p:sp>
                <p:nvSpPr>
                  <p:cNvPr id="834"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5" name="Rectangle 834"/>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6" name="Rectangle 835"/>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7" name="Rectangle 836"/>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8" name="Rectangle 837"/>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9" name="Rectangle 838"/>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0" name="Rectangle 839"/>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1" name="Rectangle 840"/>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2" name="Rectangle 841"/>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3" name="Rectangle 842"/>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4" name="Rectangle 843"/>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5" name="Rectangle 844"/>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6" name="Rectangle 845"/>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7" name="Rectangle 846"/>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8" name="Rectangle 847"/>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9" name="Rectangle 848"/>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809" name="Gruppieren 907"/>
              <p:cNvGrpSpPr>
                <a:grpSpLocks noChangeAspect="1"/>
              </p:cNvGrpSpPr>
              <p:nvPr/>
            </p:nvGrpSpPr>
            <p:grpSpPr bwMode="gray">
              <a:xfrm>
                <a:off x="3548072" y="2970769"/>
                <a:ext cx="88457" cy="234659"/>
                <a:chOff x="9147423" y="1790700"/>
                <a:chExt cx="725488" cy="1924580"/>
              </a:xfrm>
            </p:grpSpPr>
            <p:sp>
              <p:nvSpPr>
                <p:cNvPr id="81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11" name="Gruppieren 909"/>
                <p:cNvGrpSpPr/>
                <p:nvPr/>
              </p:nvGrpSpPr>
              <p:grpSpPr bwMode="gray">
                <a:xfrm>
                  <a:off x="9202985" y="3524780"/>
                  <a:ext cx="619125" cy="98426"/>
                  <a:chOff x="9202985" y="3100387"/>
                  <a:chExt cx="619125" cy="98426"/>
                </a:xfrm>
              </p:grpSpPr>
              <p:sp>
                <p:nvSpPr>
                  <p:cNvPr id="829" name="Freeform 82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0" name="Freeform 82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12" name="Gruppieren 910"/>
                <p:cNvGrpSpPr/>
                <p:nvPr/>
              </p:nvGrpSpPr>
              <p:grpSpPr bwMode="gray">
                <a:xfrm>
                  <a:off x="9202985" y="1831102"/>
                  <a:ext cx="619125" cy="1128528"/>
                  <a:chOff x="9202985" y="1831102"/>
                  <a:chExt cx="619125" cy="1128528"/>
                </a:xfrm>
              </p:grpSpPr>
              <p:sp>
                <p:nvSpPr>
                  <p:cNvPr id="81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4" name="Rectangle 81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5" name="Rectangle 81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6" name="Rectangle 81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7" name="Rectangle 81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8" name="Rectangle 81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9" name="Rectangle 81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0" name="Rectangle 81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1" name="Rectangle 82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2" name="Rectangle 82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3" name="Rectangle 82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4" name="Rectangle 82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5" name="Rectangle 82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6" name="Rectangle 82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7" name="Rectangle 82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8" name="Rectangle 82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852" name="Rectangle 851"/>
            <p:cNvSpPr/>
            <p:nvPr/>
          </p:nvSpPr>
          <p:spPr bwMode="gray">
            <a:xfrm>
              <a:off x="9799305" y="2443961"/>
              <a:ext cx="627205" cy="609172"/>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853" name="TextBox 179">
              <a:extLst>
                <a:ext uri="{FF2B5EF4-FFF2-40B4-BE49-F238E27FC236}">
                  <a16:creationId xmlns:a16="http://schemas.microsoft.com/office/drawing/2014/main" id="{D49D6942-7907-B941-BC34-C3F55DB292C9}"/>
                </a:ext>
              </a:extLst>
            </p:cNvPr>
            <p:cNvSpPr txBox="1"/>
            <p:nvPr/>
          </p:nvSpPr>
          <p:spPr bwMode="gray">
            <a:xfrm>
              <a:off x="9841907" y="2006148"/>
              <a:ext cx="786273"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Bayer In-House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Medical Coding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Solution for CT</a:t>
              </a:r>
            </a:p>
          </p:txBody>
        </p:sp>
        <p:cxnSp>
          <p:nvCxnSpPr>
            <p:cNvPr id="854" name="Straight Arrow Connector 853"/>
            <p:cNvCxnSpPr/>
            <p:nvPr/>
          </p:nvCxnSpPr>
          <p:spPr bwMode="gray">
            <a:xfrm>
              <a:off x="8013100" y="2904933"/>
              <a:ext cx="739620" cy="33748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p:cNvCxnSpPr/>
            <p:nvPr/>
          </p:nvCxnSpPr>
          <p:spPr bwMode="gray">
            <a:xfrm>
              <a:off x="8598437" y="2915379"/>
              <a:ext cx="294144" cy="27995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6" name="Straight Arrow Connector 855"/>
            <p:cNvCxnSpPr/>
            <p:nvPr/>
          </p:nvCxnSpPr>
          <p:spPr bwMode="gray">
            <a:xfrm flipH="1">
              <a:off x="9030202" y="2937834"/>
              <a:ext cx="49383" cy="270344"/>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p:nvPr/>
          </p:nvCxnSpPr>
          <p:spPr bwMode="gray">
            <a:xfrm flipH="1">
              <a:off x="10030859" y="2965652"/>
              <a:ext cx="53616" cy="54629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p:cNvCxnSpPr/>
            <p:nvPr/>
          </p:nvCxnSpPr>
          <p:spPr bwMode="gray">
            <a:xfrm flipH="1">
              <a:off x="8136446" y="3448217"/>
              <a:ext cx="704894" cy="3979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p:cNvCxnSpPr/>
            <p:nvPr/>
          </p:nvCxnSpPr>
          <p:spPr bwMode="gray">
            <a:xfrm>
              <a:off x="9071547" y="3466275"/>
              <a:ext cx="539779" cy="35458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0" name="Straight Arrow Connector 859"/>
            <p:cNvCxnSpPr/>
            <p:nvPr/>
          </p:nvCxnSpPr>
          <p:spPr bwMode="gray">
            <a:xfrm>
              <a:off x="8156260" y="3917831"/>
              <a:ext cx="1407360" cy="218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1" name="Straight Arrow Connector 860"/>
            <p:cNvCxnSpPr/>
            <p:nvPr/>
          </p:nvCxnSpPr>
          <p:spPr bwMode="gray">
            <a:xfrm flipV="1">
              <a:off x="9071547" y="4044868"/>
              <a:ext cx="534427" cy="42195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2" name="Straight Arrow Connector 861"/>
            <p:cNvCxnSpPr/>
            <p:nvPr/>
          </p:nvCxnSpPr>
          <p:spPr bwMode="gray">
            <a:xfrm flipV="1">
              <a:off x="9611326" y="4168531"/>
              <a:ext cx="96040" cy="25079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3" name="Straight Arrow Connector 862"/>
            <p:cNvCxnSpPr/>
            <p:nvPr/>
          </p:nvCxnSpPr>
          <p:spPr bwMode="gray">
            <a:xfrm flipH="1" flipV="1">
              <a:off x="8028873" y="4164108"/>
              <a:ext cx="200269" cy="23913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4" name="TextBox 179">
              <a:extLst>
                <a:ext uri="{FF2B5EF4-FFF2-40B4-BE49-F238E27FC236}">
                  <a16:creationId xmlns:a16="http://schemas.microsoft.com/office/drawing/2014/main" id="{D49D6942-7907-B941-BC34-C3F55DB292C9}"/>
                </a:ext>
              </a:extLst>
            </p:cNvPr>
            <p:cNvSpPr txBox="1"/>
            <p:nvPr/>
          </p:nvSpPr>
          <p:spPr bwMode="gray">
            <a:xfrm>
              <a:off x="9066224" y="4588436"/>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SAS</a:t>
              </a:r>
            </a:p>
          </p:txBody>
        </p:sp>
        <p:sp>
          <p:nvSpPr>
            <p:cNvPr id="865" name="TextBox 179">
              <a:extLst>
                <a:ext uri="{FF2B5EF4-FFF2-40B4-BE49-F238E27FC236}">
                  <a16:creationId xmlns:a16="http://schemas.microsoft.com/office/drawing/2014/main" id="{D49D6942-7907-B941-BC34-C3F55DB292C9}"/>
                </a:ext>
              </a:extLst>
            </p:cNvPr>
            <p:cNvSpPr txBox="1"/>
            <p:nvPr/>
          </p:nvSpPr>
          <p:spPr bwMode="gray">
            <a:xfrm>
              <a:off x="9752262" y="4575132"/>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Fileserver</a:t>
              </a:r>
            </a:p>
          </p:txBody>
        </p:sp>
        <p:sp>
          <p:nvSpPr>
            <p:cNvPr id="866" name="TextBox 179">
              <a:extLst>
                <a:ext uri="{FF2B5EF4-FFF2-40B4-BE49-F238E27FC236}">
                  <a16:creationId xmlns:a16="http://schemas.microsoft.com/office/drawing/2014/main" id="{D49D6942-7907-B941-BC34-C3F55DB292C9}"/>
                </a:ext>
              </a:extLst>
            </p:cNvPr>
            <p:cNvSpPr txBox="1"/>
            <p:nvPr/>
          </p:nvSpPr>
          <p:spPr bwMode="gray">
            <a:xfrm>
              <a:off x="7734847" y="4582373"/>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ARGUS</a:t>
              </a:r>
            </a:p>
          </p:txBody>
        </p:sp>
        <p:sp>
          <p:nvSpPr>
            <p:cNvPr id="867" name="TextBox 179">
              <a:extLst>
                <a:ext uri="{FF2B5EF4-FFF2-40B4-BE49-F238E27FC236}">
                  <a16:creationId xmlns:a16="http://schemas.microsoft.com/office/drawing/2014/main" id="{D49D6942-7907-B941-BC34-C3F55DB292C9}"/>
                </a:ext>
              </a:extLst>
            </p:cNvPr>
            <p:cNvSpPr txBox="1"/>
            <p:nvPr/>
          </p:nvSpPr>
          <p:spPr bwMode="gray">
            <a:xfrm>
              <a:off x="7638528" y="3408161"/>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Application</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868" name="TextBox 179">
              <a:extLst>
                <a:ext uri="{FF2B5EF4-FFF2-40B4-BE49-F238E27FC236}">
                  <a16:creationId xmlns:a16="http://schemas.microsoft.com/office/drawing/2014/main" id="{D49D6942-7907-B941-BC34-C3F55DB292C9}"/>
                </a:ext>
              </a:extLst>
            </p:cNvPr>
            <p:cNvSpPr txBox="1"/>
            <p:nvPr/>
          </p:nvSpPr>
          <p:spPr bwMode="gray">
            <a:xfrm>
              <a:off x="9892858" y="3618607"/>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DB</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w</a:t>
              </a:r>
              <a:r>
                <a:rPr kumimoji="0" lang="en-US" sz="800" b="0" i="0" u="none" strike="noStrike" kern="1200" cap="none" spc="0" normalizeH="0" baseline="0" noProof="0" dirty="0" err="1">
                  <a:ln>
                    <a:noFill/>
                  </a:ln>
                  <a:solidFill>
                    <a:srgbClr val="000000"/>
                  </a:solidFill>
                  <a:effectLst/>
                  <a:uLnTx/>
                  <a:uFillTx/>
                  <a:latin typeface="Arial"/>
                  <a:ea typeface="Arial Unicode MS"/>
                  <a:cs typeface="Arial"/>
                </a:rPr>
                <a:t>ith</a:t>
              </a:r>
              <a:r>
                <a:rPr kumimoji="0" lang="en-US" sz="800" b="0" i="0" u="none" strike="noStrike" kern="1200" cap="none" spc="0" normalizeH="0" noProof="0" dirty="0">
                  <a:ln>
                    <a:noFill/>
                  </a:ln>
                  <a:solidFill>
                    <a:srgbClr val="000000"/>
                  </a:solidFill>
                  <a:effectLst/>
                  <a:uLnTx/>
                  <a:uFillTx/>
                  <a:latin typeface="Arial"/>
                  <a:ea typeface="Arial Unicode MS"/>
                  <a:cs typeface="Arial"/>
                </a:rPr>
                <a:t> EPG</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869" name="TextBox 179">
              <a:extLst>
                <a:ext uri="{FF2B5EF4-FFF2-40B4-BE49-F238E27FC236}">
                  <a16:creationId xmlns:a16="http://schemas.microsoft.com/office/drawing/2014/main" id="{D49D6942-7907-B941-BC34-C3F55DB292C9}"/>
                </a:ext>
              </a:extLst>
            </p:cNvPr>
            <p:cNvSpPr txBox="1"/>
            <p:nvPr/>
          </p:nvSpPr>
          <p:spPr bwMode="gray">
            <a:xfrm>
              <a:off x="9071547" y="3319638"/>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Web Server</a:t>
              </a:r>
            </a:p>
          </p:txBody>
        </p:sp>
        <p:grpSp>
          <p:nvGrpSpPr>
            <p:cNvPr id="870" name="Group 869"/>
            <p:cNvGrpSpPr/>
            <p:nvPr/>
          </p:nvGrpSpPr>
          <p:grpSpPr>
            <a:xfrm>
              <a:off x="9438321" y="2630174"/>
              <a:ext cx="187583" cy="234659"/>
              <a:chOff x="2502880" y="2960980"/>
              <a:chExt cx="187583" cy="234659"/>
            </a:xfrm>
          </p:grpSpPr>
          <p:grpSp>
            <p:nvGrpSpPr>
              <p:cNvPr id="871" name="Gruppieren 907"/>
              <p:cNvGrpSpPr>
                <a:grpSpLocks noChangeAspect="1"/>
              </p:cNvGrpSpPr>
              <p:nvPr/>
            </p:nvGrpSpPr>
            <p:grpSpPr bwMode="gray">
              <a:xfrm>
                <a:off x="2502880" y="2960980"/>
                <a:ext cx="88457" cy="234659"/>
                <a:chOff x="9147423" y="1790700"/>
                <a:chExt cx="725488" cy="1924580"/>
              </a:xfrm>
            </p:grpSpPr>
            <p:sp>
              <p:nvSpPr>
                <p:cNvPr id="894"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95" name="Gruppieren 909"/>
                <p:cNvGrpSpPr/>
                <p:nvPr/>
              </p:nvGrpSpPr>
              <p:grpSpPr bwMode="gray">
                <a:xfrm>
                  <a:off x="9202985" y="3524780"/>
                  <a:ext cx="619125" cy="98426"/>
                  <a:chOff x="9202985" y="3100387"/>
                  <a:chExt cx="619125" cy="98426"/>
                </a:xfrm>
              </p:grpSpPr>
              <p:sp>
                <p:nvSpPr>
                  <p:cNvPr id="913" name="Freeform 912"/>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4" name="Freeform 913"/>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96" name="Gruppieren 910"/>
                <p:cNvGrpSpPr/>
                <p:nvPr/>
              </p:nvGrpSpPr>
              <p:grpSpPr bwMode="gray">
                <a:xfrm>
                  <a:off x="9202985" y="1831102"/>
                  <a:ext cx="619125" cy="1128528"/>
                  <a:chOff x="9202985" y="1831102"/>
                  <a:chExt cx="619125" cy="1128528"/>
                </a:xfrm>
              </p:grpSpPr>
              <p:sp>
                <p:nvSpPr>
                  <p:cNvPr id="897"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8" name="Rectangle 897"/>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9" name="Rectangle 898"/>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0" name="Rectangle 899"/>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1" name="Rectangle 900"/>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2" name="Rectangle 901"/>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3" name="Rectangle 902"/>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4" name="Rectangle 903"/>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5" name="Rectangle 904"/>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6" name="Rectangle 905"/>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7" name="Rectangle 906"/>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8" name="Rectangle 907"/>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9" name="Rectangle 908"/>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0" name="Rectangle 909"/>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1" name="Rectangle 910"/>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2" name="Rectangle 911"/>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872" name="Gruppieren 907"/>
              <p:cNvGrpSpPr>
                <a:grpSpLocks noChangeAspect="1"/>
              </p:cNvGrpSpPr>
              <p:nvPr/>
            </p:nvGrpSpPr>
            <p:grpSpPr bwMode="gray">
              <a:xfrm>
                <a:off x="2602006" y="2960980"/>
                <a:ext cx="88457" cy="234659"/>
                <a:chOff x="9147423" y="1790700"/>
                <a:chExt cx="725488" cy="1924580"/>
              </a:xfrm>
            </p:grpSpPr>
            <p:sp>
              <p:nvSpPr>
                <p:cNvPr id="873"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74" name="Gruppieren 909"/>
                <p:cNvGrpSpPr/>
                <p:nvPr/>
              </p:nvGrpSpPr>
              <p:grpSpPr bwMode="gray">
                <a:xfrm>
                  <a:off x="9202985" y="3524780"/>
                  <a:ext cx="619125" cy="98426"/>
                  <a:chOff x="9202985" y="3100387"/>
                  <a:chExt cx="619125" cy="98426"/>
                </a:xfrm>
              </p:grpSpPr>
              <p:sp>
                <p:nvSpPr>
                  <p:cNvPr id="892" name="Freeform 891"/>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3" name="Freeform 892"/>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75" name="Gruppieren 910"/>
                <p:cNvGrpSpPr/>
                <p:nvPr/>
              </p:nvGrpSpPr>
              <p:grpSpPr bwMode="gray">
                <a:xfrm>
                  <a:off x="9202985" y="1831102"/>
                  <a:ext cx="619125" cy="1128528"/>
                  <a:chOff x="9202985" y="1831102"/>
                  <a:chExt cx="619125" cy="1128528"/>
                </a:xfrm>
              </p:grpSpPr>
              <p:sp>
                <p:nvSpPr>
                  <p:cNvPr id="876"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7" name="Rectangle 876"/>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8" name="Rectangle 877"/>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9" name="Rectangle 878"/>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0" name="Rectangle 879"/>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1" name="Rectangle 880"/>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2" name="Rectangle 881"/>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3" name="Rectangle 882"/>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4" name="Rectangle 883"/>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5" name="Rectangle 884"/>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6" name="Rectangle 885"/>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7" name="Rectangle 886"/>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8" name="Rectangle 887"/>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9" name="Rectangle 888"/>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0" name="Rectangle 889"/>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1" name="Rectangle 890"/>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915" name="Rectangle 914"/>
            <p:cNvSpPr/>
            <p:nvPr/>
          </p:nvSpPr>
          <p:spPr bwMode="gray">
            <a:xfrm>
              <a:off x="9352112" y="2444850"/>
              <a:ext cx="360000" cy="611308"/>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916" name="TextBox 179">
              <a:extLst>
                <a:ext uri="{FF2B5EF4-FFF2-40B4-BE49-F238E27FC236}">
                  <a16:creationId xmlns:a16="http://schemas.microsoft.com/office/drawing/2014/main" id="{D49D6942-7907-B941-BC34-C3F55DB292C9}"/>
                </a:ext>
              </a:extLst>
            </p:cNvPr>
            <p:cNvSpPr txBox="1"/>
            <p:nvPr/>
          </p:nvSpPr>
          <p:spPr bwMode="gray">
            <a:xfrm>
              <a:off x="9345260" y="2281241"/>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chemeClr val="accent4"/>
                  </a:solidFill>
                  <a:effectLst/>
                  <a:uLnTx/>
                  <a:uFillTx/>
                  <a:latin typeface="Arial"/>
                  <a:ea typeface="Arial Unicode MS"/>
                  <a:cs typeface="Arial"/>
                </a:rPr>
                <a:t>WhoDD</a:t>
              </a:r>
              <a:endParaRPr kumimoji="0" lang="en-US" sz="800" b="1" i="0" u="none" strike="noStrike" kern="1200" cap="none" spc="0" normalizeH="0" baseline="0" noProof="0" dirty="0">
                <a:ln>
                  <a:noFill/>
                </a:ln>
                <a:solidFill>
                  <a:schemeClr val="accent4"/>
                </a:solidFill>
                <a:effectLst/>
                <a:uLnTx/>
                <a:uFillTx/>
                <a:latin typeface="Arial"/>
                <a:ea typeface="Arial Unicode MS"/>
                <a:cs typeface="Arial"/>
              </a:endParaRPr>
            </a:p>
          </p:txBody>
        </p:sp>
        <p:cxnSp>
          <p:nvCxnSpPr>
            <p:cNvPr id="917" name="Straight Arrow Connector 916"/>
            <p:cNvCxnSpPr/>
            <p:nvPr/>
          </p:nvCxnSpPr>
          <p:spPr bwMode="gray">
            <a:xfrm>
              <a:off x="9601432" y="2958861"/>
              <a:ext cx="312781" cy="5568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18" name="Group 917"/>
            <p:cNvGrpSpPr/>
            <p:nvPr/>
          </p:nvGrpSpPr>
          <p:grpSpPr>
            <a:xfrm>
              <a:off x="10563381" y="3295969"/>
              <a:ext cx="187583" cy="234659"/>
              <a:chOff x="2502880" y="2960980"/>
              <a:chExt cx="187583" cy="234659"/>
            </a:xfrm>
          </p:grpSpPr>
          <p:grpSp>
            <p:nvGrpSpPr>
              <p:cNvPr id="919" name="Gruppieren 907"/>
              <p:cNvGrpSpPr>
                <a:grpSpLocks noChangeAspect="1"/>
              </p:cNvGrpSpPr>
              <p:nvPr/>
            </p:nvGrpSpPr>
            <p:grpSpPr bwMode="gray">
              <a:xfrm>
                <a:off x="2502880" y="2960980"/>
                <a:ext cx="88457" cy="234659"/>
                <a:chOff x="9147423" y="1790700"/>
                <a:chExt cx="725488" cy="1924580"/>
              </a:xfrm>
            </p:grpSpPr>
            <p:sp>
              <p:nvSpPr>
                <p:cNvPr id="94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43" name="Gruppieren 909"/>
                <p:cNvGrpSpPr/>
                <p:nvPr/>
              </p:nvGrpSpPr>
              <p:grpSpPr bwMode="gray">
                <a:xfrm>
                  <a:off x="9202985" y="3524780"/>
                  <a:ext cx="619125" cy="98426"/>
                  <a:chOff x="9202985" y="3100387"/>
                  <a:chExt cx="619125" cy="98426"/>
                </a:xfrm>
              </p:grpSpPr>
              <p:sp>
                <p:nvSpPr>
                  <p:cNvPr id="961" name="Freeform 96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2" name="Freeform 96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44" name="Gruppieren 910"/>
                <p:cNvGrpSpPr/>
                <p:nvPr/>
              </p:nvGrpSpPr>
              <p:grpSpPr bwMode="gray">
                <a:xfrm>
                  <a:off x="9202985" y="1831102"/>
                  <a:ext cx="619125" cy="1128528"/>
                  <a:chOff x="9202985" y="1831102"/>
                  <a:chExt cx="619125" cy="1128528"/>
                </a:xfrm>
              </p:grpSpPr>
              <p:sp>
                <p:nvSpPr>
                  <p:cNvPr id="94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6" name="Rectangle 94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7" name="Rectangle 94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8" name="Rectangle 94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9" name="Rectangle 94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0" name="Rectangle 94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1" name="Rectangle 95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2" name="Rectangle 95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3" name="Rectangle 95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4" name="Rectangle 95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5" name="Rectangle 95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6" name="Rectangle 95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7" name="Rectangle 95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8" name="Rectangle 95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9" name="Rectangle 95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0" name="Rectangle 95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920" name="Gruppieren 907"/>
              <p:cNvGrpSpPr>
                <a:grpSpLocks noChangeAspect="1"/>
              </p:cNvGrpSpPr>
              <p:nvPr/>
            </p:nvGrpSpPr>
            <p:grpSpPr bwMode="gray">
              <a:xfrm>
                <a:off x="2602006" y="2960980"/>
                <a:ext cx="88457" cy="234659"/>
                <a:chOff x="9147423" y="1790700"/>
                <a:chExt cx="725488" cy="1924580"/>
              </a:xfrm>
            </p:grpSpPr>
            <p:sp>
              <p:nvSpPr>
                <p:cNvPr id="921"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22" name="Gruppieren 909"/>
                <p:cNvGrpSpPr/>
                <p:nvPr/>
              </p:nvGrpSpPr>
              <p:grpSpPr bwMode="gray">
                <a:xfrm>
                  <a:off x="9202985" y="3524780"/>
                  <a:ext cx="619125" cy="98426"/>
                  <a:chOff x="9202985" y="3100387"/>
                  <a:chExt cx="619125" cy="98426"/>
                </a:xfrm>
              </p:grpSpPr>
              <p:sp>
                <p:nvSpPr>
                  <p:cNvPr id="940" name="Freeform 939"/>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1" name="Freeform 940"/>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23" name="Gruppieren 910"/>
                <p:cNvGrpSpPr/>
                <p:nvPr/>
              </p:nvGrpSpPr>
              <p:grpSpPr bwMode="gray">
                <a:xfrm>
                  <a:off x="9202985" y="1831102"/>
                  <a:ext cx="619125" cy="1128528"/>
                  <a:chOff x="9202985" y="1831102"/>
                  <a:chExt cx="619125" cy="1128528"/>
                </a:xfrm>
              </p:grpSpPr>
              <p:sp>
                <p:nvSpPr>
                  <p:cNvPr id="924"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5" name="Rectangle 924"/>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6" name="Rectangle 925"/>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7" name="Rectangle 926"/>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8" name="Rectangle 927"/>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9" name="Rectangle 928"/>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0" name="Rectangle 929"/>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1" name="Rectangle 930"/>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2" name="Rectangle 931"/>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3" name="Rectangle 932"/>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4" name="Rectangle 933"/>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5" name="Rectangle 934"/>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6" name="Rectangle 935"/>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7" name="Rectangle 936"/>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8" name="Rectangle 937"/>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9" name="Rectangle 938"/>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963" name="Rectangle 962"/>
            <p:cNvSpPr/>
            <p:nvPr/>
          </p:nvSpPr>
          <p:spPr bwMode="gray">
            <a:xfrm>
              <a:off x="10477172" y="3110645"/>
              <a:ext cx="360000" cy="591473"/>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964" name="TextBox 179">
              <a:extLst>
                <a:ext uri="{FF2B5EF4-FFF2-40B4-BE49-F238E27FC236}">
                  <a16:creationId xmlns:a16="http://schemas.microsoft.com/office/drawing/2014/main" id="{D49D6942-7907-B941-BC34-C3F55DB292C9}"/>
                </a:ext>
              </a:extLst>
            </p:cNvPr>
            <p:cNvSpPr txBox="1"/>
            <p:nvPr/>
          </p:nvSpPr>
          <p:spPr bwMode="gray">
            <a:xfrm rot="5400000">
              <a:off x="10716017" y="3336062"/>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Illumin.ai</a:t>
              </a:r>
            </a:p>
          </p:txBody>
        </p:sp>
        <p:cxnSp>
          <p:nvCxnSpPr>
            <p:cNvPr id="965" name="Straight Arrow Connector 964"/>
            <p:cNvCxnSpPr/>
            <p:nvPr/>
          </p:nvCxnSpPr>
          <p:spPr bwMode="gray">
            <a:xfrm flipH="1">
              <a:off x="10312123" y="3526784"/>
              <a:ext cx="202520" cy="9174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966" name="Straight Connector 965"/>
          <p:cNvCxnSpPr/>
          <p:nvPr/>
        </p:nvCxnSpPr>
        <p:spPr bwMode="gray">
          <a:xfrm>
            <a:off x="6080134" y="1706531"/>
            <a:ext cx="0" cy="434833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68" name="TextBox 179">
            <a:extLst>
              <a:ext uri="{FF2B5EF4-FFF2-40B4-BE49-F238E27FC236}">
                <a16:creationId xmlns:a16="http://schemas.microsoft.com/office/drawing/2014/main" id="{D49D6942-7907-B941-BC34-C3F55DB292C9}"/>
              </a:ext>
            </a:extLst>
          </p:cNvPr>
          <p:cNvSpPr txBox="1"/>
          <p:nvPr/>
        </p:nvSpPr>
        <p:spPr bwMode="gray">
          <a:xfrm>
            <a:off x="6432603" y="5425267"/>
            <a:ext cx="5354994" cy="732193"/>
          </a:xfrm>
          <a:prstGeom prst="rect">
            <a:avLst/>
          </a:prstGeom>
          <a:noFill/>
        </p:spPr>
        <p:txBody>
          <a:bodyPr wrap="none" lIns="0" tIns="0" rIns="0" bIns="0" numCol="2" rtlCol="0">
            <a:no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New Bayer In-House</a:t>
            </a:r>
            <a:r>
              <a:rPr kumimoji="0" lang="en-US" sz="900" b="0" i="0" u="none" strike="noStrike" kern="1200" cap="none" spc="0" normalizeH="0" noProof="0" dirty="0">
                <a:ln>
                  <a:noFill/>
                </a:ln>
                <a:solidFill>
                  <a:srgbClr val="000000"/>
                </a:solidFill>
                <a:effectLst/>
                <a:uLnTx/>
                <a:uFillTx/>
                <a:latin typeface="Arial"/>
                <a:ea typeface="Arial Unicode MS"/>
                <a:cs typeface="Arial"/>
              </a:rPr>
              <a:t> Medical Coding is proposing solutions for CT terms only</a:t>
            </a:r>
          </a:p>
          <a:p>
            <a:pPr marR="0" lvl="0" defTabSz="914400" rtl="0" eaLnBrk="1" fontAlgn="auto" latinLnBrk="0" hangingPunct="1">
              <a:lnSpc>
                <a:spcPct val="100000"/>
              </a:lnSpc>
              <a:spcBef>
                <a:spcPts val="0"/>
              </a:spcBef>
              <a:spcAft>
                <a:spcPts val="0"/>
              </a:spcAft>
              <a:buClrTx/>
              <a:buSzTx/>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PV data is coded via Illumin.ai system</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noProof="0" dirty="0">
              <a:ln>
                <a:noFill/>
              </a:ln>
              <a:solidFill>
                <a:srgbClr val="000000"/>
              </a:solidFill>
              <a:effectLst/>
              <a:uLnTx/>
              <a:uFillTx/>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err="1">
                <a:solidFill>
                  <a:srgbClr val="000000"/>
                </a:solidFill>
                <a:latin typeface="Arial"/>
                <a:ea typeface="Arial Unicode MS"/>
                <a:cs typeface="Arial"/>
              </a:rPr>
              <a:t>WhoDD</a:t>
            </a:r>
            <a:r>
              <a:rPr lang="en-US" sz="900" dirty="0">
                <a:solidFill>
                  <a:srgbClr val="000000"/>
                </a:solidFill>
                <a:latin typeface="Arial"/>
                <a:ea typeface="Arial Unicode MS"/>
                <a:cs typeface="Arial"/>
              </a:rPr>
              <a:t> API is used for drug data coding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For Japanese terms, </a:t>
            </a:r>
            <a:r>
              <a:rPr lang="en-US" sz="900" dirty="0" err="1">
                <a:solidFill>
                  <a:srgbClr val="000000"/>
                </a:solidFill>
                <a:latin typeface="Arial"/>
                <a:ea typeface="Arial Unicode MS"/>
                <a:cs typeface="Arial"/>
              </a:rPr>
              <a:t>Skytree</a:t>
            </a:r>
            <a:r>
              <a:rPr lang="en-US" sz="900" dirty="0">
                <a:solidFill>
                  <a:srgbClr val="000000"/>
                </a:solidFill>
                <a:latin typeface="Arial"/>
                <a:ea typeface="Arial Unicode MS"/>
                <a:cs typeface="Arial"/>
              </a:rPr>
              <a:t> is still in place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2" name="TextBox 21"/>
          <p:cNvSpPr txBox="1"/>
          <p:nvPr/>
        </p:nvSpPr>
        <p:spPr bwMode="gray">
          <a:xfrm>
            <a:off x="13428133" y="3325601"/>
            <a:ext cx="914400" cy="914400"/>
          </a:xfrm>
          <a:prstGeom prst="rect">
            <a:avLst/>
          </a:prstGeom>
          <a:noFill/>
        </p:spPr>
        <p:txBody>
          <a:bodyPr vert="horz" wrap="none" lIns="0" tIns="0" rIns="0" bIns="0" rtlCol="0">
            <a:noAutofit/>
          </a:bodyPr>
          <a:lstStyle/>
          <a:p>
            <a:pPr algn="l" rtl="0" fontAlgn="auto" hangingPunct="1">
              <a:lnSpc>
                <a:spcPct val="100000"/>
              </a:lnSpc>
              <a:spcBef>
                <a:spcPts val="0"/>
              </a:spcBef>
              <a:spcAft>
                <a:spcPts val="0"/>
              </a:spcAft>
            </a:pPr>
            <a:endParaRPr lang="en-US" sz="1800" b="0" i="0" u="none" baseline="0" dirty="0">
              <a:solidFill>
                <a:srgbClr val="000000"/>
              </a:solidFill>
              <a:latin typeface="Arial" panose="020B0604020202020204" pitchFamily="34" charset="0"/>
            </a:endParaRPr>
          </a:p>
        </p:txBody>
      </p:sp>
      <p:sp>
        <p:nvSpPr>
          <p:cNvPr id="969" name="TextBox 179">
            <a:extLst>
              <a:ext uri="{FF2B5EF4-FFF2-40B4-BE49-F238E27FC236}">
                <a16:creationId xmlns:a16="http://schemas.microsoft.com/office/drawing/2014/main" id="{D49D6942-7907-B941-BC34-C3F55DB292C9}"/>
              </a:ext>
            </a:extLst>
          </p:cNvPr>
          <p:cNvSpPr txBox="1"/>
          <p:nvPr/>
        </p:nvSpPr>
        <p:spPr bwMode="gray">
          <a:xfrm>
            <a:off x="673725" y="5420202"/>
            <a:ext cx="5354994" cy="976164"/>
          </a:xfrm>
          <a:prstGeom prst="rect">
            <a:avLst/>
          </a:prstGeom>
          <a:noFill/>
        </p:spPr>
        <p:txBody>
          <a:bodyPr wrap="none" lIns="0" tIns="0" rIns="0" bIns="0" numCol="2" rtlCol="0">
            <a:no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Today, coding</a:t>
            </a:r>
            <a:r>
              <a:rPr kumimoji="0" lang="en-US" sz="900" b="0" i="0" u="none" strike="noStrike" kern="1200" cap="none" spc="0" normalizeH="0" noProof="0" dirty="0">
                <a:ln>
                  <a:noFill/>
                </a:ln>
                <a:solidFill>
                  <a:srgbClr val="000000"/>
                </a:solidFill>
                <a:effectLst/>
                <a:uLnTx/>
                <a:uFillTx/>
                <a:latin typeface="Arial"/>
                <a:ea typeface="Arial Unicode MS"/>
                <a:cs typeface="Arial"/>
              </a:rPr>
              <a:t> of CT, PV and drug data is conducted via IBM Watson interface only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For Japanese terms, </a:t>
            </a:r>
            <a:r>
              <a:rPr lang="en-US" sz="900" dirty="0" err="1">
                <a:solidFill>
                  <a:srgbClr val="000000"/>
                </a:solidFill>
                <a:latin typeface="Arial"/>
                <a:ea typeface="Arial Unicode MS"/>
                <a:cs typeface="Arial"/>
              </a:rPr>
              <a:t>Skytree</a:t>
            </a:r>
            <a:r>
              <a:rPr lang="en-US" sz="900" dirty="0">
                <a:solidFill>
                  <a:srgbClr val="000000"/>
                </a:solidFill>
                <a:latin typeface="Arial"/>
                <a:ea typeface="Arial Unicode MS"/>
                <a:cs typeface="Arial"/>
              </a:rPr>
              <a:t> is being used</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70" name="Rectangle 969"/>
          <p:cNvSpPr/>
          <p:nvPr/>
        </p:nvSpPr>
        <p:spPr bwMode="gray">
          <a:xfrm>
            <a:off x="3745269" y="3071525"/>
            <a:ext cx="1754796" cy="736758"/>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Tree>
    <p:extLst>
      <p:ext uri="{BB962C8B-B14F-4D97-AF65-F5344CB8AC3E}">
        <p14:creationId xmlns:p14="http://schemas.microsoft.com/office/powerpoint/2010/main" val="216693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16814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Work Package 5 | April – November 2021</a:t>
            </a:r>
          </a:p>
        </p:txBody>
      </p:sp>
      <p:sp>
        <p:nvSpPr>
          <p:cNvPr id="3" name="Title 2"/>
          <p:cNvSpPr>
            <a:spLocks noGrp="1"/>
          </p:cNvSpPr>
          <p:nvPr>
            <p:ph type="title"/>
          </p:nvPr>
        </p:nvSpPr>
        <p:spPr/>
        <p:txBody>
          <a:bodyPr/>
          <a:lstStyle/>
          <a:p>
            <a:r>
              <a:rPr lang="en-US" dirty="0"/>
              <a:t>Testing and Deployment</a:t>
            </a:r>
          </a:p>
        </p:txBody>
      </p:sp>
      <p:sp>
        <p:nvSpPr>
          <p:cNvPr id="5" name="Slide Number Placeholder 4"/>
          <p:cNvSpPr>
            <a:spLocks noGrp="1"/>
          </p:cNvSpPr>
          <p:nvPr>
            <p:ph type="sldNum" sz="quarter" idx="12"/>
          </p:nvPr>
        </p:nvSpPr>
        <p:spPr/>
        <p:txBody>
          <a:bodyPr/>
          <a:lstStyle/>
          <a:p>
            <a:fld id="{EEAD9179-7A6B-4268-BEB2-F3B8EB06115B}" type="slidenum">
              <a:rPr lang="en-US" smtClean="0"/>
              <a:t>36</a:t>
            </a:fld>
            <a:endParaRPr lang="en-US" dirty="0"/>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rgbClr val="D0EEA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Ensure </a:t>
            </a:r>
            <a:r>
              <a:rPr lang="en-US" sz="1100" dirty="0" err="1"/>
              <a:t>MatchPoint</a:t>
            </a:r>
            <a:r>
              <a:rPr lang="en-US" sz="1100" dirty="0"/>
              <a:t> Coder system is compliant after integration of the new system. This includes all relevant testing and validation efforts according to compliance standards as well as a successful deployment and Go-Live.</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rgbClr val="D0EEA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21" name="Gruppieren 14"/>
          <p:cNvGrpSpPr/>
          <p:nvPr/>
        </p:nvGrpSpPr>
        <p:grpSpPr>
          <a:xfrm>
            <a:off x="1404607" y="3081150"/>
            <a:ext cx="2879625" cy="1602311"/>
            <a:chOff x="1404790" y="2987810"/>
            <a:chExt cx="2880000" cy="1602520"/>
          </a:xfrm>
        </p:grpSpPr>
        <p:sp>
          <p:nvSpPr>
            <p:cNvPr id="22" name="Rectangle 21">
              <a:extLst>
                <a:ext uri="{FF2B5EF4-FFF2-40B4-BE49-F238E27FC236}">
                  <a16:creationId xmlns:a16="http://schemas.microsoft.com/office/drawing/2014/main" id="{2DA66443-C442-AB44-BEA7-30160E3BFDA3}"/>
                </a:ext>
              </a:extLst>
            </p:cNvPr>
            <p:cNvSpPr/>
            <p:nvPr/>
          </p:nvSpPr>
          <p:spPr>
            <a:xfrm>
              <a:off x="1404792" y="2987810"/>
              <a:ext cx="2668205" cy="204282"/>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Integration and Validation Testing</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test plans for integration and validation testing based on internal best-practices and requirements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Conduct integration and validation testing</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Evaluate and document results according to </a:t>
              </a:r>
              <a:r>
                <a:rPr lang="en-US" sz="1100" dirty="0" err="1">
                  <a:ea typeface="Chronicle Display Black" charset="0"/>
                  <a:cs typeface="Chronicle Display Black" charset="0"/>
                </a:rPr>
                <a:t>GxP</a:t>
              </a:r>
              <a:r>
                <a:rPr lang="en-US" sz="1100" dirty="0">
                  <a:ea typeface="Chronicle Display Black" charset="0"/>
                  <a:cs typeface="Chronicle Display Black" charset="0"/>
                </a:rPr>
                <a:t> standards</a:t>
              </a:r>
            </a:p>
            <a:p>
              <a:pPr>
                <a:spcAft>
                  <a:spcPts val="600"/>
                </a:spcAft>
              </a:pPr>
              <a:endParaRPr lang="en-US" sz="1100" dirty="0">
                <a:ea typeface="Chronicle Display Black" charset="0"/>
                <a:cs typeface="Chronicle Display Black" charset="0"/>
              </a:endParaRPr>
            </a:p>
          </p:txBody>
        </p:sp>
      </p:grpSp>
      <p:grpSp>
        <p:nvGrpSpPr>
          <p:cNvPr id="24" name="Gruppieren 15"/>
          <p:cNvGrpSpPr/>
          <p:nvPr/>
        </p:nvGrpSpPr>
        <p:grpSpPr>
          <a:xfrm>
            <a:off x="4893480" y="3081151"/>
            <a:ext cx="2879625" cy="1602310"/>
            <a:chOff x="4869174" y="2987811"/>
            <a:chExt cx="2880000" cy="1602519"/>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1"/>
              <a:ext cx="2533562"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User Acceptance Testing</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test plan and prepare User Acceptance Testing considering stakeholder expectations and availabilities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Conduct User Acceptance Test</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Evaluate and document results</a:t>
              </a:r>
            </a:p>
          </p:txBody>
        </p:sp>
      </p:grpSp>
      <p:grpSp>
        <p:nvGrpSpPr>
          <p:cNvPr id="27" name="Gruppieren 16"/>
          <p:cNvGrpSpPr/>
          <p:nvPr/>
        </p:nvGrpSpPr>
        <p:grpSpPr>
          <a:xfrm>
            <a:off x="8382354" y="3081152"/>
            <a:ext cx="2879625" cy="1602833"/>
            <a:chOff x="8383446" y="2987811"/>
            <a:chExt cx="2880000" cy="1603042"/>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1"/>
              <a:ext cx="2880000"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Deployment and Go-Live</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Develop cutover and roll back plans for Go-Live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Request and gather internal reviews and approvals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Prepare and manage Go-Live </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rgbClr val="D0EEA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48" name="Rectangle 47"/>
          <p:cNvSpPr/>
          <p:nvPr/>
        </p:nvSpPr>
        <p:spPr>
          <a:xfrm>
            <a:off x="1404607" y="5170503"/>
            <a:ext cx="4140000" cy="1738938"/>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Data Science Team(s)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ML/Cloud Engineer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IT System Owner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Validation SME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Business Stakeholder (as required)</a:t>
            </a:r>
          </a:p>
          <a:p>
            <a:pPr>
              <a:spcAft>
                <a:spcPts val="600"/>
              </a:spcAft>
            </a:pPr>
            <a:endParaRPr lang="en-US" sz="1100" dirty="0">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rgbClr val="D0EEA9"/>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sp>
        <p:nvSpPr>
          <p:cNvPr id="67" name="Rectangle 66"/>
          <p:cNvSpPr/>
          <p:nvPr/>
        </p:nvSpPr>
        <p:spPr>
          <a:xfrm>
            <a:off x="6901215" y="5170503"/>
            <a:ext cx="4140000" cy="923330"/>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Successfully performed UAT as well as integration and validation testing</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Successful Deployment and Go-Live of new system</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Complete set of validation documents </a:t>
            </a:r>
          </a:p>
        </p:txBody>
      </p:sp>
      <p:grpSp>
        <p:nvGrpSpPr>
          <p:cNvPr id="96"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97"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05"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51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2454733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Work Package 6 | December 2021 – May 2022</a:t>
            </a:r>
          </a:p>
        </p:txBody>
      </p:sp>
      <p:sp>
        <p:nvSpPr>
          <p:cNvPr id="3" name="Title 2"/>
          <p:cNvSpPr>
            <a:spLocks noGrp="1"/>
          </p:cNvSpPr>
          <p:nvPr>
            <p:ph type="title"/>
          </p:nvPr>
        </p:nvSpPr>
        <p:spPr/>
        <p:txBody>
          <a:bodyPr/>
          <a:lstStyle/>
          <a:p>
            <a:r>
              <a:rPr lang="en-US" dirty="0" err="1"/>
              <a:t>Hypercare</a:t>
            </a:r>
            <a:r>
              <a:rPr lang="en-US" dirty="0"/>
              <a:t> and Documentation</a:t>
            </a:r>
          </a:p>
        </p:txBody>
      </p:sp>
      <p:sp>
        <p:nvSpPr>
          <p:cNvPr id="5" name="Slide Number Placeholder 4"/>
          <p:cNvSpPr>
            <a:spLocks noGrp="1"/>
          </p:cNvSpPr>
          <p:nvPr>
            <p:ph type="sldNum" sz="quarter" idx="12"/>
          </p:nvPr>
        </p:nvSpPr>
        <p:spPr/>
        <p:txBody>
          <a:bodyPr/>
          <a:lstStyle/>
          <a:p>
            <a:fld id="{EEAD9179-7A6B-4268-BEB2-F3B8EB06115B}" type="slidenum">
              <a:rPr lang="en-US" smtClean="0"/>
              <a:t>37</a:t>
            </a:fld>
            <a:endParaRPr lang="en-US" dirty="0"/>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endParaRPr lang="en-US" sz="1600" b="1" kern="0" dirty="0">
              <a:solidFill>
                <a:srgbClr val="FFFFFF"/>
              </a:solidFill>
              <a:latin typeface="Open Sans"/>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rgbClr val="BBA4B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924933" cy="246221"/>
          </a:xfrm>
          <a:prstGeom prst="rect">
            <a:avLst/>
          </a:prstGeom>
        </p:spPr>
        <p:txBody>
          <a:bodyPr wrap="none" lIns="0" tIns="0" rIns="0" bIns="0">
            <a:spAutoFit/>
          </a:bodyPr>
          <a:lstStyle/>
          <a:p>
            <a:pPr defTabSz="914309">
              <a:defRPr/>
            </a:pPr>
            <a:r>
              <a:rPr lang="en-US" sz="1600" b="1" dirty="0">
                <a:solidFill>
                  <a:srgbClr val="000000"/>
                </a:solidFill>
                <a:latin typeface="+mj-lt"/>
              </a:rPr>
              <a:t>Objective</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r>
              <a:rPr lang="en-US" sz="1100" dirty="0"/>
              <a:t>Main focus of Work Package 6 are downstream tasks such as successfully disconnecting IBM Watson from the coding environment, monitoring the new system and close the project. The objective is to have a system that runs stable and a well-documented project closure.</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rgbClr val="BBA4B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1431867"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Main Activities</a:t>
            </a:r>
          </a:p>
        </p:txBody>
      </p:sp>
      <p:grpSp>
        <p:nvGrpSpPr>
          <p:cNvPr id="21" name="Gruppieren 14"/>
          <p:cNvGrpSpPr/>
          <p:nvPr/>
        </p:nvGrpSpPr>
        <p:grpSpPr>
          <a:xfrm>
            <a:off x="1404607" y="3081150"/>
            <a:ext cx="2879625" cy="1602311"/>
            <a:chOff x="1404790" y="2987810"/>
            <a:chExt cx="2880000" cy="1602520"/>
          </a:xfrm>
        </p:grpSpPr>
        <p:sp>
          <p:nvSpPr>
            <p:cNvPr id="22" name="Rectangle 21">
              <a:extLst>
                <a:ext uri="{FF2B5EF4-FFF2-40B4-BE49-F238E27FC236}">
                  <a16:creationId xmlns:a16="http://schemas.microsoft.com/office/drawing/2014/main" id="{2DA66443-C442-AB44-BEA7-30160E3BFDA3}"/>
                </a:ext>
              </a:extLst>
            </p:cNvPr>
            <p:cNvSpPr/>
            <p:nvPr/>
          </p:nvSpPr>
          <p:spPr>
            <a:xfrm>
              <a:off x="1404792" y="2987810"/>
              <a:ext cx="2464979" cy="223523"/>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Decommissioning of IBM Watson</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Shutdown IBM Watson interface</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4" name="Gruppieren 15"/>
          <p:cNvGrpSpPr/>
          <p:nvPr/>
        </p:nvGrpSpPr>
        <p:grpSpPr>
          <a:xfrm>
            <a:off x="4893480" y="3081151"/>
            <a:ext cx="2879625" cy="1602310"/>
            <a:chOff x="4869174" y="2987811"/>
            <a:chExt cx="2880000" cy="1602519"/>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1"/>
              <a:ext cx="2533562" cy="263186"/>
            </a:xfrm>
            <a:prstGeom prst="rect">
              <a:avLst/>
            </a:prstGeom>
          </p:spPr>
          <p:txBody>
            <a:bodyPr wrap="square" lIns="0">
              <a:noAutofit/>
            </a:bodyPr>
            <a:lstStyle/>
            <a:p>
              <a:pPr>
                <a:lnSpc>
                  <a:spcPct val="85000"/>
                </a:lnSpc>
                <a:spcBef>
                  <a:spcPts val="400"/>
                </a:spcBef>
              </a:pPr>
              <a:r>
                <a:rPr lang="en-US" sz="1100" b="1" dirty="0" err="1">
                  <a:ea typeface="Chronicle Display Black" charset="0"/>
                  <a:cs typeface="Chronicle Display Black" charset="0"/>
                </a:rPr>
                <a:t>Hypercare</a:t>
              </a:r>
              <a:r>
                <a:rPr lang="en-US" sz="1100" b="1" dirty="0">
                  <a:ea typeface="Chronicle Display Black" charset="0"/>
                  <a:cs typeface="Chronicle Display Black" charset="0"/>
                </a:rPr>
                <a:t> of new system</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Monitor new system performance and operations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Manage issues and bug fixes as required</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grpSp>
        <p:nvGrpSpPr>
          <p:cNvPr id="27" name="Gruppieren 16"/>
          <p:cNvGrpSpPr/>
          <p:nvPr/>
        </p:nvGrpSpPr>
        <p:grpSpPr>
          <a:xfrm>
            <a:off x="8382354" y="3081152"/>
            <a:ext cx="2879625" cy="1602833"/>
            <a:chOff x="8383446" y="2987811"/>
            <a:chExt cx="2880000" cy="1603042"/>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1"/>
              <a:ext cx="2880000" cy="263186"/>
            </a:xfrm>
            <a:prstGeom prst="rect">
              <a:avLst/>
            </a:prstGeom>
          </p:spPr>
          <p:txBody>
            <a:bodyPr wrap="square" lIns="0">
              <a:noAutofit/>
            </a:bodyPr>
            <a:lstStyle/>
            <a:p>
              <a:pPr>
                <a:lnSpc>
                  <a:spcPct val="85000"/>
                </a:lnSpc>
                <a:spcBef>
                  <a:spcPts val="400"/>
                </a:spcBef>
              </a:pPr>
              <a:r>
                <a:rPr lang="en-US" sz="1100" b="1" dirty="0">
                  <a:ea typeface="Chronicle Display Black" charset="0"/>
                  <a:cs typeface="Chronicle Display Black" charset="0"/>
                </a:rPr>
                <a:t>Project Documentation</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Document Lessons Learned </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Initiate official Project Closure</a:t>
              </a: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a:p>
              <a:pPr marL="171433" indent="-171433">
                <a:spcAft>
                  <a:spcPts val="600"/>
                </a:spcAft>
                <a:buFont typeface="Arial" panose="020B0604020202020204" pitchFamily="34" charset="0"/>
                <a:buChar char="•"/>
              </a:pPr>
              <a:endParaRPr lang="en-US" sz="1100" dirty="0">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rgbClr val="BBA4BF"/>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2176878"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Involved Stakeholders</a:t>
            </a:r>
          </a:p>
        </p:txBody>
      </p:sp>
      <p:sp>
        <p:nvSpPr>
          <p:cNvPr id="48" name="Rectangle 47"/>
          <p:cNvSpPr/>
          <p:nvPr/>
        </p:nvSpPr>
        <p:spPr>
          <a:xfrm>
            <a:off x="1404607" y="5170503"/>
            <a:ext cx="4140000" cy="1738938"/>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Data Science Team(s)</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Manager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IT System Owner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ML/Cloud Engineer</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Validation SME</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Business Stakeholder (as required)</a:t>
            </a:r>
          </a:p>
          <a:p>
            <a:pPr>
              <a:spcAft>
                <a:spcPts val="600"/>
              </a:spcAft>
            </a:pPr>
            <a:endParaRPr lang="en-US" sz="1100" dirty="0">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rgbClr val="BBA4BF"/>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003480" cy="246221"/>
          </a:xfrm>
          <a:prstGeom prst="rect">
            <a:avLst/>
          </a:prstGeom>
          <a:ln>
            <a:noFill/>
          </a:ln>
        </p:spPr>
        <p:txBody>
          <a:bodyPr wrap="none" lIns="0" tIns="0" rIns="0" bIns="0">
            <a:spAutoFit/>
          </a:bodyPr>
          <a:lstStyle/>
          <a:p>
            <a:pPr defTabSz="914309">
              <a:defRPr/>
            </a:pPr>
            <a:r>
              <a:rPr lang="en-US" sz="1600" b="1" dirty="0">
                <a:solidFill>
                  <a:srgbClr val="000000"/>
                </a:solidFill>
                <a:latin typeface="+mj-lt"/>
              </a:rPr>
              <a:t>Outcomes</a:t>
            </a:r>
          </a:p>
        </p:txBody>
      </p:sp>
      <p:sp>
        <p:nvSpPr>
          <p:cNvPr id="67" name="Rectangle 66"/>
          <p:cNvSpPr/>
          <p:nvPr/>
        </p:nvSpPr>
        <p:spPr>
          <a:xfrm>
            <a:off x="6901215" y="5170503"/>
            <a:ext cx="4140000" cy="1338828"/>
          </a:xfrm>
          <a:prstGeom prst="rect">
            <a:avLst/>
          </a:prstGeom>
        </p:spPr>
        <p:txBody>
          <a:bodyPr wrap="square">
            <a:spAutoFit/>
          </a:bodyPr>
          <a:lstStyle/>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All infrastructure components regarding IBM Watson are successfully decommissioned</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The new system runs stable </a:t>
            </a:r>
          </a:p>
          <a:p>
            <a:pPr marL="171433" indent="-171433">
              <a:spcAft>
                <a:spcPts val="600"/>
              </a:spcAft>
              <a:buFont typeface="Arial" panose="020B0604020202020204" pitchFamily="34" charset="0"/>
              <a:buChar char="•"/>
            </a:pPr>
            <a:r>
              <a:rPr lang="en-US" sz="1100" dirty="0">
                <a:ea typeface="Chronicle Display Black" charset="0"/>
                <a:cs typeface="Chronicle Display Black" charset="0"/>
              </a:rPr>
              <a:t>Project documentation is compliant with all internal requirements (such as </a:t>
            </a:r>
            <a:r>
              <a:rPr lang="en-US" sz="1100" dirty="0" err="1">
                <a:ea typeface="Chronicle Display Black" charset="0"/>
                <a:cs typeface="Chronicle Display Black" charset="0"/>
              </a:rPr>
              <a:t>GxP</a:t>
            </a:r>
            <a:r>
              <a:rPr lang="en-US" sz="1100" dirty="0">
                <a:ea typeface="Chronicle Display Black" charset="0"/>
                <a:cs typeface="Chronicle Display Black" charset="0"/>
              </a:rPr>
              <a:t>)</a:t>
            </a:r>
          </a:p>
          <a:p>
            <a:pPr>
              <a:spcAft>
                <a:spcPts val="600"/>
              </a:spcAft>
            </a:pPr>
            <a:endParaRPr lang="en-US" sz="1100" dirty="0">
              <a:ea typeface="Chronicle Display Black" charset="0"/>
              <a:cs typeface="Chronicle Display Black" charset="0"/>
            </a:endParaRPr>
          </a:p>
        </p:txBody>
      </p:sp>
      <p:grpSp>
        <p:nvGrpSpPr>
          <p:cNvPr id="96" name="People">
            <a:extLst>
              <a:ext uri="{FF2B5EF4-FFF2-40B4-BE49-F238E27FC236}">
                <a16:creationId xmlns:a16="http://schemas.microsoft.com/office/drawing/2014/main" id="{CA05C5B7-E0EF-41F9-B962-7E92BDEE2AD2}"/>
              </a:ext>
            </a:extLst>
          </p:cNvPr>
          <p:cNvGrpSpPr/>
          <p:nvPr/>
        </p:nvGrpSpPr>
        <p:grpSpPr bwMode="gray">
          <a:xfrm>
            <a:off x="780820" y="4933677"/>
            <a:ext cx="472610" cy="242514"/>
            <a:chOff x="-11871325" y="315913"/>
            <a:chExt cx="1027112" cy="527050"/>
          </a:xfrm>
          <a:solidFill>
            <a:schemeClr val="accent1"/>
          </a:solidFill>
        </p:grpSpPr>
        <p:sp>
          <p:nvSpPr>
            <p:cNvPr id="97" name="Freeform 106">
              <a:extLst>
                <a:ext uri="{FF2B5EF4-FFF2-40B4-BE49-F238E27FC236}">
                  <a16:creationId xmlns:a16="http://schemas.microsoft.com/office/drawing/2014/main" id="{7E637D81-20CC-444B-96A4-F6949AFE270E}"/>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7">
              <a:extLst>
                <a:ext uri="{FF2B5EF4-FFF2-40B4-BE49-F238E27FC236}">
                  <a16:creationId xmlns:a16="http://schemas.microsoft.com/office/drawing/2014/main" id="{A6578F4F-25A8-4595-8543-DE2F3349BB20}"/>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8">
              <a:extLst>
                <a:ext uri="{FF2B5EF4-FFF2-40B4-BE49-F238E27FC236}">
                  <a16:creationId xmlns:a16="http://schemas.microsoft.com/office/drawing/2014/main" id="{307AAC61-F238-4880-A487-B7D4272812CA}"/>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1">
            <a:extLst>
              <a:ext uri="{FF2B5EF4-FFF2-40B4-BE49-F238E27FC236}">
                <a16:creationId xmlns:a16="http://schemas.microsoft.com/office/drawing/2014/main" id="{BF5639CB-89C7-4AEA-8FFF-98E76E9953A2}"/>
              </a:ext>
            </a:extLst>
          </p:cNvPr>
          <p:cNvGrpSpPr>
            <a:grpSpLocks noChangeAspect="1"/>
          </p:cNvGrpSpPr>
          <p:nvPr/>
        </p:nvGrpSpPr>
        <p:grpSpPr bwMode="auto">
          <a:xfrm>
            <a:off x="6358695" y="4889523"/>
            <a:ext cx="363676" cy="324000"/>
            <a:chOff x="2112" y="1821"/>
            <a:chExt cx="715" cy="637"/>
          </a:xfrm>
        </p:grpSpPr>
        <p:sp>
          <p:nvSpPr>
            <p:cNvPr id="105" name="Freeform 42">
              <a:extLst>
                <a:ext uri="{FF2B5EF4-FFF2-40B4-BE49-F238E27FC236}">
                  <a16:creationId xmlns:a16="http://schemas.microsoft.com/office/drawing/2014/main" id="{4DBF39BD-2EC6-45EA-A552-A76DD1E0278D}"/>
                </a:ext>
              </a:extLst>
            </p:cNvPr>
            <p:cNvSpPr>
              <a:spLocks/>
            </p:cNvSpPr>
            <p:nvPr/>
          </p:nvSpPr>
          <p:spPr bwMode="auto">
            <a:xfrm>
              <a:off x="2211" y="1827"/>
              <a:ext cx="314" cy="544"/>
            </a:xfrm>
            <a:custGeom>
              <a:avLst/>
              <a:gdLst>
                <a:gd name="T0" fmla="*/ 907 w 983"/>
                <a:gd name="T1" fmla="*/ 1701 h 1701"/>
                <a:gd name="T2" fmla="*/ 849 w 983"/>
                <a:gd name="T3" fmla="*/ 1666 h 1701"/>
                <a:gd name="T4" fmla="*/ 17 w 983"/>
                <a:gd name="T5" fmla="*/ 107 h 1701"/>
                <a:gd name="T6" fmla="*/ 44 w 983"/>
                <a:gd name="T7" fmla="*/ 18 h 1701"/>
                <a:gd name="T8" fmla="*/ 133 w 983"/>
                <a:gd name="T9" fmla="*/ 45 h 1701"/>
                <a:gd name="T10" fmla="*/ 966 w 983"/>
                <a:gd name="T11" fmla="*/ 1604 h 1701"/>
                <a:gd name="T12" fmla="*/ 939 w 983"/>
                <a:gd name="T13" fmla="*/ 1693 h 1701"/>
                <a:gd name="T14" fmla="*/ 907 w 983"/>
                <a:gd name="T15" fmla="*/ 1701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3" h="1701">
                  <a:moveTo>
                    <a:pt x="907" y="1701"/>
                  </a:moveTo>
                  <a:cubicBezTo>
                    <a:pt x="884" y="1701"/>
                    <a:pt x="861" y="1688"/>
                    <a:pt x="849" y="1666"/>
                  </a:cubicBezTo>
                  <a:cubicBezTo>
                    <a:pt x="17" y="107"/>
                    <a:pt x="17" y="107"/>
                    <a:pt x="17" y="107"/>
                  </a:cubicBezTo>
                  <a:cubicBezTo>
                    <a:pt x="0" y="75"/>
                    <a:pt x="12" y="35"/>
                    <a:pt x="44" y="18"/>
                  </a:cubicBezTo>
                  <a:cubicBezTo>
                    <a:pt x="76" y="0"/>
                    <a:pt x="116" y="13"/>
                    <a:pt x="133" y="45"/>
                  </a:cubicBezTo>
                  <a:cubicBezTo>
                    <a:pt x="966" y="1604"/>
                    <a:pt x="966" y="1604"/>
                    <a:pt x="966" y="1604"/>
                  </a:cubicBezTo>
                  <a:cubicBezTo>
                    <a:pt x="983" y="1636"/>
                    <a:pt x="971" y="1676"/>
                    <a:pt x="939" y="1693"/>
                  </a:cubicBezTo>
                  <a:cubicBezTo>
                    <a:pt x="929" y="1698"/>
                    <a:pt x="918" y="1701"/>
                    <a:pt x="907" y="1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3">
              <a:extLst>
                <a:ext uri="{FF2B5EF4-FFF2-40B4-BE49-F238E27FC236}">
                  <a16:creationId xmlns:a16="http://schemas.microsoft.com/office/drawing/2014/main" id="{0E619026-6ECE-4BA5-9A13-3E042EE425A8}"/>
                </a:ext>
              </a:extLst>
            </p:cNvPr>
            <p:cNvSpPr>
              <a:spLocks/>
            </p:cNvSpPr>
            <p:nvPr/>
          </p:nvSpPr>
          <p:spPr bwMode="auto">
            <a:xfrm>
              <a:off x="2112" y="1821"/>
              <a:ext cx="144" cy="97"/>
            </a:xfrm>
            <a:custGeom>
              <a:avLst/>
              <a:gdLst>
                <a:gd name="T0" fmla="*/ 76 w 451"/>
                <a:gd name="T1" fmla="*/ 303 h 303"/>
                <a:gd name="T2" fmla="*/ 18 w 451"/>
                <a:gd name="T3" fmla="*/ 268 h 303"/>
                <a:gd name="T4" fmla="*/ 44 w 451"/>
                <a:gd name="T5" fmla="*/ 179 h 303"/>
                <a:gd name="T6" fmla="*/ 344 w 451"/>
                <a:gd name="T7" fmla="*/ 17 h 303"/>
                <a:gd name="T8" fmla="*/ 434 w 451"/>
                <a:gd name="T9" fmla="*/ 44 h 303"/>
                <a:gd name="T10" fmla="*/ 407 w 451"/>
                <a:gd name="T11" fmla="*/ 133 h 303"/>
                <a:gd name="T12" fmla="*/ 107 w 451"/>
                <a:gd name="T13" fmla="*/ 295 h 303"/>
                <a:gd name="T14" fmla="*/ 76 w 451"/>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303">
                  <a:moveTo>
                    <a:pt x="76" y="303"/>
                  </a:moveTo>
                  <a:cubicBezTo>
                    <a:pt x="52" y="303"/>
                    <a:pt x="30" y="291"/>
                    <a:pt x="18" y="268"/>
                  </a:cubicBezTo>
                  <a:cubicBezTo>
                    <a:pt x="0" y="236"/>
                    <a:pt x="12" y="196"/>
                    <a:pt x="44" y="179"/>
                  </a:cubicBezTo>
                  <a:cubicBezTo>
                    <a:pt x="344" y="17"/>
                    <a:pt x="344" y="17"/>
                    <a:pt x="344" y="17"/>
                  </a:cubicBezTo>
                  <a:cubicBezTo>
                    <a:pt x="376" y="0"/>
                    <a:pt x="416" y="12"/>
                    <a:pt x="434" y="44"/>
                  </a:cubicBezTo>
                  <a:cubicBezTo>
                    <a:pt x="451" y="76"/>
                    <a:pt x="439" y="116"/>
                    <a:pt x="407" y="133"/>
                  </a:cubicBezTo>
                  <a:cubicBezTo>
                    <a:pt x="107" y="295"/>
                    <a:pt x="107" y="295"/>
                    <a:pt x="107" y="295"/>
                  </a:cubicBezTo>
                  <a:cubicBezTo>
                    <a:pt x="97" y="301"/>
                    <a:pt x="86" y="303"/>
                    <a:pt x="76"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a:extLst>
                <a:ext uri="{FF2B5EF4-FFF2-40B4-BE49-F238E27FC236}">
                  <a16:creationId xmlns:a16="http://schemas.microsoft.com/office/drawing/2014/main" id="{A8BABF38-F0D0-47E0-A00F-CA100163C8C9}"/>
                </a:ext>
              </a:extLst>
            </p:cNvPr>
            <p:cNvSpPr>
              <a:spLocks/>
            </p:cNvSpPr>
            <p:nvPr/>
          </p:nvSpPr>
          <p:spPr bwMode="auto">
            <a:xfrm>
              <a:off x="2477" y="2156"/>
              <a:ext cx="350" cy="215"/>
            </a:xfrm>
            <a:custGeom>
              <a:avLst/>
              <a:gdLst>
                <a:gd name="T0" fmla="*/ 75 w 1093"/>
                <a:gd name="T1" fmla="*/ 671 h 671"/>
                <a:gd name="T2" fmla="*/ 18 w 1093"/>
                <a:gd name="T3" fmla="*/ 637 h 671"/>
                <a:gd name="T4" fmla="*/ 43 w 1093"/>
                <a:gd name="T5" fmla="*/ 547 h 671"/>
                <a:gd name="T6" fmla="*/ 985 w 1093"/>
                <a:gd name="T7" fmla="*/ 18 h 671"/>
                <a:gd name="T8" fmla="*/ 1075 w 1093"/>
                <a:gd name="T9" fmla="*/ 44 h 671"/>
                <a:gd name="T10" fmla="*/ 1050 w 1093"/>
                <a:gd name="T11" fmla="*/ 133 h 671"/>
                <a:gd name="T12" fmla="*/ 108 w 1093"/>
                <a:gd name="T13" fmla="*/ 662 h 671"/>
                <a:gd name="T14" fmla="*/ 75 w 1093"/>
                <a:gd name="T15" fmla="*/ 671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671">
                  <a:moveTo>
                    <a:pt x="75" y="671"/>
                  </a:moveTo>
                  <a:cubicBezTo>
                    <a:pt x="52" y="671"/>
                    <a:pt x="30" y="659"/>
                    <a:pt x="18" y="637"/>
                  </a:cubicBezTo>
                  <a:cubicBezTo>
                    <a:pt x="0" y="605"/>
                    <a:pt x="11" y="565"/>
                    <a:pt x="43" y="547"/>
                  </a:cubicBezTo>
                  <a:cubicBezTo>
                    <a:pt x="985" y="18"/>
                    <a:pt x="985" y="18"/>
                    <a:pt x="985" y="18"/>
                  </a:cubicBezTo>
                  <a:cubicBezTo>
                    <a:pt x="1017" y="0"/>
                    <a:pt x="1057" y="12"/>
                    <a:pt x="1075" y="44"/>
                  </a:cubicBezTo>
                  <a:cubicBezTo>
                    <a:pt x="1093" y="75"/>
                    <a:pt x="1082" y="116"/>
                    <a:pt x="1050" y="133"/>
                  </a:cubicBezTo>
                  <a:cubicBezTo>
                    <a:pt x="108" y="662"/>
                    <a:pt x="108" y="662"/>
                    <a:pt x="108" y="662"/>
                  </a:cubicBezTo>
                  <a:cubicBezTo>
                    <a:pt x="98" y="668"/>
                    <a:pt x="86" y="671"/>
                    <a:pt x="75" y="6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5">
              <a:extLst>
                <a:ext uri="{FF2B5EF4-FFF2-40B4-BE49-F238E27FC236}">
                  <a16:creationId xmlns:a16="http://schemas.microsoft.com/office/drawing/2014/main" id="{FDB19E20-AF62-4E82-9FBE-DB18F904A278}"/>
                </a:ext>
              </a:extLst>
            </p:cNvPr>
            <p:cNvSpPr>
              <a:spLocks/>
            </p:cNvSpPr>
            <p:nvPr/>
          </p:nvSpPr>
          <p:spPr bwMode="auto">
            <a:xfrm>
              <a:off x="2429" y="1979"/>
              <a:ext cx="349" cy="308"/>
            </a:xfrm>
            <a:custGeom>
              <a:avLst/>
              <a:gdLst>
                <a:gd name="T0" fmla="*/ 349 w 349"/>
                <a:gd name="T1" fmla="*/ 166 h 308"/>
                <a:gd name="T2" fmla="*/ 92 w 349"/>
                <a:gd name="T3" fmla="*/ 308 h 308"/>
                <a:gd name="T4" fmla="*/ 0 w 349"/>
                <a:gd name="T5" fmla="*/ 142 h 308"/>
                <a:gd name="T6" fmla="*/ 257 w 349"/>
                <a:gd name="T7" fmla="*/ 0 h 308"/>
                <a:gd name="T8" fmla="*/ 349 w 349"/>
                <a:gd name="T9" fmla="*/ 166 h 308"/>
              </a:gdLst>
              <a:ahLst/>
              <a:cxnLst>
                <a:cxn ang="0">
                  <a:pos x="T0" y="T1"/>
                </a:cxn>
                <a:cxn ang="0">
                  <a:pos x="T2" y="T3"/>
                </a:cxn>
                <a:cxn ang="0">
                  <a:pos x="T4" y="T5"/>
                </a:cxn>
                <a:cxn ang="0">
                  <a:pos x="T6" y="T7"/>
                </a:cxn>
                <a:cxn ang="0">
                  <a:pos x="T8" y="T9"/>
                </a:cxn>
              </a:cxnLst>
              <a:rect l="0" t="0" r="r" b="b"/>
              <a:pathLst>
                <a:path w="349" h="308">
                  <a:moveTo>
                    <a:pt x="349" y="166"/>
                  </a:moveTo>
                  <a:lnTo>
                    <a:pt x="92" y="308"/>
                  </a:lnTo>
                  <a:lnTo>
                    <a:pt x="0" y="142"/>
                  </a:lnTo>
                  <a:lnTo>
                    <a:pt x="257" y="0"/>
                  </a:lnTo>
                  <a:lnTo>
                    <a:pt x="349"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a:extLst>
                <a:ext uri="{FF2B5EF4-FFF2-40B4-BE49-F238E27FC236}">
                  <a16:creationId xmlns:a16="http://schemas.microsoft.com/office/drawing/2014/main" id="{6C70FBFD-A066-4802-A0D0-FD9C0B876CDD}"/>
                </a:ext>
              </a:extLst>
            </p:cNvPr>
            <p:cNvSpPr>
              <a:spLocks/>
            </p:cNvSpPr>
            <p:nvPr/>
          </p:nvSpPr>
          <p:spPr bwMode="auto">
            <a:xfrm>
              <a:off x="2333" y="1821"/>
              <a:ext cx="292" cy="277"/>
            </a:xfrm>
            <a:custGeom>
              <a:avLst/>
              <a:gdLst>
                <a:gd name="T0" fmla="*/ 292 w 292"/>
                <a:gd name="T1" fmla="*/ 166 h 277"/>
                <a:gd name="T2" fmla="*/ 92 w 292"/>
                <a:gd name="T3" fmla="*/ 277 h 277"/>
                <a:gd name="T4" fmla="*/ 0 w 292"/>
                <a:gd name="T5" fmla="*/ 111 h 277"/>
                <a:gd name="T6" fmla="*/ 200 w 292"/>
                <a:gd name="T7" fmla="*/ 0 h 277"/>
                <a:gd name="T8" fmla="*/ 292 w 292"/>
                <a:gd name="T9" fmla="*/ 166 h 277"/>
              </a:gdLst>
              <a:ahLst/>
              <a:cxnLst>
                <a:cxn ang="0">
                  <a:pos x="T0" y="T1"/>
                </a:cxn>
                <a:cxn ang="0">
                  <a:pos x="T2" y="T3"/>
                </a:cxn>
                <a:cxn ang="0">
                  <a:pos x="T4" y="T5"/>
                </a:cxn>
                <a:cxn ang="0">
                  <a:pos x="T6" y="T7"/>
                </a:cxn>
                <a:cxn ang="0">
                  <a:pos x="T8" y="T9"/>
                </a:cxn>
              </a:cxnLst>
              <a:rect l="0" t="0" r="r" b="b"/>
              <a:pathLst>
                <a:path w="292" h="277">
                  <a:moveTo>
                    <a:pt x="292" y="166"/>
                  </a:moveTo>
                  <a:lnTo>
                    <a:pt x="92" y="277"/>
                  </a:lnTo>
                  <a:lnTo>
                    <a:pt x="0" y="111"/>
                  </a:lnTo>
                  <a:lnTo>
                    <a:pt x="200" y="0"/>
                  </a:lnTo>
                  <a:lnTo>
                    <a:pt x="292"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7">
              <a:extLst>
                <a:ext uri="{FF2B5EF4-FFF2-40B4-BE49-F238E27FC236}">
                  <a16:creationId xmlns:a16="http://schemas.microsoft.com/office/drawing/2014/main" id="{D3A23778-9961-4AA8-91D5-E40D63B300C2}"/>
                </a:ext>
              </a:extLst>
            </p:cNvPr>
            <p:cNvSpPr>
              <a:spLocks noChangeArrowheads="1"/>
            </p:cNvSpPr>
            <p:nvPr/>
          </p:nvSpPr>
          <p:spPr bwMode="auto">
            <a:xfrm>
              <a:off x="2543" y="2308"/>
              <a:ext cx="140" cy="14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8">
              <a:extLst>
                <a:ext uri="{FF2B5EF4-FFF2-40B4-BE49-F238E27FC236}">
                  <a16:creationId xmlns:a16="http://schemas.microsoft.com/office/drawing/2014/main" id="{3A572A99-A2E9-4E1A-9C65-D511FEC29E44}"/>
                </a:ext>
              </a:extLst>
            </p:cNvPr>
            <p:cNvSpPr>
              <a:spLocks noEditPoints="1"/>
            </p:cNvSpPr>
            <p:nvPr/>
          </p:nvSpPr>
          <p:spPr bwMode="auto">
            <a:xfrm>
              <a:off x="2533" y="2298"/>
              <a:ext cx="160" cy="160"/>
            </a:xfrm>
            <a:custGeom>
              <a:avLst/>
              <a:gdLst>
                <a:gd name="T0" fmla="*/ 250 w 499"/>
                <a:gd name="T1" fmla="*/ 499 h 499"/>
                <a:gd name="T2" fmla="*/ 0 w 499"/>
                <a:gd name="T3" fmla="*/ 249 h 499"/>
                <a:gd name="T4" fmla="*/ 250 w 499"/>
                <a:gd name="T5" fmla="*/ 0 h 499"/>
                <a:gd name="T6" fmla="*/ 499 w 499"/>
                <a:gd name="T7" fmla="*/ 249 h 499"/>
                <a:gd name="T8" fmla="*/ 250 w 499"/>
                <a:gd name="T9" fmla="*/ 499 h 499"/>
                <a:gd name="T10" fmla="*/ 250 w 499"/>
                <a:gd name="T11" fmla="*/ 60 h 499"/>
                <a:gd name="T12" fmla="*/ 60 w 499"/>
                <a:gd name="T13" fmla="*/ 249 h 499"/>
                <a:gd name="T14" fmla="*/ 250 w 499"/>
                <a:gd name="T15" fmla="*/ 439 h 499"/>
                <a:gd name="T16" fmla="*/ 439 w 499"/>
                <a:gd name="T17" fmla="*/ 249 h 499"/>
                <a:gd name="T18" fmla="*/ 250 w 499"/>
                <a:gd name="T19" fmla="*/ 6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99">
                  <a:moveTo>
                    <a:pt x="250" y="499"/>
                  </a:moveTo>
                  <a:cubicBezTo>
                    <a:pt x="112" y="499"/>
                    <a:pt x="0" y="387"/>
                    <a:pt x="0" y="249"/>
                  </a:cubicBezTo>
                  <a:cubicBezTo>
                    <a:pt x="0" y="112"/>
                    <a:pt x="112" y="0"/>
                    <a:pt x="250" y="0"/>
                  </a:cubicBezTo>
                  <a:cubicBezTo>
                    <a:pt x="387" y="0"/>
                    <a:pt x="499" y="112"/>
                    <a:pt x="499" y="249"/>
                  </a:cubicBezTo>
                  <a:cubicBezTo>
                    <a:pt x="499" y="387"/>
                    <a:pt x="387" y="499"/>
                    <a:pt x="250" y="499"/>
                  </a:cubicBezTo>
                  <a:close/>
                  <a:moveTo>
                    <a:pt x="250" y="60"/>
                  </a:moveTo>
                  <a:cubicBezTo>
                    <a:pt x="145" y="60"/>
                    <a:pt x="60" y="145"/>
                    <a:pt x="60" y="249"/>
                  </a:cubicBezTo>
                  <a:cubicBezTo>
                    <a:pt x="60" y="354"/>
                    <a:pt x="145" y="439"/>
                    <a:pt x="250" y="439"/>
                  </a:cubicBezTo>
                  <a:cubicBezTo>
                    <a:pt x="354" y="439"/>
                    <a:pt x="439" y="354"/>
                    <a:pt x="439" y="249"/>
                  </a:cubicBezTo>
                  <a:cubicBezTo>
                    <a:pt x="439" y="145"/>
                    <a:pt x="354" y="60"/>
                    <a:pt x="25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 name="myP_Head">
            <a:extLst>
              <a:ext uri="{FF2B5EF4-FFF2-40B4-BE49-F238E27FC236}">
                <a16:creationId xmlns:a16="http://schemas.microsoft.com/office/drawing/2014/main" id="{B91D366A-4634-4A5A-8025-D9813244B6DC}"/>
              </a:ext>
            </a:extLst>
          </p:cNvPr>
          <p:cNvSpPr>
            <a:spLocks noChangeAspect="1" noEditPoints="1"/>
          </p:cNvSpPr>
          <p:nvPr/>
        </p:nvSpPr>
        <p:spPr bwMode="auto">
          <a:xfrm>
            <a:off x="856549" y="2765692"/>
            <a:ext cx="347897" cy="396000"/>
          </a:xfrm>
          <a:custGeom>
            <a:avLst/>
            <a:gdLst>
              <a:gd name="T0" fmla="*/ 233 w 725"/>
              <a:gd name="T1" fmla="*/ 705 h 822"/>
              <a:gd name="T2" fmla="*/ 100 w 725"/>
              <a:gd name="T3" fmla="*/ 552 h 822"/>
              <a:gd name="T4" fmla="*/ 34 w 725"/>
              <a:gd name="T5" fmla="*/ 455 h 822"/>
              <a:gd name="T6" fmla="*/ 95 w 725"/>
              <a:gd name="T7" fmla="*/ 243 h 822"/>
              <a:gd name="T8" fmla="*/ 83 w 725"/>
              <a:gd name="T9" fmla="*/ 79 h 822"/>
              <a:gd name="T10" fmla="*/ 315 w 725"/>
              <a:gd name="T11" fmla="*/ 114 h 822"/>
              <a:gd name="T12" fmla="*/ 437 w 725"/>
              <a:gd name="T13" fmla="*/ 91 h 822"/>
              <a:gd name="T14" fmla="*/ 516 w 725"/>
              <a:gd name="T15" fmla="*/ 157 h 822"/>
              <a:gd name="T16" fmla="*/ 499 w 725"/>
              <a:gd name="T17" fmla="*/ 85 h 822"/>
              <a:gd name="T18" fmla="*/ 578 w 725"/>
              <a:gd name="T19" fmla="*/ 84 h 822"/>
              <a:gd name="T20" fmla="*/ 505 w 725"/>
              <a:gd name="T21" fmla="*/ 190 h 822"/>
              <a:gd name="T22" fmla="*/ 513 w 725"/>
              <a:gd name="T23" fmla="*/ 242 h 822"/>
              <a:gd name="T24" fmla="*/ 643 w 725"/>
              <a:gd name="T25" fmla="*/ 72 h 822"/>
              <a:gd name="T26" fmla="*/ 725 w 725"/>
              <a:gd name="T27" fmla="*/ 6 h 822"/>
              <a:gd name="T28" fmla="*/ 671 w 725"/>
              <a:gd name="T29" fmla="*/ 228 h 822"/>
              <a:gd name="T30" fmla="*/ 696 w 725"/>
              <a:gd name="T31" fmla="*/ 278 h 822"/>
              <a:gd name="T32" fmla="*/ 552 w 725"/>
              <a:gd name="T33" fmla="*/ 651 h 822"/>
              <a:gd name="T34" fmla="*/ 525 w 725"/>
              <a:gd name="T35" fmla="*/ 796 h 822"/>
              <a:gd name="T36" fmla="*/ 535 w 725"/>
              <a:gd name="T37" fmla="*/ 618 h 822"/>
              <a:gd name="T38" fmla="*/ 667 w 725"/>
              <a:gd name="T39" fmla="*/ 270 h 822"/>
              <a:gd name="T40" fmla="*/ 117 w 725"/>
              <a:gd name="T41" fmla="*/ 346 h 822"/>
              <a:gd name="T42" fmla="*/ 42 w 725"/>
              <a:gd name="T43" fmla="*/ 498 h 822"/>
              <a:gd name="T44" fmla="*/ 261 w 725"/>
              <a:gd name="T45" fmla="*/ 678 h 822"/>
              <a:gd name="T46" fmla="*/ 233 w 725"/>
              <a:gd name="T47" fmla="*/ 242 h 822"/>
              <a:gd name="T48" fmla="*/ 282 w 725"/>
              <a:gd name="T49" fmla="*/ 99 h 822"/>
              <a:gd name="T50" fmla="*/ 146 w 725"/>
              <a:gd name="T51" fmla="*/ 203 h 822"/>
              <a:gd name="T52" fmla="*/ 179 w 725"/>
              <a:gd name="T53" fmla="*/ 242 h 822"/>
              <a:gd name="T54" fmla="*/ 170 w 725"/>
              <a:gd name="T55" fmla="*/ 157 h 822"/>
              <a:gd name="T56" fmla="*/ 220 w 725"/>
              <a:gd name="T57" fmla="*/ 153 h 822"/>
              <a:gd name="T58" fmla="*/ 208 w 725"/>
              <a:gd name="T59" fmla="*/ 242 h 822"/>
              <a:gd name="T60" fmla="*/ 402 w 725"/>
              <a:gd name="T61" fmla="*/ 79 h 822"/>
              <a:gd name="T62" fmla="*/ 348 w 725"/>
              <a:gd name="T63" fmla="*/ 98 h 822"/>
              <a:gd name="T64" fmla="*/ 397 w 725"/>
              <a:gd name="T65" fmla="*/ 164 h 822"/>
              <a:gd name="T66" fmla="*/ 624 w 725"/>
              <a:gd name="T67" fmla="*/ 243 h 822"/>
              <a:gd name="T68" fmla="*/ 694 w 725"/>
              <a:gd name="T69" fmla="*/ 104 h 822"/>
              <a:gd name="T70" fmla="*/ 362 w 725"/>
              <a:gd name="T71" fmla="*/ 164 h 822"/>
              <a:gd name="T72" fmla="*/ 307 w 725"/>
              <a:gd name="T73" fmla="*/ 160 h 822"/>
              <a:gd name="T74" fmla="*/ 312 w 725"/>
              <a:gd name="T75" fmla="*/ 242 h 822"/>
              <a:gd name="T76" fmla="*/ 455 w 725"/>
              <a:gd name="T77" fmla="*/ 195 h 822"/>
              <a:gd name="T78" fmla="*/ 426 w 725"/>
              <a:gd name="T79" fmla="*/ 238 h 822"/>
              <a:gd name="T80" fmla="*/ 340 w 725"/>
              <a:gd name="T81" fmla="*/ 242 h 822"/>
              <a:gd name="T82" fmla="*/ 376 w 725"/>
              <a:gd name="T83" fmla="*/ 196 h 822"/>
              <a:gd name="T84" fmla="*/ 340 w 725"/>
              <a:gd name="T85" fmla="*/ 242 h 822"/>
              <a:gd name="T86" fmla="*/ 526 w 725"/>
              <a:gd name="T87" fmla="*/ 33 h 822"/>
              <a:gd name="T88" fmla="*/ 190 w 725"/>
              <a:gd name="T89" fmla="*/ 139 h 822"/>
              <a:gd name="T90" fmla="*/ 194 w 725"/>
              <a:gd name="T91" fmla="*/ 11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822">
                <a:moveTo>
                  <a:pt x="552" y="822"/>
                </a:moveTo>
                <a:cubicBezTo>
                  <a:pt x="446" y="822"/>
                  <a:pt x="340" y="822"/>
                  <a:pt x="233" y="822"/>
                </a:cubicBezTo>
                <a:cubicBezTo>
                  <a:pt x="233" y="784"/>
                  <a:pt x="233" y="745"/>
                  <a:pt x="233" y="705"/>
                </a:cubicBezTo>
                <a:cubicBezTo>
                  <a:pt x="188" y="705"/>
                  <a:pt x="145" y="705"/>
                  <a:pt x="100" y="705"/>
                </a:cubicBezTo>
                <a:cubicBezTo>
                  <a:pt x="100" y="699"/>
                  <a:pt x="100" y="695"/>
                  <a:pt x="100" y="691"/>
                </a:cubicBezTo>
                <a:cubicBezTo>
                  <a:pt x="100" y="645"/>
                  <a:pt x="99" y="598"/>
                  <a:pt x="100" y="552"/>
                </a:cubicBezTo>
                <a:cubicBezTo>
                  <a:pt x="100" y="541"/>
                  <a:pt x="96" y="537"/>
                  <a:pt x="86" y="535"/>
                </a:cubicBezTo>
                <a:cubicBezTo>
                  <a:pt x="58" y="529"/>
                  <a:pt x="29" y="522"/>
                  <a:pt x="0" y="516"/>
                </a:cubicBezTo>
                <a:cubicBezTo>
                  <a:pt x="12" y="495"/>
                  <a:pt x="23" y="475"/>
                  <a:pt x="34" y="455"/>
                </a:cubicBezTo>
                <a:cubicBezTo>
                  <a:pt x="51" y="425"/>
                  <a:pt x="69" y="394"/>
                  <a:pt x="85" y="364"/>
                </a:cubicBezTo>
                <a:cubicBezTo>
                  <a:pt x="88" y="358"/>
                  <a:pt x="89" y="351"/>
                  <a:pt x="89" y="344"/>
                </a:cubicBezTo>
                <a:cubicBezTo>
                  <a:pt x="86" y="311"/>
                  <a:pt x="87" y="277"/>
                  <a:pt x="95" y="243"/>
                </a:cubicBezTo>
                <a:cubicBezTo>
                  <a:pt x="105" y="243"/>
                  <a:pt x="115" y="243"/>
                  <a:pt x="125" y="243"/>
                </a:cubicBezTo>
                <a:cubicBezTo>
                  <a:pt x="129" y="230"/>
                  <a:pt x="126" y="223"/>
                  <a:pt x="116" y="215"/>
                </a:cubicBezTo>
                <a:cubicBezTo>
                  <a:pt x="76" y="183"/>
                  <a:pt x="62" y="125"/>
                  <a:pt x="83" y="79"/>
                </a:cubicBezTo>
                <a:cubicBezTo>
                  <a:pt x="104" y="30"/>
                  <a:pt x="154" y="0"/>
                  <a:pt x="206" y="6"/>
                </a:cubicBezTo>
                <a:cubicBezTo>
                  <a:pt x="259" y="12"/>
                  <a:pt x="302" y="52"/>
                  <a:pt x="311" y="104"/>
                </a:cubicBezTo>
                <a:cubicBezTo>
                  <a:pt x="312" y="107"/>
                  <a:pt x="312" y="110"/>
                  <a:pt x="315" y="114"/>
                </a:cubicBezTo>
                <a:cubicBezTo>
                  <a:pt x="324" y="81"/>
                  <a:pt x="334" y="48"/>
                  <a:pt x="344" y="14"/>
                </a:cubicBezTo>
                <a:cubicBezTo>
                  <a:pt x="388" y="33"/>
                  <a:pt x="432" y="51"/>
                  <a:pt x="477" y="71"/>
                </a:cubicBezTo>
                <a:cubicBezTo>
                  <a:pt x="463" y="78"/>
                  <a:pt x="451" y="84"/>
                  <a:pt x="437" y="91"/>
                </a:cubicBezTo>
                <a:cubicBezTo>
                  <a:pt x="448" y="114"/>
                  <a:pt x="458" y="137"/>
                  <a:pt x="469" y="159"/>
                </a:cubicBezTo>
                <a:cubicBezTo>
                  <a:pt x="469" y="161"/>
                  <a:pt x="471" y="163"/>
                  <a:pt x="472" y="163"/>
                </a:cubicBezTo>
                <a:cubicBezTo>
                  <a:pt x="480" y="167"/>
                  <a:pt x="510" y="163"/>
                  <a:pt x="516" y="157"/>
                </a:cubicBezTo>
                <a:cubicBezTo>
                  <a:pt x="520" y="152"/>
                  <a:pt x="524" y="146"/>
                  <a:pt x="524" y="141"/>
                </a:cubicBezTo>
                <a:cubicBezTo>
                  <a:pt x="525" y="123"/>
                  <a:pt x="525" y="104"/>
                  <a:pt x="525" y="85"/>
                </a:cubicBezTo>
                <a:cubicBezTo>
                  <a:pt x="516" y="85"/>
                  <a:pt x="507" y="85"/>
                  <a:pt x="499" y="85"/>
                </a:cubicBezTo>
                <a:cubicBezTo>
                  <a:pt x="499" y="58"/>
                  <a:pt x="499" y="32"/>
                  <a:pt x="499" y="6"/>
                </a:cubicBezTo>
                <a:cubicBezTo>
                  <a:pt x="525" y="6"/>
                  <a:pt x="551" y="6"/>
                  <a:pt x="578" y="6"/>
                </a:cubicBezTo>
                <a:cubicBezTo>
                  <a:pt x="578" y="32"/>
                  <a:pt x="578" y="57"/>
                  <a:pt x="578" y="84"/>
                </a:cubicBezTo>
                <a:cubicBezTo>
                  <a:pt x="570" y="85"/>
                  <a:pt x="562" y="85"/>
                  <a:pt x="552" y="85"/>
                </a:cubicBezTo>
                <a:cubicBezTo>
                  <a:pt x="552" y="102"/>
                  <a:pt x="553" y="119"/>
                  <a:pt x="552" y="136"/>
                </a:cubicBezTo>
                <a:cubicBezTo>
                  <a:pt x="552" y="165"/>
                  <a:pt x="533" y="186"/>
                  <a:pt x="505" y="190"/>
                </a:cubicBezTo>
                <a:cubicBezTo>
                  <a:pt x="498" y="191"/>
                  <a:pt x="492" y="191"/>
                  <a:pt x="484" y="192"/>
                </a:cubicBezTo>
                <a:cubicBezTo>
                  <a:pt x="491" y="208"/>
                  <a:pt x="498" y="223"/>
                  <a:pt x="506" y="239"/>
                </a:cubicBezTo>
                <a:cubicBezTo>
                  <a:pt x="507" y="241"/>
                  <a:pt x="511" y="242"/>
                  <a:pt x="513" y="242"/>
                </a:cubicBezTo>
                <a:cubicBezTo>
                  <a:pt x="530" y="243"/>
                  <a:pt x="546" y="243"/>
                  <a:pt x="563" y="242"/>
                </a:cubicBezTo>
                <a:cubicBezTo>
                  <a:pt x="566" y="242"/>
                  <a:pt x="571" y="237"/>
                  <a:pt x="573" y="233"/>
                </a:cubicBezTo>
                <a:cubicBezTo>
                  <a:pt x="597" y="180"/>
                  <a:pt x="620" y="126"/>
                  <a:pt x="643" y="72"/>
                </a:cubicBezTo>
                <a:cubicBezTo>
                  <a:pt x="646" y="67"/>
                  <a:pt x="650" y="61"/>
                  <a:pt x="654" y="58"/>
                </a:cubicBezTo>
                <a:cubicBezTo>
                  <a:pt x="675" y="42"/>
                  <a:pt x="696" y="26"/>
                  <a:pt x="718" y="10"/>
                </a:cubicBezTo>
                <a:cubicBezTo>
                  <a:pt x="719" y="9"/>
                  <a:pt x="721" y="8"/>
                  <a:pt x="725" y="6"/>
                </a:cubicBezTo>
                <a:cubicBezTo>
                  <a:pt x="725" y="38"/>
                  <a:pt x="725" y="69"/>
                  <a:pt x="725" y="99"/>
                </a:cubicBezTo>
                <a:cubicBezTo>
                  <a:pt x="725" y="102"/>
                  <a:pt x="723" y="105"/>
                  <a:pt x="722" y="108"/>
                </a:cubicBezTo>
                <a:cubicBezTo>
                  <a:pt x="705" y="148"/>
                  <a:pt x="688" y="188"/>
                  <a:pt x="671" y="228"/>
                </a:cubicBezTo>
                <a:cubicBezTo>
                  <a:pt x="670" y="232"/>
                  <a:pt x="668" y="237"/>
                  <a:pt x="666" y="242"/>
                </a:cubicBezTo>
                <a:cubicBezTo>
                  <a:pt x="674" y="242"/>
                  <a:pt x="682" y="242"/>
                  <a:pt x="691" y="242"/>
                </a:cubicBezTo>
                <a:cubicBezTo>
                  <a:pt x="693" y="255"/>
                  <a:pt x="696" y="267"/>
                  <a:pt x="696" y="278"/>
                </a:cubicBezTo>
                <a:cubicBezTo>
                  <a:pt x="698" y="335"/>
                  <a:pt x="701" y="391"/>
                  <a:pt x="686" y="446"/>
                </a:cubicBezTo>
                <a:cubicBezTo>
                  <a:pt x="666" y="523"/>
                  <a:pt x="624" y="585"/>
                  <a:pt x="561" y="633"/>
                </a:cubicBezTo>
                <a:cubicBezTo>
                  <a:pt x="555" y="638"/>
                  <a:pt x="552" y="642"/>
                  <a:pt x="552" y="651"/>
                </a:cubicBezTo>
                <a:cubicBezTo>
                  <a:pt x="552" y="703"/>
                  <a:pt x="552" y="756"/>
                  <a:pt x="552" y="808"/>
                </a:cubicBezTo>
                <a:cubicBezTo>
                  <a:pt x="552" y="812"/>
                  <a:pt x="552" y="817"/>
                  <a:pt x="552" y="822"/>
                </a:cubicBezTo>
                <a:close/>
                <a:moveTo>
                  <a:pt x="525" y="796"/>
                </a:moveTo>
                <a:cubicBezTo>
                  <a:pt x="525" y="792"/>
                  <a:pt x="525" y="788"/>
                  <a:pt x="525" y="783"/>
                </a:cubicBezTo>
                <a:cubicBezTo>
                  <a:pt x="525" y="735"/>
                  <a:pt x="526" y="687"/>
                  <a:pt x="525" y="638"/>
                </a:cubicBezTo>
                <a:cubicBezTo>
                  <a:pt x="525" y="629"/>
                  <a:pt x="528" y="623"/>
                  <a:pt x="535" y="618"/>
                </a:cubicBezTo>
                <a:cubicBezTo>
                  <a:pt x="603" y="569"/>
                  <a:pt x="646" y="504"/>
                  <a:pt x="664" y="423"/>
                </a:cubicBezTo>
                <a:cubicBezTo>
                  <a:pt x="674" y="376"/>
                  <a:pt x="670" y="328"/>
                  <a:pt x="670" y="281"/>
                </a:cubicBezTo>
                <a:cubicBezTo>
                  <a:pt x="670" y="277"/>
                  <a:pt x="668" y="274"/>
                  <a:pt x="667" y="270"/>
                </a:cubicBezTo>
                <a:cubicBezTo>
                  <a:pt x="484" y="270"/>
                  <a:pt x="301" y="270"/>
                  <a:pt x="118" y="270"/>
                </a:cubicBezTo>
                <a:cubicBezTo>
                  <a:pt x="117" y="274"/>
                  <a:pt x="116" y="277"/>
                  <a:pt x="116" y="280"/>
                </a:cubicBezTo>
                <a:cubicBezTo>
                  <a:pt x="116" y="302"/>
                  <a:pt x="116" y="324"/>
                  <a:pt x="117" y="346"/>
                </a:cubicBezTo>
                <a:cubicBezTo>
                  <a:pt x="118" y="356"/>
                  <a:pt x="117" y="364"/>
                  <a:pt x="112" y="372"/>
                </a:cubicBezTo>
                <a:cubicBezTo>
                  <a:pt x="92" y="407"/>
                  <a:pt x="72" y="442"/>
                  <a:pt x="53" y="477"/>
                </a:cubicBezTo>
                <a:cubicBezTo>
                  <a:pt x="49" y="484"/>
                  <a:pt x="46" y="490"/>
                  <a:pt x="42" y="498"/>
                </a:cubicBezTo>
                <a:cubicBezTo>
                  <a:pt x="71" y="504"/>
                  <a:pt x="99" y="511"/>
                  <a:pt x="127" y="517"/>
                </a:cubicBezTo>
                <a:cubicBezTo>
                  <a:pt x="127" y="571"/>
                  <a:pt x="127" y="624"/>
                  <a:pt x="127" y="678"/>
                </a:cubicBezTo>
                <a:cubicBezTo>
                  <a:pt x="172" y="678"/>
                  <a:pt x="216" y="678"/>
                  <a:pt x="261" y="678"/>
                </a:cubicBezTo>
                <a:cubicBezTo>
                  <a:pt x="261" y="719"/>
                  <a:pt x="261" y="757"/>
                  <a:pt x="261" y="796"/>
                </a:cubicBezTo>
                <a:cubicBezTo>
                  <a:pt x="349" y="796"/>
                  <a:pt x="437" y="796"/>
                  <a:pt x="525" y="796"/>
                </a:cubicBezTo>
                <a:close/>
                <a:moveTo>
                  <a:pt x="233" y="242"/>
                </a:moveTo>
                <a:cubicBezTo>
                  <a:pt x="233" y="236"/>
                  <a:pt x="233" y="232"/>
                  <a:pt x="233" y="227"/>
                </a:cubicBezTo>
                <a:cubicBezTo>
                  <a:pt x="231" y="214"/>
                  <a:pt x="236" y="206"/>
                  <a:pt x="247" y="199"/>
                </a:cubicBezTo>
                <a:cubicBezTo>
                  <a:pt x="280" y="177"/>
                  <a:pt x="293" y="136"/>
                  <a:pt x="282" y="99"/>
                </a:cubicBezTo>
                <a:cubicBezTo>
                  <a:pt x="272" y="62"/>
                  <a:pt x="238" y="35"/>
                  <a:pt x="200" y="33"/>
                </a:cubicBezTo>
                <a:cubicBezTo>
                  <a:pt x="156" y="30"/>
                  <a:pt x="118" y="56"/>
                  <a:pt x="105" y="97"/>
                </a:cubicBezTo>
                <a:cubicBezTo>
                  <a:pt x="92" y="138"/>
                  <a:pt x="108" y="180"/>
                  <a:pt x="146" y="203"/>
                </a:cubicBezTo>
                <a:cubicBezTo>
                  <a:pt x="152" y="207"/>
                  <a:pt x="155" y="211"/>
                  <a:pt x="154" y="218"/>
                </a:cubicBezTo>
                <a:cubicBezTo>
                  <a:pt x="154" y="226"/>
                  <a:pt x="154" y="234"/>
                  <a:pt x="154" y="242"/>
                </a:cubicBezTo>
                <a:cubicBezTo>
                  <a:pt x="163" y="242"/>
                  <a:pt x="171" y="242"/>
                  <a:pt x="179" y="242"/>
                </a:cubicBezTo>
                <a:cubicBezTo>
                  <a:pt x="179" y="241"/>
                  <a:pt x="180" y="240"/>
                  <a:pt x="180" y="239"/>
                </a:cubicBezTo>
                <a:cubicBezTo>
                  <a:pt x="180" y="218"/>
                  <a:pt x="180" y="197"/>
                  <a:pt x="180" y="176"/>
                </a:cubicBezTo>
                <a:cubicBezTo>
                  <a:pt x="180" y="167"/>
                  <a:pt x="179" y="162"/>
                  <a:pt x="170" y="157"/>
                </a:cubicBezTo>
                <a:cubicBezTo>
                  <a:pt x="151" y="145"/>
                  <a:pt x="148" y="117"/>
                  <a:pt x="162" y="99"/>
                </a:cubicBezTo>
                <a:cubicBezTo>
                  <a:pt x="177" y="81"/>
                  <a:pt x="204" y="80"/>
                  <a:pt x="221" y="96"/>
                </a:cubicBezTo>
                <a:cubicBezTo>
                  <a:pt x="238" y="112"/>
                  <a:pt x="239" y="141"/>
                  <a:pt x="220" y="153"/>
                </a:cubicBezTo>
                <a:cubicBezTo>
                  <a:pt x="207" y="162"/>
                  <a:pt x="207" y="171"/>
                  <a:pt x="207" y="183"/>
                </a:cubicBezTo>
                <a:cubicBezTo>
                  <a:pt x="207" y="200"/>
                  <a:pt x="207" y="217"/>
                  <a:pt x="207" y="234"/>
                </a:cubicBezTo>
                <a:cubicBezTo>
                  <a:pt x="207" y="236"/>
                  <a:pt x="208" y="239"/>
                  <a:pt x="208" y="242"/>
                </a:cubicBezTo>
                <a:cubicBezTo>
                  <a:pt x="216" y="242"/>
                  <a:pt x="224" y="242"/>
                  <a:pt x="233" y="242"/>
                </a:cubicBezTo>
                <a:close/>
                <a:moveTo>
                  <a:pt x="441" y="164"/>
                </a:moveTo>
                <a:cubicBezTo>
                  <a:pt x="427" y="134"/>
                  <a:pt x="414" y="107"/>
                  <a:pt x="402" y="79"/>
                </a:cubicBezTo>
                <a:cubicBezTo>
                  <a:pt x="405" y="77"/>
                  <a:pt x="408" y="75"/>
                  <a:pt x="412" y="72"/>
                </a:cubicBezTo>
                <a:cubicBezTo>
                  <a:pt x="394" y="65"/>
                  <a:pt x="378" y="58"/>
                  <a:pt x="361" y="51"/>
                </a:cubicBezTo>
                <a:cubicBezTo>
                  <a:pt x="357" y="67"/>
                  <a:pt x="353" y="81"/>
                  <a:pt x="348" y="98"/>
                </a:cubicBezTo>
                <a:cubicBezTo>
                  <a:pt x="353" y="96"/>
                  <a:pt x="356" y="95"/>
                  <a:pt x="359" y="93"/>
                </a:cubicBezTo>
                <a:cubicBezTo>
                  <a:pt x="369" y="115"/>
                  <a:pt x="378" y="135"/>
                  <a:pt x="388" y="156"/>
                </a:cubicBezTo>
                <a:cubicBezTo>
                  <a:pt x="390" y="159"/>
                  <a:pt x="394" y="163"/>
                  <a:pt x="397" y="164"/>
                </a:cubicBezTo>
                <a:cubicBezTo>
                  <a:pt x="411" y="164"/>
                  <a:pt x="425" y="164"/>
                  <a:pt x="441" y="164"/>
                </a:cubicBezTo>
                <a:close/>
                <a:moveTo>
                  <a:pt x="599" y="243"/>
                </a:moveTo>
                <a:cubicBezTo>
                  <a:pt x="609" y="243"/>
                  <a:pt x="617" y="242"/>
                  <a:pt x="624" y="243"/>
                </a:cubicBezTo>
                <a:cubicBezTo>
                  <a:pt x="633" y="244"/>
                  <a:pt x="637" y="241"/>
                  <a:pt x="640" y="232"/>
                </a:cubicBezTo>
                <a:cubicBezTo>
                  <a:pt x="651" y="206"/>
                  <a:pt x="662" y="179"/>
                  <a:pt x="674" y="152"/>
                </a:cubicBezTo>
                <a:cubicBezTo>
                  <a:pt x="680" y="136"/>
                  <a:pt x="687" y="121"/>
                  <a:pt x="694" y="104"/>
                </a:cubicBezTo>
                <a:cubicBezTo>
                  <a:pt x="683" y="99"/>
                  <a:pt x="674" y="95"/>
                  <a:pt x="665" y="90"/>
                </a:cubicBezTo>
                <a:cubicBezTo>
                  <a:pt x="643" y="141"/>
                  <a:pt x="621" y="191"/>
                  <a:pt x="599" y="243"/>
                </a:cubicBezTo>
                <a:close/>
                <a:moveTo>
                  <a:pt x="362" y="164"/>
                </a:moveTo>
                <a:cubicBezTo>
                  <a:pt x="356" y="152"/>
                  <a:pt x="351" y="141"/>
                  <a:pt x="346" y="130"/>
                </a:cubicBezTo>
                <a:cubicBezTo>
                  <a:pt x="337" y="134"/>
                  <a:pt x="331" y="138"/>
                  <a:pt x="324" y="141"/>
                </a:cubicBezTo>
                <a:cubicBezTo>
                  <a:pt x="314" y="144"/>
                  <a:pt x="310" y="150"/>
                  <a:pt x="307" y="160"/>
                </a:cubicBezTo>
                <a:cubicBezTo>
                  <a:pt x="301" y="183"/>
                  <a:pt x="288" y="202"/>
                  <a:pt x="270" y="215"/>
                </a:cubicBezTo>
                <a:cubicBezTo>
                  <a:pt x="259" y="223"/>
                  <a:pt x="259" y="231"/>
                  <a:pt x="261" y="242"/>
                </a:cubicBezTo>
                <a:cubicBezTo>
                  <a:pt x="278" y="242"/>
                  <a:pt x="295" y="242"/>
                  <a:pt x="312" y="242"/>
                </a:cubicBezTo>
                <a:cubicBezTo>
                  <a:pt x="310" y="204"/>
                  <a:pt x="317" y="172"/>
                  <a:pt x="362" y="164"/>
                </a:cubicBezTo>
                <a:close/>
                <a:moveTo>
                  <a:pt x="477" y="243"/>
                </a:moveTo>
                <a:cubicBezTo>
                  <a:pt x="470" y="226"/>
                  <a:pt x="462" y="210"/>
                  <a:pt x="455" y="195"/>
                </a:cubicBezTo>
                <a:cubicBezTo>
                  <a:pt x="454" y="193"/>
                  <a:pt x="451" y="191"/>
                  <a:pt x="449" y="191"/>
                </a:cubicBezTo>
                <a:cubicBezTo>
                  <a:pt x="435" y="191"/>
                  <a:pt x="420" y="191"/>
                  <a:pt x="404" y="191"/>
                </a:cubicBezTo>
                <a:cubicBezTo>
                  <a:pt x="412" y="208"/>
                  <a:pt x="419" y="223"/>
                  <a:pt x="426" y="238"/>
                </a:cubicBezTo>
                <a:cubicBezTo>
                  <a:pt x="427" y="240"/>
                  <a:pt x="431" y="242"/>
                  <a:pt x="433" y="242"/>
                </a:cubicBezTo>
                <a:cubicBezTo>
                  <a:pt x="447" y="243"/>
                  <a:pt x="461" y="243"/>
                  <a:pt x="477" y="243"/>
                </a:cubicBezTo>
                <a:close/>
                <a:moveTo>
                  <a:pt x="340" y="242"/>
                </a:moveTo>
                <a:cubicBezTo>
                  <a:pt x="359" y="242"/>
                  <a:pt x="378" y="242"/>
                  <a:pt x="397" y="242"/>
                </a:cubicBezTo>
                <a:cubicBezTo>
                  <a:pt x="394" y="233"/>
                  <a:pt x="390" y="227"/>
                  <a:pt x="387" y="220"/>
                </a:cubicBezTo>
                <a:cubicBezTo>
                  <a:pt x="384" y="212"/>
                  <a:pt x="380" y="204"/>
                  <a:pt x="376" y="196"/>
                </a:cubicBezTo>
                <a:cubicBezTo>
                  <a:pt x="375" y="194"/>
                  <a:pt x="372" y="191"/>
                  <a:pt x="370" y="191"/>
                </a:cubicBezTo>
                <a:cubicBezTo>
                  <a:pt x="356" y="188"/>
                  <a:pt x="342" y="198"/>
                  <a:pt x="340" y="212"/>
                </a:cubicBezTo>
                <a:cubicBezTo>
                  <a:pt x="339" y="222"/>
                  <a:pt x="340" y="232"/>
                  <a:pt x="340" y="242"/>
                </a:cubicBezTo>
                <a:close/>
                <a:moveTo>
                  <a:pt x="551" y="58"/>
                </a:moveTo>
                <a:cubicBezTo>
                  <a:pt x="551" y="49"/>
                  <a:pt x="551" y="41"/>
                  <a:pt x="551" y="33"/>
                </a:cubicBezTo>
                <a:cubicBezTo>
                  <a:pt x="542" y="33"/>
                  <a:pt x="534" y="33"/>
                  <a:pt x="526" y="33"/>
                </a:cubicBezTo>
                <a:cubicBezTo>
                  <a:pt x="526" y="42"/>
                  <a:pt x="526" y="50"/>
                  <a:pt x="526" y="58"/>
                </a:cubicBezTo>
                <a:cubicBezTo>
                  <a:pt x="535" y="58"/>
                  <a:pt x="542" y="58"/>
                  <a:pt x="551" y="58"/>
                </a:cubicBezTo>
                <a:close/>
                <a:moveTo>
                  <a:pt x="190" y="139"/>
                </a:moveTo>
                <a:cubicBezTo>
                  <a:pt x="192" y="139"/>
                  <a:pt x="194" y="139"/>
                  <a:pt x="195" y="139"/>
                </a:cubicBezTo>
                <a:cubicBezTo>
                  <a:pt x="199" y="135"/>
                  <a:pt x="204" y="130"/>
                  <a:pt x="206" y="125"/>
                </a:cubicBezTo>
                <a:cubicBezTo>
                  <a:pt x="207" y="117"/>
                  <a:pt x="201" y="112"/>
                  <a:pt x="194" y="112"/>
                </a:cubicBezTo>
                <a:cubicBezTo>
                  <a:pt x="186" y="112"/>
                  <a:pt x="180" y="117"/>
                  <a:pt x="181" y="125"/>
                </a:cubicBezTo>
                <a:cubicBezTo>
                  <a:pt x="181" y="130"/>
                  <a:pt x="187" y="134"/>
                  <a:pt x="190" y="1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71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8697556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sz="4000" dirty="0"/>
              <a:t>Team Overview &amp; Required Profiles</a:t>
            </a:r>
          </a:p>
        </p:txBody>
      </p:sp>
      <p:sp>
        <p:nvSpPr>
          <p:cNvPr id="9" name="Subtitle 8"/>
          <p:cNvSpPr>
            <a:spLocks noGrp="1"/>
          </p:cNvSpPr>
          <p:nvPr>
            <p:ph type="subTitle" idx="1"/>
          </p:nvPr>
        </p:nvSpPr>
        <p:spPr/>
        <p:txBody>
          <a:bodyPr/>
          <a:lstStyle/>
          <a:p>
            <a:endParaRPr lang="en-US" dirty="0"/>
          </a:p>
        </p:txBody>
      </p:sp>
      <p:sp>
        <p:nvSpPr>
          <p:cNvPr id="11" name="Fußzeilenplatzhalter 10"/>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Arial Unicode MS"/>
                <a:cs typeface="Arial"/>
              </a:rPr>
              <a:t>/// Bayer 16:9 Template /// September 2018</a:t>
            </a:r>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136451805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6" name="Object 335" hidden="1"/>
          <p:cNvGraphicFramePr>
            <a:graphicFrameLocks noChangeAspect="1"/>
          </p:cNvGraphicFramePr>
          <p:nvPr>
            <p:custDataLst>
              <p:tags r:id="rId1"/>
            </p:custDataLst>
            <p:extLst>
              <p:ext uri="{D42A27DB-BD31-4B8C-83A1-F6EECF244321}">
                <p14:modId xmlns:p14="http://schemas.microsoft.com/office/powerpoint/2010/main" val="235091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36" name="Object 33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sz="1600" dirty="0"/>
          </a:p>
        </p:txBody>
      </p:sp>
      <p:sp>
        <p:nvSpPr>
          <p:cNvPr id="3" name="Title 2"/>
          <p:cNvSpPr>
            <a:spLocks noGrp="1"/>
          </p:cNvSpPr>
          <p:nvPr>
            <p:ph type="title"/>
          </p:nvPr>
        </p:nvSpPr>
        <p:spPr/>
        <p:txBody>
          <a:bodyPr/>
          <a:lstStyle/>
          <a:p>
            <a:r>
              <a:rPr lang="en-US" dirty="0"/>
              <a:t>Team Overview</a:t>
            </a:r>
          </a:p>
        </p:txBody>
      </p:sp>
      <p:sp>
        <p:nvSpPr>
          <p:cNvPr id="5" name="Slide Number Placeholder 4"/>
          <p:cNvSpPr>
            <a:spLocks noGrp="1"/>
          </p:cNvSpPr>
          <p:nvPr>
            <p:ph type="sldNum" sz="quarter" idx="12"/>
          </p:nvPr>
        </p:nvSpPr>
        <p:spPr/>
        <p:txBody>
          <a:bodyPr/>
          <a:lstStyle/>
          <a:p>
            <a:fld id="{EEAD9179-7A6B-4268-BEB2-F3B8EB06115B}" type="slidenum">
              <a:rPr lang="en-US" smtClean="0"/>
              <a:t>39</a:t>
            </a:fld>
            <a:endParaRPr lang="en-US" dirty="0"/>
          </a:p>
        </p:txBody>
      </p:sp>
      <p:sp>
        <p:nvSpPr>
          <p:cNvPr id="174" name="object 58"/>
          <p:cNvSpPr/>
          <p:nvPr/>
        </p:nvSpPr>
        <p:spPr>
          <a:xfrm>
            <a:off x="981821" y="1769568"/>
            <a:ext cx="522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175" name="object 42"/>
          <p:cNvSpPr txBox="1"/>
          <p:nvPr/>
        </p:nvSpPr>
        <p:spPr>
          <a:xfrm>
            <a:off x="981821" y="2014625"/>
            <a:ext cx="872880" cy="504754"/>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Open Sans"/>
                <a:cs typeface="Open Sans"/>
              </a:rPr>
              <a:t>Project Management</a:t>
            </a:r>
          </a:p>
        </p:txBody>
      </p:sp>
      <p:sp>
        <p:nvSpPr>
          <p:cNvPr id="176" name="object 42"/>
          <p:cNvSpPr txBox="1"/>
          <p:nvPr/>
        </p:nvSpPr>
        <p:spPr>
          <a:xfrm>
            <a:off x="981821" y="3007182"/>
            <a:ext cx="872880" cy="307777"/>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Open Sans"/>
                <a:cs typeface="Open Sans"/>
              </a:rPr>
              <a:t>Data Science</a:t>
            </a:r>
          </a:p>
        </p:txBody>
      </p:sp>
      <p:sp>
        <p:nvSpPr>
          <p:cNvPr id="178" name="object 42"/>
          <p:cNvSpPr txBox="1"/>
          <p:nvPr/>
        </p:nvSpPr>
        <p:spPr>
          <a:xfrm>
            <a:off x="981821" y="3924388"/>
            <a:ext cx="872880" cy="307777"/>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Open Sans"/>
                <a:cs typeface="Open Sans"/>
              </a:rPr>
              <a:t>Engineering</a:t>
            </a:r>
          </a:p>
        </p:txBody>
      </p:sp>
      <p:sp>
        <p:nvSpPr>
          <p:cNvPr id="179" name="object 42"/>
          <p:cNvSpPr txBox="1"/>
          <p:nvPr/>
        </p:nvSpPr>
        <p:spPr>
          <a:xfrm>
            <a:off x="981821" y="5228892"/>
            <a:ext cx="1090006" cy="307777"/>
          </a:xfrm>
          <a:prstGeom prst="rect">
            <a:avLst/>
          </a:prstGeom>
        </p:spPr>
        <p:txBody>
          <a:bodyPr vert="horz" wrap="square" lIns="0" tIns="0" rIns="0" bIns="0" rtlCol="0" anchor="ctr">
            <a:noAutofit/>
          </a:bodyPr>
          <a:lstStyle/>
          <a:p>
            <a:pPr marR="5080">
              <a:defRPr/>
            </a:pPr>
            <a:r>
              <a:rPr lang="en-US" sz="1000" b="1" kern="0" dirty="0">
                <a:solidFill>
                  <a:srgbClr val="000000"/>
                </a:solidFill>
                <a:latin typeface="Open Sans"/>
              </a:rPr>
              <a:t>SMEs</a:t>
            </a:r>
            <a:endParaRPr kumimoji="0" lang="en-US" sz="1000" b="1" i="0" u="none" strike="noStrike" kern="0" cap="none" spc="0" normalizeH="0" baseline="0" noProof="0" dirty="0">
              <a:ln>
                <a:noFill/>
              </a:ln>
              <a:solidFill>
                <a:srgbClr val="000000"/>
              </a:solidFill>
              <a:effectLst/>
              <a:uLnTx/>
              <a:uFillTx/>
              <a:latin typeface="Open Sans"/>
              <a:cs typeface="Open Sans"/>
            </a:endParaRPr>
          </a:p>
        </p:txBody>
      </p:sp>
      <p:sp>
        <p:nvSpPr>
          <p:cNvPr id="181" name="TextBox 180"/>
          <p:cNvSpPr txBox="1">
            <a:spLocks/>
          </p:cNvSpPr>
          <p:nvPr/>
        </p:nvSpPr>
        <p:spPr>
          <a:xfrm flipH="1">
            <a:off x="1994862" y="2342163"/>
            <a:ext cx="1260000" cy="461665"/>
          </a:xfrm>
          <a:prstGeom prst="rect">
            <a:avLst/>
          </a:prstGeom>
          <a:noFill/>
        </p:spPr>
        <p:txBody>
          <a:bodyPr wrap="non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Project Lead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Sebastian Nedo</a:t>
            </a:r>
          </a:p>
        </p:txBody>
      </p:sp>
      <p:sp>
        <p:nvSpPr>
          <p:cNvPr id="183" name="TextBox 104"/>
          <p:cNvSpPr txBox="1">
            <a:spLocks/>
          </p:cNvSpPr>
          <p:nvPr/>
        </p:nvSpPr>
        <p:spPr>
          <a:xfrm flipH="1">
            <a:off x="3388608" y="2342163"/>
            <a:ext cx="1260000" cy="277200"/>
          </a:xfrm>
          <a:prstGeom prst="rect">
            <a:avLst/>
          </a:prstGeom>
          <a:noFill/>
        </p:spPr>
        <p:txBody>
          <a:bodyPr wrap="non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Product Owner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Martina Viell</a:t>
            </a:r>
          </a:p>
        </p:txBody>
      </p:sp>
      <p:sp>
        <p:nvSpPr>
          <p:cNvPr id="184" name="TextBox 104"/>
          <p:cNvSpPr txBox="1">
            <a:spLocks/>
          </p:cNvSpPr>
          <p:nvPr/>
        </p:nvSpPr>
        <p:spPr>
          <a:xfrm flipH="1">
            <a:off x="4782354" y="2342163"/>
            <a:ext cx="1260000" cy="307777"/>
          </a:xfrm>
          <a:prstGeom prst="rect">
            <a:avLst/>
          </a:prstGeom>
          <a:noFill/>
        </p:spPr>
        <p:txBody>
          <a:bodyPr wrap="non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NLP Lead</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srgbClr val="000000"/>
                </a:solidFill>
                <a:latin typeface="Open Sans"/>
              </a:rPr>
              <a:t>Dr. Marion </a:t>
            </a:r>
            <a:r>
              <a:rPr lang="en-US" sz="900" kern="0" dirty="0" err="1">
                <a:solidFill>
                  <a:srgbClr val="000000"/>
                </a:solidFill>
                <a:latin typeface="Open Sans"/>
              </a:rPr>
              <a:t>Schwärzler</a:t>
            </a:r>
            <a:endParaRPr kumimoji="0" lang="en-US" sz="900" b="0" i="0" u="none" strike="noStrike" kern="0" cap="none" spc="0" normalizeH="0" baseline="0" noProof="0" dirty="0">
              <a:ln>
                <a:noFill/>
              </a:ln>
              <a:solidFill>
                <a:srgbClr val="000000"/>
              </a:solidFill>
              <a:effectLst/>
              <a:uLnTx/>
              <a:uFillTx/>
              <a:latin typeface="Open Sans"/>
            </a:endParaRPr>
          </a:p>
        </p:txBody>
      </p:sp>
      <p:sp>
        <p:nvSpPr>
          <p:cNvPr id="316" name="TextBox 104"/>
          <p:cNvSpPr txBox="1">
            <a:spLocks/>
          </p:cNvSpPr>
          <p:nvPr/>
        </p:nvSpPr>
        <p:spPr>
          <a:xfrm flipH="1">
            <a:off x="2092665" y="3288221"/>
            <a:ext cx="1064395"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Lead Data Scientist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Angelo</a:t>
            </a:r>
          </a:p>
        </p:txBody>
      </p:sp>
      <p:sp>
        <p:nvSpPr>
          <p:cNvPr id="313" name="TextBox 104"/>
          <p:cNvSpPr txBox="1">
            <a:spLocks/>
          </p:cNvSpPr>
          <p:nvPr/>
        </p:nvSpPr>
        <p:spPr>
          <a:xfrm flipH="1">
            <a:off x="3451145" y="3288221"/>
            <a:ext cx="1134927"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 NLP Researcher MH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Enrico</a:t>
            </a:r>
          </a:p>
        </p:txBody>
      </p:sp>
      <p:sp>
        <p:nvSpPr>
          <p:cNvPr id="309" name="TextBox 104"/>
          <p:cNvSpPr txBox="1">
            <a:spLocks/>
          </p:cNvSpPr>
          <p:nvPr/>
        </p:nvSpPr>
        <p:spPr>
          <a:xfrm flipH="1">
            <a:off x="4870539" y="3288221"/>
            <a:ext cx="1083631"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NLP Researcher AE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000000"/>
                </a:solidFill>
                <a:effectLst/>
                <a:uLnTx/>
                <a:uFillTx/>
                <a:latin typeface="Open Sans"/>
              </a:rPr>
              <a:t>tbd</a:t>
            </a:r>
            <a:endParaRPr kumimoji="0" lang="en-US" sz="900" b="0" i="0" u="none" strike="noStrike" kern="0" cap="none" spc="0" normalizeH="0" baseline="0" noProof="0" dirty="0">
              <a:ln>
                <a:noFill/>
              </a:ln>
              <a:solidFill>
                <a:srgbClr val="000000"/>
              </a:solidFill>
              <a:effectLst/>
              <a:uLnTx/>
              <a:uFillTx/>
              <a:latin typeface="Open Sans"/>
            </a:endParaRPr>
          </a:p>
        </p:txBody>
      </p:sp>
      <p:sp>
        <p:nvSpPr>
          <p:cNvPr id="293" name="TextBox 292"/>
          <p:cNvSpPr txBox="1">
            <a:spLocks/>
          </p:cNvSpPr>
          <p:nvPr/>
        </p:nvSpPr>
        <p:spPr>
          <a:xfrm flipH="1">
            <a:off x="2224112" y="4209973"/>
            <a:ext cx="801501"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Lead Architect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000000"/>
                </a:solidFill>
                <a:effectLst/>
                <a:uLnTx/>
                <a:uFillTx/>
                <a:latin typeface="Open Sans"/>
              </a:rPr>
              <a:t>tbd</a:t>
            </a:r>
            <a:endParaRPr kumimoji="0" lang="en-US" sz="900" b="0" i="0" u="none" strike="noStrike" kern="0" cap="none" spc="0" normalizeH="0" baseline="0" noProof="0" dirty="0">
              <a:ln>
                <a:noFill/>
              </a:ln>
              <a:solidFill>
                <a:srgbClr val="000000"/>
              </a:solidFill>
              <a:effectLst/>
              <a:uLnTx/>
              <a:uFillTx/>
              <a:latin typeface="Open Sans"/>
            </a:endParaRPr>
          </a:p>
        </p:txBody>
      </p:sp>
      <p:sp>
        <p:nvSpPr>
          <p:cNvPr id="289" name="TextBox 288"/>
          <p:cNvSpPr txBox="1">
            <a:spLocks/>
          </p:cNvSpPr>
          <p:nvPr/>
        </p:nvSpPr>
        <p:spPr>
          <a:xfrm flipH="1">
            <a:off x="3492823" y="4209973"/>
            <a:ext cx="1051571"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Cloud/ML Engineer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000000"/>
                </a:solidFill>
                <a:effectLst/>
                <a:uLnTx/>
                <a:uFillTx/>
                <a:latin typeface="Open Sans"/>
              </a:rPr>
              <a:t>tbd</a:t>
            </a:r>
            <a:endParaRPr kumimoji="0" lang="en-US" sz="900" b="0" i="0" u="none" strike="noStrike" kern="0" cap="none" spc="0" normalizeH="0" baseline="0" noProof="0" dirty="0">
              <a:ln>
                <a:noFill/>
              </a:ln>
              <a:solidFill>
                <a:srgbClr val="000000"/>
              </a:solidFill>
              <a:effectLst/>
              <a:uLnTx/>
              <a:uFillTx/>
              <a:latin typeface="Open Sans"/>
            </a:endParaRPr>
          </a:p>
        </p:txBody>
      </p:sp>
      <p:grpSp>
        <p:nvGrpSpPr>
          <p:cNvPr id="342" name="Group 341"/>
          <p:cNvGrpSpPr/>
          <p:nvPr/>
        </p:nvGrpSpPr>
        <p:grpSpPr>
          <a:xfrm>
            <a:off x="2396665" y="4646866"/>
            <a:ext cx="456394" cy="432000"/>
            <a:chOff x="2403298" y="5372990"/>
            <a:chExt cx="456394" cy="432000"/>
          </a:xfrm>
        </p:grpSpPr>
        <p:grpSp>
          <p:nvGrpSpPr>
            <p:cNvPr id="334" name="Group 333"/>
            <p:cNvGrpSpPr>
              <a:grpSpLocks noChangeAspect="1"/>
            </p:cNvGrpSpPr>
            <p:nvPr/>
          </p:nvGrpSpPr>
          <p:grpSpPr>
            <a:xfrm>
              <a:off x="2403298" y="5372990"/>
              <a:ext cx="432000" cy="432000"/>
              <a:chOff x="7560686" y="5182743"/>
              <a:chExt cx="576000" cy="576000"/>
            </a:xfrm>
          </p:grpSpPr>
          <p:grpSp>
            <p:nvGrpSpPr>
              <p:cNvPr id="329"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330"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3" name="Oval 332"/>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281" name="Oval 280"/>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sp>
        <p:nvSpPr>
          <p:cNvPr id="279" name="TextBox 278"/>
          <p:cNvSpPr txBox="1">
            <a:spLocks/>
          </p:cNvSpPr>
          <p:nvPr/>
        </p:nvSpPr>
        <p:spPr>
          <a:xfrm flipH="1">
            <a:off x="2227318" y="5093086"/>
            <a:ext cx="795089"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Business SME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Hanna Viol</a:t>
            </a:r>
          </a:p>
        </p:txBody>
      </p:sp>
      <p:sp>
        <p:nvSpPr>
          <p:cNvPr id="202" name="TextBox 104"/>
          <p:cNvSpPr txBox="1">
            <a:spLocks/>
          </p:cNvSpPr>
          <p:nvPr/>
        </p:nvSpPr>
        <p:spPr>
          <a:xfrm flipH="1">
            <a:off x="3601826" y="5093086"/>
            <a:ext cx="833563"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Validation SME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000000"/>
                </a:solidFill>
                <a:effectLst/>
                <a:uLnTx/>
                <a:uFillTx/>
                <a:latin typeface="Open Sans"/>
              </a:rPr>
              <a:t>tbd</a:t>
            </a:r>
            <a:endParaRPr kumimoji="0" lang="en-US" sz="900" b="0" i="0" u="none" strike="noStrike" kern="0" cap="none" spc="0" normalizeH="0" baseline="0" noProof="0" dirty="0">
              <a:ln>
                <a:noFill/>
              </a:ln>
              <a:solidFill>
                <a:srgbClr val="000000"/>
              </a:solidFill>
              <a:effectLst/>
              <a:uLnTx/>
              <a:uFillTx/>
              <a:latin typeface="Open Sans"/>
            </a:endParaRPr>
          </a:p>
        </p:txBody>
      </p:sp>
      <p:sp>
        <p:nvSpPr>
          <p:cNvPr id="205" name="TextBox 104"/>
          <p:cNvSpPr txBox="1">
            <a:spLocks/>
          </p:cNvSpPr>
          <p:nvPr/>
        </p:nvSpPr>
        <p:spPr>
          <a:xfrm flipH="1">
            <a:off x="4909011" y="5093086"/>
            <a:ext cx="1006687"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NLP </a:t>
            </a:r>
            <a:r>
              <a:rPr kumimoji="0" lang="en-US" sz="900" b="1" i="0" u="none" strike="noStrike" kern="0" cap="none" spc="0" normalizeH="0" noProof="0" dirty="0">
                <a:ln>
                  <a:noFill/>
                </a:ln>
                <a:solidFill>
                  <a:srgbClr val="000000"/>
                </a:solidFill>
                <a:effectLst/>
                <a:uLnTx/>
                <a:uFillTx/>
                <a:latin typeface="Open Sans"/>
              </a:rPr>
              <a:t>SME</a:t>
            </a:r>
            <a:endParaRPr kumimoji="0" lang="en-US" sz="900" b="1" i="0" u="none" strike="noStrike" kern="0" cap="none" spc="0" normalizeH="0" baseline="0" noProof="0" dirty="0">
              <a:ln>
                <a:noFill/>
              </a:ln>
              <a:solidFill>
                <a:srgbClr val="000000"/>
              </a:solidFill>
              <a:effectLst/>
              <a:uLnTx/>
              <a:uFillTx/>
              <a:latin typeface="Open San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srgbClr val="000000"/>
                </a:solidFill>
                <a:latin typeface="Open Sans"/>
              </a:rPr>
              <a:t>Prof. Dr. Alan </a:t>
            </a:r>
            <a:r>
              <a:rPr lang="en-US" sz="900" kern="0" noProof="0" dirty="0" err="1">
                <a:solidFill>
                  <a:srgbClr val="000000"/>
                </a:solidFill>
                <a:latin typeface="Open Sans"/>
              </a:rPr>
              <a:t>Akbik</a:t>
            </a:r>
            <a:endParaRPr kumimoji="0" lang="en-US" sz="900" b="0" i="0" u="none" strike="noStrike" kern="0" cap="none" spc="0" normalizeH="0" baseline="0" noProof="0" dirty="0">
              <a:ln>
                <a:noFill/>
              </a:ln>
              <a:solidFill>
                <a:srgbClr val="000000"/>
              </a:solidFill>
              <a:effectLst/>
              <a:uLnTx/>
              <a:uFillTx/>
              <a:latin typeface="Open Sans"/>
            </a:endParaRPr>
          </a:p>
        </p:txBody>
      </p:sp>
      <p:sp>
        <p:nvSpPr>
          <p:cNvPr id="208" name="object 58"/>
          <p:cNvSpPr/>
          <p:nvPr/>
        </p:nvSpPr>
        <p:spPr>
          <a:xfrm>
            <a:off x="981821" y="2718717"/>
            <a:ext cx="522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209" name="object 58"/>
          <p:cNvSpPr/>
          <p:nvPr/>
        </p:nvSpPr>
        <p:spPr>
          <a:xfrm>
            <a:off x="981821" y="3646929"/>
            <a:ext cx="522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211" name="object 58"/>
          <p:cNvSpPr/>
          <p:nvPr/>
        </p:nvSpPr>
        <p:spPr>
          <a:xfrm>
            <a:off x="981821" y="4583024"/>
            <a:ext cx="522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grpSp>
        <p:nvGrpSpPr>
          <p:cNvPr id="437" name="Group 436"/>
          <p:cNvGrpSpPr/>
          <p:nvPr/>
        </p:nvGrpSpPr>
        <p:grpSpPr>
          <a:xfrm>
            <a:off x="981821" y="6392621"/>
            <a:ext cx="1362408" cy="154444"/>
            <a:chOff x="255198" y="6300209"/>
            <a:chExt cx="1362408" cy="154444"/>
          </a:xfrm>
        </p:grpSpPr>
        <p:grpSp>
          <p:nvGrpSpPr>
            <p:cNvPr id="264" name="Group 263"/>
            <p:cNvGrpSpPr/>
            <p:nvPr/>
          </p:nvGrpSpPr>
          <p:grpSpPr>
            <a:xfrm>
              <a:off x="1004306" y="6300209"/>
              <a:ext cx="613300" cy="144000"/>
              <a:chOff x="914400" y="5521169"/>
              <a:chExt cx="613300" cy="144000"/>
            </a:xfrm>
          </p:grpSpPr>
          <p:sp>
            <p:nvSpPr>
              <p:cNvPr id="274" name="TextBox 273"/>
              <p:cNvSpPr txBox="1"/>
              <p:nvPr/>
            </p:nvSpPr>
            <p:spPr>
              <a:xfrm>
                <a:off x="1076688" y="5531614"/>
                <a:ext cx="451012" cy="123111"/>
              </a:xfrm>
              <a:prstGeom prst="rect">
                <a:avLst/>
              </a:prstGeom>
              <a:noFill/>
            </p:spPr>
            <p:txBody>
              <a:bodyPr wrap="none" lIns="36000" tIns="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Open Sans"/>
                  </a:rPr>
                  <a:t>External</a:t>
                </a:r>
              </a:p>
            </p:txBody>
          </p:sp>
          <p:sp>
            <p:nvSpPr>
              <p:cNvPr id="275" name="Oval 274"/>
              <p:cNvSpPr>
                <a:spLocks noChangeAspect="1"/>
              </p:cNvSpPr>
              <p:nvPr/>
            </p:nvSpPr>
            <p:spPr>
              <a:xfrm>
                <a:off x="914400" y="5521169"/>
                <a:ext cx="144000"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sp>
          <p:nvSpPr>
            <p:cNvPr id="272" name="Oval 271"/>
            <p:cNvSpPr>
              <a:spLocks noChangeAspect="1"/>
            </p:cNvSpPr>
            <p:nvPr/>
          </p:nvSpPr>
          <p:spPr>
            <a:xfrm>
              <a:off x="255198" y="6310653"/>
              <a:ext cx="144000" cy="144000"/>
            </a:xfrm>
            <a:prstGeom prst="ellipse">
              <a:avLst/>
            </a:prstGeom>
            <a:solidFill>
              <a:srgbClr val="34F0FF"/>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273" name="TextBox 272"/>
            <p:cNvSpPr txBox="1"/>
            <p:nvPr/>
          </p:nvSpPr>
          <p:spPr>
            <a:xfrm>
              <a:off x="417165" y="6321098"/>
              <a:ext cx="342008" cy="123111"/>
            </a:xfrm>
            <a:prstGeom prst="rect">
              <a:avLst/>
            </a:prstGeom>
            <a:noFill/>
          </p:spPr>
          <p:txBody>
            <a:bodyPr wrap="none" lIns="36000" tIns="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Open Sans"/>
                </a:rPr>
                <a:t>Bayer</a:t>
              </a:r>
            </a:p>
          </p:txBody>
        </p:sp>
      </p:grpSp>
      <p:grpSp>
        <p:nvGrpSpPr>
          <p:cNvPr id="344" name="Group 343"/>
          <p:cNvGrpSpPr/>
          <p:nvPr/>
        </p:nvGrpSpPr>
        <p:grpSpPr>
          <a:xfrm>
            <a:off x="5177525" y="4646866"/>
            <a:ext cx="469659" cy="432000"/>
            <a:chOff x="5177525" y="5372990"/>
            <a:chExt cx="469659" cy="432000"/>
          </a:xfrm>
        </p:grpSpPr>
        <p:grpSp>
          <p:nvGrpSpPr>
            <p:cNvPr id="335" name="Group 334"/>
            <p:cNvGrpSpPr>
              <a:grpSpLocks noChangeAspect="1"/>
            </p:cNvGrpSpPr>
            <p:nvPr/>
          </p:nvGrpSpPr>
          <p:grpSpPr>
            <a:xfrm>
              <a:off x="5177525" y="5372990"/>
              <a:ext cx="432000" cy="432000"/>
              <a:chOff x="6789290" y="5182743"/>
              <a:chExt cx="576000" cy="576000"/>
            </a:xfrm>
          </p:grpSpPr>
          <p:grpSp>
            <p:nvGrpSpPr>
              <p:cNvPr id="326"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327"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2" name="Oval 331"/>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43" name="Oval 342"/>
            <p:cNvSpPr/>
            <p:nvPr/>
          </p:nvSpPr>
          <p:spPr>
            <a:xfrm>
              <a:off x="5502310" y="5652303"/>
              <a:ext cx="144874"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345" name="Group 344"/>
          <p:cNvGrpSpPr/>
          <p:nvPr/>
        </p:nvGrpSpPr>
        <p:grpSpPr>
          <a:xfrm>
            <a:off x="2390033" y="1871347"/>
            <a:ext cx="469659" cy="432000"/>
            <a:chOff x="5177525" y="5372990"/>
            <a:chExt cx="469659" cy="432000"/>
          </a:xfrm>
        </p:grpSpPr>
        <p:grpSp>
          <p:nvGrpSpPr>
            <p:cNvPr id="346" name="Group 345"/>
            <p:cNvGrpSpPr>
              <a:grpSpLocks noChangeAspect="1"/>
            </p:cNvGrpSpPr>
            <p:nvPr/>
          </p:nvGrpSpPr>
          <p:grpSpPr>
            <a:xfrm>
              <a:off x="5177525" y="5372990"/>
              <a:ext cx="432000" cy="432000"/>
              <a:chOff x="6789290" y="5182743"/>
              <a:chExt cx="576000" cy="576000"/>
            </a:xfrm>
          </p:grpSpPr>
          <p:grpSp>
            <p:nvGrpSpPr>
              <p:cNvPr id="348"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350"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9" name="Oval 348"/>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47" name="Oval 346"/>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359" name="Group 358"/>
          <p:cNvGrpSpPr/>
          <p:nvPr/>
        </p:nvGrpSpPr>
        <p:grpSpPr>
          <a:xfrm>
            <a:off x="3790411" y="4646866"/>
            <a:ext cx="456394" cy="432000"/>
            <a:chOff x="2403298" y="5372990"/>
            <a:chExt cx="456394" cy="432000"/>
          </a:xfrm>
        </p:grpSpPr>
        <p:grpSp>
          <p:nvGrpSpPr>
            <p:cNvPr id="360" name="Group 359"/>
            <p:cNvGrpSpPr>
              <a:grpSpLocks noChangeAspect="1"/>
            </p:cNvGrpSpPr>
            <p:nvPr/>
          </p:nvGrpSpPr>
          <p:grpSpPr>
            <a:xfrm>
              <a:off x="2403298" y="5372990"/>
              <a:ext cx="432000" cy="432000"/>
              <a:chOff x="7560686" y="5182743"/>
              <a:chExt cx="576000" cy="576000"/>
            </a:xfrm>
          </p:grpSpPr>
          <p:grpSp>
            <p:nvGrpSpPr>
              <p:cNvPr id="362"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364"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3" name="Oval 362"/>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61" name="Oval 360"/>
            <p:cNvSpPr/>
            <p:nvPr/>
          </p:nvSpPr>
          <p:spPr>
            <a:xfrm>
              <a:off x="2714818" y="5647884"/>
              <a:ext cx="144874"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366" name="Group 365"/>
          <p:cNvGrpSpPr/>
          <p:nvPr/>
        </p:nvGrpSpPr>
        <p:grpSpPr>
          <a:xfrm>
            <a:off x="2390033" y="3751293"/>
            <a:ext cx="469659" cy="432000"/>
            <a:chOff x="5177525" y="5372990"/>
            <a:chExt cx="469659" cy="432000"/>
          </a:xfrm>
        </p:grpSpPr>
        <p:grpSp>
          <p:nvGrpSpPr>
            <p:cNvPr id="367" name="Group 366"/>
            <p:cNvGrpSpPr>
              <a:grpSpLocks noChangeAspect="1"/>
            </p:cNvGrpSpPr>
            <p:nvPr/>
          </p:nvGrpSpPr>
          <p:grpSpPr>
            <a:xfrm>
              <a:off x="5177525" y="5372990"/>
              <a:ext cx="432000" cy="432000"/>
              <a:chOff x="6789290" y="5182743"/>
              <a:chExt cx="576000" cy="576000"/>
            </a:xfrm>
          </p:grpSpPr>
          <p:grpSp>
            <p:nvGrpSpPr>
              <p:cNvPr id="369"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371"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0" name="Oval 369"/>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68" name="Oval 367"/>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373" name="Group 372"/>
          <p:cNvGrpSpPr/>
          <p:nvPr/>
        </p:nvGrpSpPr>
        <p:grpSpPr>
          <a:xfrm>
            <a:off x="3790411" y="3751293"/>
            <a:ext cx="456394" cy="432000"/>
            <a:chOff x="2403298" y="5372990"/>
            <a:chExt cx="456394" cy="432000"/>
          </a:xfrm>
        </p:grpSpPr>
        <p:grpSp>
          <p:nvGrpSpPr>
            <p:cNvPr id="374" name="Group 373"/>
            <p:cNvGrpSpPr>
              <a:grpSpLocks noChangeAspect="1"/>
            </p:cNvGrpSpPr>
            <p:nvPr/>
          </p:nvGrpSpPr>
          <p:grpSpPr>
            <a:xfrm>
              <a:off x="2403298" y="5372990"/>
              <a:ext cx="432000" cy="432000"/>
              <a:chOff x="7560686" y="5182743"/>
              <a:chExt cx="576000" cy="576000"/>
            </a:xfrm>
          </p:grpSpPr>
          <p:grpSp>
            <p:nvGrpSpPr>
              <p:cNvPr id="376"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378"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7" name="Oval 376"/>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75" name="Oval 374"/>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380" name="Group 379"/>
          <p:cNvGrpSpPr/>
          <p:nvPr/>
        </p:nvGrpSpPr>
        <p:grpSpPr>
          <a:xfrm>
            <a:off x="2396665" y="2838538"/>
            <a:ext cx="456394" cy="432000"/>
            <a:chOff x="2403298" y="5372990"/>
            <a:chExt cx="456394" cy="432000"/>
          </a:xfrm>
        </p:grpSpPr>
        <p:grpSp>
          <p:nvGrpSpPr>
            <p:cNvPr id="381" name="Group 380"/>
            <p:cNvGrpSpPr>
              <a:grpSpLocks noChangeAspect="1"/>
            </p:cNvGrpSpPr>
            <p:nvPr/>
          </p:nvGrpSpPr>
          <p:grpSpPr>
            <a:xfrm>
              <a:off x="2403298" y="5372990"/>
              <a:ext cx="432000" cy="432000"/>
              <a:chOff x="7560686" y="5182743"/>
              <a:chExt cx="576000" cy="576000"/>
            </a:xfrm>
          </p:grpSpPr>
          <p:grpSp>
            <p:nvGrpSpPr>
              <p:cNvPr id="383"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385"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84" name="Oval 383"/>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82" name="Oval 381"/>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387" name="Group 386"/>
          <p:cNvGrpSpPr/>
          <p:nvPr/>
        </p:nvGrpSpPr>
        <p:grpSpPr>
          <a:xfrm>
            <a:off x="3790411" y="1871347"/>
            <a:ext cx="456394" cy="432000"/>
            <a:chOff x="2403298" y="5372990"/>
            <a:chExt cx="456394" cy="432000"/>
          </a:xfrm>
        </p:grpSpPr>
        <p:grpSp>
          <p:nvGrpSpPr>
            <p:cNvPr id="388" name="Group 387"/>
            <p:cNvGrpSpPr>
              <a:grpSpLocks noChangeAspect="1"/>
            </p:cNvGrpSpPr>
            <p:nvPr/>
          </p:nvGrpSpPr>
          <p:grpSpPr>
            <a:xfrm>
              <a:off x="2403298" y="5372990"/>
              <a:ext cx="432000" cy="432000"/>
              <a:chOff x="7560686" y="5182743"/>
              <a:chExt cx="576000" cy="576000"/>
            </a:xfrm>
          </p:grpSpPr>
          <p:grpSp>
            <p:nvGrpSpPr>
              <p:cNvPr id="390"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392"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1" name="Oval 390"/>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89" name="Oval 388"/>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408" name="Group 407"/>
          <p:cNvGrpSpPr/>
          <p:nvPr/>
        </p:nvGrpSpPr>
        <p:grpSpPr>
          <a:xfrm>
            <a:off x="3783779" y="2838538"/>
            <a:ext cx="469659" cy="432000"/>
            <a:chOff x="5177525" y="5372990"/>
            <a:chExt cx="469659" cy="432000"/>
          </a:xfrm>
        </p:grpSpPr>
        <p:grpSp>
          <p:nvGrpSpPr>
            <p:cNvPr id="409" name="Group 408"/>
            <p:cNvGrpSpPr>
              <a:grpSpLocks noChangeAspect="1"/>
            </p:cNvGrpSpPr>
            <p:nvPr/>
          </p:nvGrpSpPr>
          <p:grpSpPr>
            <a:xfrm>
              <a:off x="5177525" y="5372990"/>
              <a:ext cx="432000" cy="432000"/>
              <a:chOff x="6789290" y="5182743"/>
              <a:chExt cx="576000" cy="576000"/>
            </a:xfrm>
          </p:grpSpPr>
          <p:grpSp>
            <p:nvGrpSpPr>
              <p:cNvPr id="411"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413"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2" name="Oval 411"/>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410" name="Oval 409"/>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423" name="Group 422"/>
          <p:cNvGrpSpPr/>
          <p:nvPr/>
        </p:nvGrpSpPr>
        <p:grpSpPr>
          <a:xfrm>
            <a:off x="5177525" y="1871347"/>
            <a:ext cx="469659" cy="432000"/>
            <a:chOff x="5177525" y="5372990"/>
            <a:chExt cx="469659" cy="432000"/>
          </a:xfrm>
        </p:grpSpPr>
        <p:grpSp>
          <p:nvGrpSpPr>
            <p:cNvPr id="424" name="Group 423"/>
            <p:cNvGrpSpPr>
              <a:grpSpLocks noChangeAspect="1"/>
            </p:cNvGrpSpPr>
            <p:nvPr/>
          </p:nvGrpSpPr>
          <p:grpSpPr>
            <a:xfrm>
              <a:off x="5177525" y="5372990"/>
              <a:ext cx="432000" cy="432000"/>
              <a:chOff x="6789290" y="5182743"/>
              <a:chExt cx="576000" cy="576000"/>
            </a:xfrm>
          </p:grpSpPr>
          <p:grpSp>
            <p:nvGrpSpPr>
              <p:cNvPr id="426"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428"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7" name="Oval 426"/>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425" name="Oval 424"/>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nvGrpSpPr>
          <p:cNvPr id="430" name="Group 429"/>
          <p:cNvGrpSpPr/>
          <p:nvPr/>
        </p:nvGrpSpPr>
        <p:grpSpPr>
          <a:xfrm>
            <a:off x="5177525" y="2838538"/>
            <a:ext cx="469659" cy="432000"/>
            <a:chOff x="5177525" y="5372990"/>
            <a:chExt cx="469659" cy="432000"/>
          </a:xfrm>
        </p:grpSpPr>
        <p:grpSp>
          <p:nvGrpSpPr>
            <p:cNvPr id="431" name="Group 430"/>
            <p:cNvGrpSpPr>
              <a:grpSpLocks noChangeAspect="1"/>
            </p:cNvGrpSpPr>
            <p:nvPr/>
          </p:nvGrpSpPr>
          <p:grpSpPr>
            <a:xfrm>
              <a:off x="5177525" y="5372990"/>
              <a:ext cx="432000" cy="432000"/>
              <a:chOff x="6789290" y="5182743"/>
              <a:chExt cx="576000" cy="576000"/>
            </a:xfrm>
          </p:grpSpPr>
          <p:grpSp>
            <p:nvGrpSpPr>
              <p:cNvPr id="433"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435"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4" name="Oval 433"/>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432" name="Oval 431"/>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sp>
        <p:nvSpPr>
          <p:cNvPr id="109" name="Rectangle 108"/>
          <p:cNvSpPr/>
          <p:nvPr/>
        </p:nvSpPr>
        <p:spPr bwMode="gray">
          <a:xfrm>
            <a:off x="9614672" y="64851"/>
            <a:ext cx="2493022" cy="7457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chemeClr val="tx1"/>
                </a:solidFill>
                <a:latin typeface="Arial" panose="020B0604020202020204" pitchFamily="34" charset="0"/>
              </a:rPr>
              <a:t>Draft</a:t>
            </a:r>
          </a:p>
        </p:txBody>
      </p:sp>
      <p:grpSp>
        <p:nvGrpSpPr>
          <p:cNvPr id="6" name="Group 5"/>
          <p:cNvGrpSpPr/>
          <p:nvPr/>
        </p:nvGrpSpPr>
        <p:grpSpPr>
          <a:xfrm>
            <a:off x="3617858" y="5429239"/>
            <a:ext cx="801501" cy="721828"/>
            <a:chOff x="3598778" y="5609714"/>
            <a:chExt cx="801501" cy="721828"/>
          </a:xfrm>
        </p:grpSpPr>
        <p:sp>
          <p:nvSpPr>
            <p:cNvPr id="110" name="TextBox 104"/>
            <p:cNvSpPr txBox="1">
              <a:spLocks/>
            </p:cNvSpPr>
            <p:nvPr/>
          </p:nvSpPr>
          <p:spPr>
            <a:xfrm flipH="1">
              <a:off x="3598778" y="6054543"/>
              <a:ext cx="801501"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System Owner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Amit Pathak</a:t>
              </a:r>
            </a:p>
          </p:txBody>
        </p:sp>
        <p:grpSp>
          <p:nvGrpSpPr>
            <p:cNvPr id="111" name="Group 110"/>
            <p:cNvGrpSpPr/>
            <p:nvPr/>
          </p:nvGrpSpPr>
          <p:grpSpPr>
            <a:xfrm>
              <a:off x="3766017" y="5609714"/>
              <a:ext cx="456394" cy="432000"/>
              <a:chOff x="2403298" y="5372990"/>
              <a:chExt cx="456394" cy="432000"/>
            </a:xfrm>
          </p:grpSpPr>
          <p:grpSp>
            <p:nvGrpSpPr>
              <p:cNvPr id="112" name="Group 111"/>
              <p:cNvGrpSpPr>
                <a:grpSpLocks noChangeAspect="1"/>
              </p:cNvGrpSpPr>
              <p:nvPr/>
            </p:nvGrpSpPr>
            <p:grpSpPr>
              <a:xfrm>
                <a:off x="2403298" y="5372990"/>
                <a:ext cx="432000" cy="432000"/>
                <a:chOff x="7560686" y="5182743"/>
                <a:chExt cx="576000" cy="576000"/>
              </a:xfrm>
            </p:grpSpPr>
            <p:grpSp>
              <p:nvGrpSpPr>
                <p:cNvPr id="114"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116"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5" name="Oval 114"/>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13" name="Oval 112"/>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7" name="Group 6"/>
          <p:cNvGrpSpPr/>
          <p:nvPr/>
        </p:nvGrpSpPr>
        <p:grpSpPr>
          <a:xfrm>
            <a:off x="2140755" y="5411773"/>
            <a:ext cx="968214" cy="721828"/>
            <a:chOff x="2139439" y="5592248"/>
            <a:chExt cx="968214" cy="721828"/>
          </a:xfrm>
        </p:grpSpPr>
        <p:sp>
          <p:nvSpPr>
            <p:cNvPr id="118" name="TextBox 104"/>
            <p:cNvSpPr txBox="1">
              <a:spLocks/>
            </p:cNvSpPr>
            <p:nvPr/>
          </p:nvSpPr>
          <p:spPr>
            <a:xfrm flipH="1">
              <a:off x="2139439" y="6037077"/>
              <a:ext cx="968214"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Process Manager</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srgbClr val="000000"/>
                  </a:solidFill>
                  <a:latin typeface="Open Sans"/>
                </a:rPr>
                <a:t>Tanja Bellaire (tbc)</a:t>
              </a:r>
              <a:endParaRPr kumimoji="0" lang="en-US" sz="900" i="0" u="none" strike="noStrike" kern="0" cap="none" spc="0" normalizeH="0" baseline="0" noProof="0" dirty="0">
                <a:ln>
                  <a:noFill/>
                </a:ln>
                <a:solidFill>
                  <a:srgbClr val="000000"/>
                </a:solidFill>
                <a:effectLst/>
                <a:uLnTx/>
                <a:uFillTx/>
                <a:latin typeface="Open Sans"/>
              </a:endParaRPr>
            </a:p>
          </p:txBody>
        </p:sp>
        <p:grpSp>
          <p:nvGrpSpPr>
            <p:cNvPr id="119" name="Group 118"/>
            <p:cNvGrpSpPr/>
            <p:nvPr/>
          </p:nvGrpSpPr>
          <p:grpSpPr>
            <a:xfrm>
              <a:off x="2390033" y="5592248"/>
              <a:ext cx="456394" cy="432000"/>
              <a:chOff x="2403298" y="5372990"/>
              <a:chExt cx="456394" cy="432000"/>
            </a:xfrm>
          </p:grpSpPr>
          <p:grpSp>
            <p:nvGrpSpPr>
              <p:cNvPr id="120" name="Group 119"/>
              <p:cNvGrpSpPr>
                <a:grpSpLocks noChangeAspect="1"/>
              </p:cNvGrpSpPr>
              <p:nvPr/>
            </p:nvGrpSpPr>
            <p:grpSpPr>
              <a:xfrm>
                <a:off x="2403298" y="5372990"/>
                <a:ext cx="432000" cy="432000"/>
                <a:chOff x="7560686" y="5182743"/>
                <a:chExt cx="576000" cy="576000"/>
              </a:xfrm>
            </p:grpSpPr>
            <p:grpSp>
              <p:nvGrpSpPr>
                <p:cNvPr id="122"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124"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3" name="Oval 122"/>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21" name="Oval 120"/>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sp>
        <p:nvSpPr>
          <p:cNvPr id="128" name="TextBox 104"/>
          <p:cNvSpPr txBox="1">
            <a:spLocks/>
          </p:cNvSpPr>
          <p:nvPr/>
        </p:nvSpPr>
        <p:spPr>
          <a:xfrm flipH="1">
            <a:off x="4948202" y="5856602"/>
            <a:ext cx="923331"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dirty="0">
                <a:solidFill>
                  <a:srgbClr val="000000"/>
                </a:solidFill>
                <a:latin typeface="Open Sans"/>
              </a:rPr>
              <a:t>MPC SME</a:t>
            </a:r>
            <a:endParaRPr kumimoji="0" lang="en-US" sz="900" b="1" i="0" u="none" strike="noStrike" kern="0" cap="none" spc="0" normalizeH="0" baseline="0" noProof="0" dirty="0">
              <a:ln>
                <a:noFill/>
              </a:ln>
              <a:solidFill>
                <a:srgbClr val="000000"/>
              </a:solidFill>
              <a:effectLst/>
              <a:uLnTx/>
              <a:uFillTx/>
              <a:latin typeface="Open San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srgbClr val="000000"/>
                </a:solidFill>
                <a:latin typeface="Open Sans"/>
              </a:rPr>
              <a:t>Christoph </a:t>
            </a:r>
            <a:r>
              <a:rPr lang="en-US" sz="900" kern="0" noProof="0" dirty="0" err="1">
                <a:solidFill>
                  <a:srgbClr val="000000"/>
                </a:solidFill>
                <a:latin typeface="Open Sans"/>
              </a:rPr>
              <a:t>Brieden</a:t>
            </a:r>
            <a:endParaRPr kumimoji="0" lang="en-US" sz="900" b="0" i="0" u="none" strike="noStrike" kern="0" cap="none" spc="0" normalizeH="0" baseline="0" noProof="0" dirty="0">
              <a:ln>
                <a:noFill/>
              </a:ln>
              <a:solidFill>
                <a:srgbClr val="000000"/>
              </a:solidFill>
              <a:effectLst/>
              <a:uLnTx/>
              <a:uFillTx/>
              <a:latin typeface="Open Sans"/>
            </a:endParaRPr>
          </a:p>
        </p:txBody>
      </p:sp>
      <p:grpSp>
        <p:nvGrpSpPr>
          <p:cNvPr id="129" name="Group 128"/>
          <p:cNvGrpSpPr/>
          <p:nvPr/>
        </p:nvGrpSpPr>
        <p:grpSpPr>
          <a:xfrm>
            <a:off x="5175037" y="5410382"/>
            <a:ext cx="469659" cy="432000"/>
            <a:chOff x="5177525" y="5372990"/>
            <a:chExt cx="469659" cy="432000"/>
          </a:xfrm>
        </p:grpSpPr>
        <p:grpSp>
          <p:nvGrpSpPr>
            <p:cNvPr id="130" name="Group 129"/>
            <p:cNvGrpSpPr>
              <a:grpSpLocks noChangeAspect="1"/>
            </p:cNvGrpSpPr>
            <p:nvPr/>
          </p:nvGrpSpPr>
          <p:grpSpPr>
            <a:xfrm>
              <a:off x="5177525" y="5372990"/>
              <a:ext cx="432000" cy="432000"/>
              <a:chOff x="6789290" y="5182743"/>
              <a:chExt cx="576000" cy="576000"/>
            </a:xfrm>
          </p:grpSpPr>
          <p:grpSp>
            <p:nvGrpSpPr>
              <p:cNvPr id="132"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134"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Oval 132"/>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31" name="Oval 130"/>
            <p:cNvSpPr/>
            <p:nvPr/>
          </p:nvSpPr>
          <p:spPr>
            <a:xfrm>
              <a:off x="5502310" y="5652303"/>
              <a:ext cx="144874"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pic>
        <p:nvPicPr>
          <p:cNvPr id="136" name="Picture 135"/>
          <p:cNvPicPr>
            <a:picLocks noChangeAspect="1"/>
          </p:cNvPicPr>
          <p:nvPr/>
        </p:nvPicPr>
        <p:blipFill rotWithShape="1">
          <a:blip r:embed="rId7" cstate="print">
            <a:extLst>
              <a:ext uri="{28A0092B-C50C-407E-A947-70E740481C1C}">
                <a14:useLocalDpi xmlns:a14="http://schemas.microsoft.com/office/drawing/2010/main" val="0"/>
              </a:ext>
            </a:extLst>
          </a:blip>
          <a:srcRect r="49724"/>
          <a:stretch/>
        </p:blipFill>
        <p:spPr>
          <a:xfrm>
            <a:off x="7011962" y="-137832"/>
            <a:ext cx="5374771" cy="7128000"/>
          </a:xfrm>
          <a:prstGeom prst="rect">
            <a:avLst/>
          </a:prstGeom>
        </p:spPr>
      </p:pic>
      <p:sp>
        <p:nvSpPr>
          <p:cNvPr id="137" name="Gleichschenkliges Dreieck 7">
            <a:extLst>
              <a:ext uri="{FF2B5EF4-FFF2-40B4-BE49-F238E27FC236}">
                <a16:creationId xmlns:a16="http://schemas.microsoft.com/office/drawing/2014/main" id="{99AF477C-819D-4EC8-ABAC-E85411ED6544}"/>
              </a:ext>
            </a:extLst>
          </p:cNvPr>
          <p:cNvSpPr/>
          <p:nvPr/>
        </p:nvSpPr>
        <p:spPr bwMode="gray">
          <a:xfrm rot="10800000">
            <a:off x="7011050" y="0"/>
            <a:ext cx="1800199" cy="6867912"/>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bwMode="gray">
          <a:xfrm>
            <a:off x="4288756" y="6387399"/>
            <a:ext cx="2152536" cy="154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de-DE" sz="1000" b="0" i="0" u="none" baseline="0" dirty="0">
                <a:solidFill>
                  <a:schemeClr val="tx1"/>
                </a:solidFill>
                <a:latin typeface="Arial" panose="020B0604020202020204" pitchFamily="34" charset="0"/>
              </a:rPr>
              <a:t>*</a:t>
            </a:r>
            <a:r>
              <a:rPr lang="de-DE" sz="1000" b="0" i="0" u="none" baseline="0" dirty="0" err="1">
                <a:solidFill>
                  <a:schemeClr val="tx1"/>
                </a:solidFill>
                <a:latin typeface="Arial" panose="020B0604020202020204" pitchFamily="34" charset="0"/>
              </a:rPr>
              <a:t>Names</a:t>
            </a:r>
            <a:r>
              <a:rPr lang="de-DE" sz="1000" b="0" i="0" u="none" baseline="0" dirty="0">
                <a:solidFill>
                  <a:schemeClr val="tx1"/>
                </a:solidFill>
                <a:latin typeface="Arial" panose="020B0604020202020204" pitchFamily="34" charset="0"/>
              </a:rPr>
              <a:t> </a:t>
            </a:r>
            <a:r>
              <a:rPr lang="de-DE" sz="1000" b="0" i="0" u="none" baseline="0" dirty="0" err="1">
                <a:solidFill>
                  <a:schemeClr val="tx1"/>
                </a:solidFill>
                <a:latin typeface="Arial" panose="020B0604020202020204" pitchFamily="34" charset="0"/>
              </a:rPr>
              <a:t>to</a:t>
            </a:r>
            <a:r>
              <a:rPr lang="de-DE" sz="1000" b="0" i="0" u="none" baseline="0" dirty="0">
                <a:solidFill>
                  <a:schemeClr val="tx1"/>
                </a:solidFill>
                <a:latin typeface="Arial" panose="020B0604020202020204" pitchFamily="34" charset="0"/>
              </a:rPr>
              <a:t> </a:t>
            </a:r>
            <a:r>
              <a:rPr lang="de-DE" sz="1000" b="0" i="0" u="none" baseline="0" dirty="0" err="1">
                <a:solidFill>
                  <a:schemeClr val="tx1"/>
                </a:solidFill>
                <a:latin typeface="Arial" panose="020B0604020202020204" pitchFamily="34" charset="0"/>
              </a:rPr>
              <a:t>be</a:t>
            </a:r>
            <a:r>
              <a:rPr lang="de-DE" sz="1000" b="0" i="0" u="none" baseline="0" dirty="0">
                <a:solidFill>
                  <a:schemeClr val="tx1"/>
                </a:solidFill>
                <a:latin typeface="Arial" panose="020B0604020202020204" pitchFamily="34" charset="0"/>
              </a:rPr>
              <a:t> </a:t>
            </a:r>
            <a:r>
              <a:rPr lang="de-DE" sz="1000" b="0" i="0" u="none" baseline="0" dirty="0" err="1">
                <a:solidFill>
                  <a:schemeClr val="tx1"/>
                </a:solidFill>
                <a:latin typeface="Arial" panose="020B0604020202020204" pitchFamily="34" charset="0"/>
              </a:rPr>
              <a:t>confirmed</a:t>
            </a:r>
            <a:endParaRPr lang="de-DE" sz="1000" b="0" i="0" u="none" baseline="0" dirty="0">
              <a:solidFill>
                <a:schemeClr val="tx1"/>
              </a:solidFill>
              <a:latin typeface="Arial" panose="020B0604020202020204" pitchFamily="34" charset="0"/>
            </a:endParaRPr>
          </a:p>
        </p:txBody>
      </p:sp>
    </p:spTree>
    <p:extLst>
      <p:ext uri="{BB962C8B-B14F-4D97-AF65-F5344CB8AC3E}">
        <p14:creationId xmlns:p14="http://schemas.microsoft.com/office/powerpoint/2010/main" val="278474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We defined a clear objective for the project based on the identified scope and derived cost and schedule estimates</a:t>
            </a:r>
          </a:p>
        </p:txBody>
      </p:sp>
      <p:sp>
        <p:nvSpPr>
          <p:cNvPr id="3" name="Title 2"/>
          <p:cNvSpPr>
            <a:spLocks noGrp="1"/>
          </p:cNvSpPr>
          <p:nvPr>
            <p:ph type="title"/>
          </p:nvPr>
        </p:nvSpPr>
        <p:spPr/>
        <p:txBody>
          <a:bodyPr/>
          <a:lstStyle/>
          <a:p>
            <a:r>
              <a:rPr lang="en-US" dirty="0"/>
              <a:t>Project Overview</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sp>
        <p:nvSpPr>
          <p:cNvPr id="10" name="Rectangle 9">
            <a:extLst>
              <a:ext uri="{FF2B5EF4-FFF2-40B4-BE49-F238E27FC236}">
                <a16:creationId xmlns:a16="http://schemas.microsoft.com/office/drawing/2014/main" id="{2FE41CDF-44BD-D742-B250-ACB134D777AC}"/>
              </a:ext>
            </a:extLst>
          </p:cNvPr>
          <p:cNvSpPr/>
          <p:nvPr/>
        </p:nvSpPr>
        <p:spPr bwMode="gray">
          <a:xfrm>
            <a:off x="0" y="2633564"/>
            <a:ext cx="12187238" cy="2098946"/>
          </a:xfrm>
          <a:prstGeom prst="rect">
            <a:avLst/>
          </a:prstGeom>
          <a:solidFill>
            <a:srgbClr val="F7F7F7"/>
          </a:solidFill>
          <a:ln w="19050" algn="ctr">
            <a:noFill/>
            <a:miter lim="800000"/>
            <a:headEnd/>
            <a:tailEnd/>
          </a:ln>
        </p:spPr>
        <p:txBody>
          <a:bodyPr wrap="square" lIns="88888" tIns="88888" rIns="88888" bIns="88888" rtlCol="0" anchor="ctr"/>
          <a:lstStyle/>
          <a:p>
            <a:pPr marL="0" marR="0" lvl="0" indent="0" algn="ctr" defTabSz="914309" rtl="0" fontAlgn="auto" latinLnBrk="0" hangingPunct="1">
              <a:lnSpc>
                <a:spcPct val="106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a:ea typeface="Arial Unicode MS"/>
              <a:cs typeface="Arial"/>
            </a:endParaRPr>
          </a:p>
        </p:txBody>
      </p:sp>
      <p:cxnSp>
        <p:nvCxnSpPr>
          <p:cNvPr id="11" name="Straight Connector 10">
            <a:extLst>
              <a:ext uri="{FF2B5EF4-FFF2-40B4-BE49-F238E27FC236}">
                <a16:creationId xmlns:a16="http://schemas.microsoft.com/office/drawing/2014/main" id="{3B4857F0-C03A-DA43-91C2-0EAFC4492926}"/>
              </a:ext>
            </a:extLst>
          </p:cNvPr>
          <p:cNvCxnSpPr>
            <a:cxnSpLocks/>
          </p:cNvCxnSpPr>
          <p:nvPr/>
        </p:nvCxnSpPr>
        <p:spPr>
          <a:xfrm>
            <a:off x="1395009" y="1897396"/>
            <a:ext cx="1012058"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E91575A-3185-DE4E-BF38-E185B82E0FCB}"/>
              </a:ext>
            </a:extLst>
          </p:cNvPr>
          <p:cNvSpPr/>
          <p:nvPr/>
        </p:nvSpPr>
        <p:spPr>
          <a:xfrm>
            <a:off x="1412373" y="1707673"/>
            <a:ext cx="2284280" cy="246221"/>
          </a:xfrm>
          <a:prstGeom prst="rect">
            <a:avLst/>
          </a:prstGeom>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Objective of the project</a:t>
            </a:r>
          </a:p>
        </p:txBody>
      </p:sp>
      <p:sp>
        <p:nvSpPr>
          <p:cNvPr id="13" name="Rectangle 12">
            <a:extLst>
              <a:ext uri="{FF2B5EF4-FFF2-40B4-BE49-F238E27FC236}">
                <a16:creationId xmlns:a16="http://schemas.microsoft.com/office/drawing/2014/main" id="{50646B81-05EE-B24E-A2CD-8891B3F90F55}"/>
              </a:ext>
            </a:extLst>
          </p:cNvPr>
          <p:cNvSpPr/>
          <p:nvPr/>
        </p:nvSpPr>
        <p:spPr>
          <a:xfrm>
            <a:off x="1412373" y="2003229"/>
            <a:ext cx="9723844" cy="473321"/>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The project objective is to replace IBM Watson for the 1</a:t>
            </a:r>
            <a:r>
              <a:rPr kumimoji="0" lang="en-US" sz="1100" b="0" i="0" u="none" strike="noStrike" kern="1200" cap="none" spc="0" normalizeH="0" baseline="30000" noProof="0" dirty="0">
                <a:ln>
                  <a:noFill/>
                </a:ln>
                <a:solidFill>
                  <a:srgbClr val="000000"/>
                </a:solidFill>
                <a:effectLst/>
                <a:uLnTx/>
                <a:uFillTx/>
                <a:latin typeface="Arial"/>
                <a:ea typeface="Arial Unicode MS"/>
                <a:cs typeface="Arial"/>
              </a:rPr>
              <a:t>st</a:t>
            </a: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 tier medical coding by developing and integrating state-of-the-art NLP models with approximately similar accuracy that ensures a smooth replacement by March 2022. The solution should furthermore be sustainable in terms of more use cases such as processing real world evidence which are envisioned to be included by Bayer further down the road.</a:t>
            </a:r>
          </a:p>
        </p:txBody>
      </p:sp>
      <p:cxnSp>
        <p:nvCxnSpPr>
          <p:cNvPr id="15" name="Straight Connector 14">
            <a:extLst>
              <a:ext uri="{FF2B5EF4-FFF2-40B4-BE49-F238E27FC236}">
                <a16:creationId xmlns:a16="http://schemas.microsoft.com/office/drawing/2014/main" id="{69ED8A67-16A5-3844-BCC1-876C19A0FF8A}"/>
              </a:ext>
            </a:extLst>
          </p:cNvPr>
          <p:cNvCxnSpPr>
            <a:cxnSpLocks/>
          </p:cNvCxnSpPr>
          <p:nvPr/>
        </p:nvCxnSpPr>
        <p:spPr>
          <a:xfrm>
            <a:off x="1412479" y="297723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880218-9D5D-D349-883C-8358BDC0C535}"/>
              </a:ext>
            </a:extLst>
          </p:cNvPr>
          <p:cNvSpPr/>
          <p:nvPr/>
        </p:nvSpPr>
        <p:spPr>
          <a:xfrm>
            <a:off x="1437883" y="2796374"/>
            <a:ext cx="613951"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Scope</a:t>
            </a:r>
          </a:p>
        </p:txBody>
      </p:sp>
      <p:grpSp>
        <p:nvGrpSpPr>
          <p:cNvPr id="21" name="Gruppieren 14"/>
          <p:cNvGrpSpPr/>
          <p:nvPr/>
        </p:nvGrpSpPr>
        <p:grpSpPr>
          <a:xfrm>
            <a:off x="1404607" y="3081150"/>
            <a:ext cx="2879625" cy="1602311"/>
            <a:chOff x="1404790" y="2987810"/>
            <a:chExt cx="2880000" cy="1602520"/>
          </a:xfrm>
        </p:grpSpPr>
        <p:sp>
          <p:nvSpPr>
            <p:cNvPr id="22" name="Rectangle 21">
              <a:extLst>
                <a:ext uri="{FF2B5EF4-FFF2-40B4-BE49-F238E27FC236}">
                  <a16:creationId xmlns:a16="http://schemas.microsoft.com/office/drawing/2014/main" id="{2DA66443-C442-AB44-BEA7-30160E3BFDA3}"/>
                </a:ext>
              </a:extLst>
            </p:cNvPr>
            <p:cNvSpPr/>
            <p:nvPr/>
          </p:nvSpPr>
          <p:spPr>
            <a:xfrm>
              <a:off x="1404791" y="2987810"/>
              <a:ext cx="2292045" cy="236045"/>
            </a:xfrm>
            <a:prstGeom prst="rect">
              <a:avLst/>
            </a:prstGeom>
          </p:spPr>
          <p:txBody>
            <a:bodyPr wrap="square" lIns="0">
              <a:noAutofit/>
            </a:bodyPr>
            <a:lstStyle/>
            <a:p>
              <a:pPr marL="0" marR="0" lvl="0" indent="0" algn="l" defTabSz="914400" rtl="0" eaLnBrk="1" fontAlgn="auto" latinLnBrk="0" hangingPunct="1">
                <a:lnSpc>
                  <a:spcPct val="85000"/>
                </a:lnSpc>
                <a:spcBef>
                  <a:spcPts val="4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Coding Algorithm Development</a:t>
              </a:r>
            </a:p>
          </p:txBody>
        </p:sp>
        <p:sp>
          <p:nvSpPr>
            <p:cNvPr id="23" name="Rectangle 22">
              <a:extLst>
                <a:ext uri="{FF2B5EF4-FFF2-40B4-BE49-F238E27FC236}">
                  <a16:creationId xmlns:a16="http://schemas.microsoft.com/office/drawing/2014/main" id="{2DA66443-C442-AB44-BEA7-30160E3BFDA3}"/>
                </a:ext>
              </a:extLst>
            </p:cNvPr>
            <p:cNvSpPr/>
            <p:nvPr/>
          </p:nvSpPr>
          <p:spPr>
            <a:xfrm>
              <a:off x="1404790" y="3290167"/>
              <a:ext cx="2880000" cy="1300163"/>
            </a:xfrm>
            <a:prstGeom prst="rect">
              <a:avLst/>
            </a:prstGeom>
          </p:spPr>
          <p:txBody>
            <a:bodyPr wrap="square" lIns="0">
              <a:no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Develop Medical Coding algorithm for </a:t>
              </a: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C</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linical </a:t>
              </a: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T</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rials (</a:t>
              </a: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M</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edical</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a:t>
              </a:r>
              <a:r>
                <a:rPr kumimoji="0" lang="en-US" sz="1100" b="1" i="0" u="none" strike="noStrike" kern="1200" cap="none" spc="0" normalizeH="0" noProof="0" dirty="0">
                  <a:ln>
                    <a:noFill/>
                  </a:ln>
                  <a:solidFill>
                    <a:srgbClr val="000000"/>
                  </a:solidFill>
                  <a:effectLst/>
                  <a:uLnTx/>
                  <a:uFillTx/>
                  <a:latin typeface="Arial"/>
                  <a:ea typeface="Chronicle Display Black" charset="0"/>
                  <a:cs typeface="Chronicle Display Black" charset="0"/>
                </a:rPr>
                <a:t>H</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istory</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&amp;</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a:t>
              </a:r>
              <a:r>
                <a:rPr kumimoji="0" lang="en-US" sz="1100" b="1" i="0" u="none" strike="noStrike" kern="1200" cap="none" spc="0" normalizeH="0" noProof="0" dirty="0">
                  <a:ln>
                    <a:noFill/>
                  </a:ln>
                  <a:solidFill>
                    <a:srgbClr val="000000"/>
                  </a:solidFill>
                  <a:effectLst/>
                  <a:uLnTx/>
                  <a:uFillTx/>
                  <a:latin typeface="Arial"/>
                  <a:ea typeface="Chronicle Display Black" charset="0"/>
                  <a:cs typeface="Chronicle Display Black" charset="0"/>
                </a:rPr>
                <a:t>A</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dverse </a:t>
              </a:r>
              <a:r>
                <a:rPr kumimoji="0" lang="en-US" sz="1100" b="1" i="0" u="none" strike="noStrike" kern="1200" cap="none" spc="0" normalizeH="0" noProof="0" dirty="0">
                  <a:ln>
                    <a:noFill/>
                  </a:ln>
                  <a:solidFill>
                    <a:srgbClr val="000000"/>
                  </a:solidFill>
                  <a:effectLst/>
                  <a:uLnTx/>
                  <a:uFillTx/>
                  <a:latin typeface="Arial"/>
                  <a:ea typeface="Chronicle Display Black" charset="0"/>
                  <a:cs typeface="Chronicle Display Black" charset="0"/>
                </a:rPr>
                <a:t>E</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vents</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data</a:t>
              </a:r>
            </a:p>
            <a:p>
              <a:pPr marL="171433" marR="0" lvl="0" indent="-171433"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Not in Scope: </a:t>
              </a:r>
            </a:p>
            <a:p>
              <a:pPr marL="628633" marR="0" lvl="1" indent="-171433"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WhoDD</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Coding</a:t>
              </a:r>
            </a:p>
            <a:p>
              <a:pPr marL="628633" marR="0" lvl="1" indent="-171433"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Pharmacovigilance (MH&amp;AE) Coding</a:t>
              </a:r>
            </a:p>
            <a:p>
              <a:pPr marL="628633" marR="0" lvl="1"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grpSp>
        <p:nvGrpSpPr>
          <p:cNvPr id="24" name="Gruppieren 15"/>
          <p:cNvGrpSpPr/>
          <p:nvPr/>
        </p:nvGrpSpPr>
        <p:grpSpPr>
          <a:xfrm>
            <a:off x="4893480" y="3081150"/>
            <a:ext cx="2879625" cy="1602311"/>
            <a:chOff x="4869174" y="2987810"/>
            <a:chExt cx="2880000" cy="1602520"/>
          </a:xfrm>
        </p:grpSpPr>
        <p:sp>
          <p:nvSpPr>
            <p:cNvPr id="25" name="Rectangle 24">
              <a:extLst>
                <a:ext uri="{FF2B5EF4-FFF2-40B4-BE49-F238E27FC236}">
                  <a16:creationId xmlns:a16="http://schemas.microsoft.com/office/drawing/2014/main" id="{261FA3C7-2B1E-5B42-923E-01616A4AB7BD}"/>
                </a:ext>
              </a:extLst>
            </p:cNvPr>
            <p:cNvSpPr/>
            <p:nvPr/>
          </p:nvSpPr>
          <p:spPr>
            <a:xfrm>
              <a:off x="4869174" y="2987810"/>
              <a:ext cx="2333001" cy="317492"/>
            </a:xfrm>
            <a:prstGeom prst="rect">
              <a:avLst/>
            </a:prstGeom>
          </p:spPr>
          <p:txBody>
            <a:bodyPr wrap="square" lIns="0">
              <a:noAutofit/>
            </a:bodyPr>
            <a:lstStyle/>
            <a:p>
              <a:pPr marL="0" marR="0" lvl="0" indent="0" algn="l" defTabSz="914400" rtl="0" eaLnBrk="1" fontAlgn="auto" latinLnBrk="0" hangingPunct="1">
                <a:lnSpc>
                  <a:spcPct val="85000"/>
                </a:lnSpc>
                <a:spcBef>
                  <a:spcPts val="4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Architecture &amp; Interfaces</a:t>
              </a:r>
            </a:p>
          </p:txBody>
        </p:sp>
        <p:sp>
          <p:nvSpPr>
            <p:cNvPr id="26" name="Rectangle 25">
              <a:extLst>
                <a:ext uri="{FF2B5EF4-FFF2-40B4-BE49-F238E27FC236}">
                  <a16:creationId xmlns:a16="http://schemas.microsoft.com/office/drawing/2014/main" id="{261FA3C7-2B1E-5B42-923E-01616A4AB7BD}"/>
                </a:ext>
              </a:extLst>
            </p:cNvPr>
            <p:cNvSpPr/>
            <p:nvPr/>
          </p:nvSpPr>
          <p:spPr>
            <a:xfrm>
              <a:off x="4869174" y="3290167"/>
              <a:ext cx="2880000" cy="1300163"/>
            </a:xfrm>
            <a:prstGeom prst="rect">
              <a:avLst/>
            </a:prstGeom>
          </p:spPr>
          <p:txBody>
            <a:bodyPr wrap="square" lIns="0">
              <a:no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Design and build Architecture and Pipeline for a Cloud-based Machine Learning solution</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Define and build Interfaces to current Medical Coding platform (</a:t>
              </a:r>
              <a:r>
                <a:rPr kumimoji="0" lang="en-US" sz="1100" b="1"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M</a:t>
              </a: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atch</a:t>
              </a:r>
              <a:r>
                <a:rPr kumimoji="0" lang="en-US" sz="1100" b="1"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P</a:t>
              </a: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oint</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a:t>
              </a:r>
              <a:r>
                <a:rPr lang="en-US" sz="1100" b="1" dirty="0">
                  <a:solidFill>
                    <a:srgbClr val="000000"/>
                  </a:solidFill>
                  <a:latin typeface="Arial"/>
                  <a:ea typeface="Chronicle Display Black" charset="0"/>
                  <a:cs typeface="Chronicle Display Black" charset="0"/>
                </a:rPr>
                <a:t>C</a:t>
              </a: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oder</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a:t>
              </a:r>
            </a:p>
          </p:txBody>
        </p:sp>
      </p:grpSp>
      <p:grpSp>
        <p:nvGrpSpPr>
          <p:cNvPr id="27" name="Gruppieren 16"/>
          <p:cNvGrpSpPr/>
          <p:nvPr/>
        </p:nvGrpSpPr>
        <p:grpSpPr>
          <a:xfrm>
            <a:off x="8382354" y="3081151"/>
            <a:ext cx="2879625" cy="1602834"/>
            <a:chOff x="8383446" y="2987810"/>
            <a:chExt cx="2880000" cy="1603043"/>
          </a:xfrm>
        </p:grpSpPr>
        <p:sp>
          <p:nvSpPr>
            <p:cNvPr id="28" name="Rectangle 27">
              <a:extLst>
                <a:ext uri="{FF2B5EF4-FFF2-40B4-BE49-F238E27FC236}">
                  <a16:creationId xmlns:a16="http://schemas.microsoft.com/office/drawing/2014/main" id="{09483F60-D430-3046-BF66-F7687CC82ABE}"/>
                </a:ext>
              </a:extLst>
            </p:cNvPr>
            <p:cNvSpPr/>
            <p:nvPr/>
          </p:nvSpPr>
          <p:spPr>
            <a:xfrm>
              <a:off x="8383446" y="2987810"/>
              <a:ext cx="2659207" cy="317492"/>
            </a:xfrm>
            <a:prstGeom prst="rect">
              <a:avLst/>
            </a:prstGeom>
          </p:spPr>
          <p:txBody>
            <a:bodyPr wrap="square" lIns="0">
              <a:noAutofit/>
            </a:bodyPr>
            <a:lstStyle/>
            <a:p>
              <a:pPr marL="0" marR="0" lvl="0" indent="0" algn="l" defTabSz="914400" rtl="0" eaLnBrk="1" fontAlgn="auto" latinLnBrk="0" hangingPunct="1">
                <a:lnSpc>
                  <a:spcPct val="85000"/>
                </a:lnSpc>
                <a:spcBef>
                  <a:spcPts val="4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Testing &amp; Deployment</a:t>
              </a:r>
            </a:p>
          </p:txBody>
        </p:sp>
        <p:sp>
          <p:nvSpPr>
            <p:cNvPr id="29" name="Rectangle 28">
              <a:extLst>
                <a:ext uri="{FF2B5EF4-FFF2-40B4-BE49-F238E27FC236}">
                  <a16:creationId xmlns:a16="http://schemas.microsoft.com/office/drawing/2014/main" id="{09483F60-D430-3046-BF66-F7687CC82ABE}"/>
                </a:ext>
              </a:extLst>
            </p:cNvPr>
            <p:cNvSpPr/>
            <p:nvPr/>
          </p:nvSpPr>
          <p:spPr>
            <a:xfrm>
              <a:off x="8383446" y="3290496"/>
              <a:ext cx="2880000" cy="1300357"/>
            </a:xfrm>
            <a:prstGeom prst="rect">
              <a:avLst/>
            </a:prstGeom>
          </p:spPr>
          <p:txBody>
            <a:bodyPr wrap="square" lIns="0">
              <a:no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User Testing with Medical Coding Team</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Arial"/>
                  <a:ea typeface="Chronicle Display Black" charset="0"/>
                  <a:cs typeface="Chronicle Display Black" charset="0"/>
                </a:rPr>
                <a:t>GxP</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Validation (Change request to MPC)</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Deployment of developed algorithms into existing IT infrastructure and Medical Coding processes</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(Complete) Decommission of IBM Watson</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cxnSp>
        <p:nvCxnSpPr>
          <p:cNvPr id="42" name="Straight Connector 41">
            <a:extLst>
              <a:ext uri="{FF2B5EF4-FFF2-40B4-BE49-F238E27FC236}">
                <a16:creationId xmlns:a16="http://schemas.microsoft.com/office/drawing/2014/main" id="{69ED8A67-16A5-3844-BCC1-876C19A0FF8A}"/>
              </a:ext>
            </a:extLst>
          </p:cNvPr>
          <p:cNvCxnSpPr>
            <a:cxnSpLocks/>
          </p:cNvCxnSpPr>
          <p:nvPr/>
        </p:nvCxnSpPr>
        <p:spPr>
          <a:xfrm>
            <a:off x="1412479"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880218-9D5D-D349-883C-8358BDC0C535}"/>
              </a:ext>
            </a:extLst>
          </p:cNvPr>
          <p:cNvSpPr/>
          <p:nvPr/>
        </p:nvSpPr>
        <p:spPr>
          <a:xfrm>
            <a:off x="1437883" y="4892257"/>
            <a:ext cx="1949252"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Estimated Schedule</a:t>
            </a:r>
          </a:p>
        </p:txBody>
      </p:sp>
      <p:sp>
        <p:nvSpPr>
          <p:cNvPr id="48" name="Rectangle 47"/>
          <p:cNvSpPr/>
          <p:nvPr/>
        </p:nvSpPr>
        <p:spPr>
          <a:xfrm>
            <a:off x="1404607" y="5170503"/>
            <a:ext cx="4140000" cy="1492716"/>
          </a:xfrm>
          <a:prstGeom prst="rect">
            <a:avLst/>
          </a:prstGeom>
        </p:spPr>
        <p:txBody>
          <a:bodyPr wrap="square">
            <a:sp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Kick-off: January 2021</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1: January 2021 – March 2021 (2.5</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months)</a:t>
            </a: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2: March 2021 – December 2021 (9.5 months)</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3: January 2022 – May 2022 (5</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months)</a:t>
            </a: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End of </a:t>
            </a:r>
            <a:r>
              <a:rPr lang="en-US" sz="1100" dirty="0">
                <a:solidFill>
                  <a:srgbClr val="000000"/>
                </a:solidFill>
                <a:latin typeface="Arial"/>
                <a:ea typeface="Chronicle Display Black" charset="0"/>
                <a:cs typeface="Chronicle Display Black" charset="0"/>
              </a:rPr>
              <a:t>Transition</a:t>
            </a: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 Phase: May 2022 (17 months total)</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nvGrpSpPr>
          <p:cNvPr id="51" name="myP_Target">
            <a:extLst>
              <a:ext uri="{FF2B5EF4-FFF2-40B4-BE49-F238E27FC236}">
                <a16:creationId xmlns:a16="http://schemas.microsoft.com/office/drawing/2014/main" id="{BDDEB497-742B-40F3-A4D1-A5A84E4B14E2}"/>
              </a:ext>
            </a:extLst>
          </p:cNvPr>
          <p:cNvGrpSpPr/>
          <p:nvPr/>
        </p:nvGrpSpPr>
        <p:grpSpPr>
          <a:xfrm>
            <a:off x="861386" y="1631562"/>
            <a:ext cx="427430" cy="421999"/>
            <a:chOff x="9461500" y="4773613"/>
            <a:chExt cx="874713" cy="863599"/>
          </a:xfrm>
          <a:solidFill>
            <a:schemeClr val="tx1"/>
          </a:solidFill>
        </p:grpSpPr>
        <p:sp>
          <p:nvSpPr>
            <p:cNvPr id="52" name="Freeform 123">
              <a:extLst>
                <a:ext uri="{FF2B5EF4-FFF2-40B4-BE49-F238E27FC236}">
                  <a16:creationId xmlns:a16="http://schemas.microsoft.com/office/drawing/2014/main" id="{328E2097-3698-4C36-963C-3044A7CE54AB}"/>
                </a:ext>
              </a:extLst>
            </p:cNvPr>
            <p:cNvSpPr>
              <a:spLocks/>
            </p:cNvSpPr>
            <p:nvPr/>
          </p:nvSpPr>
          <p:spPr bwMode="auto">
            <a:xfrm>
              <a:off x="9896475" y="5195888"/>
              <a:ext cx="17463" cy="15875"/>
            </a:xfrm>
            <a:custGeom>
              <a:avLst/>
              <a:gdLst>
                <a:gd name="T0" fmla="*/ 15 w 15"/>
                <a:gd name="T1" fmla="*/ 11 h 14"/>
                <a:gd name="T2" fmla="*/ 3 w 15"/>
                <a:gd name="T3" fmla="*/ 0 h 14"/>
                <a:gd name="T4" fmla="*/ 0 w 15"/>
                <a:gd name="T5" fmla="*/ 8 h 14"/>
                <a:gd name="T6" fmla="*/ 5 w 15"/>
                <a:gd name="T7" fmla="*/ 14 h 14"/>
                <a:gd name="T8" fmla="*/ 15 w 15"/>
                <a:gd name="T9" fmla="*/ 11 h 14"/>
              </a:gdLst>
              <a:ahLst/>
              <a:cxnLst>
                <a:cxn ang="0">
                  <a:pos x="T0" y="T1"/>
                </a:cxn>
                <a:cxn ang="0">
                  <a:pos x="T2" y="T3"/>
                </a:cxn>
                <a:cxn ang="0">
                  <a:pos x="T4" y="T5"/>
                </a:cxn>
                <a:cxn ang="0">
                  <a:pos x="T6" y="T7"/>
                </a:cxn>
                <a:cxn ang="0">
                  <a:pos x="T8" y="T9"/>
                </a:cxn>
              </a:cxnLst>
              <a:rect l="0" t="0" r="r" b="b"/>
              <a:pathLst>
                <a:path w="15" h="14">
                  <a:moveTo>
                    <a:pt x="15" y="11"/>
                  </a:moveTo>
                  <a:cubicBezTo>
                    <a:pt x="3" y="0"/>
                    <a:pt x="3" y="0"/>
                    <a:pt x="3" y="0"/>
                  </a:cubicBezTo>
                  <a:cubicBezTo>
                    <a:pt x="0" y="8"/>
                    <a:pt x="0" y="8"/>
                    <a:pt x="0" y="8"/>
                  </a:cubicBezTo>
                  <a:cubicBezTo>
                    <a:pt x="2" y="10"/>
                    <a:pt x="4" y="12"/>
                    <a:pt x="5" y="14"/>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3" name="Freeform 124">
              <a:extLst>
                <a:ext uri="{FF2B5EF4-FFF2-40B4-BE49-F238E27FC236}">
                  <a16:creationId xmlns:a16="http://schemas.microsoft.com/office/drawing/2014/main" id="{8673177A-FF18-4989-AF87-DCFEC460D923}"/>
                </a:ext>
              </a:extLst>
            </p:cNvPr>
            <p:cNvSpPr>
              <a:spLocks/>
            </p:cNvSpPr>
            <p:nvPr/>
          </p:nvSpPr>
          <p:spPr bwMode="auto">
            <a:xfrm>
              <a:off x="9891713" y="5205413"/>
              <a:ext cx="9525" cy="9525"/>
            </a:xfrm>
            <a:custGeom>
              <a:avLst/>
              <a:gdLst>
                <a:gd name="T0" fmla="*/ 8 w 8"/>
                <a:gd name="T1" fmla="*/ 6 h 9"/>
                <a:gd name="T2" fmla="*/ 3 w 8"/>
                <a:gd name="T3" fmla="*/ 0 h 9"/>
                <a:gd name="T4" fmla="*/ 0 w 8"/>
                <a:gd name="T5" fmla="*/ 9 h 9"/>
                <a:gd name="T6" fmla="*/ 8 w 8"/>
                <a:gd name="T7" fmla="*/ 6 h 9"/>
              </a:gdLst>
              <a:ahLst/>
              <a:cxnLst>
                <a:cxn ang="0">
                  <a:pos x="T0" y="T1"/>
                </a:cxn>
                <a:cxn ang="0">
                  <a:pos x="T2" y="T3"/>
                </a:cxn>
                <a:cxn ang="0">
                  <a:pos x="T4" y="T5"/>
                </a:cxn>
                <a:cxn ang="0">
                  <a:pos x="T6" y="T7"/>
                </a:cxn>
              </a:cxnLst>
              <a:rect l="0" t="0" r="r" b="b"/>
              <a:pathLst>
                <a:path w="8" h="9">
                  <a:moveTo>
                    <a:pt x="8" y="6"/>
                  </a:moveTo>
                  <a:cubicBezTo>
                    <a:pt x="7" y="4"/>
                    <a:pt x="5" y="2"/>
                    <a:pt x="3" y="0"/>
                  </a:cubicBezTo>
                  <a:cubicBezTo>
                    <a:pt x="0" y="9"/>
                    <a:pt x="0" y="9"/>
                    <a:pt x="0" y="9"/>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4" name="Freeform 125">
              <a:extLst>
                <a:ext uri="{FF2B5EF4-FFF2-40B4-BE49-F238E27FC236}">
                  <a16:creationId xmlns:a16="http://schemas.microsoft.com/office/drawing/2014/main" id="{AEED64A9-53D7-4244-92BB-4465B7AB8512}"/>
                </a:ext>
              </a:extLst>
            </p:cNvPr>
            <p:cNvSpPr>
              <a:spLocks/>
            </p:cNvSpPr>
            <p:nvPr/>
          </p:nvSpPr>
          <p:spPr bwMode="auto">
            <a:xfrm>
              <a:off x="10237788" y="4802188"/>
              <a:ext cx="69850" cy="66675"/>
            </a:xfrm>
            <a:custGeom>
              <a:avLst/>
              <a:gdLst>
                <a:gd name="T0" fmla="*/ 44 w 44"/>
                <a:gd name="T1" fmla="*/ 36 h 42"/>
                <a:gd name="T2" fmla="*/ 8 w 44"/>
                <a:gd name="T3" fmla="*/ 0 h 42"/>
                <a:gd name="T4" fmla="*/ 0 w 44"/>
                <a:gd name="T5" fmla="*/ 42 h 42"/>
                <a:gd name="T6" fmla="*/ 44 w 44"/>
                <a:gd name="T7" fmla="*/ 36 h 42"/>
              </a:gdLst>
              <a:ahLst/>
              <a:cxnLst>
                <a:cxn ang="0">
                  <a:pos x="T0" y="T1"/>
                </a:cxn>
                <a:cxn ang="0">
                  <a:pos x="T2" y="T3"/>
                </a:cxn>
                <a:cxn ang="0">
                  <a:pos x="T4" y="T5"/>
                </a:cxn>
                <a:cxn ang="0">
                  <a:pos x="T6" y="T7"/>
                </a:cxn>
              </a:cxnLst>
              <a:rect l="0" t="0" r="r" b="b"/>
              <a:pathLst>
                <a:path w="44" h="42">
                  <a:moveTo>
                    <a:pt x="44" y="36"/>
                  </a:moveTo>
                  <a:lnTo>
                    <a:pt x="8" y="0"/>
                  </a:lnTo>
                  <a:lnTo>
                    <a:pt x="0" y="42"/>
                  </a:lnTo>
                  <a:lnTo>
                    <a:pt x="4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5" name="Freeform 134">
              <a:extLst>
                <a:ext uri="{FF2B5EF4-FFF2-40B4-BE49-F238E27FC236}">
                  <a16:creationId xmlns:a16="http://schemas.microsoft.com/office/drawing/2014/main" id="{0436155F-0144-4FC5-B916-C17D591496E2}"/>
                </a:ext>
              </a:extLst>
            </p:cNvPr>
            <p:cNvSpPr>
              <a:spLocks/>
            </p:cNvSpPr>
            <p:nvPr/>
          </p:nvSpPr>
          <p:spPr bwMode="auto">
            <a:xfrm>
              <a:off x="9461500" y="4905375"/>
              <a:ext cx="731838" cy="731837"/>
            </a:xfrm>
            <a:custGeom>
              <a:avLst/>
              <a:gdLst>
                <a:gd name="T0" fmla="*/ 531 w 607"/>
                <a:gd name="T1" fmla="*/ 121 h 607"/>
                <a:gd name="T2" fmla="*/ 522 w 607"/>
                <a:gd name="T3" fmla="*/ 130 h 607"/>
                <a:gd name="T4" fmla="*/ 583 w 607"/>
                <a:gd name="T5" fmla="*/ 303 h 607"/>
                <a:gd name="T6" fmla="*/ 303 w 607"/>
                <a:gd name="T7" fmla="*/ 583 h 607"/>
                <a:gd name="T8" fmla="*/ 24 w 607"/>
                <a:gd name="T9" fmla="*/ 303 h 607"/>
                <a:gd name="T10" fmla="*/ 303 w 607"/>
                <a:gd name="T11" fmla="*/ 24 h 607"/>
                <a:gd name="T12" fmla="*/ 487 w 607"/>
                <a:gd name="T13" fmla="*/ 93 h 607"/>
                <a:gd name="T14" fmla="*/ 496 w 607"/>
                <a:gd name="T15" fmla="*/ 85 h 607"/>
                <a:gd name="T16" fmla="*/ 504 w 607"/>
                <a:gd name="T17" fmla="*/ 76 h 607"/>
                <a:gd name="T18" fmla="*/ 303 w 607"/>
                <a:gd name="T19" fmla="*/ 0 h 607"/>
                <a:gd name="T20" fmla="*/ 0 w 607"/>
                <a:gd name="T21" fmla="*/ 303 h 607"/>
                <a:gd name="T22" fmla="*/ 303 w 607"/>
                <a:gd name="T23" fmla="*/ 607 h 607"/>
                <a:gd name="T24" fmla="*/ 607 w 607"/>
                <a:gd name="T25" fmla="*/ 303 h 607"/>
                <a:gd name="T26" fmla="*/ 539 w 607"/>
                <a:gd name="T27" fmla="*/ 113 h 607"/>
                <a:gd name="T28" fmla="*/ 531 w 607"/>
                <a:gd name="T29" fmla="*/ 12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07">
                  <a:moveTo>
                    <a:pt x="531" y="121"/>
                  </a:moveTo>
                  <a:cubicBezTo>
                    <a:pt x="522" y="130"/>
                    <a:pt x="522" y="130"/>
                    <a:pt x="522" y="130"/>
                  </a:cubicBezTo>
                  <a:cubicBezTo>
                    <a:pt x="560" y="177"/>
                    <a:pt x="583" y="238"/>
                    <a:pt x="583" y="303"/>
                  </a:cubicBezTo>
                  <a:cubicBezTo>
                    <a:pt x="583" y="457"/>
                    <a:pt x="457" y="583"/>
                    <a:pt x="303" y="583"/>
                  </a:cubicBezTo>
                  <a:cubicBezTo>
                    <a:pt x="149" y="583"/>
                    <a:pt x="24" y="457"/>
                    <a:pt x="24" y="303"/>
                  </a:cubicBezTo>
                  <a:cubicBezTo>
                    <a:pt x="24" y="149"/>
                    <a:pt x="149" y="24"/>
                    <a:pt x="303" y="24"/>
                  </a:cubicBezTo>
                  <a:cubicBezTo>
                    <a:pt x="374" y="24"/>
                    <a:pt x="438" y="50"/>
                    <a:pt x="487" y="93"/>
                  </a:cubicBezTo>
                  <a:cubicBezTo>
                    <a:pt x="496" y="85"/>
                    <a:pt x="496" y="85"/>
                    <a:pt x="496" y="85"/>
                  </a:cubicBezTo>
                  <a:cubicBezTo>
                    <a:pt x="504" y="76"/>
                    <a:pt x="504" y="76"/>
                    <a:pt x="504" y="76"/>
                  </a:cubicBezTo>
                  <a:cubicBezTo>
                    <a:pt x="451" y="29"/>
                    <a:pt x="380" y="0"/>
                    <a:pt x="303" y="0"/>
                  </a:cubicBezTo>
                  <a:cubicBezTo>
                    <a:pt x="136" y="0"/>
                    <a:pt x="0" y="136"/>
                    <a:pt x="0" y="303"/>
                  </a:cubicBezTo>
                  <a:cubicBezTo>
                    <a:pt x="0" y="470"/>
                    <a:pt x="136" y="607"/>
                    <a:pt x="303" y="607"/>
                  </a:cubicBezTo>
                  <a:cubicBezTo>
                    <a:pt x="470" y="607"/>
                    <a:pt x="607" y="470"/>
                    <a:pt x="607" y="303"/>
                  </a:cubicBezTo>
                  <a:cubicBezTo>
                    <a:pt x="607" y="231"/>
                    <a:pt x="581" y="165"/>
                    <a:pt x="539" y="113"/>
                  </a:cubicBezTo>
                  <a:lnTo>
                    <a:pt x="53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6" name="Freeform 135">
              <a:extLst>
                <a:ext uri="{FF2B5EF4-FFF2-40B4-BE49-F238E27FC236}">
                  <a16:creationId xmlns:a16="http://schemas.microsoft.com/office/drawing/2014/main" id="{CDD79B50-EB48-450E-A4EA-94258147A7C0}"/>
                </a:ext>
              </a:extLst>
            </p:cNvPr>
            <p:cNvSpPr>
              <a:spLocks/>
            </p:cNvSpPr>
            <p:nvPr/>
          </p:nvSpPr>
          <p:spPr bwMode="auto">
            <a:xfrm>
              <a:off x="9569450" y="5011738"/>
              <a:ext cx="515938" cy="515937"/>
            </a:xfrm>
            <a:custGeom>
              <a:avLst/>
              <a:gdLst>
                <a:gd name="T0" fmla="*/ 344 w 428"/>
                <a:gd name="T1" fmla="*/ 59 h 428"/>
                <a:gd name="T2" fmla="*/ 352 w 428"/>
                <a:gd name="T3" fmla="*/ 51 h 428"/>
                <a:gd name="T4" fmla="*/ 214 w 428"/>
                <a:gd name="T5" fmla="*/ 0 h 428"/>
                <a:gd name="T6" fmla="*/ 0 w 428"/>
                <a:gd name="T7" fmla="*/ 214 h 428"/>
                <a:gd name="T8" fmla="*/ 214 w 428"/>
                <a:gd name="T9" fmla="*/ 428 h 428"/>
                <a:gd name="T10" fmla="*/ 428 w 428"/>
                <a:gd name="T11" fmla="*/ 214 h 428"/>
                <a:gd name="T12" fmla="*/ 386 w 428"/>
                <a:gd name="T13" fmla="*/ 87 h 428"/>
                <a:gd name="T14" fmla="*/ 378 w 428"/>
                <a:gd name="T15" fmla="*/ 96 h 428"/>
                <a:gd name="T16" fmla="*/ 369 w 428"/>
                <a:gd name="T17" fmla="*/ 105 h 428"/>
                <a:gd name="T18" fmla="*/ 404 w 428"/>
                <a:gd name="T19" fmla="*/ 214 h 428"/>
                <a:gd name="T20" fmla="*/ 214 w 428"/>
                <a:gd name="T21" fmla="*/ 404 h 428"/>
                <a:gd name="T22" fmla="*/ 24 w 428"/>
                <a:gd name="T23" fmla="*/ 214 h 428"/>
                <a:gd name="T24" fmla="*/ 214 w 428"/>
                <a:gd name="T25" fmla="*/ 24 h 428"/>
                <a:gd name="T26" fmla="*/ 335 w 428"/>
                <a:gd name="T27" fmla="*/ 68 h 428"/>
                <a:gd name="T28" fmla="*/ 344 w 428"/>
                <a:gd name="T29" fmla="*/ 5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8" h="428">
                  <a:moveTo>
                    <a:pt x="344" y="59"/>
                  </a:moveTo>
                  <a:cubicBezTo>
                    <a:pt x="352" y="51"/>
                    <a:pt x="352" y="51"/>
                    <a:pt x="352" y="51"/>
                  </a:cubicBezTo>
                  <a:cubicBezTo>
                    <a:pt x="315" y="19"/>
                    <a:pt x="267" y="0"/>
                    <a:pt x="214" y="0"/>
                  </a:cubicBezTo>
                  <a:cubicBezTo>
                    <a:pt x="96" y="0"/>
                    <a:pt x="0" y="96"/>
                    <a:pt x="0" y="214"/>
                  </a:cubicBezTo>
                  <a:cubicBezTo>
                    <a:pt x="0" y="332"/>
                    <a:pt x="96" y="428"/>
                    <a:pt x="214" y="428"/>
                  </a:cubicBezTo>
                  <a:cubicBezTo>
                    <a:pt x="332" y="428"/>
                    <a:pt x="428" y="332"/>
                    <a:pt x="428" y="214"/>
                  </a:cubicBezTo>
                  <a:cubicBezTo>
                    <a:pt x="428" y="167"/>
                    <a:pt x="413" y="123"/>
                    <a:pt x="386" y="87"/>
                  </a:cubicBezTo>
                  <a:cubicBezTo>
                    <a:pt x="378" y="96"/>
                    <a:pt x="378" y="96"/>
                    <a:pt x="378" y="96"/>
                  </a:cubicBezTo>
                  <a:cubicBezTo>
                    <a:pt x="369" y="105"/>
                    <a:pt x="369" y="105"/>
                    <a:pt x="369" y="105"/>
                  </a:cubicBezTo>
                  <a:cubicBezTo>
                    <a:pt x="391" y="136"/>
                    <a:pt x="404" y="173"/>
                    <a:pt x="404" y="214"/>
                  </a:cubicBezTo>
                  <a:cubicBezTo>
                    <a:pt x="404" y="319"/>
                    <a:pt x="319" y="404"/>
                    <a:pt x="214" y="404"/>
                  </a:cubicBezTo>
                  <a:cubicBezTo>
                    <a:pt x="109" y="404"/>
                    <a:pt x="24" y="319"/>
                    <a:pt x="24" y="214"/>
                  </a:cubicBezTo>
                  <a:cubicBezTo>
                    <a:pt x="24" y="109"/>
                    <a:pt x="109" y="24"/>
                    <a:pt x="214" y="24"/>
                  </a:cubicBezTo>
                  <a:cubicBezTo>
                    <a:pt x="260" y="24"/>
                    <a:pt x="302" y="41"/>
                    <a:pt x="335" y="68"/>
                  </a:cubicBezTo>
                  <a:lnTo>
                    <a:pt x="34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7" name="Freeform 136">
              <a:extLst>
                <a:ext uri="{FF2B5EF4-FFF2-40B4-BE49-F238E27FC236}">
                  <a16:creationId xmlns:a16="http://schemas.microsoft.com/office/drawing/2014/main" id="{42B11669-F85D-4660-8906-97248C58C340}"/>
                </a:ext>
              </a:extLst>
            </p:cNvPr>
            <p:cNvSpPr>
              <a:spLocks/>
            </p:cNvSpPr>
            <p:nvPr/>
          </p:nvSpPr>
          <p:spPr bwMode="auto">
            <a:xfrm>
              <a:off x="9928225" y="5137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8" name="Freeform 137">
              <a:extLst>
                <a:ext uri="{FF2B5EF4-FFF2-40B4-BE49-F238E27FC236}">
                  <a16:creationId xmlns:a16="http://schemas.microsoft.com/office/drawing/2014/main" id="{6968586A-3094-45A8-92AC-A133A3BA75ED}"/>
                </a:ext>
              </a:extLst>
            </p:cNvPr>
            <p:cNvSpPr>
              <a:spLocks/>
            </p:cNvSpPr>
            <p:nvPr/>
          </p:nvSpPr>
          <p:spPr bwMode="auto">
            <a:xfrm>
              <a:off x="9659938" y="5103813"/>
              <a:ext cx="333375" cy="331787"/>
            </a:xfrm>
            <a:custGeom>
              <a:avLst/>
              <a:gdLst>
                <a:gd name="T0" fmla="*/ 164 w 276"/>
                <a:gd name="T1" fmla="*/ 21 h 276"/>
                <a:gd name="T2" fmla="*/ 167 w 276"/>
                <a:gd name="T3" fmla="*/ 15 h 276"/>
                <a:gd name="T4" fmla="*/ 179 w 276"/>
                <a:gd name="T5" fmla="*/ 6 h 276"/>
                <a:gd name="T6" fmla="*/ 138 w 276"/>
                <a:gd name="T7" fmla="*/ 0 h 276"/>
                <a:gd name="T8" fmla="*/ 0 w 276"/>
                <a:gd name="T9" fmla="*/ 138 h 276"/>
                <a:gd name="T10" fmla="*/ 138 w 276"/>
                <a:gd name="T11" fmla="*/ 276 h 276"/>
                <a:gd name="T12" fmla="*/ 276 w 276"/>
                <a:gd name="T13" fmla="*/ 138 h 276"/>
                <a:gd name="T14" fmla="*/ 275 w 276"/>
                <a:gd name="T15" fmla="*/ 116 h 276"/>
                <a:gd name="T16" fmla="*/ 264 w 276"/>
                <a:gd name="T17" fmla="*/ 122 h 276"/>
                <a:gd name="T18" fmla="*/ 263 w 276"/>
                <a:gd name="T19" fmla="*/ 123 h 276"/>
                <a:gd name="T20" fmla="*/ 252 w 276"/>
                <a:gd name="T21" fmla="*/ 126 h 276"/>
                <a:gd name="T22" fmla="*/ 252 w 276"/>
                <a:gd name="T23" fmla="*/ 138 h 276"/>
                <a:gd name="T24" fmla="*/ 138 w 276"/>
                <a:gd name="T25" fmla="*/ 252 h 276"/>
                <a:gd name="T26" fmla="*/ 24 w 276"/>
                <a:gd name="T27" fmla="*/ 138 h 276"/>
                <a:gd name="T28" fmla="*/ 138 w 276"/>
                <a:gd name="T29" fmla="*/ 24 h 276"/>
                <a:gd name="T30" fmla="*/ 162 w 276"/>
                <a:gd name="T31" fmla="*/ 26 h 276"/>
                <a:gd name="T32" fmla="*/ 164 w 276"/>
                <a:gd name="T33" fmla="*/ 2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276">
                  <a:moveTo>
                    <a:pt x="164" y="21"/>
                  </a:moveTo>
                  <a:cubicBezTo>
                    <a:pt x="165" y="19"/>
                    <a:pt x="166" y="17"/>
                    <a:pt x="167" y="15"/>
                  </a:cubicBezTo>
                  <a:cubicBezTo>
                    <a:pt x="170" y="11"/>
                    <a:pt x="174" y="8"/>
                    <a:pt x="179" y="6"/>
                  </a:cubicBezTo>
                  <a:cubicBezTo>
                    <a:pt x="166" y="2"/>
                    <a:pt x="152" y="0"/>
                    <a:pt x="138" y="0"/>
                  </a:cubicBezTo>
                  <a:cubicBezTo>
                    <a:pt x="62" y="0"/>
                    <a:pt x="0" y="62"/>
                    <a:pt x="0" y="138"/>
                  </a:cubicBezTo>
                  <a:cubicBezTo>
                    <a:pt x="0" y="214"/>
                    <a:pt x="62" y="276"/>
                    <a:pt x="138" y="276"/>
                  </a:cubicBezTo>
                  <a:cubicBezTo>
                    <a:pt x="214" y="276"/>
                    <a:pt x="276" y="214"/>
                    <a:pt x="276" y="138"/>
                  </a:cubicBezTo>
                  <a:cubicBezTo>
                    <a:pt x="276" y="131"/>
                    <a:pt x="276" y="123"/>
                    <a:pt x="275" y="116"/>
                  </a:cubicBezTo>
                  <a:cubicBezTo>
                    <a:pt x="272" y="119"/>
                    <a:pt x="268" y="121"/>
                    <a:pt x="264" y="122"/>
                  </a:cubicBezTo>
                  <a:cubicBezTo>
                    <a:pt x="263" y="123"/>
                    <a:pt x="263" y="123"/>
                    <a:pt x="263" y="123"/>
                  </a:cubicBezTo>
                  <a:cubicBezTo>
                    <a:pt x="252" y="126"/>
                    <a:pt x="252" y="126"/>
                    <a:pt x="252" y="126"/>
                  </a:cubicBezTo>
                  <a:cubicBezTo>
                    <a:pt x="252" y="130"/>
                    <a:pt x="252" y="134"/>
                    <a:pt x="252" y="138"/>
                  </a:cubicBezTo>
                  <a:cubicBezTo>
                    <a:pt x="252" y="201"/>
                    <a:pt x="201" y="252"/>
                    <a:pt x="138" y="252"/>
                  </a:cubicBezTo>
                  <a:cubicBezTo>
                    <a:pt x="75" y="252"/>
                    <a:pt x="24" y="201"/>
                    <a:pt x="24" y="138"/>
                  </a:cubicBezTo>
                  <a:cubicBezTo>
                    <a:pt x="24" y="75"/>
                    <a:pt x="75" y="24"/>
                    <a:pt x="138" y="24"/>
                  </a:cubicBezTo>
                  <a:cubicBezTo>
                    <a:pt x="146" y="24"/>
                    <a:pt x="154" y="25"/>
                    <a:pt x="162" y="26"/>
                  </a:cubicBezTo>
                  <a:lnTo>
                    <a:pt x="16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9" name="Freeform 138">
              <a:extLst>
                <a:ext uri="{FF2B5EF4-FFF2-40B4-BE49-F238E27FC236}">
                  <a16:creationId xmlns:a16="http://schemas.microsoft.com/office/drawing/2014/main" id="{BAF8370C-B1EC-440C-8D60-0517F0571EF7}"/>
                </a:ext>
              </a:extLst>
            </p:cNvPr>
            <p:cNvSpPr>
              <a:spLocks/>
            </p:cNvSpPr>
            <p:nvPr/>
          </p:nvSpPr>
          <p:spPr bwMode="auto">
            <a:xfrm>
              <a:off x="9732963" y="5175250"/>
              <a:ext cx="188913" cy="190500"/>
            </a:xfrm>
            <a:custGeom>
              <a:avLst/>
              <a:gdLst>
                <a:gd name="T0" fmla="*/ 82 w 157"/>
                <a:gd name="T1" fmla="*/ 24 h 157"/>
                <a:gd name="T2" fmla="*/ 86 w 157"/>
                <a:gd name="T3" fmla="*/ 12 h 157"/>
                <a:gd name="T4" fmla="*/ 90 w 157"/>
                <a:gd name="T5" fmla="*/ 1 h 157"/>
                <a:gd name="T6" fmla="*/ 78 w 157"/>
                <a:gd name="T7" fmla="*/ 0 h 157"/>
                <a:gd name="T8" fmla="*/ 0 w 157"/>
                <a:gd name="T9" fmla="*/ 78 h 157"/>
                <a:gd name="T10" fmla="*/ 78 w 157"/>
                <a:gd name="T11" fmla="*/ 157 h 157"/>
                <a:gd name="T12" fmla="*/ 157 w 157"/>
                <a:gd name="T13" fmla="*/ 78 h 157"/>
                <a:gd name="T14" fmla="*/ 156 w 157"/>
                <a:gd name="T15" fmla="*/ 78 h 157"/>
                <a:gd name="T16" fmla="*/ 144 w 157"/>
                <a:gd name="T17" fmla="*/ 82 h 157"/>
                <a:gd name="T18" fmla="*/ 132 w 157"/>
                <a:gd name="T19" fmla="*/ 86 h 157"/>
                <a:gd name="T20" fmla="*/ 100 w 157"/>
                <a:gd name="T21" fmla="*/ 96 h 157"/>
                <a:gd name="T22" fmla="*/ 92 w 157"/>
                <a:gd name="T23" fmla="*/ 97 h 157"/>
                <a:gd name="T24" fmla="*/ 74 w 157"/>
                <a:gd name="T25" fmla="*/ 90 h 157"/>
                <a:gd name="T26" fmla="*/ 68 w 157"/>
                <a:gd name="T27" fmla="*/ 64 h 157"/>
                <a:gd name="T28" fmla="*/ 82 w 157"/>
                <a:gd name="T29" fmla="*/ 2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7">
                  <a:moveTo>
                    <a:pt x="82" y="24"/>
                  </a:moveTo>
                  <a:cubicBezTo>
                    <a:pt x="86" y="12"/>
                    <a:pt x="86" y="12"/>
                    <a:pt x="86" y="12"/>
                  </a:cubicBezTo>
                  <a:cubicBezTo>
                    <a:pt x="90" y="1"/>
                    <a:pt x="90" y="1"/>
                    <a:pt x="90" y="1"/>
                  </a:cubicBezTo>
                  <a:cubicBezTo>
                    <a:pt x="86" y="0"/>
                    <a:pt x="82" y="0"/>
                    <a:pt x="78" y="0"/>
                  </a:cubicBezTo>
                  <a:cubicBezTo>
                    <a:pt x="35" y="0"/>
                    <a:pt x="0" y="35"/>
                    <a:pt x="0" y="78"/>
                  </a:cubicBezTo>
                  <a:cubicBezTo>
                    <a:pt x="0" y="121"/>
                    <a:pt x="35" y="157"/>
                    <a:pt x="78" y="157"/>
                  </a:cubicBezTo>
                  <a:cubicBezTo>
                    <a:pt x="121" y="157"/>
                    <a:pt x="157" y="121"/>
                    <a:pt x="157" y="78"/>
                  </a:cubicBezTo>
                  <a:cubicBezTo>
                    <a:pt x="157" y="78"/>
                    <a:pt x="156" y="78"/>
                    <a:pt x="156" y="78"/>
                  </a:cubicBezTo>
                  <a:cubicBezTo>
                    <a:pt x="144" y="82"/>
                    <a:pt x="144" y="82"/>
                    <a:pt x="144" y="82"/>
                  </a:cubicBezTo>
                  <a:cubicBezTo>
                    <a:pt x="132" y="86"/>
                    <a:pt x="132" y="86"/>
                    <a:pt x="132" y="86"/>
                  </a:cubicBezTo>
                  <a:cubicBezTo>
                    <a:pt x="100" y="96"/>
                    <a:pt x="100" y="96"/>
                    <a:pt x="100" y="96"/>
                  </a:cubicBezTo>
                  <a:cubicBezTo>
                    <a:pt x="97" y="97"/>
                    <a:pt x="95" y="97"/>
                    <a:pt x="92" y="97"/>
                  </a:cubicBezTo>
                  <a:cubicBezTo>
                    <a:pt x="85" y="97"/>
                    <a:pt x="79" y="95"/>
                    <a:pt x="74" y="90"/>
                  </a:cubicBezTo>
                  <a:cubicBezTo>
                    <a:pt x="67" y="83"/>
                    <a:pt x="65" y="73"/>
                    <a:pt x="68" y="64"/>
                  </a:cubicBezTo>
                  <a:lnTo>
                    <a:pt x="8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0" name="Freeform 139">
              <a:extLst>
                <a:ext uri="{FF2B5EF4-FFF2-40B4-BE49-F238E27FC236}">
                  <a16:creationId xmlns:a16="http://schemas.microsoft.com/office/drawing/2014/main" id="{0DF204F0-1BFE-4B40-9F35-C2A55A7BC1EC}"/>
                </a:ext>
              </a:extLst>
            </p:cNvPr>
            <p:cNvSpPr>
              <a:spLocks/>
            </p:cNvSpPr>
            <p:nvPr/>
          </p:nvSpPr>
          <p:spPr bwMode="auto">
            <a:xfrm>
              <a:off x="9939338" y="4949825"/>
              <a:ext cx="223838" cy="220662"/>
            </a:xfrm>
            <a:custGeom>
              <a:avLst/>
              <a:gdLst>
                <a:gd name="T0" fmla="*/ 54 w 185"/>
                <a:gd name="T1" fmla="*/ 111 h 183"/>
                <a:gd name="T2" fmla="*/ 46 w 185"/>
                <a:gd name="T3" fmla="*/ 119 h 183"/>
                <a:gd name="T4" fmla="*/ 37 w 185"/>
                <a:gd name="T5" fmla="*/ 128 h 183"/>
                <a:gd name="T6" fmla="*/ 1 w 185"/>
                <a:gd name="T7" fmla="*/ 165 h 183"/>
                <a:gd name="T8" fmla="*/ 0 w 185"/>
                <a:gd name="T9" fmla="*/ 165 h 183"/>
                <a:gd name="T10" fmla="*/ 9 w 185"/>
                <a:gd name="T11" fmla="*/ 174 h 183"/>
                <a:gd name="T12" fmla="*/ 17 w 185"/>
                <a:gd name="T13" fmla="*/ 183 h 183"/>
                <a:gd name="T14" fmla="*/ 18 w 185"/>
                <a:gd name="T15" fmla="*/ 183 h 183"/>
                <a:gd name="T16" fmla="*/ 54 w 185"/>
                <a:gd name="T17" fmla="*/ 146 h 183"/>
                <a:gd name="T18" fmla="*/ 63 w 185"/>
                <a:gd name="T19" fmla="*/ 138 h 183"/>
                <a:gd name="T20" fmla="*/ 72 w 185"/>
                <a:gd name="T21" fmla="*/ 129 h 183"/>
                <a:gd name="T22" fmla="*/ 118 w 185"/>
                <a:gd name="T23" fmla="*/ 83 h 183"/>
                <a:gd name="T24" fmla="*/ 126 w 185"/>
                <a:gd name="T25" fmla="*/ 74 h 183"/>
                <a:gd name="T26" fmla="*/ 135 w 185"/>
                <a:gd name="T27" fmla="*/ 66 h 183"/>
                <a:gd name="T28" fmla="*/ 185 w 185"/>
                <a:gd name="T29" fmla="*/ 16 h 183"/>
                <a:gd name="T30" fmla="*/ 173 w 185"/>
                <a:gd name="T31" fmla="*/ 10 h 183"/>
                <a:gd name="T32" fmla="*/ 172 w 185"/>
                <a:gd name="T33" fmla="*/ 9 h 183"/>
                <a:gd name="T34" fmla="*/ 166 w 185"/>
                <a:gd name="T35" fmla="*/ 0 h 183"/>
                <a:gd name="T36" fmla="*/ 118 w 185"/>
                <a:gd name="T37" fmla="*/ 48 h 183"/>
                <a:gd name="T38" fmla="*/ 109 w 185"/>
                <a:gd name="T39" fmla="*/ 56 h 183"/>
                <a:gd name="T40" fmla="*/ 101 w 185"/>
                <a:gd name="T41" fmla="*/ 65 h 183"/>
                <a:gd name="T42" fmla="*/ 54 w 185"/>
                <a:gd name="T43"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183">
                  <a:moveTo>
                    <a:pt x="54" y="111"/>
                  </a:moveTo>
                  <a:cubicBezTo>
                    <a:pt x="46" y="119"/>
                    <a:pt x="46" y="119"/>
                    <a:pt x="46" y="119"/>
                  </a:cubicBezTo>
                  <a:cubicBezTo>
                    <a:pt x="37" y="128"/>
                    <a:pt x="37" y="128"/>
                    <a:pt x="37" y="128"/>
                  </a:cubicBezTo>
                  <a:cubicBezTo>
                    <a:pt x="1" y="165"/>
                    <a:pt x="1" y="165"/>
                    <a:pt x="1" y="165"/>
                  </a:cubicBezTo>
                  <a:cubicBezTo>
                    <a:pt x="0" y="165"/>
                    <a:pt x="0" y="165"/>
                    <a:pt x="0" y="165"/>
                  </a:cubicBezTo>
                  <a:cubicBezTo>
                    <a:pt x="9" y="174"/>
                    <a:pt x="9" y="174"/>
                    <a:pt x="9" y="174"/>
                  </a:cubicBezTo>
                  <a:cubicBezTo>
                    <a:pt x="17" y="183"/>
                    <a:pt x="17" y="183"/>
                    <a:pt x="17" y="183"/>
                  </a:cubicBezTo>
                  <a:cubicBezTo>
                    <a:pt x="18" y="183"/>
                    <a:pt x="18" y="183"/>
                    <a:pt x="18" y="183"/>
                  </a:cubicBezTo>
                  <a:cubicBezTo>
                    <a:pt x="54" y="146"/>
                    <a:pt x="54" y="146"/>
                    <a:pt x="54" y="146"/>
                  </a:cubicBezTo>
                  <a:cubicBezTo>
                    <a:pt x="63" y="138"/>
                    <a:pt x="63" y="138"/>
                    <a:pt x="63" y="138"/>
                  </a:cubicBezTo>
                  <a:cubicBezTo>
                    <a:pt x="72" y="129"/>
                    <a:pt x="72" y="129"/>
                    <a:pt x="72" y="129"/>
                  </a:cubicBezTo>
                  <a:cubicBezTo>
                    <a:pt x="118" y="83"/>
                    <a:pt x="118" y="83"/>
                    <a:pt x="118" y="83"/>
                  </a:cubicBezTo>
                  <a:cubicBezTo>
                    <a:pt x="126" y="74"/>
                    <a:pt x="126" y="74"/>
                    <a:pt x="126" y="74"/>
                  </a:cubicBezTo>
                  <a:cubicBezTo>
                    <a:pt x="135" y="66"/>
                    <a:pt x="135" y="66"/>
                    <a:pt x="135" y="66"/>
                  </a:cubicBezTo>
                  <a:cubicBezTo>
                    <a:pt x="185" y="16"/>
                    <a:pt x="185" y="16"/>
                    <a:pt x="185" y="16"/>
                  </a:cubicBezTo>
                  <a:cubicBezTo>
                    <a:pt x="180" y="15"/>
                    <a:pt x="176" y="13"/>
                    <a:pt x="173" y="10"/>
                  </a:cubicBezTo>
                  <a:cubicBezTo>
                    <a:pt x="172" y="10"/>
                    <a:pt x="172" y="10"/>
                    <a:pt x="172" y="9"/>
                  </a:cubicBezTo>
                  <a:cubicBezTo>
                    <a:pt x="169" y="6"/>
                    <a:pt x="167" y="3"/>
                    <a:pt x="166" y="0"/>
                  </a:cubicBezTo>
                  <a:cubicBezTo>
                    <a:pt x="118" y="48"/>
                    <a:pt x="118" y="48"/>
                    <a:pt x="118" y="48"/>
                  </a:cubicBezTo>
                  <a:cubicBezTo>
                    <a:pt x="109" y="56"/>
                    <a:pt x="109" y="56"/>
                    <a:pt x="109" y="56"/>
                  </a:cubicBezTo>
                  <a:cubicBezTo>
                    <a:pt x="101" y="65"/>
                    <a:pt x="101" y="65"/>
                    <a:pt x="101" y="65"/>
                  </a:cubicBezTo>
                  <a:lnTo>
                    <a:pt x="5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1" name="Freeform 140">
              <a:extLst>
                <a:ext uri="{FF2B5EF4-FFF2-40B4-BE49-F238E27FC236}">
                  <a16:creationId xmlns:a16="http://schemas.microsoft.com/office/drawing/2014/main" id="{A4B8ABDD-945B-4C0D-8AB4-EADE64813518}"/>
                </a:ext>
              </a:extLst>
            </p:cNvPr>
            <p:cNvSpPr>
              <a:spLocks noEditPoints="1"/>
            </p:cNvSpPr>
            <p:nvPr/>
          </p:nvSpPr>
          <p:spPr bwMode="auto">
            <a:xfrm>
              <a:off x="9828213" y="5122863"/>
              <a:ext cx="158750" cy="155575"/>
            </a:xfrm>
            <a:custGeom>
              <a:avLst/>
              <a:gdLst>
                <a:gd name="T0" fmla="*/ 110 w 131"/>
                <a:gd name="T1" fmla="*/ 57 h 129"/>
                <a:gd name="T2" fmla="*/ 103 w 131"/>
                <a:gd name="T3" fmla="*/ 50 h 129"/>
                <a:gd name="T4" fmla="*/ 101 w 131"/>
                <a:gd name="T5" fmla="*/ 48 h 129"/>
                <a:gd name="T6" fmla="*/ 92 w 131"/>
                <a:gd name="T7" fmla="*/ 39 h 129"/>
                <a:gd name="T8" fmla="*/ 83 w 131"/>
                <a:gd name="T9" fmla="*/ 30 h 129"/>
                <a:gd name="T10" fmla="*/ 74 w 131"/>
                <a:gd name="T11" fmla="*/ 21 h 129"/>
                <a:gd name="T12" fmla="*/ 72 w 131"/>
                <a:gd name="T13" fmla="*/ 19 h 129"/>
                <a:gd name="T14" fmla="*/ 57 w 131"/>
                <a:gd name="T15" fmla="*/ 5 h 129"/>
                <a:gd name="T16" fmla="*/ 46 w 131"/>
                <a:gd name="T17" fmla="*/ 1 h 129"/>
                <a:gd name="T18" fmla="*/ 42 w 131"/>
                <a:gd name="T19" fmla="*/ 3 h 129"/>
                <a:gd name="T20" fmla="*/ 37 w 131"/>
                <a:gd name="T21" fmla="*/ 9 h 129"/>
                <a:gd name="T22" fmla="*/ 35 w 131"/>
                <a:gd name="T23" fmla="*/ 14 h 129"/>
                <a:gd name="T24" fmla="*/ 23 w 131"/>
                <a:gd name="T25" fmla="*/ 48 h 129"/>
                <a:gd name="T26" fmla="*/ 20 w 131"/>
                <a:gd name="T27" fmla="*/ 59 h 129"/>
                <a:gd name="T28" fmla="*/ 16 w 131"/>
                <a:gd name="T29" fmla="*/ 70 h 129"/>
                <a:gd name="T30" fmla="*/ 1 w 131"/>
                <a:gd name="T31" fmla="*/ 112 h 129"/>
                <a:gd name="T32" fmla="*/ 4 w 131"/>
                <a:gd name="T33" fmla="*/ 125 h 129"/>
                <a:gd name="T34" fmla="*/ 13 w 131"/>
                <a:gd name="T35" fmla="*/ 129 h 129"/>
                <a:gd name="T36" fmla="*/ 17 w 131"/>
                <a:gd name="T37" fmla="*/ 128 h 129"/>
                <a:gd name="T38" fmla="*/ 53 w 131"/>
                <a:gd name="T39" fmla="*/ 117 h 129"/>
                <a:gd name="T40" fmla="*/ 65 w 131"/>
                <a:gd name="T41" fmla="*/ 113 h 129"/>
                <a:gd name="T42" fmla="*/ 76 w 131"/>
                <a:gd name="T43" fmla="*/ 109 h 129"/>
                <a:gd name="T44" fmla="*/ 111 w 131"/>
                <a:gd name="T45" fmla="*/ 98 h 129"/>
                <a:gd name="T46" fmla="*/ 122 w 131"/>
                <a:gd name="T47" fmla="*/ 95 h 129"/>
                <a:gd name="T48" fmla="*/ 122 w 131"/>
                <a:gd name="T49" fmla="*/ 94 h 129"/>
                <a:gd name="T50" fmla="*/ 130 w 131"/>
                <a:gd name="T51" fmla="*/ 86 h 129"/>
                <a:gd name="T52" fmla="*/ 127 w 131"/>
                <a:gd name="T53" fmla="*/ 74 h 129"/>
                <a:gd name="T54" fmla="*/ 110 w 131"/>
                <a:gd name="T55" fmla="*/ 57 h 129"/>
                <a:gd name="T56" fmla="*/ 33 w 131"/>
                <a:gd name="T57" fmla="*/ 97 h 129"/>
                <a:gd name="T58" fmla="*/ 38 w 131"/>
                <a:gd name="T59" fmla="*/ 84 h 129"/>
                <a:gd name="T60" fmla="*/ 42 w 131"/>
                <a:gd name="T61" fmla="*/ 71 h 129"/>
                <a:gd name="T62" fmla="*/ 46 w 131"/>
                <a:gd name="T63" fmla="*/ 59 h 129"/>
                <a:gd name="T64" fmla="*/ 54 w 131"/>
                <a:gd name="T65" fmla="*/ 36 h 129"/>
                <a:gd name="T66" fmla="*/ 64 w 131"/>
                <a:gd name="T67" fmla="*/ 46 h 129"/>
                <a:gd name="T68" fmla="*/ 85 w 131"/>
                <a:gd name="T69" fmla="*/ 67 h 129"/>
                <a:gd name="T70" fmla="*/ 94 w 131"/>
                <a:gd name="T71" fmla="*/ 77 h 129"/>
                <a:gd name="T72" fmla="*/ 68 w 131"/>
                <a:gd name="T73" fmla="*/ 85 h 129"/>
                <a:gd name="T74" fmla="*/ 57 w 131"/>
                <a:gd name="T75" fmla="*/ 89 h 129"/>
                <a:gd name="T76" fmla="*/ 45 w 131"/>
                <a:gd name="T77" fmla="*/ 93 h 129"/>
                <a:gd name="T78" fmla="*/ 33 w 131"/>
                <a:gd name="T79"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29">
                  <a:moveTo>
                    <a:pt x="110" y="57"/>
                  </a:moveTo>
                  <a:cubicBezTo>
                    <a:pt x="103" y="50"/>
                    <a:pt x="103" y="50"/>
                    <a:pt x="103" y="50"/>
                  </a:cubicBezTo>
                  <a:cubicBezTo>
                    <a:pt x="101" y="48"/>
                    <a:pt x="101" y="48"/>
                    <a:pt x="101" y="48"/>
                  </a:cubicBezTo>
                  <a:cubicBezTo>
                    <a:pt x="92" y="39"/>
                    <a:pt x="92" y="39"/>
                    <a:pt x="92" y="39"/>
                  </a:cubicBezTo>
                  <a:cubicBezTo>
                    <a:pt x="83" y="30"/>
                    <a:pt x="83" y="30"/>
                    <a:pt x="83" y="30"/>
                  </a:cubicBezTo>
                  <a:cubicBezTo>
                    <a:pt x="74" y="21"/>
                    <a:pt x="74" y="21"/>
                    <a:pt x="74" y="21"/>
                  </a:cubicBezTo>
                  <a:cubicBezTo>
                    <a:pt x="72" y="19"/>
                    <a:pt x="72" y="19"/>
                    <a:pt x="72" y="19"/>
                  </a:cubicBezTo>
                  <a:cubicBezTo>
                    <a:pt x="57" y="5"/>
                    <a:pt x="57" y="5"/>
                    <a:pt x="57" y="5"/>
                  </a:cubicBezTo>
                  <a:cubicBezTo>
                    <a:pt x="54" y="1"/>
                    <a:pt x="50" y="0"/>
                    <a:pt x="46" y="1"/>
                  </a:cubicBezTo>
                  <a:cubicBezTo>
                    <a:pt x="44" y="2"/>
                    <a:pt x="43" y="2"/>
                    <a:pt x="42" y="3"/>
                  </a:cubicBezTo>
                  <a:cubicBezTo>
                    <a:pt x="39" y="5"/>
                    <a:pt x="38" y="7"/>
                    <a:pt x="37" y="9"/>
                  </a:cubicBezTo>
                  <a:cubicBezTo>
                    <a:pt x="35" y="14"/>
                    <a:pt x="35" y="14"/>
                    <a:pt x="35" y="14"/>
                  </a:cubicBezTo>
                  <a:cubicBezTo>
                    <a:pt x="23" y="48"/>
                    <a:pt x="23" y="48"/>
                    <a:pt x="23" y="48"/>
                  </a:cubicBezTo>
                  <a:cubicBezTo>
                    <a:pt x="20" y="59"/>
                    <a:pt x="20" y="59"/>
                    <a:pt x="20" y="59"/>
                  </a:cubicBezTo>
                  <a:cubicBezTo>
                    <a:pt x="16" y="70"/>
                    <a:pt x="16" y="70"/>
                    <a:pt x="16" y="70"/>
                  </a:cubicBezTo>
                  <a:cubicBezTo>
                    <a:pt x="1" y="112"/>
                    <a:pt x="1" y="112"/>
                    <a:pt x="1" y="112"/>
                  </a:cubicBezTo>
                  <a:cubicBezTo>
                    <a:pt x="0" y="117"/>
                    <a:pt x="1" y="122"/>
                    <a:pt x="4" y="125"/>
                  </a:cubicBezTo>
                  <a:cubicBezTo>
                    <a:pt x="7" y="127"/>
                    <a:pt x="10" y="129"/>
                    <a:pt x="13" y="129"/>
                  </a:cubicBezTo>
                  <a:cubicBezTo>
                    <a:pt x="14" y="129"/>
                    <a:pt x="16" y="129"/>
                    <a:pt x="17" y="128"/>
                  </a:cubicBezTo>
                  <a:cubicBezTo>
                    <a:pt x="53" y="117"/>
                    <a:pt x="53" y="117"/>
                    <a:pt x="53" y="117"/>
                  </a:cubicBezTo>
                  <a:cubicBezTo>
                    <a:pt x="65" y="113"/>
                    <a:pt x="65" y="113"/>
                    <a:pt x="65" y="113"/>
                  </a:cubicBezTo>
                  <a:cubicBezTo>
                    <a:pt x="76" y="109"/>
                    <a:pt x="76" y="109"/>
                    <a:pt x="76" y="109"/>
                  </a:cubicBezTo>
                  <a:cubicBezTo>
                    <a:pt x="111" y="98"/>
                    <a:pt x="111" y="98"/>
                    <a:pt x="111" y="98"/>
                  </a:cubicBezTo>
                  <a:cubicBezTo>
                    <a:pt x="122" y="95"/>
                    <a:pt x="122" y="95"/>
                    <a:pt x="122" y="95"/>
                  </a:cubicBezTo>
                  <a:cubicBezTo>
                    <a:pt x="122" y="94"/>
                    <a:pt x="122" y="94"/>
                    <a:pt x="122" y="94"/>
                  </a:cubicBezTo>
                  <a:cubicBezTo>
                    <a:pt x="126" y="93"/>
                    <a:pt x="129" y="89"/>
                    <a:pt x="130" y="86"/>
                  </a:cubicBezTo>
                  <a:cubicBezTo>
                    <a:pt x="131" y="81"/>
                    <a:pt x="130" y="77"/>
                    <a:pt x="127" y="74"/>
                  </a:cubicBezTo>
                  <a:lnTo>
                    <a:pt x="110" y="57"/>
                  </a:lnTo>
                  <a:close/>
                  <a:moveTo>
                    <a:pt x="33" y="97"/>
                  </a:moveTo>
                  <a:cubicBezTo>
                    <a:pt x="38" y="84"/>
                    <a:pt x="38" y="84"/>
                    <a:pt x="38" y="84"/>
                  </a:cubicBezTo>
                  <a:cubicBezTo>
                    <a:pt x="42" y="71"/>
                    <a:pt x="42" y="71"/>
                    <a:pt x="42" y="71"/>
                  </a:cubicBezTo>
                  <a:cubicBezTo>
                    <a:pt x="46" y="59"/>
                    <a:pt x="46" y="59"/>
                    <a:pt x="46" y="59"/>
                  </a:cubicBezTo>
                  <a:cubicBezTo>
                    <a:pt x="54" y="36"/>
                    <a:pt x="54" y="36"/>
                    <a:pt x="54" y="36"/>
                  </a:cubicBezTo>
                  <a:cubicBezTo>
                    <a:pt x="64" y="46"/>
                    <a:pt x="64" y="46"/>
                    <a:pt x="64" y="46"/>
                  </a:cubicBezTo>
                  <a:cubicBezTo>
                    <a:pt x="85" y="67"/>
                    <a:pt x="85" y="67"/>
                    <a:pt x="85" y="67"/>
                  </a:cubicBezTo>
                  <a:cubicBezTo>
                    <a:pt x="94" y="77"/>
                    <a:pt x="94" y="77"/>
                    <a:pt x="94" y="77"/>
                  </a:cubicBezTo>
                  <a:cubicBezTo>
                    <a:pt x="68" y="85"/>
                    <a:pt x="68" y="85"/>
                    <a:pt x="68" y="85"/>
                  </a:cubicBezTo>
                  <a:cubicBezTo>
                    <a:pt x="57" y="89"/>
                    <a:pt x="57" y="89"/>
                    <a:pt x="57" y="89"/>
                  </a:cubicBezTo>
                  <a:cubicBezTo>
                    <a:pt x="45" y="93"/>
                    <a:pt x="45" y="93"/>
                    <a:pt x="45" y="93"/>
                  </a:cubicBezTo>
                  <a:lnTo>
                    <a:pt x="3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2" name="Freeform 141">
              <a:extLst>
                <a:ext uri="{FF2B5EF4-FFF2-40B4-BE49-F238E27FC236}">
                  <a16:creationId xmlns:a16="http://schemas.microsoft.com/office/drawing/2014/main" id="{DF63E72B-5DC8-4D3C-9E2E-07481CA7CC66}"/>
                </a:ext>
              </a:extLst>
            </p:cNvPr>
            <p:cNvSpPr>
              <a:spLocks/>
            </p:cNvSpPr>
            <p:nvPr/>
          </p:nvSpPr>
          <p:spPr bwMode="auto">
            <a:xfrm>
              <a:off x="10153650" y="4824413"/>
              <a:ext cx="130175" cy="130175"/>
            </a:xfrm>
            <a:custGeom>
              <a:avLst/>
              <a:gdLst>
                <a:gd name="T0" fmla="*/ 94 w 109"/>
                <a:gd name="T1" fmla="*/ 70 h 107"/>
                <a:gd name="T2" fmla="*/ 85 w 109"/>
                <a:gd name="T3" fmla="*/ 72 h 107"/>
                <a:gd name="T4" fmla="*/ 63 w 109"/>
                <a:gd name="T5" fmla="*/ 75 h 107"/>
                <a:gd name="T6" fmla="*/ 49 w 109"/>
                <a:gd name="T7" fmla="*/ 77 h 107"/>
                <a:gd name="T8" fmla="*/ 44 w 109"/>
                <a:gd name="T9" fmla="*/ 77 h 107"/>
                <a:gd name="T10" fmla="*/ 30 w 109"/>
                <a:gd name="T11" fmla="*/ 80 h 107"/>
                <a:gd name="T12" fmla="*/ 28 w 109"/>
                <a:gd name="T13" fmla="*/ 80 h 107"/>
                <a:gd name="T14" fmla="*/ 31 w 109"/>
                <a:gd name="T15" fmla="*/ 64 h 107"/>
                <a:gd name="T16" fmla="*/ 31 w 109"/>
                <a:gd name="T17" fmla="*/ 61 h 107"/>
                <a:gd name="T18" fmla="*/ 34 w 109"/>
                <a:gd name="T19" fmla="*/ 47 h 107"/>
                <a:gd name="T20" fmla="*/ 37 w 109"/>
                <a:gd name="T21" fmla="*/ 24 h 107"/>
                <a:gd name="T22" fmla="*/ 39 w 109"/>
                <a:gd name="T23" fmla="*/ 16 h 107"/>
                <a:gd name="T24" fmla="*/ 29 w 109"/>
                <a:gd name="T25" fmla="*/ 1 h 107"/>
                <a:gd name="T26" fmla="*/ 14 w 109"/>
                <a:gd name="T27" fmla="*/ 11 h 107"/>
                <a:gd name="T28" fmla="*/ 4 w 109"/>
                <a:gd name="T29" fmla="*/ 69 h 107"/>
                <a:gd name="T30" fmla="*/ 1 w 109"/>
                <a:gd name="T31" fmla="*/ 91 h 107"/>
                <a:gd name="T32" fmla="*/ 0 w 109"/>
                <a:gd name="T33" fmla="*/ 93 h 107"/>
                <a:gd name="T34" fmla="*/ 0 w 109"/>
                <a:gd name="T35" fmla="*/ 93 h 107"/>
                <a:gd name="T36" fmla="*/ 4 w 109"/>
                <a:gd name="T37" fmla="*/ 103 h 107"/>
                <a:gd name="T38" fmla="*/ 5 w 109"/>
                <a:gd name="T39" fmla="*/ 104 h 107"/>
                <a:gd name="T40" fmla="*/ 13 w 109"/>
                <a:gd name="T41" fmla="*/ 107 h 107"/>
                <a:gd name="T42" fmla="*/ 14 w 109"/>
                <a:gd name="T43" fmla="*/ 107 h 107"/>
                <a:gd name="T44" fmla="*/ 21 w 109"/>
                <a:gd name="T45" fmla="*/ 106 h 107"/>
                <a:gd name="T46" fmla="*/ 41 w 109"/>
                <a:gd name="T47" fmla="*/ 103 h 107"/>
                <a:gd name="T48" fmla="*/ 97 w 109"/>
                <a:gd name="T49" fmla="*/ 95 h 107"/>
                <a:gd name="T50" fmla="*/ 108 w 109"/>
                <a:gd name="T51" fmla="*/ 81 h 107"/>
                <a:gd name="T52" fmla="*/ 94 w 109"/>
                <a:gd name="T53"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07">
                  <a:moveTo>
                    <a:pt x="94" y="70"/>
                  </a:moveTo>
                  <a:cubicBezTo>
                    <a:pt x="85" y="72"/>
                    <a:pt x="85" y="72"/>
                    <a:pt x="85" y="72"/>
                  </a:cubicBezTo>
                  <a:cubicBezTo>
                    <a:pt x="63" y="75"/>
                    <a:pt x="63" y="75"/>
                    <a:pt x="63" y="75"/>
                  </a:cubicBezTo>
                  <a:cubicBezTo>
                    <a:pt x="49" y="77"/>
                    <a:pt x="49" y="77"/>
                    <a:pt x="49" y="77"/>
                  </a:cubicBezTo>
                  <a:cubicBezTo>
                    <a:pt x="44" y="77"/>
                    <a:pt x="44" y="77"/>
                    <a:pt x="44" y="77"/>
                  </a:cubicBezTo>
                  <a:cubicBezTo>
                    <a:pt x="30" y="80"/>
                    <a:pt x="30" y="80"/>
                    <a:pt x="30" y="80"/>
                  </a:cubicBezTo>
                  <a:cubicBezTo>
                    <a:pt x="28" y="80"/>
                    <a:pt x="28" y="80"/>
                    <a:pt x="28" y="80"/>
                  </a:cubicBezTo>
                  <a:cubicBezTo>
                    <a:pt x="31" y="64"/>
                    <a:pt x="31" y="64"/>
                    <a:pt x="31" y="64"/>
                  </a:cubicBezTo>
                  <a:cubicBezTo>
                    <a:pt x="31" y="61"/>
                    <a:pt x="31" y="61"/>
                    <a:pt x="31" y="61"/>
                  </a:cubicBezTo>
                  <a:cubicBezTo>
                    <a:pt x="34" y="47"/>
                    <a:pt x="34" y="47"/>
                    <a:pt x="34" y="47"/>
                  </a:cubicBezTo>
                  <a:cubicBezTo>
                    <a:pt x="37" y="24"/>
                    <a:pt x="37" y="24"/>
                    <a:pt x="37" y="24"/>
                  </a:cubicBezTo>
                  <a:cubicBezTo>
                    <a:pt x="39" y="16"/>
                    <a:pt x="39" y="16"/>
                    <a:pt x="39" y="16"/>
                  </a:cubicBezTo>
                  <a:cubicBezTo>
                    <a:pt x="40" y="9"/>
                    <a:pt x="35" y="2"/>
                    <a:pt x="29" y="1"/>
                  </a:cubicBezTo>
                  <a:cubicBezTo>
                    <a:pt x="22" y="0"/>
                    <a:pt x="15" y="5"/>
                    <a:pt x="14" y="11"/>
                  </a:cubicBezTo>
                  <a:cubicBezTo>
                    <a:pt x="4" y="69"/>
                    <a:pt x="4" y="69"/>
                    <a:pt x="4" y="69"/>
                  </a:cubicBezTo>
                  <a:cubicBezTo>
                    <a:pt x="1" y="91"/>
                    <a:pt x="1" y="91"/>
                    <a:pt x="1" y="91"/>
                  </a:cubicBezTo>
                  <a:cubicBezTo>
                    <a:pt x="0" y="93"/>
                    <a:pt x="0" y="93"/>
                    <a:pt x="0" y="93"/>
                  </a:cubicBezTo>
                  <a:cubicBezTo>
                    <a:pt x="0" y="93"/>
                    <a:pt x="0" y="93"/>
                    <a:pt x="0" y="93"/>
                  </a:cubicBezTo>
                  <a:cubicBezTo>
                    <a:pt x="0" y="97"/>
                    <a:pt x="1" y="101"/>
                    <a:pt x="4" y="103"/>
                  </a:cubicBezTo>
                  <a:cubicBezTo>
                    <a:pt x="4" y="104"/>
                    <a:pt x="4" y="104"/>
                    <a:pt x="5" y="104"/>
                  </a:cubicBezTo>
                  <a:cubicBezTo>
                    <a:pt x="7" y="106"/>
                    <a:pt x="10" y="107"/>
                    <a:pt x="13" y="107"/>
                  </a:cubicBezTo>
                  <a:cubicBezTo>
                    <a:pt x="13" y="107"/>
                    <a:pt x="14" y="107"/>
                    <a:pt x="14" y="107"/>
                  </a:cubicBezTo>
                  <a:cubicBezTo>
                    <a:pt x="21" y="106"/>
                    <a:pt x="21" y="106"/>
                    <a:pt x="21" y="106"/>
                  </a:cubicBezTo>
                  <a:cubicBezTo>
                    <a:pt x="41" y="103"/>
                    <a:pt x="41" y="103"/>
                    <a:pt x="41" y="103"/>
                  </a:cubicBezTo>
                  <a:cubicBezTo>
                    <a:pt x="97" y="95"/>
                    <a:pt x="97" y="95"/>
                    <a:pt x="97" y="95"/>
                  </a:cubicBezTo>
                  <a:cubicBezTo>
                    <a:pt x="104" y="94"/>
                    <a:pt x="109" y="88"/>
                    <a:pt x="108" y="81"/>
                  </a:cubicBezTo>
                  <a:cubicBezTo>
                    <a:pt x="107" y="74"/>
                    <a:pt x="101" y="69"/>
                    <a:pt x="9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3" name="Freeform 142">
              <a:extLst>
                <a:ext uri="{FF2B5EF4-FFF2-40B4-BE49-F238E27FC236}">
                  <a16:creationId xmlns:a16="http://schemas.microsoft.com/office/drawing/2014/main" id="{B7C86F61-FD5C-4BDB-8B33-18B223E54797}"/>
                </a:ext>
              </a:extLst>
            </p:cNvPr>
            <p:cNvSpPr>
              <a:spLocks/>
            </p:cNvSpPr>
            <p:nvPr/>
          </p:nvSpPr>
          <p:spPr bwMode="auto">
            <a:xfrm>
              <a:off x="10204450" y="4773613"/>
              <a:ext cx="131763" cy="128587"/>
            </a:xfrm>
            <a:custGeom>
              <a:avLst/>
              <a:gdLst>
                <a:gd name="T0" fmla="*/ 108 w 109"/>
                <a:gd name="T1" fmla="*/ 81 h 107"/>
                <a:gd name="T2" fmla="*/ 94 w 109"/>
                <a:gd name="T3" fmla="*/ 70 h 107"/>
                <a:gd name="T4" fmla="*/ 85 w 109"/>
                <a:gd name="T5" fmla="*/ 71 h 107"/>
                <a:gd name="T6" fmla="*/ 28 w 109"/>
                <a:gd name="T7" fmla="*/ 80 h 107"/>
                <a:gd name="T8" fmla="*/ 38 w 109"/>
                <a:gd name="T9" fmla="*/ 24 h 107"/>
                <a:gd name="T10" fmla="*/ 39 w 109"/>
                <a:gd name="T11" fmla="*/ 15 h 107"/>
                <a:gd name="T12" fmla="*/ 29 w 109"/>
                <a:gd name="T13" fmla="*/ 1 h 107"/>
                <a:gd name="T14" fmla="*/ 14 w 109"/>
                <a:gd name="T15" fmla="*/ 11 h 107"/>
                <a:gd name="T16" fmla="*/ 8 w 109"/>
                <a:gd name="T17" fmla="*/ 50 h 107"/>
                <a:gd name="T18" fmla="*/ 3 w 109"/>
                <a:gd name="T19" fmla="*/ 76 h 107"/>
                <a:gd name="T20" fmla="*/ 1 w 109"/>
                <a:gd name="T21" fmla="*/ 90 h 107"/>
                <a:gd name="T22" fmla="*/ 1 w 109"/>
                <a:gd name="T23" fmla="*/ 92 h 107"/>
                <a:gd name="T24" fmla="*/ 2 w 109"/>
                <a:gd name="T25" fmla="*/ 100 h 107"/>
                <a:gd name="T26" fmla="*/ 4 w 109"/>
                <a:gd name="T27" fmla="*/ 103 h 107"/>
                <a:gd name="T28" fmla="*/ 10 w 109"/>
                <a:gd name="T29" fmla="*/ 107 h 107"/>
                <a:gd name="T30" fmla="*/ 13 w 109"/>
                <a:gd name="T31" fmla="*/ 107 h 107"/>
                <a:gd name="T32" fmla="*/ 15 w 109"/>
                <a:gd name="T33" fmla="*/ 107 h 107"/>
                <a:gd name="T34" fmla="*/ 18 w 109"/>
                <a:gd name="T35" fmla="*/ 106 h 107"/>
                <a:gd name="T36" fmla="*/ 31 w 109"/>
                <a:gd name="T37" fmla="*/ 104 h 107"/>
                <a:gd name="T38" fmla="*/ 56 w 109"/>
                <a:gd name="T39" fmla="*/ 101 h 107"/>
                <a:gd name="T40" fmla="*/ 98 w 109"/>
                <a:gd name="T41" fmla="*/ 95 h 107"/>
                <a:gd name="T42" fmla="*/ 108 w 109"/>
                <a:gd name="T4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07">
                  <a:moveTo>
                    <a:pt x="108" y="81"/>
                  </a:moveTo>
                  <a:cubicBezTo>
                    <a:pt x="107" y="74"/>
                    <a:pt x="101" y="69"/>
                    <a:pt x="94" y="70"/>
                  </a:cubicBezTo>
                  <a:cubicBezTo>
                    <a:pt x="85" y="71"/>
                    <a:pt x="85" y="71"/>
                    <a:pt x="85" y="71"/>
                  </a:cubicBezTo>
                  <a:cubicBezTo>
                    <a:pt x="28" y="80"/>
                    <a:pt x="28" y="80"/>
                    <a:pt x="28" y="80"/>
                  </a:cubicBezTo>
                  <a:cubicBezTo>
                    <a:pt x="38" y="24"/>
                    <a:pt x="38" y="24"/>
                    <a:pt x="38" y="24"/>
                  </a:cubicBezTo>
                  <a:cubicBezTo>
                    <a:pt x="39" y="15"/>
                    <a:pt x="39" y="15"/>
                    <a:pt x="39" y="15"/>
                  </a:cubicBezTo>
                  <a:cubicBezTo>
                    <a:pt x="40" y="9"/>
                    <a:pt x="36" y="2"/>
                    <a:pt x="29" y="1"/>
                  </a:cubicBezTo>
                  <a:cubicBezTo>
                    <a:pt x="22" y="0"/>
                    <a:pt x="16" y="4"/>
                    <a:pt x="14" y="11"/>
                  </a:cubicBezTo>
                  <a:cubicBezTo>
                    <a:pt x="8" y="50"/>
                    <a:pt x="8" y="50"/>
                    <a:pt x="8" y="50"/>
                  </a:cubicBezTo>
                  <a:cubicBezTo>
                    <a:pt x="3" y="76"/>
                    <a:pt x="3" y="76"/>
                    <a:pt x="3" y="76"/>
                  </a:cubicBezTo>
                  <a:cubicBezTo>
                    <a:pt x="1" y="90"/>
                    <a:pt x="1" y="90"/>
                    <a:pt x="1" y="90"/>
                  </a:cubicBezTo>
                  <a:cubicBezTo>
                    <a:pt x="1" y="92"/>
                    <a:pt x="1" y="92"/>
                    <a:pt x="1" y="92"/>
                  </a:cubicBezTo>
                  <a:cubicBezTo>
                    <a:pt x="0" y="95"/>
                    <a:pt x="1" y="97"/>
                    <a:pt x="2" y="100"/>
                  </a:cubicBezTo>
                  <a:cubicBezTo>
                    <a:pt x="2" y="101"/>
                    <a:pt x="3" y="102"/>
                    <a:pt x="4" y="103"/>
                  </a:cubicBezTo>
                  <a:cubicBezTo>
                    <a:pt x="5" y="105"/>
                    <a:pt x="7" y="106"/>
                    <a:pt x="10" y="107"/>
                  </a:cubicBezTo>
                  <a:cubicBezTo>
                    <a:pt x="11" y="107"/>
                    <a:pt x="12" y="107"/>
                    <a:pt x="13" y="107"/>
                  </a:cubicBezTo>
                  <a:cubicBezTo>
                    <a:pt x="13" y="107"/>
                    <a:pt x="14" y="107"/>
                    <a:pt x="15" y="107"/>
                  </a:cubicBezTo>
                  <a:cubicBezTo>
                    <a:pt x="18" y="106"/>
                    <a:pt x="18" y="106"/>
                    <a:pt x="18" y="106"/>
                  </a:cubicBezTo>
                  <a:cubicBezTo>
                    <a:pt x="31" y="104"/>
                    <a:pt x="31" y="104"/>
                    <a:pt x="31" y="104"/>
                  </a:cubicBezTo>
                  <a:cubicBezTo>
                    <a:pt x="56" y="101"/>
                    <a:pt x="56" y="101"/>
                    <a:pt x="56" y="101"/>
                  </a:cubicBezTo>
                  <a:cubicBezTo>
                    <a:pt x="98" y="95"/>
                    <a:pt x="98" y="95"/>
                    <a:pt x="98" y="95"/>
                  </a:cubicBezTo>
                  <a:cubicBezTo>
                    <a:pt x="105" y="94"/>
                    <a:pt x="109" y="87"/>
                    <a:pt x="1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64" name="myP_Gear">
            <a:extLst>
              <a:ext uri="{FF2B5EF4-FFF2-40B4-BE49-F238E27FC236}">
                <a16:creationId xmlns:a16="http://schemas.microsoft.com/office/drawing/2014/main" id="{03771A07-53D2-445D-BDE2-37619ABC6D48}"/>
              </a:ext>
            </a:extLst>
          </p:cNvPr>
          <p:cNvSpPr>
            <a:spLocks noEditPoints="1"/>
          </p:cNvSpPr>
          <p:nvPr/>
        </p:nvSpPr>
        <p:spPr bwMode="auto">
          <a:xfrm>
            <a:off x="904398" y="2765693"/>
            <a:ext cx="249047" cy="375529"/>
          </a:xfrm>
          <a:custGeom>
            <a:avLst/>
            <a:gdLst>
              <a:gd name="T0" fmla="*/ 328 w 505"/>
              <a:gd name="T1" fmla="*/ 712 h 763"/>
              <a:gd name="T2" fmla="*/ 382 w 505"/>
              <a:gd name="T3" fmla="*/ 636 h 763"/>
              <a:gd name="T4" fmla="*/ 442 w 505"/>
              <a:gd name="T5" fmla="*/ 763 h 763"/>
              <a:gd name="T6" fmla="*/ 504 w 505"/>
              <a:gd name="T7" fmla="*/ 634 h 763"/>
              <a:gd name="T8" fmla="*/ 505 w 505"/>
              <a:gd name="T9" fmla="*/ 631 h 763"/>
              <a:gd name="T10" fmla="*/ 505 w 505"/>
              <a:gd name="T11" fmla="*/ 628 h 763"/>
              <a:gd name="T12" fmla="*/ 505 w 505"/>
              <a:gd name="T13" fmla="*/ 16 h 763"/>
              <a:gd name="T14" fmla="*/ 426 w 505"/>
              <a:gd name="T15" fmla="*/ 0 h 763"/>
              <a:gd name="T16" fmla="*/ 300 w 505"/>
              <a:gd name="T17" fmla="*/ 0 h 763"/>
              <a:gd name="T18" fmla="*/ 279 w 505"/>
              <a:gd name="T19" fmla="*/ 98 h 763"/>
              <a:gd name="T20" fmla="*/ 203 w 505"/>
              <a:gd name="T21" fmla="*/ 48 h 763"/>
              <a:gd name="T22" fmla="*/ 85 w 505"/>
              <a:gd name="T23" fmla="*/ 127 h 763"/>
              <a:gd name="T24" fmla="*/ 132 w 505"/>
              <a:gd name="T25" fmla="*/ 218 h 763"/>
              <a:gd name="T26" fmla="*/ 41 w 505"/>
              <a:gd name="T27" fmla="*/ 227 h 763"/>
              <a:gd name="T28" fmla="*/ 2 w 505"/>
              <a:gd name="T29" fmla="*/ 363 h 763"/>
              <a:gd name="T30" fmla="*/ 97 w 505"/>
              <a:gd name="T31" fmla="*/ 403 h 763"/>
              <a:gd name="T32" fmla="*/ 32 w 505"/>
              <a:gd name="T33" fmla="*/ 468 h 763"/>
              <a:gd name="T34" fmla="*/ 89 w 505"/>
              <a:gd name="T35" fmla="*/ 598 h 763"/>
              <a:gd name="T36" fmla="*/ 187 w 505"/>
              <a:gd name="T37" fmla="*/ 567 h 763"/>
              <a:gd name="T38" fmla="*/ 180 w 505"/>
              <a:gd name="T39" fmla="*/ 659 h 763"/>
              <a:gd name="T40" fmla="*/ 308 w 505"/>
              <a:gd name="T41" fmla="*/ 721 h 763"/>
              <a:gd name="T42" fmla="*/ 236 w 505"/>
              <a:gd name="T43" fmla="*/ 578 h 763"/>
              <a:gd name="T44" fmla="*/ 201 w 505"/>
              <a:gd name="T45" fmla="*/ 536 h 763"/>
              <a:gd name="T46" fmla="*/ 110 w 505"/>
              <a:gd name="T47" fmla="*/ 569 h 763"/>
              <a:gd name="T48" fmla="*/ 128 w 505"/>
              <a:gd name="T49" fmla="*/ 442 h 763"/>
              <a:gd name="T50" fmla="*/ 127 w 505"/>
              <a:gd name="T51" fmla="*/ 388 h 763"/>
              <a:gd name="T52" fmla="*/ 36 w 505"/>
              <a:gd name="T53" fmla="*/ 354 h 763"/>
              <a:gd name="T54" fmla="*/ 131 w 505"/>
              <a:gd name="T55" fmla="*/ 269 h 763"/>
              <a:gd name="T56" fmla="*/ 165 w 505"/>
              <a:gd name="T57" fmla="*/ 226 h 763"/>
              <a:gd name="T58" fmla="*/ 117 w 505"/>
              <a:gd name="T59" fmla="*/ 142 h 763"/>
              <a:gd name="T60" fmla="*/ 243 w 505"/>
              <a:gd name="T61" fmla="*/ 136 h 763"/>
              <a:gd name="T62" fmla="*/ 299 w 505"/>
              <a:gd name="T63" fmla="*/ 125 h 763"/>
              <a:gd name="T64" fmla="*/ 315 w 505"/>
              <a:gd name="T65" fmla="*/ 32 h 763"/>
              <a:gd name="T66" fmla="*/ 379 w 505"/>
              <a:gd name="T67" fmla="*/ 135 h 763"/>
              <a:gd name="T68" fmla="*/ 371 w 505"/>
              <a:gd name="T69" fmla="*/ 159 h 763"/>
              <a:gd name="T70" fmla="*/ 371 w 505"/>
              <a:gd name="T71" fmla="*/ 560 h 763"/>
              <a:gd name="T72" fmla="*/ 379 w 505"/>
              <a:gd name="T73" fmla="*/ 604 h 763"/>
              <a:gd name="T74" fmla="*/ 353 w 505"/>
              <a:gd name="T75" fmla="*/ 604 h 763"/>
              <a:gd name="T76" fmla="*/ 304 w 505"/>
              <a:gd name="T77" fmla="*/ 686 h 763"/>
              <a:gd name="T78" fmla="*/ 236 w 505"/>
              <a:gd name="T79" fmla="*/ 578 h 763"/>
              <a:gd name="T80" fmla="*/ 466 w 505"/>
              <a:gd name="T81" fmla="*/ 644 h 763"/>
              <a:gd name="T82" fmla="*/ 419 w 505"/>
              <a:gd name="T83" fmla="*/ 644 h 763"/>
              <a:gd name="T84" fmla="*/ 371 w 505"/>
              <a:gd name="T85" fmla="*/ 469 h 763"/>
              <a:gd name="T86" fmla="*/ 371 w 505"/>
              <a:gd name="T87" fmla="*/ 250 h 763"/>
              <a:gd name="T88" fmla="*/ 379 w 505"/>
              <a:gd name="T89" fmla="*/ 468 h 763"/>
              <a:gd name="T90" fmla="*/ 371 w 505"/>
              <a:gd name="T91" fmla="*/ 218 h 763"/>
              <a:gd name="T92" fmla="*/ 371 w 505"/>
              <a:gd name="T93" fmla="*/ 501 h 763"/>
              <a:gd name="T94" fmla="*/ 379 w 505"/>
              <a:gd name="T95" fmla="*/ 527 h 763"/>
              <a:gd name="T96" fmla="*/ 203 w 505"/>
              <a:gd name="T97" fmla="*/ 359 h 763"/>
              <a:gd name="T98" fmla="*/ 379 w 505"/>
              <a:gd name="T99" fmla="*/ 191 h 763"/>
              <a:gd name="T100" fmla="*/ 411 w 505"/>
              <a:gd name="T101" fmla="*/ 555 h 763"/>
              <a:gd name="T102" fmla="*/ 411 w 505"/>
              <a:gd name="T103" fmla="*/ 526 h 763"/>
              <a:gd name="T104" fmla="*/ 411 w 505"/>
              <a:gd name="T105" fmla="*/ 478 h 763"/>
              <a:gd name="T106" fmla="*/ 411 w 505"/>
              <a:gd name="T107" fmla="*/ 406 h 763"/>
              <a:gd name="T108" fmla="*/ 411 w 505"/>
              <a:gd name="T109" fmla="*/ 289 h 763"/>
              <a:gd name="T110" fmla="*/ 411 w 505"/>
              <a:gd name="T111" fmla="*/ 224 h 763"/>
              <a:gd name="T112" fmla="*/ 420 w 505"/>
              <a:gd name="T113" fmla="*/ 151 h 763"/>
              <a:gd name="T114" fmla="*/ 473 w 505"/>
              <a:gd name="T115" fmla="*/ 612 h 763"/>
              <a:gd name="T116" fmla="*/ 411 w 505"/>
              <a:gd name="T117" fmla="*/ 555 h 763"/>
              <a:gd name="T118" fmla="*/ 422 w 505"/>
              <a:gd name="T119" fmla="*/ 119 h 763"/>
              <a:gd name="T120" fmla="*/ 411 w 505"/>
              <a:gd name="T121" fmla="*/ 32 h 763"/>
              <a:gd name="T122" fmla="*/ 426 w 505"/>
              <a:gd name="T123" fmla="*/ 32 h 763"/>
              <a:gd name="T124" fmla="*/ 473 w 505"/>
              <a:gd name="T125" fmla="*/ 11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 h="763">
                <a:moveTo>
                  <a:pt x="313" y="722"/>
                </a:moveTo>
                <a:cubicBezTo>
                  <a:pt x="319" y="722"/>
                  <a:pt x="325" y="718"/>
                  <a:pt x="328" y="712"/>
                </a:cubicBezTo>
                <a:cubicBezTo>
                  <a:pt x="362" y="636"/>
                  <a:pt x="362" y="636"/>
                  <a:pt x="362" y="636"/>
                </a:cubicBezTo>
                <a:cubicBezTo>
                  <a:pt x="369" y="637"/>
                  <a:pt x="375" y="637"/>
                  <a:pt x="382" y="636"/>
                </a:cubicBezTo>
                <a:cubicBezTo>
                  <a:pt x="427" y="753"/>
                  <a:pt x="427" y="753"/>
                  <a:pt x="427" y="753"/>
                </a:cubicBezTo>
                <a:cubicBezTo>
                  <a:pt x="430" y="759"/>
                  <a:pt x="436" y="763"/>
                  <a:pt x="442" y="763"/>
                </a:cubicBezTo>
                <a:cubicBezTo>
                  <a:pt x="449" y="763"/>
                  <a:pt x="455" y="759"/>
                  <a:pt x="457" y="753"/>
                </a:cubicBezTo>
                <a:cubicBezTo>
                  <a:pt x="504" y="634"/>
                  <a:pt x="504" y="634"/>
                  <a:pt x="504" y="634"/>
                </a:cubicBezTo>
                <a:cubicBezTo>
                  <a:pt x="504" y="633"/>
                  <a:pt x="505" y="632"/>
                  <a:pt x="505" y="631"/>
                </a:cubicBezTo>
                <a:cubicBezTo>
                  <a:pt x="505" y="631"/>
                  <a:pt x="505" y="631"/>
                  <a:pt x="505" y="631"/>
                </a:cubicBezTo>
                <a:cubicBezTo>
                  <a:pt x="505" y="630"/>
                  <a:pt x="505" y="629"/>
                  <a:pt x="505" y="628"/>
                </a:cubicBezTo>
                <a:cubicBezTo>
                  <a:pt x="505" y="628"/>
                  <a:pt x="505" y="628"/>
                  <a:pt x="505" y="628"/>
                </a:cubicBezTo>
                <a:cubicBezTo>
                  <a:pt x="505" y="135"/>
                  <a:pt x="505" y="135"/>
                  <a:pt x="505" y="135"/>
                </a:cubicBezTo>
                <a:cubicBezTo>
                  <a:pt x="505" y="16"/>
                  <a:pt x="505" y="16"/>
                  <a:pt x="505" y="16"/>
                </a:cubicBezTo>
                <a:cubicBezTo>
                  <a:pt x="505" y="7"/>
                  <a:pt x="498" y="0"/>
                  <a:pt x="489" y="0"/>
                </a:cubicBezTo>
                <a:cubicBezTo>
                  <a:pt x="426" y="0"/>
                  <a:pt x="426" y="0"/>
                  <a:pt x="426" y="0"/>
                </a:cubicBezTo>
                <a:cubicBezTo>
                  <a:pt x="395" y="0"/>
                  <a:pt x="395" y="0"/>
                  <a:pt x="395" y="0"/>
                </a:cubicBezTo>
                <a:cubicBezTo>
                  <a:pt x="300" y="0"/>
                  <a:pt x="300" y="0"/>
                  <a:pt x="300" y="0"/>
                </a:cubicBezTo>
                <a:cubicBezTo>
                  <a:pt x="292" y="0"/>
                  <a:pt x="285" y="7"/>
                  <a:pt x="284" y="15"/>
                </a:cubicBezTo>
                <a:cubicBezTo>
                  <a:pt x="279" y="98"/>
                  <a:pt x="279" y="98"/>
                  <a:pt x="279" y="98"/>
                </a:cubicBezTo>
                <a:cubicBezTo>
                  <a:pt x="272" y="100"/>
                  <a:pt x="265" y="103"/>
                  <a:pt x="258" y="106"/>
                </a:cubicBezTo>
                <a:cubicBezTo>
                  <a:pt x="203" y="48"/>
                  <a:pt x="203" y="48"/>
                  <a:pt x="203" y="48"/>
                </a:cubicBezTo>
                <a:cubicBezTo>
                  <a:pt x="197" y="42"/>
                  <a:pt x="187" y="42"/>
                  <a:pt x="181" y="47"/>
                </a:cubicBezTo>
                <a:cubicBezTo>
                  <a:pt x="85" y="127"/>
                  <a:pt x="85" y="127"/>
                  <a:pt x="85" y="127"/>
                </a:cubicBezTo>
                <a:cubicBezTo>
                  <a:pt x="78" y="133"/>
                  <a:pt x="77" y="142"/>
                  <a:pt x="82" y="149"/>
                </a:cubicBezTo>
                <a:cubicBezTo>
                  <a:pt x="132" y="218"/>
                  <a:pt x="132" y="218"/>
                  <a:pt x="132" y="218"/>
                </a:cubicBezTo>
                <a:cubicBezTo>
                  <a:pt x="129" y="224"/>
                  <a:pt x="126" y="230"/>
                  <a:pt x="123" y="236"/>
                </a:cubicBezTo>
                <a:cubicBezTo>
                  <a:pt x="41" y="227"/>
                  <a:pt x="41" y="227"/>
                  <a:pt x="41" y="227"/>
                </a:cubicBezTo>
                <a:cubicBezTo>
                  <a:pt x="32" y="226"/>
                  <a:pt x="25" y="232"/>
                  <a:pt x="23" y="240"/>
                </a:cubicBezTo>
                <a:cubicBezTo>
                  <a:pt x="2" y="363"/>
                  <a:pt x="2" y="363"/>
                  <a:pt x="2" y="363"/>
                </a:cubicBezTo>
                <a:cubicBezTo>
                  <a:pt x="0" y="372"/>
                  <a:pt x="5" y="380"/>
                  <a:pt x="13" y="382"/>
                </a:cubicBezTo>
                <a:cubicBezTo>
                  <a:pt x="97" y="403"/>
                  <a:pt x="97" y="403"/>
                  <a:pt x="97" y="403"/>
                </a:cubicBezTo>
                <a:cubicBezTo>
                  <a:pt x="98" y="409"/>
                  <a:pt x="99" y="415"/>
                  <a:pt x="101" y="422"/>
                </a:cubicBezTo>
                <a:cubicBezTo>
                  <a:pt x="32" y="468"/>
                  <a:pt x="32" y="468"/>
                  <a:pt x="32" y="468"/>
                </a:cubicBezTo>
                <a:cubicBezTo>
                  <a:pt x="25" y="473"/>
                  <a:pt x="23" y="482"/>
                  <a:pt x="27" y="490"/>
                </a:cubicBezTo>
                <a:cubicBezTo>
                  <a:pt x="89" y="598"/>
                  <a:pt x="89" y="598"/>
                  <a:pt x="89" y="598"/>
                </a:cubicBezTo>
                <a:cubicBezTo>
                  <a:pt x="94" y="605"/>
                  <a:pt x="103" y="608"/>
                  <a:pt x="110" y="604"/>
                </a:cubicBezTo>
                <a:cubicBezTo>
                  <a:pt x="187" y="567"/>
                  <a:pt x="187" y="567"/>
                  <a:pt x="187" y="567"/>
                </a:cubicBezTo>
                <a:cubicBezTo>
                  <a:pt x="192" y="571"/>
                  <a:pt x="197" y="576"/>
                  <a:pt x="203" y="580"/>
                </a:cubicBezTo>
                <a:cubicBezTo>
                  <a:pt x="180" y="659"/>
                  <a:pt x="180" y="659"/>
                  <a:pt x="180" y="659"/>
                </a:cubicBezTo>
                <a:cubicBezTo>
                  <a:pt x="178" y="667"/>
                  <a:pt x="182" y="675"/>
                  <a:pt x="190" y="678"/>
                </a:cubicBezTo>
                <a:cubicBezTo>
                  <a:pt x="308" y="721"/>
                  <a:pt x="308" y="721"/>
                  <a:pt x="308" y="721"/>
                </a:cubicBezTo>
                <a:cubicBezTo>
                  <a:pt x="309" y="722"/>
                  <a:pt x="311" y="722"/>
                  <a:pt x="313" y="722"/>
                </a:cubicBezTo>
                <a:close/>
                <a:moveTo>
                  <a:pt x="236" y="578"/>
                </a:moveTo>
                <a:cubicBezTo>
                  <a:pt x="238" y="571"/>
                  <a:pt x="236" y="564"/>
                  <a:pt x="230" y="560"/>
                </a:cubicBezTo>
                <a:cubicBezTo>
                  <a:pt x="220" y="553"/>
                  <a:pt x="210" y="545"/>
                  <a:pt x="201" y="536"/>
                </a:cubicBezTo>
                <a:cubicBezTo>
                  <a:pt x="196" y="532"/>
                  <a:pt x="189" y="530"/>
                  <a:pt x="183" y="533"/>
                </a:cubicBezTo>
                <a:cubicBezTo>
                  <a:pt x="110" y="569"/>
                  <a:pt x="110" y="569"/>
                  <a:pt x="110" y="569"/>
                </a:cubicBezTo>
                <a:cubicBezTo>
                  <a:pt x="62" y="486"/>
                  <a:pt x="62" y="486"/>
                  <a:pt x="62" y="486"/>
                </a:cubicBezTo>
                <a:cubicBezTo>
                  <a:pt x="128" y="442"/>
                  <a:pt x="128" y="442"/>
                  <a:pt x="128" y="442"/>
                </a:cubicBezTo>
                <a:cubicBezTo>
                  <a:pt x="133" y="438"/>
                  <a:pt x="136" y="431"/>
                  <a:pt x="134" y="424"/>
                </a:cubicBezTo>
                <a:cubicBezTo>
                  <a:pt x="131" y="412"/>
                  <a:pt x="129" y="400"/>
                  <a:pt x="127" y="388"/>
                </a:cubicBezTo>
                <a:cubicBezTo>
                  <a:pt x="126" y="381"/>
                  <a:pt x="122" y="376"/>
                  <a:pt x="115" y="374"/>
                </a:cubicBezTo>
                <a:cubicBezTo>
                  <a:pt x="36" y="354"/>
                  <a:pt x="36" y="354"/>
                  <a:pt x="36" y="354"/>
                </a:cubicBezTo>
                <a:cubicBezTo>
                  <a:pt x="52" y="260"/>
                  <a:pt x="52" y="260"/>
                  <a:pt x="52" y="260"/>
                </a:cubicBezTo>
                <a:cubicBezTo>
                  <a:pt x="131" y="269"/>
                  <a:pt x="131" y="269"/>
                  <a:pt x="131" y="269"/>
                </a:cubicBezTo>
                <a:cubicBezTo>
                  <a:pt x="137" y="269"/>
                  <a:pt x="144" y="266"/>
                  <a:pt x="147" y="259"/>
                </a:cubicBezTo>
                <a:cubicBezTo>
                  <a:pt x="152" y="248"/>
                  <a:pt x="158" y="237"/>
                  <a:pt x="165" y="226"/>
                </a:cubicBezTo>
                <a:cubicBezTo>
                  <a:pt x="168" y="220"/>
                  <a:pt x="168" y="213"/>
                  <a:pt x="164" y="208"/>
                </a:cubicBezTo>
                <a:cubicBezTo>
                  <a:pt x="117" y="142"/>
                  <a:pt x="117" y="142"/>
                  <a:pt x="117" y="142"/>
                </a:cubicBezTo>
                <a:cubicBezTo>
                  <a:pt x="190" y="81"/>
                  <a:pt x="190" y="81"/>
                  <a:pt x="190" y="81"/>
                </a:cubicBezTo>
                <a:cubicBezTo>
                  <a:pt x="243" y="136"/>
                  <a:pt x="243" y="136"/>
                  <a:pt x="243" y="136"/>
                </a:cubicBezTo>
                <a:cubicBezTo>
                  <a:pt x="248" y="141"/>
                  <a:pt x="256" y="142"/>
                  <a:pt x="262" y="139"/>
                </a:cubicBezTo>
                <a:cubicBezTo>
                  <a:pt x="274" y="133"/>
                  <a:pt x="286" y="129"/>
                  <a:pt x="299" y="125"/>
                </a:cubicBezTo>
                <a:cubicBezTo>
                  <a:pt x="305" y="123"/>
                  <a:pt x="309" y="117"/>
                  <a:pt x="310" y="111"/>
                </a:cubicBezTo>
                <a:cubicBezTo>
                  <a:pt x="315" y="32"/>
                  <a:pt x="315" y="32"/>
                  <a:pt x="315" y="32"/>
                </a:cubicBezTo>
                <a:cubicBezTo>
                  <a:pt x="379" y="32"/>
                  <a:pt x="379" y="32"/>
                  <a:pt x="379" y="32"/>
                </a:cubicBezTo>
                <a:cubicBezTo>
                  <a:pt x="379" y="135"/>
                  <a:pt x="379" y="135"/>
                  <a:pt x="379" y="135"/>
                </a:cubicBezTo>
                <a:cubicBezTo>
                  <a:pt x="379" y="159"/>
                  <a:pt x="379" y="159"/>
                  <a:pt x="379" y="159"/>
                </a:cubicBezTo>
                <a:cubicBezTo>
                  <a:pt x="377" y="159"/>
                  <a:pt x="374" y="159"/>
                  <a:pt x="371" y="159"/>
                </a:cubicBezTo>
                <a:cubicBezTo>
                  <a:pt x="260" y="159"/>
                  <a:pt x="171" y="249"/>
                  <a:pt x="171" y="359"/>
                </a:cubicBezTo>
                <a:cubicBezTo>
                  <a:pt x="171" y="470"/>
                  <a:pt x="260" y="560"/>
                  <a:pt x="371" y="560"/>
                </a:cubicBezTo>
                <a:cubicBezTo>
                  <a:pt x="374" y="560"/>
                  <a:pt x="377" y="559"/>
                  <a:pt x="379" y="559"/>
                </a:cubicBezTo>
                <a:cubicBezTo>
                  <a:pt x="379" y="604"/>
                  <a:pt x="379" y="604"/>
                  <a:pt x="379" y="604"/>
                </a:cubicBezTo>
                <a:cubicBezTo>
                  <a:pt x="377" y="605"/>
                  <a:pt x="374" y="605"/>
                  <a:pt x="371" y="605"/>
                </a:cubicBezTo>
                <a:cubicBezTo>
                  <a:pt x="365" y="605"/>
                  <a:pt x="360" y="604"/>
                  <a:pt x="353" y="604"/>
                </a:cubicBezTo>
                <a:cubicBezTo>
                  <a:pt x="346" y="603"/>
                  <a:pt x="340" y="607"/>
                  <a:pt x="337" y="613"/>
                </a:cubicBezTo>
                <a:cubicBezTo>
                  <a:pt x="304" y="686"/>
                  <a:pt x="304" y="686"/>
                  <a:pt x="304" y="686"/>
                </a:cubicBezTo>
                <a:cubicBezTo>
                  <a:pt x="215" y="653"/>
                  <a:pt x="215" y="653"/>
                  <a:pt x="215" y="653"/>
                </a:cubicBezTo>
                <a:lnTo>
                  <a:pt x="236" y="578"/>
                </a:lnTo>
                <a:close/>
                <a:moveTo>
                  <a:pt x="419" y="644"/>
                </a:moveTo>
                <a:cubicBezTo>
                  <a:pt x="466" y="644"/>
                  <a:pt x="466" y="644"/>
                  <a:pt x="466" y="644"/>
                </a:cubicBezTo>
                <a:cubicBezTo>
                  <a:pt x="442" y="703"/>
                  <a:pt x="442" y="703"/>
                  <a:pt x="442" y="703"/>
                </a:cubicBezTo>
                <a:lnTo>
                  <a:pt x="419" y="644"/>
                </a:lnTo>
                <a:close/>
                <a:moveTo>
                  <a:pt x="379" y="468"/>
                </a:moveTo>
                <a:cubicBezTo>
                  <a:pt x="377" y="469"/>
                  <a:pt x="374" y="469"/>
                  <a:pt x="371" y="469"/>
                </a:cubicBezTo>
                <a:cubicBezTo>
                  <a:pt x="310" y="469"/>
                  <a:pt x="261" y="420"/>
                  <a:pt x="261" y="359"/>
                </a:cubicBezTo>
                <a:cubicBezTo>
                  <a:pt x="261" y="299"/>
                  <a:pt x="310" y="250"/>
                  <a:pt x="371" y="250"/>
                </a:cubicBezTo>
                <a:cubicBezTo>
                  <a:pt x="374" y="250"/>
                  <a:pt x="377" y="250"/>
                  <a:pt x="379" y="250"/>
                </a:cubicBezTo>
                <a:lnTo>
                  <a:pt x="379" y="468"/>
                </a:lnTo>
                <a:close/>
                <a:moveTo>
                  <a:pt x="379" y="218"/>
                </a:moveTo>
                <a:cubicBezTo>
                  <a:pt x="377" y="218"/>
                  <a:pt x="374" y="218"/>
                  <a:pt x="371" y="218"/>
                </a:cubicBezTo>
                <a:cubicBezTo>
                  <a:pt x="293" y="218"/>
                  <a:pt x="229" y="281"/>
                  <a:pt x="229" y="359"/>
                </a:cubicBezTo>
                <a:cubicBezTo>
                  <a:pt x="229" y="437"/>
                  <a:pt x="293" y="501"/>
                  <a:pt x="371" y="501"/>
                </a:cubicBezTo>
                <a:cubicBezTo>
                  <a:pt x="374" y="501"/>
                  <a:pt x="377" y="501"/>
                  <a:pt x="379" y="501"/>
                </a:cubicBezTo>
                <a:cubicBezTo>
                  <a:pt x="379" y="527"/>
                  <a:pt x="379" y="527"/>
                  <a:pt x="379" y="527"/>
                </a:cubicBezTo>
                <a:cubicBezTo>
                  <a:pt x="377" y="527"/>
                  <a:pt x="374" y="528"/>
                  <a:pt x="371" y="528"/>
                </a:cubicBezTo>
                <a:cubicBezTo>
                  <a:pt x="278" y="528"/>
                  <a:pt x="203" y="452"/>
                  <a:pt x="203" y="359"/>
                </a:cubicBezTo>
                <a:cubicBezTo>
                  <a:pt x="203" y="266"/>
                  <a:pt x="278" y="191"/>
                  <a:pt x="371" y="191"/>
                </a:cubicBezTo>
                <a:cubicBezTo>
                  <a:pt x="374" y="191"/>
                  <a:pt x="377" y="191"/>
                  <a:pt x="379" y="191"/>
                </a:cubicBezTo>
                <a:lnTo>
                  <a:pt x="379" y="218"/>
                </a:lnTo>
                <a:close/>
                <a:moveTo>
                  <a:pt x="411" y="555"/>
                </a:moveTo>
                <a:cubicBezTo>
                  <a:pt x="411" y="539"/>
                  <a:pt x="411" y="539"/>
                  <a:pt x="411" y="539"/>
                </a:cubicBezTo>
                <a:cubicBezTo>
                  <a:pt x="411" y="526"/>
                  <a:pt x="411" y="526"/>
                  <a:pt x="411" y="526"/>
                </a:cubicBezTo>
                <a:cubicBezTo>
                  <a:pt x="411" y="495"/>
                  <a:pt x="411" y="495"/>
                  <a:pt x="411" y="495"/>
                </a:cubicBezTo>
                <a:cubicBezTo>
                  <a:pt x="411" y="478"/>
                  <a:pt x="411" y="478"/>
                  <a:pt x="411" y="478"/>
                </a:cubicBezTo>
                <a:cubicBezTo>
                  <a:pt x="411" y="461"/>
                  <a:pt x="411" y="461"/>
                  <a:pt x="411" y="461"/>
                </a:cubicBezTo>
                <a:cubicBezTo>
                  <a:pt x="411" y="406"/>
                  <a:pt x="411" y="406"/>
                  <a:pt x="411" y="406"/>
                </a:cubicBezTo>
                <a:cubicBezTo>
                  <a:pt x="411" y="382"/>
                  <a:pt x="411" y="382"/>
                  <a:pt x="411" y="382"/>
                </a:cubicBezTo>
                <a:cubicBezTo>
                  <a:pt x="411" y="289"/>
                  <a:pt x="411" y="289"/>
                  <a:pt x="411" y="289"/>
                </a:cubicBezTo>
                <a:cubicBezTo>
                  <a:pt x="411" y="227"/>
                  <a:pt x="411" y="227"/>
                  <a:pt x="411" y="227"/>
                </a:cubicBezTo>
                <a:cubicBezTo>
                  <a:pt x="411" y="224"/>
                  <a:pt x="411" y="224"/>
                  <a:pt x="411" y="224"/>
                </a:cubicBezTo>
                <a:cubicBezTo>
                  <a:pt x="411" y="151"/>
                  <a:pt x="411" y="151"/>
                  <a:pt x="411" y="151"/>
                </a:cubicBezTo>
                <a:cubicBezTo>
                  <a:pt x="420" y="151"/>
                  <a:pt x="420" y="151"/>
                  <a:pt x="420" y="151"/>
                </a:cubicBezTo>
                <a:cubicBezTo>
                  <a:pt x="473" y="151"/>
                  <a:pt x="473" y="151"/>
                  <a:pt x="473" y="151"/>
                </a:cubicBezTo>
                <a:cubicBezTo>
                  <a:pt x="473" y="612"/>
                  <a:pt x="473" y="612"/>
                  <a:pt x="473" y="612"/>
                </a:cubicBezTo>
                <a:cubicBezTo>
                  <a:pt x="411" y="612"/>
                  <a:pt x="411" y="612"/>
                  <a:pt x="411" y="612"/>
                </a:cubicBezTo>
                <a:lnTo>
                  <a:pt x="411" y="555"/>
                </a:lnTo>
                <a:close/>
                <a:moveTo>
                  <a:pt x="473" y="119"/>
                </a:moveTo>
                <a:cubicBezTo>
                  <a:pt x="422" y="119"/>
                  <a:pt x="422" y="119"/>
                  <a:pt x="422" y="119"/>
                </a:cubicBezTo>
                <a:cubicBezTo>
                  <a:pt x="411" y="119"/>
                  <a:pt x="411" y="119"/>
                  <a:pt x="411" y="119"/>
                </a:cubicBezTo>
                <a:cubicBezTo>
                  <a:pt x="411" y="32"/>
                  <a:pt x="411" y="32"/>
                  <a:pt x="411" y="32"/>
                </a:cubicBezTo>
                <a:cubicBezTo>
                  <a:pt x="425" y="32"/>
                  <a:pt x="425" y="32"/>
                  <a:pt x="425" y="32"/>
                </a:cubicBezTo>
                <a:cubicBezTo>
                  <a:pt x="426" y="32"/>
                  <a:pt x="426" y="32"/>
                  <a:pt x="426" y="32"/>
                </a:cubicBezTo>
                <a:cubicBezTo>
                  <a:pt x="473" y="32"/>
                  <a:pt x="473" y="32"/>
                  <a:pt x="473" y="32"/>
                </a:cubicBezTo>
                <a:lnTo>
                  <a:pt x="473" y="1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65" name="Straight Connector 64">
            <a:extLst>
              <a:ext uri="{FF2B5EF4-FFF2-40B4-BE49-F238E27FC236}">
                <a16:creationId xmlns:a16="http://schemas.microsoft.com/office/drawing/2014/main" id="{69ED8A67-16A5-3844-BCC1-876C19A0FF8A}"/>
              </a:ext>
            </a:extLst>
          </p:cNvPr>
          <p:cNvCxnSpPr>
            <a:cxnSpLocks/>
          </p:cNvCxnSpPr>
          <p:nvPr/>
        </p:nvCxnSpPr>
        <p:spPr>
          <a:xfrm>
            <a:off x="6909087" y="5072439"/>
            <a:ext cx="1311195"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7880218-9D5D-D349-883C-8358BDC0C535}"/>
              </a:ext>
            </a:extLst>
          </p:cNvPr>
          <p:cNvSpPr/>
          <p:nvPr/>
        </p:nvSpPr>
        <p:spPr>
          <a:xfrm>
            <a:off x="6934491" y="4892257"/>
            <a:ext cx="1368965"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Cost Estimate</a:t>
            </a:r>
          </a:p>
        </p:txBody>
      </p:sp>
      <p:sp>
        <p:nvSpPr>
          <p:cNvPr id="67" name="Rectangle 66"/>
          <p:cNvSpPr/>
          <p:nvPr/>
        </p:nvSpPr>
        <p:spPr>
          <a:xfrm>
            <a:off x="6901215" y="5170503"/>
            <a:ext cx="4140000" cy="1246495"/>
          </a:xfrm>
          <a:prstGeom prst="rect">
            <a:avLst/>
          </a:prstGeom>
        </p:spPr>
        <p:txBody>
          <a:bodyPr wrap="square">
            <a:spAutoFit/>
          </a:bodyPr>
          <a:lstStyle/>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1:	</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2:	</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Phase 3: 	</a:t>
            </a:r>
          </a:p>
          <a:p>
            <a:pPr marL="171433" marR="0" lvl="0" indent="-17143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Total: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grpSp>
        <p:nvGrpSpPr>
          <p:cNvPr id="68" name="myP_Money">
            <a:extLst>
              <a:ext uri="{FF2B5EF4-FFF2-40B4-BE49-F238E27FC236}">
                <a16:creationId xmlns:a16="http://schemas.microsoft.com/office/drawing/2014/main" id="{D0D40451-B4D6-4DB8-BF00-CBAA8AC7D6DE}"/>
              </a:ext>
            </a:extLst>
          </p:cNvPr>
          <p:cNvGrpSpPr/>
          <p:nvPr/>
        </p:nvGrpSpPr>
        <p:grpSpPr>
          <a:xfrm>
            <a:off x="6343628" y="4893155"/>
            <a:ext cx="378743" cy="297998"/>
            <a:chOff x="7975454" y="2785688"/>
            <a:chExt cx="2062209" cy="1622562"/>
          </a:xfrm>
          <a:solidFill>
            <a:schemeClr val="tx1"/>
          </a:solidFill>
        </p:grpSpPr>
        <p:grpSp>
          <p:nvGrpSpPr>
            <p:cNvPr id="69" name="Group 68">
              <a:extLst>
                <a:ext uri="{FF2B5EF4-FFF2-40B4-BE49-F238E27FC236}">
                  <a16:creationId xmlns:a16="http://schemas.microsoft.com/office/drawing/2014/main" id="{35CFF724-DEDB-48A8-9B76-11C4DC72B909}"/>
                </a:ext>
              </a:extLst>
            </p:cNvPr>
            <p:cNvGrpSpPr/>
            <p:nvPr/>
          </p:nvGrpSpPr>
          <p:grpSpPr>
            <a:xfrm>
              <a:off x="8452010" y="3894290"/>
              <a:ext cx="424180" cy="513960"/>
              <a:chOff x="8423117" y="3929718"/>
              <a:chExt cx="424180" cy="513960"/>
            </a:xfrm>
            <a:grpFill/>
          </p:grpSpPr>
          <p:grpSp>
            <p:nvGrpSpPr>
              <p:cNvPr id="83" name="Group 82">
                <a:extLst>
                  <a:ext uri="{FF2B5EF4-FFF2-40B4-BE49-F238E27FC236}">
                    <a16:creationId xmlns:a16="http://schemas.microsoft.com/office/drawing/2014/main" id="{CDD1CD8B-B813-43A7-90EC-5B1B18520F96}"/>
                  </a:ext>
                </a:extLst>
              </p:cNvPr>
              <p:cNvGrpSpPr/>
              <p:nvPr/>
            </p:nvGrpSpPr>
            <p:grpSpPr>
              <a:xfrm>
                <a:off x="8423117" y="4060599"/>
                <a:ext cx="424180" cy="383079"/>
                <a:chOff x="8608695" y="3608812"/>
                <a:chExt cx="306705" cy="218182"/>
              </a:xfrm>
              <a:grpFill/>
            </p:grpSpPr>
            <p:sp>
              <p:nvSpPr>
                <p:cNvPr id="85" name="Oval 11346">
                  <a:extLst>
                    <a:ext uri="{FF2B5EF4-FFF2-40B4-BE49-F238E27FC236}">
                      <a16:creationId xmlns:a16="http://schemas.microsoft.com/office/drawing/2014/main" id="{021A5322-17D9-4133-9E7D-F26AB3496ADF}"/>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6" name="Oval 11346">
                  <a:extLst>
                    <a:ext uri="{FF2B5EF4-FFF2-40B4-BE49-F238E27FC236}">
                      <a16:creationId xmlns:a16="http://schemas.microsoft.com/office/drawing/2014/main" id="{14E2A5FF-B1CF-4157-8B91-9B1901D85453}"/>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7" name="Oval 11346">
                  <a:extLst>
                    <a:ext uri="{FF2B5EF4-FFF2-40B4-BE49-F238E27FC236}">
                      <a16:creationId xmlns:a16="http://schemas.microsoft.com/office/drawing/2014/main" id="{BB92225B-EB29-4472-93CE-86407505707C}"/>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84" name="Oval 83">
                <a:extLst>
                  <a:ext uri="{FF2B5EF4-FFF2-40B4-BE49-F238E27FC236}">
                    <a16:creationId xmlns:a16="http://schemas.microsoft.com/office/drawing/2014/main" id="{EA34E98E-C5DE-4EDB-AE5F-C10E5E6B1F4F}"/>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grpSp>
          <p:nvGrpSpPr>
            <p:cNvPr id="70" name="Group 69">
              <a:extLst>
                <a:ext uri="{FF2B5EF4-FFF2-40B4-BE49-F238E27FC236}">
                  <a16:creationId xmlns:a16="http://schemas.microsoft.com/office/drawing/2014/main" id="{26E918EB-1ED8-4239-AF48-5357BBA81D93}"/>
                </a:ext>
              </a:extLst>
            </p:cNvPr>
            <p:cNvGrpSpPr/>
            <p:nvPr/>
          </p:nvGrpSpPr>
          <p:grpSpPr>
            <a:xfrm>
              <a:off x="7975454" y="3584576"/>
              <a:ext cx="424180" cy="627337"/>
              <a:chOff x="8608696" y="3477937"/>
              <a:chExt cx="424180" cy="627337"/>
            </a:xfrm>
            <a:grpFill/>
          </p:grpSpPr>
          <p:grpSp>
            <p:nvGrpSpPr>
              <p:cNvPr id="77" name="Group 76">
                <a:extLst>
                  <a:ext uri="{FF2B5EF4-FFF2-40B4-BE49-F238E27FC236}">
                    <a16:creationId xmlns:a16="http://schemas.microsoft.com/office/drawing/2014/main" id="{31045145-AF41-47AB-8CDB-ADBD64AE4B71}"/>
                  </a:ext>
                </a:extLst>
              </p:cNvPr>
              <p:cNvGrpSpPr/>
              <p:nvPr/>
            </p:nvGrpSpPr>
            <p:grpSpPr>
              <a:xfrm>
                <a:off x="8608696" y="3608811"/>
                <a:ext cx="424180" cy="496463"/>
                <a:chOff x="8608695" y="3608812"/>
                <a:chExt cx="306705" cy="282760"/>
              </a:xfrm>
              <a:grpFill/>
            </p:grpSpPr>
            <p:sp>
              <p:nvSpPr>
                <p:cNvPr id="79" name="Oval 11346">
                  <a:extLst>
                    <a:ext uri="{FF2B5EF4-FFF2-40B4-BE49-F238E27FC236}">
                      <a16:creationId xmlns:a16="http://schemas.microsoft.com/office/drawing/2014/main" id="{2AECB956-591A-4DC7-A2AF-25E06B59C9BC}"/>
                    </a:ext>
                  </a:extLst>
                </p:cNvPr>
                <p:cNvSpPr/>
                <p:nvPr/>
              </p:nvSpPr>
              <p:spPr bwMode="gray">
                <a:xfrm>
                  <a:off x="8608695" y="3802548"/>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0" name="Oval 11346">
                  <a:extLst>
                    <a:ext uri="{FF2B5EF4-FFF2-40B4-BE49-F238E27FC236}">
                      <a16:creationId xmlns:a16="http://schemas.microsoft.com/office/drawing/2014/main" id="{96D3FE05-A400-40FF-A61C-2470D8367B19}"/>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1" name="Oval 11346">
                  <a:extLst>
                    <a:ext uri="{FF2B5EF4-FFF2-40B4-BE49-F238E27FC236}">
                      <a16:creationId xmlns:a16="http://schemas.microsoft.com/office/drawing/2014/main" id="{E5BC366B-A86E-43C5-9204-C8F528458C81}"/>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82" name="Oval 11346">
                  <a:extLst>
                    <a:ext uri="{FF2B5EF4-FFF2-40B4-BE49-F238E27FC236}">
                      <a16:creationId xmlns:a16="http://schemas.microsoft.com/office/drawing/2014/main" id="{7DCD61B8-B423-41D8-A9F9-BFF8B4612E55}"/>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78" name="Oval 77">
                <a:extLst>
                  <a:ext uri="{FF2B5EF4-FFF2-40B4-BE49-F238E27FC236}">
                    <a16:creationId xmlns:a16="http://schemas.microsoft.com/office/drawing/2014/main" id="{98B2878C-121E-4156-9BD5-74F560305A47}"/>
                  </a:ext>
                </a:extLst>
              </p:cNvPr>
              <p:cNvSpPr/>
              <p:nvPr/>
            </p:nvSpPr>
            <p:spPr bwMode="gray">
              <a:xfrm>
                <a:off x="8608697" y="3477937"/>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grpSp>
          <p:nvGrpSpPr>
            <p:cNvPr id="71" name="Group 70">
              <a:extLst>
                <a:ext uri="{FF2B5EF4-FFF2-40B4-BE49-F238E27FC236}">
                  <a16:creationId xmlns:a16="http://schemas.microsoft.com/office/drawing/2014/main" id="{368E984C-59E3-4F99-8159-330BACFA1B6D}"/>
                </a:ext>
              </a:extLst>
            </p:cNvPr>
            <p:cNvGrpSpPr/>
            <p:nvPr/>
          </p:nvGrpSpPr>
          <p:grpSpPr>
            <a:xfrm>
              <a:off x="8940800" y="3926202"/>
              <a:ext cx="424180" cy="400582"/>
              <a:chOff x="8423117" y="3929718"/>
              <a:chExt cx="424180" cy="400582"/>
            </a:xfrm>
            <a:grpFill/>
          </p:grpSpPr>
          <p:grpSp>
            <p:nvGrpSpPr>
              <p:cNvPr id="73" name="Group 72">
                <a:extLst>
                  <a:ext uri="{FF2B5EF4-FFF2-40B4-BE49-F238E27FC236}">
                    <a16:creationId xmlns:a16="http://schemas.microsoft.com/office/drawing/2014/main" id="{745AA522-98F1-40CA-A2D7-F5F49CDF1E61}"/>
                  </a:ext>
                </a:extLst>
              </p:cNvPr>
              <p:cNvGrpSpPr/>
              <p:nvPr/>
            </p:nvGrpSpPr>
            <p:grpSpPr>
              <a:xfrm>
                <a:off x="8423117" y="4060607"/>
                <a:ext cx="424180" cy="269693"/>
                <a:chOff x="8608695" y="3608812"/>
                <a:chExt cx="306705" cy="153603"/>
              </a:xfrm>
              <a:grpFill/>
            </p:grpSpPr>
            <p:sp>
              <p:nvSpPr>
                <p:cNvPr id="75" name="Oval 11346">
                  <a:extLst>
                    <a:ext uri="{FF2B5EF4-FFF2-40B4-BE49-F238E27FC236}">
                      <a16:creationId xmlns:a16="http://schemas.microsoft.com/office/drawing/2014/main" id="{506A49A0-B6FC-4144-9622-A5226BF51EA6}"/>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76" name="Oval 11346">
                  <a:extLst>
                    <a:ext uri="{FF2B5EF4-FFF2-40B4-BE49-F238E27FC236}">
                      <a16:creationId xmlns:a16="http://schemas.microsoft.com/office/drawing/2014/main" id="{B90A0662-C5C5-447A-94EA-6D66F7A20590}"/>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74" name="Oval 73">
                <a:extLst>
                  <a:ext uri="{FF2B5EF4-FFF2-40B4-BE49-F238E27FC236}">
                    <a16:creationId xmlns:a16="http://schemas.microsoft.com/office/drawing/2014/main" id="{E42CAAE9-DB97-41C2-9A72-05254894BE05}"/>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sp>
          <p:nvSpPr>
            <p:cNvPr id="72" name="Oval 461">
              <a:extLst>
                <a:ext uri="{FF2B5EF4-FFF2-40B4-BE49-F238E27FC236}">
                  <a16:creationId xmlns:a16="http://schemas.microsoft.com/office/drawing/2014/main" id="{C349922A-5EC3-4D03-998E-EEB6CE533E52}"/>
                </a:ext>
              </a:extLst>
            </p:cNvPr>
            <p:cNvSpPr/>
            <p:nvPr/>
          </p:nvSpPr>
          <p:spPr bwMode="gray">
            <a:xfrm rot="21194813">
              <a:off x="8399011" y="2785688"/>
              <a:ext cx="1638652" cy="1155542"/>
            </a:xfrm>
            <a:custGeom>
              <a:avLst/>
              <a:gdLst/>
              <a:ahLst/>
              <a:cxnLst/>
              <a:rect l="l" t="t" r="r" b="b"/>
              <a:pathLst>
                <a:path w="1638652" h="1155542">
                  <a:moveTo>
                    <a:pt x="1112148" y="647019"/>
                  </a:moveTo>
                  <a:cubicBezTo>
                    <a:pt x="1143541" y="650736"/>
                    <a:pt x="1165978" y="679200"/>
                    <a:pt x="1162260" y="710594"/>
                  </a:cubicBezTo>
                  <a:cubicBezTo>
                    <a:pt x="1158543" y="741988"/>
                    <a:pt x="1130079" y="764424"/>
                    <a:pt x="1098686" y="760707"/>
                  </a:cubicBezTo>
                  <a:cubicBezTo>
                    <a:pt x="1067292" y="756989"/>
                    <a:pt x="1044855" y="728525"/>
                    <a:pt x="1048573" y="697132"/>
                  </a:cubicBezTo>
                  <a:cubicBezTo>
                    <a:pt x="1052290" y="665738"/>
                    <a:pt x="1080754" y="643302"/>
                    <a:pt x="1112148" y="647019"/>
                  </a:cubicBezTo>
                  <a:close/>
                  <a:moveTo>
                    <a:pt x="423673" y="551025"/>
                  </a:moveTo>
                  <a:cubicBezTo>
                    <a:pt x="455067" y="554743"/>
                    <a:pt x="477503" y="583206"/>
                    <a:pt x="473786" y="614600"/>
                  </a:cubicBezTo>
                  <a:cubicBezTo>
                    <a:pt x="470068" y="645994"/>
                    <a:pt x="441605" y="668430"/>
                    <a:pt x="410211" y="664713"/>
                  </a:cubicBezTo>
                  <a:cubicBezTo>
                    <a:pt x="378817" y="660996"/>
                    <a:pt x="356381" y="632532"/>
                    <a:pt x="360098" y="601138"/>
                  </a:cubicBezTo>
                  <a:cubicBezTo>
                    <a:pt x="363816" y="569744"/>
                    <a:pt x="392279" y="547308"/>
                    <a:pt x="423673" y="551025"/>
                  </a:cubicBezTo>
                  <a:close/>
                  <a:moveTo>
                    <a:pt x="781808" y="491951"/>
                  </a:moveTo>
                  <a:cubicBezTo>
                    <a:pt x="695142" y="481689"/>
                    <a:pt x="616565" y="543626"/>
                    <a:pt x="606303" y="630293"/>
                  </a:cubicBezTo>
                  <a:cubicBezTo>
                    <a:pt x="596041" y="716959"/>
                    <a:pt x="657978" y="795536"/>
                    <a:pt x="744645" y="805798"/>
                  </a:cubicBezTo>
                  <a:cubicBezTo>
                    <a:pt x="831311" y="816061"/>
                    <a:pt x="909888" y="754123"/>
                    <a:pt x="920150" y="667456"/>
                  </a:cubicBezTo>
                  <a:cubicBezTo>
                    <a:pt x="930413" y="580790"/>
                    <a:pt x="868475" y="502213"/>
                    <a:pt x="781808" y="491951"/>
                  </a:cubicBezTo>
                  <a:close/>
                  <a:moveTo>
                    <a:pt x="788457" y="435792"/>
                  </a:moveTo>
                  <a:cubicBezTo>
                    <a:pt x="906139" y="449727"/>
                    <a:pt x="990242" y="556423"/>
                    <a:pt x="976307" y="674105"/>
                  </a:cubicBezTo>
                  <a:cubicBezTo>
                    <a:pt x="962372" y="791787"/>
                    <a:pt x="855676" y="875890"/>
                    <a:pt x="737994" y="861955"/>
                  </a:cubicBezTo>
                  <a:cubicBezTo>
                    <a:pt x="620312" y="848020"/>
                    <a:pt x="536209" y="741324"/>
                    <a:pt x="550144" y="623642"/>
                  </a:cubicBezTo>
                  <a:cubicBezTo>
                    <a:pt x="564079" y="505960"/>
                    <a:pt x="670776" y="421857"/>
                    <a:pt x="788457" y="435792"/>
                  </a:cubicBezTo>
                  <a:close/>
                  <a:moveTo>
                    <a:pt x="352848" y="273563"/>
                  </a:moveTo>
                  <a:cubicBezTo>
                    <a:pt x="357070" y="285228"/>
                    <a:pt x="357353" y="297709"/>
                    <a:pt x="355851" y="310390"/>
                  </a:cubicBezTo>
                  <a:cubicBezTo>
                    <a:pt x="346958" y="385491"/>
                    <a:pt x="278869" y="439162"/>
                    <a:pt x="203768" y="430270"/>
                  </a:cubicBezTo>
                  <a:lnTo>
                    <a:pt x="157792" y="415182"/>
                  </a:lnTo>
                  <a:lnTo>
                    <a:pt x="119957" y="734702"/>
                  </a:lnTo>
                  <a:cubicBezTo>
                    <a:pt x="135135" y="729909"/>
                    <a:pt x="151487" y="728793"/>
                    <a:pt x="168185" y="730770"/>
                  </a:cubicBezTo>
                  <a:cubicBezTo>
                    <a:pt x="243285" y="739663"/>
                    <a:pt x="296957" y="807753"/>
                    <a:pt x="288064" y="882853"/>
                  </a:cubicBezTo>
                  <a:cubicBezTo>
                    <a:pt x="285343" y="905835"/>
                    <a:pt x="277078" y="926810"/>
                    <a:pt x="263300" y="943585"/>
                  </a:cubicBezTo>
                  <a:lnTo>
                    <a:pt x="1180497" y="1052193"/>
                  </a:lnTo>
                  <a:cubicBezTo>
                    <a:pt x="1171018" y="1032664"/>
                    <a:pt x="1167880" y="1010339"/>
                    <a:pt x="1170601" y="987357"/>
                  </a:cubicBezTo>
                  <a:cubicBezTo>
                    <a:pt x="1179494" y="912257"/>
                    <a:pt x="1247584" y="858585"/>
                    <a:pt x="1322684" y="867478"/>
                  </a:cubicBezTo>
                  <a:lnTo>
                    <a:pt x="1368659" y="882565"/>
                  </a:lnTo>
                  <a:lnTo>
                    <a:pt x="1406494" y="563045"/>
                  </a:lnTo>
                  <a:cubicBezTo>
                    <a:pt x="1391316" y="567839"/>
                    <a:pt x="1374965" y="568954"/>
                    <a:pt x="1358267" y="566977"/>
                  </a:cubicBezTo>
                  <a:cubicBezTo>
                    <a:pt x="1283167" y="558084"/>
                    <a:pt x="1229496" y="489995"/>
                    <a:pt x="1238388" y="414894"/>
                  </a:cubicBezTo>
                  <a:lnTo>
                    <a:pt x="1249910" y="379787"/>
                  </a:lnTo>
                  <a:close/>
                  <a:moveTo>
                    <a:pt x="1372101" y="100712"/>
                  </a:moveTo>
                  <a:lnTo>
                    <a:pt x="468774" y="100712"/>
                  </a:lnTo>
                  <a:cubicBezTo>
                    <a:pt x="474339" y="111800"/>
                    <a:pt x="476085" y="124161"/>
                    <a:pt x="476087" y="136931"/>
                  </a:cubicBezTo>
                  <a:cubicBezTo>
                    <a:pt x="476087" y="154181"/>
                    <a:pt x="472897" y="170686"/>
                    <a:pt x="466610" y="185618"/>
                  </a:cubicBezTo>
                  <a:lnTo>
                    <a:pt x="837265" y="229508"/>
                  </a:lnTo>
                  <a:cubicBezTo>
                    <a:pt x="862149" y="216690"/>
                    <a:pt x="890580" y="210592"/>
                    <a:pt x="920438" y="210592"/>
                  </a:cubicBezTo>
                  <a:cubicBezTo>
                    <a:pt x="935249" y="210592"/>
                    <a:pt x="949712" y="212093"/>
                    <a:pt x="963680" y="214951"/>
                  </a:cubicBezTo>
                  <a:cubicBezTo>
                    <a:pt x="994385" y="221235"/>
                    <a:pt x="1022702" y="234076"/>
                    <a:pt x="1045167" y="254127"/>
                  </a:cubicBezTo>
                  <a:lnTo>
                    <a:pt x="1390471" y="295015"/>
                  </a:lnTo>
                  <a:lnTo>
                    <a:pt x="1526452" y="311117"/>
                  </a:lnTo>
                  <a:lnTo>
                    <a:pt x="1510350" y="447098"/>
                  </a:lnTo>
                  <a:lnTo>
                    <a:pt x="1494868" y="577845"/>
                  </a:lnTo>
                  <a:cubicBezTo>
                    <a:pt x="1497098" y="576520"/>
                    <a:pt x="1499401" y="576462"/>
                    <a:pt x="1501719" y="576462"/>
                  </a:cubicBezTo>
                  <a:lnTo>
                    <a:pt x="1549149" y="586038"/>
                  </a:lnTo>
                  <a:lnTo>
                    <a:pt x="1549151" y="264286"/>
                  </a:lnTo>
                  <a:cubicBezTo>
                    <a:pt x="1534640" y="270832"/>
                    <a:pt x="1518533" y="273862"/>
                    <a:pt x="1501721" y="273862"/>
                  </a:cubicBezTo>
                  <a:cubicBezTo>
                    <a:pt x="1426096" y="273862"/>
                    <a:pt x="1364790" y="212556"/>
                    <a:pt x="1364788" y="136931"/>
                  </a:cubicBezTo>
                  <a:close/>
                  <a:moveTo>
                    <a:pt x="1638650" y="0"/>
                  </a:moveTo>
                  <a:lnTo>
                    <a:pt x="1638650" y="136931"/>
                  </a:lnTo>
                  <a:lnTo>
                    <a:pt x="1638652" y="713393"/>
                  </a:lnTo>
                  <a:lnTo>
                    <a:pt x="1638652" y="850324"/>
                  </a:lnTo>
                  <a:lnTo>
                    <a:pt x="1501721" y="850324"/>
                  </a:lnTo>
                  <a:lnTo>
                    <a:pt x="1462603" y="850324"/>
                  </a:lnTo>
                  <a:lnTo>
                    <a:pt x="1442563" y="1019561"/>
                  </a:lnTo>
                  <a:lnTo>
                    <a:pt x="1426461" y="1155542"/>
                  </a:lnTo>
                  <a:lnTo>
                    <a:pt x="1290481" y="1139440"/>
                  </a:lnTo>
                  <a:lnTo>
                    <a:pt x="135981" y="1002732"/>
                  </a:lnTo>
                  <a:lnTo>
                    <a:pt x="0" y="986630"/>
                  </a:lnTo>
                  <a:lnTo>
                    <a:pt x="16102" y="850649"/>
                  </a:lnTo>
                  <a:lnTo>
                    <a:pt x="83889" y="278187"/>
                  </a:lnTo>
                  <a:lnTo>
                    <a:pt x="99991" y="142206"/>
                  </a:lnTo>
                  <a:lnTo>
                    <a:pt x="202225" y="154311"/>
                  </a:lnTo>
                  <a:lnTo>
                    <a:pt x="202225" y="136931"/>
                  </a:lnTo>
                  <a:lnTo>
                    <a:pt x="202223" y="0"/>
                  </a:lnTo>
                  <a:lnTo>
                    <a:pt x="339156" y="0"/>
                  </a:lnTo>
                  <a:lnTo>
                    <a:pt x="15017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Arial Unicode MS"/>
                <a:cs typeface="Arial"/>
              </a:endParaRPr>
            </a:p>
          </p:txBody>
        </p:sp>
      </p:grpSp>
      <p:grpSp>
        <p:nvGrpSpPr>
          <p:cNvPr id="89" name="myP_Calendar">
            <a:extLst>
              <a:ext uri="{FF2B5EF4-FFF2-40B4-BE49-F238E27FC236}">
                <a16:creationId xmlns:a16="http://schemas.microsoft.com/office/drawing/2014/main" id="{DEFC64DD-CD78-42C8-8C4D-5C3C278CD659}"/>
              </a:ext>
            </a:extLst>
          </p:cNvPr>
          <p:cNvGrpSpPr/>
          <p:nvPr/>
        </p:nvGrpSpPr>
        <p:grpSpPr>
          <a:xfrm>
            <a:off x="896772" y="4893155"/>
            <a:ext cx="356658" cy="311480"/>
            <a:chOff x="2039938" y="4911726"/>
            <a:chExt cx="952500" cy="831850"/>
          </a:xfrm>
          <a:solidFill>
            <a:schemeClr val="accent1"/>
          </a:solidFill>
        </p:grpSpPr>
        <p:sp>
          <p:nvSpPr>
            <p:cNvPr id="90" name="Freeform 343">
              <a:extLst>
                <a:ext uri="{FF2B5EF4-FFF2-40B4-BE49-F238E27FC236}">
                  <a16:creationId xmlns:a16="http://schemas.microsoft.com/office/drawing/2014/main" id="{1FE96EE3-6555-4EBB-A4D0-00EB482F368F}"/>
                </a:ext>
              </a:extLst>
            </p:cNvPr>
            <p:cNvSpPr>
              <a:spLocks noEditPoints="1"/>
            </p:cNvSpPr>
            <p:nvPr/>
          </p:nvSpPr>
          <p:spPr bwMode="auto">
            <a:xfrm>
              <a:off x="2039938" y="5003801"/>
              <a:ext cx="952500" cy="739775"/>
            </a:xfrm>
            <a:custGeom>
              <a:avLst/>
              <a:gdLst>
                <a:gd name="T0" fmla="*/ 272 w 300"/>
                <a:gd name="T1" fmla="*/ 0 h 233"/>
                <a:gd name="T2" fmla="*/ 245 w 300"/>
                <a:gd name="T3" fmla="*/ 0 h 233"/>
                <a:gd name="T4" fmla="*/ 245 w 300"/>
                <a:gd name="T5" fmla="*/ 16 h 233"/>
                <a:gd name="T6" fmla="*/ 226 w 300"/>
                <a:gd name="T7" fmla="*/ 36 h 233"/>
                <a:gd name="T8" fmla="*/ 206 w 300"/>
                <a:gd name="T9" fmla="*/ 16 h 233"/>
                <a:gd name="T10" fmla="*/ 206 w 300"/>
                <a:gd name="T11" fmla="*/ 0 h 233"/>
                <a:gd name="T12" fmla="*/ 94 w 300"/>
                <a:gd name="T13" fmla="*/ 0 h 233"/>
                <a:gd name="T14" fmla="*/ 94 w 300"/>
                <a:gd name="T15" fmla="*/ 16 h 233"/>
                <a:gd name="T16" fmla="*/ 74 w 300"/>
                <a:gd name="T17" fmla="*/ 36 h 233"/>
                <a:gd name="T18" fmla="*/ 55 w 300"/>
                <a:gd name="T19" fmla="*/ 16 h 233"/>
                <a:gd name="T20" fmla="*/ 55 w 300"/>
                <a:gd name="T21" fmla="*/ 0 h 233"/>
                <a:gd name="T22" fmla="*/ 28 w 300"/>
                <a:gd name="T23" fmla="*/ 0 h 233"/>
                <a:gd name="T24" fmla="*/ 0 w 300"/>
                <a:gd name="T25" fmla="*/ 27 h 233"/>
                <a:gd name="T26" fmla="*/ 0 w 300"/>
                <a:gd name="T27" fmla="*/ 204 h 233"/>
                <a:gd name="T28" fmla="*/ 28 w 300"/>
                <a:gd name="T29" fmla="*/ 233 h 233"/>
                <a:gd name="T30" fmla="*/ 272 w 300"/>
                <a:gd name="T31" fmla="*/ 233 h 233"/>
                <a:gd name="T32" fmla="*/ 300 w 300"/>
                <a:gd name="T33" fmla="*/ 204 h 233"/>
                <a:gd name="T34" fmla="*/ 300 w 300"/>
                <a:gd name="T35" fmla="*/ 27 h 233"/>
                <a:gd name="T36" fmla="*/ 272 w 300"/>
                <a:gd name="T37" fmla="*/ 0 h 233"/>
                <a:gd name="T38" fmla="*/ 276 w 300"/>
                <a:gd name="T39" fmla="*/ 207 h 233"/>
                <a:gd name="T40" fmla="*/ 23 w 300"/>
                <a:gd name="T41" fmla="*/ 207 h 233"/>
                <a:gd name="T42" fmla="*/ 23 w 300"/>
                <a:gd name="T43" fmla="*/ 81 h 233"/>
                <a:gd name="T44" fmla="*/ 276 w 300"/>
                <a:gd name="T45" fmla="*/ 81 h 233"/>
                <a:gd name="T46" fmla="*/ 276 w 300"/>
                <a:gd name="T47" fmla="*/ 2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33">
                  <a:moveTo>
                    <a:pt x="272" y="0"/>
                  </a:moveTo>
                  <a:cubicBezTo>
                    <a:pt x="245" y="0"/>
                    <a:pt x="245" y="0"/>
                    <a:pt x="245" y="0"/>
                  </a:cubicBezTo>
                  <a:cubicBezTo>
                    <a:pt x="245" y="16"/>
                    <a:pt x="245" y="16"/>
                    <a:pt x="245" y="16"/>
                  </a:cubicBezTo>
                  <a:cubicBezTo>
                    <a:pt x="245" y="27"/>
                    <a:pt x="236" y="36"/>
                    <a:pt x="226" y="36"/>
                  </a:cubicBezTo>
                  <a:cubicBezTo>
                    <a:pt x="215" y="36"/>
                    <a:pt x="206" y="27"/>
                    <a:pt x="206" y="16"/>
                  </a:cubicBezTo>
                  <a:cubicBezTo>
                    <a:pt x="206" y="0"/>
                    <a:pt x="206" y="0"/>
                    <a:pt x="206" y="0"/>
                  </a:cubicBezTo>
                  <a:cubicBezTo>
                    <a:pt x="94" y="0"/>
                    <a:pt x="94" y="0"/>
                    <a:pt x="94" y="0"/>
                  </a:cubicBezTo>
                  <a:cubicBezTo>
                    <a:pt x="94" y="16"/>
                    <a:pt x="94" y="16"/>
                    <a:pt x="94" y="16"/>
                  </a:cubicBezTo>
                  <a:cubicBezTo>
                    <a:pt x="94" y="27"/>
                    <a:pt x="85" y="36"/>
                    <a:pt x="74" y="36"/>
                  </a:cubicBezTo>
                  <a:cubicBezTo>
                    <a:pt x="63" y="36"/>
                    <a:pt x="55" y="27"/>
                    <a:pt x="55" y="16"/>
                  </a:cubicBezTo>
                  <a:cubicBezTo>
                    <a:pt x="55" y="0"/>
                    <a:pt x="55" y="0"/>
                    <a:pt x="55" y="0"/>
                  </a:cubicBezTo>
                  <a:cubicBezTo>
                    <a:pt x="28" y="0"/>
                    <a:pt x="28" y="0"/>
                    <a:pt x="28" y="0"/>
                  </a:cubicBezTo>
                  <a:cubicBezTo>
                    <a:pt x="12" y="0"/>
                    <a:pt x="0" y="11"/>
                    <a:pt x="0" y="27"/>
                  </a:cubicBezTo>
                  <a:cubicBezTo>
                    <a:pt x="0" y="204"/>
                    <a:pt x="0" y="204"/>
                    <a:pt x="0" y="204"/>
                  </a:cubicBezTo>
                  <a:cubicBezTo>
                    <a:pt x="0" y="219"/>
                    <a:pt x="12" y="233"/>
                    <a:pt x="28" y="233"/>
                  </a:cubicBezTo>
                  <a:cubicBezTo>
                    <a:pt x="272" y="233"/>
                    <a:pt x="272" y="233"/>
                    <a:pt x="272" y="233"/>
                  </a:cubicBezTo>
                  <a:cubicBezTo>
                    <a:pt x="287" y="233"/>
                    <a:pt x="300" y="219"/>
                    <a:pt x="300" y="204"/>
                  </a:cubicBezTo>
                  <a:cubicBezTo>
                    <a:pt x="300" y="27"/>
                    <a:pt x="300" y="27"/>
                    <a:pt x="300" y="27"/>
                  </a:cubicBezTo>
                  <a:cubicBezTo>
                    <a:pt x="300" y="11"/>
                    <a:pt x="287" y="0"/>
                    <a:pt x="272" y="0"/>
                  </a:cubicBezTo>
                  <a:close/>
                  <a:moveTo>
                    <a:pt x="276" y="207"/>
                  </a:moveTo>
                  <a:cubicBezTo>
                    <a:pt x="23" y="207"/>
                    <a:pt x="23" y="207"/>
                    <a:pt x="23" y="207"/>
                  </a:cubicBezTo>
                  <a:cubicBezTo>
                    <a:pt x="23" y="81"/>
                    <a:pt x="23" y="81"/>
                    <a:pt x="23" y="81"/>
                  </a:cubicBezTo>
                  <a:cubicBezTo>
                    <a:pt x="276" y="81"/>
                    <a:pt x="276" y="81"/>
                    <a:pt x="276" y="81"/>
                  </a:cubicBezTo>
                  <a:lnTo>
                    <a:pt x="27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1" name="Freeform 344">
              <a:extLst>
                <a:ext uri="{FF2B5EF4-FFF2-40B4-BE49-F238E27FC236}">
                  <a16:creationId xmlns:a16="http://schemas.microsoft.com/office/drawing/2014/main" id="{7C82E25B-BCE8-4BBE-90CC-BCDB63645C69}"/>
                </a:ext>
              </a:extLst>
            </p:cNvPr>
            <p:cNvSpPr>
              <a:spLocks/>
            </p:cNvSpPr>
            <p:nvPr/>
          </p:nvSpPr>
          <p:spPr bwMode="auto">
            <a:xfrm>
              <a:off x="2224088" y="4911726"/>
              <a:ext cx="98425" cy="187325"/>
            </a:xfrm>
            <a:custGeom>
              <a:avLst/>
              <a:gdLst>
                <a:gd name="T0" fmla="*/ 18 w 31"/>
                <a:gd name="T1" fmla="*/ 59 h 59"/>
                <a:gd name="T2" fmla="*/ 14 w 31"/>
                <a:gd name="T3" fmla="*/ 59 h 59"/>
                <a:gd name="T4" fmla="*/ 0 w 31"/>
                <a:gd name="T5" fmla="*/ 46 h 59"/>
                <a:gd name="T6" fmla="*/ 0 w 31"/>
                <a:gd name="T7" fmla="*/ 13 h 59"/>
                <a:gd name="T8" fmla="*/ 14 w 31"/>
                <a:gd name="T9" fmla="*/ 0 h 59"/>
                <a:gd name="T10" fmla="*/ 18 w 31"/>
                <a:gd name="T11" fmla="*/ 0 h 59"/>
                <a:gd name="T12" fmla="*/ 31 w 31"/>
                <a:gd name="T13" fmla="*/ 13 h 59"/>
                <a:gd name="T14" fmla="*/ 31 w 31"/>
                <a:gd name="T15" fmla="*/ 46 h 59"/>
                <a:gd name="T16" fmla="*/ 18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8" y="59"/>
                  </a:moveTo>
                  <a:cubicBezTo>
                    <a:pt x="14" y="59"/>
                    <a:pt x="14" y="59"/>
                    <a:pt x="14" y="59"/>
                  </a:cubicBezTo>
                  <a:cubicBezTo>
                    <a:pt x="6" y="59"/>
                    <a:pt x="0" y="53"/>
                    <a:pt x="0" y="46"/>
                  </a:cubicBezTo>
                  <a:cubicBezTo>
                    <a:pt x="0" y="13"/>
                    <a:pt x="0" y="13"/>
                    <a:pt x="0" y="13"/>
                  </a:cubicBezTo>
                  <a:cubicBezTo>
                    <a:pt x="0" y="6"/>
                    <a:pt x="6" y="0"/>
                    <a:pt x="14" y="0"/>
                  </a:cubicBezTo>
                  <a:cubicBezTo>
                    <a:pt x="18" y="0"/>
                    <a:pt x="18" y="0"/>
                    <a:pt x="18" y="0"/>
                  </a:cubicBezTo>
                  <a:cubicBezTo>
                    <a:pt x="25" y="0"/>
                    <a:pt x="31" y="6"/>
                    <a:pt x="31" y="13"/>
                  </a:cubicBezTo>
                  <a:cubicBezTo>
                    <a:pt x="31" y="46"/>
                    <a:pt x="31" y="46"/>
                    <a:pt x="31" y="46"/>
                  </a:cubicBezTo>
                  <a:cubicBezTo>
                    <a:pt x="31" y="53"/>
                    <a:pt x="25" y="59"/>
                    <a:pt x="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2" name="Freeform 345">
              <a:extLst>
                <a:ext uri="{FF2B5EF4-FFF2-40B4-BE49-F238E27FC236}">
                  <a16:creationId xmlns:a16="http://schemas.microsoft.com/office/drawing/2014/main" id="{AC425B96-495B-45F9-BA5B-47380C00B706}"/>
                </a:ext>
              </a:extLst>
            </p:cNvPr>
            <p:cNvSpPr>
              <a:spLocks/>
            </p:cNvSpPr>
            <p:nvPr/>
          </p:nvSpPr>
          <p:spPr bwMode="auto">
            <a:xfrm>
              <a:off x="2706688" y="4911726"/>
              <a:ext cx="98425" cy="187325"/>
            </a:xfrm>
            <a:custGeom>
              <a:avLst/>
              <a:gdLst>
                <a:gd name="T0" fmla="*/ 17 w 31"/>
                <a:gd name="T1" fmla="*/ 59 h 59"/>
                <a:gd name="T2" fmla="*/ 14 w 31"/>
                <a:gd name="T3" fmla="*/ 59 h 59"/>
                <a:gd name="T4" fmla="*/ 0 w 31"/>
                <a:gd name="T5" fmla="*/ 46 h 59"/>
                <a:gd name="T6" fmla="*/ 0 w 31"/>
                <a:gd name="T7" fmla="*/ 13 h 59"/>
                <a:gd name="T8" fmla="*/ 14 w 31"/>
                <a:gd name="T9" fmla="*/ 0 h 59"/>
                <a:gd name="T10" fmla="*/ 17 w 31"/>
                <a:gd name="T11" fmla="*/ 0 h 59"/>
                <a:gd name="T12" fmla="*/ 31 w 31"/>
                <a:gd name="T13" fmla="*/ 13 h 59"/>
                <a:gd name="T14" fmla="*/ 31 w 31"/>
                <a:gd name="T15" fmla="*/ 46 h 59"/>
                <a:gd name="T16" fmla="*/ 17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7" y="59"/>
                  </a:moveTo>
                  <a:cubicBezTo>
                    <a:pt x="14" y="59"/>
                    <a:pt x="14" y="59"/>
                    <a:pt x="14" y="59"/>
                  </a:cubicBezTo>
                  <a:cubicBezTo>
                    <a:pt x="6" y="59"/>
                    <a:pt x="0" y="53"/>
                    <a:pt x="0" y="46"/>
                  </a:cubicBezTo>
                  <a:cubicBezTo>
                    <a:pt x="0" y="13"/>
                    <a:pt x="0" y="13"/>
                    <a:pt x="0" y="13"/>
                  </a:cubicBezTo>
                  <a:cubicBezTo>
                    <a:pt x="0" y="6"/>
                    <a:pt x="6" y="0"/>
                    <a:pt x="14" y="0"/>
                  </a:cubicBezTo>
                  <a:cubicBezTo>
                    <a:pt x="17" y="0"/>
                    <a:pt x="17" y="0"/>
                    <a:pt x="17" y="0"/>
                  </a:cubicBezTo>
                  <a:cubicBezTo>
                    <a:pt x="25" y="0"/>
                    <a:pt x="31" y="6"/>
                    <a:pt x="31" y="13"/>
                  </a:cubicBezTo>
                  <a:cubicBezTo>
                    <a:pt x="31" y="46"/>
                    <a:pt x="31" y="46"/>
                    <a:pt x="31" y="46"/>
                  </a:cubicBezTo>
                  <a:cubicBezTo>
                    <a:pt x="31" y="53"/>
                    <a:pt x="25" y="59"/>
                    <a:pt x="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3" name="Freeform 346">
              <a:extLst>
                <a:ext uri="{FF2B5EF4-FFF2-40B4-BE49-F238E27FC236}">
                  <a16:creationId xmlns:a16="http://schemas.microsoft.com/office/drawing/2014/main" id="{B056ECAC-A4B5-44C8-A9DA-EC5649757516}"/>
                </a:ext>
              </a:extLst>
            </p:cNvPr>
            <p:cNvSpPr>
              <a:spLocks/>
            </p:cNvSpPr>
            <p:nvPr/>
          </p:nvSpPr>
          <p:spPr bwMode="auto">
            <a:xfrm>
              <a:off x="2293938" y="5311776"/>
              <a:ext cx="200025" cy="288925"/>
            </a:xfrm>
            <a:custGeom>
              <a:avLst/>
              <a:gdLst>
                <a:gd name="T0" fmla="*/ 0 w 63"/>
                <a:gd name="T1" fmla="*/ 91 h 91"/>
                <a:gd name="T2" fmla="*/ 0 w 63"/>
                <a:gd name="T3" fmla="*/ 79 h 91"/>
                <a:gd name="T4" fmla="*/ 12 w 63"/>
                <a:gd name="T5" fmla="*/ 68 h 91"/>
                <a:gd name="T6" fmla="*/ 41 w 63"/>
                <a:gd name="T7" fmla="*/ 30 h 91"/>
                <a:gd name="T8" fmla="*/ 26 w 63"/>
                <a:gd name="T9" fmla="*/ 17 h 91"/>
                <a:gd name="T10" fmla="*/ 7 w 63"/>
                <a:gd name="T11" fmla="*/ 25 h 91"/>
                <a:gd name="T12" fmla="*/ 1 w 63"/>
                <a:gd name="T13" fmla="*/ 10 h 91"/>
                <a:gd name="T14" fmla="*/ 30 w 63"/>
                <a:gd name="T15" fmla="*/ 0 h 91"/>
                <a:gd name="T16" fmla="*/ 62 w 63"/>
                <a:gd name="T17" fmla="*/ 28 h 91"/>
                <a:gd name="T18" fmla="*/ 38 w 63"/>
                <a:gd name="T19" fmla="*/ 67 h 91"/>
                <a:gd name="T20" fmla="*/ 30 w 63"/>
                <a:gd name="T21" fmla="*/ 74 h 91"/>
                <a:gd name="T22" fmla="*/ 30 w 63"/>
                <a:gd name="T23" fmla="*/ 74 h 91"/>
                <a:gd name="T24" fmla="*/ 63 w 63"/>
                <a:gd name="T25" fmla="*/ 74 h 91"/>
                <a:gd name="T26" fmla="*/ 63 w 63"/>
                <a:gd name="T27" fmla="*/ 91 h 91"/>
                <a:gd name="T28" fmla="*/ 0 w 63"/>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91">
                  <a:moveTo>
                    <a:pt x="0" y="91"/>
                  </a:moveTo>
                  <a:cubicBezTo>
                    <a:pt x="0" y="79"/>
                    <a:pt x="0" y="79"/>
                    <a:pt x="0" y="79"/>
                  </a:cubicBezTo>
                  <a:cubicBezTo>
                    <a:pt x="12" y="68"/>
                    <a:pt x="12" y="68"/>
                    <a:pt x="12" y="68"/>
                  </a:cubicBezTo>
                  <a:cubicBezTo>
                    <a:pt x="31" y="51"/>
                    <a:pt x="41" y="41"/>
                    <a:pt x="41" y="30"/>
                  </a:cubicBezTo>
                  <a:cubicBezTo>
                    <a:pt x="41" y="23"/>
                    <a:pt x="36" y="17"/>
                    <a:pt x="26" y="17"/>
                  </a:cubicBezTo>
                  <a:cubicBezTo>
                    <a:pt x="18" y="17"/>
                    <a:pt x="12" y="21"/>
                    <a:pt x="7" y="25"/>
                  </a:cubicBezTo>
                  <a:cubicBezTo>
                    <a:pt x="1" y="10"/>
                    <a:pt x="1" y="10"/>
                    <a:pt x="1" y="10"/>
                  </a:cubicBezTo>
                  <a:cubicBezTo>
                    <a:pt x="8" y="5"/>
                    <a:pt x="18" y="0"/>
                    <a:pt x="30" y="0"/>
                  </a:cubicBezTo>
                  <a:cubicBezTo>
                    <a:pt x="51" y="0"/>
                    <a:pt x="62" y="12"/>
                    <a:pt x="62" y="28"/>
                  </a:cubicBezTo>
                  <a:cubicBezTo>
                    <a:pt x="62" y="43"/>
                    <a:pt x="51" y="55"/>
                    <a:pt x="38" y="67"/>
                  </a:cubicBezTo>
                  <a:cubicBezTo>
                    <a:pt x="30" y="74"/>
                    <a:pt x="30" y="74"/>
                    <a:pt x="30" y="74"/>
                  </a:cubicBezTo>
                  <a:cubicBezTo>
                    <a:pt x="30" y="74"/>
                    <a:pt x="30" y="74"/>
                    <a:pt x="30" y="74"/>
                  </a:cubicBezTo>
                  <a:cubicBezTo>
                    <a:pt x="63" y="74"/>
                    <a:pt x="63" y="74"/>
                    <a:pt x="63" y="74"/>
                  </a:cubicBezTo>
                  <a:cubicBezTo>
                    <a:pt x="63" y="91"/>
                    <a:pt x="63" y="91"/>
                    <a:pt x="63"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4" name="Freeform 347">
              <a:extLst>
                <a:ext uri="{FF2B5EF4-FFF2-40B4-BE49-F238E27FC236}">
                  <a16:creationId xmlns:a16="http://schemas.microsoft.com/office/drawing/2014/main" id="{EAF97B1C-8489-4510-8BDD-125926594EFB}"/>
                </a:ext>
              </a:extLst>
            </p:cNvPr>
            <p:cNvSpPr>
              <a:spLocks/>
            </p:cNvSpPr>
            <p:nvPr/>
          </p:nvSpPr>
          <p:spPr bwMode="auto">
            <a:xfrm>
              <a:off x="2535238" y="5318126"/>
              <a:ext cx="200025" cy="288925"/>
            </a:xfrm>
            <a:custGeom>
              <a:avLst/>
              <a:gdLst>
                <a:gd name="T0" fmla="*/ 60 w 63"/>
                <a:gd name="T1" fmla="*/ 17 h 91"/>
                <a:gd name="T2" fmla="*/ 25 w 63"/>
                <a:gd name="T3" fmla="*/ 17 h 91"/>
                <a:gd name="T4" fmla="*/ 23 w 63"/>
                <a:gd name="T5" fmla="*/ 31 h 91"/>
                <a:gd name="T6" fmla="*/ 29 w 63"/>
                <a:gd name="T7" fmla="*/ 31 h 91"/>
                <a:gd name="T8" fmla="*/ 53 w 63"/>
                <a:gd name="T9" fmla="*/ 37 h 91"/>
                <a:gd name="T10" fmla="*/ 63 w 63"/>
                <a:gd name="T11" fmla="*/ 59 h 91"/>
                <a:gd name="T12" fmla="*/ 25 w 63"/>
                <a:gd name="T13" fmla="*/ 91 h 91"/>
                <a:gd name="T14" fmla="*/ 0 w 63"/>
                <a:gd name="T15" fmla="*/ 86 h 91"/>
                <a:gd name="T16" fmla="*/ 4 w 63"/>
                <a:gd name="T17" fmla="*/ 70 h 91"/>
                <a:gd name="T18" fmla="*/ 24 w 63"/>
                <a:gd name="T19" fmla="*/ 74 h 91"/>
                <a:gd name="T20" fmla="*/ 42 w 63"/>
                <a:gd name="T21" fmla="*/ 61 h 91"/>
                <a:gd name="T22" fmla="*/ 17 w 63"/>
                <a:gd name="T23" fmla="*/ 46 h 91"/>
                <a:gd name="T24" fmla="*/ 5 w 63"/>
                <a:gd name="T25" fmla="*/ 47 h 91"/>
                <a:gd name="T26" fmla="*/ 11 w 63"/>
                <a:gd name="T27" fmla="*/ 0 h 91"/>
                <a:gd name="T28" fmla="*/ 60 w 63"/>
                <a:gd name="T29" fmla="*/ 0 h 91"/>
                <a:gd name="T30" fmla="*/ 60 w 63"/>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60" y="17"/>
                  </a:moveTo>
                  <a:cubicBezTo>
                    <a:pt x="25" y="17"/>
                    <a:pt x="25" y="17"/>
                    <a:pt x="25" y="17"/>
                  </a:cubicBezTo>
                  <a:cubicBezTo>
                    <a:pt x="23" y="31"/>
                    <a:pt x="23" y="31"/>
                    <a:pt x="23" y="31"/>
                  </a:cubicBezTo>
                  <a:cubicBezTo>
                    <a:pt x="25" y="31"/>
                    <a:pt x="27" y="31"/>
                    <a:pt x="29" y="31"/>
                  </a:cubicBezTo>
                  <a:cubicBezTo>
                    <a:pt x="38" y="31"/>
                    <a:pt x="46" y="32"/>
                    <a:pt x="53" y="37"/>
                  </a:cubicBezTo>
                  <a:cubicBezTo>
                    <a:pt x="59" y="42"/>
                    <a:pt x="63" y="49"/>
                    <a:pt x="63" y="59"/>
                  </a:cubicBezTo>
                  <a:cubicBezTo>
                    <a:pt x="63" y="76"/>
                    <a:pt x="49" y="91"/>
                    <a:pt x="25" y="91"/>
                  </a:cubicBezTo>
                  <a:cubicBezTo>
                    <a:pt x="14" y="91"/>
                    <a:pt x="5" y="88"/>
                    <a:pt x="0" y="86"/>
                  </a:cubicBezTo>
                  <a:cubicBezTo>
                    <a:pt x="4" y="70"/>
                    <a:pt x="4" y="70"/>
                    <a:pt x="4" y="70"/>
                  </a:cubicBezTo>
                  <a:cubicBezTo>
                    <a:pt x="8" y="72"/>
                    <a:pt x="16" y="74"/>
                    <a:pt x="24" y="74"/>
                  </a:cubicBezTo>
                  <a:cubicBezTo>
                    <a:pt x="33" y="74"/>
                    <a:pt x="42" y="70"/>
                    <a:pt x="42" y="61"/>
                  </a:cubicBezTo>
                  <a:cubicBezTo>
                    <a:pt x="42" y="52"/>
                    <a:pt x="35" y="46"/>
                    <a:pt x="17" y="46"/>
                  </a:cubicBezTo>
                  <a:cubicBezTo>
                    <a:pt x="12" y="46"/>
                    <a:pt x="9" y="46"/>
                    <a:pt x="5" y="47"/>
                  </a:cubicBezTo>
                  <a:cubicBezTo>
                    <a:pt x="11" y="0"/>
                    <a:pt x="11" y="0"/>
                    <a:pt x="11" y="0"/>
                  </a:cubicBezTo>
                  <a:cubicBezTo>
                    <a:pt x="60" y="0"/>
                    <a:pt x="60" y="0"/>
                    <a:pt x="60" y="0"/>
                  </a:cubicBezTo>
                  <a:lnTo>
                    <a:pt x="6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96" name="Rectangle 95"/>
          <p:cNvSpPr/>
          <p:nvPr/>
        </p:nvSpPr>
        <p:spPr>
          <a:xfrm>
            <a:off x="7773105" y="5170503"/>
            <a:ext cx="1408853" cy="1246495"/>
          </a:xfrm>
          <a:prstGeom prst="rect">
            <a:avLst/>
          </a:prstGeom>
        </p:spPr>
        <p:txBody>
          <a:bodyPr wrap="square">
            <a:spAutoFit/>
          </a:bodyPr>
          <a:lstStyle/>
          <a:p>
            <a:pPr marR="0" lvl="0" algn="r" defTabSz="914400" rtl="0" eaLnBrk="1" fontAlgn="auto" latinLnBrk="0" hangingPunct="1">
              <a:lnSpc>
                <a:spcPct val="100000"/>
              </a:lnSpc>
              <a:spcBef>
                <a:spcPts val="0"/>
              </a:spcBef>
              <a:spcAft>
                <a:spcPts val="600"/>
              </a:spcAft>
              <a:buClrTx/>
              <a:buSzTx/>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200.000 € </a:t>
            </a:r>
          </a:p>
          <a:p>
            <a:pPr marR="0" lvl="0" algn="r" defTabSz="914400" rtl="0" eaLnBrk="1" fontAlgn="auto" latinLnBrk="0" hangingPunct="1">
              <a:lnSpc>
                <a:spcPct val="100000"/>
              </a:lnSpc>
              <a:spcBef>
                <a:spcPts val="0"/>
              </a:spcBef>
              <a:spcAft>
                <a:spcPts val="600"/>
              </a:spcAft>
              <a:buClrTx/>
              <a:buSzTx/>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1.121.700</a:t>
            </a:r>
            <a:r>
              <a:rPr kumimoji="0" lang="en-US" sz="1100" b="0" i="0" u="none" strike="noStrike" kern="1200" cap="none" spc="0" normalizeH="0" noProof="0" dirty="0">
                <a:ln>
                  <a:noFill/>
                </a:ln>
                <a:solidFill>
                  <a:srgbClr val="000000"/>
                </a:solidFill>
                <a:effectLst/>
                <a:uLnTx/>
                <a:uFillTx/>
                <a:latin typeface="Arial"/>
                <a:ea typeface="Chronicle Display Black" charset="0"/>
                <a:cs typeface="Chronicle Display Black" charset="0"/>
              </a:rPr>
              <a:t> €</a:t>
            </a:r>
          </a:p>
          <a:p>
            <a:pPr marR="0" lvl="0" algn="r" defTabSz="914400" rtl="0" eaLnBrk="1" fontAlgn="auto" latinLnBrk="0" hangingPunct="1">
              <a:lnSpc>
                <a:spcPct val="100000"/>
              </a:lnSpc>
              <a:spcBef>
                <a:spcPts val="0"/>
              </a:spcBef>
              <a:spcAft>
                <a:spcPts val="600"/>
              </a:spcAft>
              <a:buClrTx/>
              <a:buSzTx/>
              <a:tabLst/>
              <a:defRPr/>
            </a:pPr>
            <a:r>
              <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263.700 €</a:t>
            </a:r>
          </a:p>
          <a:p>
            <a:pPr marR="0" lvl="0" algn="r" defTabSz="914400" rtl="0" eaLnBrk="1" fontAlgn="auto" latinLnBrk="0" hangingPunct="1">
              <a:lnSpc>
                <a:spcPct val="100000"/>
              </a:lnSpc>
              <a:spcBef>
                <a:spcPts val="0"/>
              </a:spcBef>
              <a:spcAft>
                <a:spcPts val="600"/>
              </a:spcAft>
              <a:buClrTx/>
              <a:buSzTx/>
              <a:tabLst/>
              <a:defRPr/>
            </a:pPr>
            <a:r>
              <a:rPr kumimoji="0" lang="en-US" sz="1100" b="1"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rPr>
              <a:t>1.585.400 €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Chronicle Display Black" charset="0"/>
              <a:cs typeface="Chronicle Display Black" charset="0"/>
            </a:endParaRPr>
          </a:p>
        </p:txBody>
      </p:sp>
      <p:sp>
        <p:nvSpPr>
          <p:cNvPr id="4" name="Rectangle 3"/>
          <p:cNvSpPr/>
          <p:nvPr/>
        </p:nvSpPr>
        <p:spPr>
          <a:xfrm>
            <a:off x="9144737" y="5147484"/>
            <a:ext cx="1361270" cy="261610"/>
          </a:xfrm>
          <a:prstGeom prst="rect">
            <a:avLst/>
          </a:prstGeom>
        </p:spPr>
        <p:txBody>
          <a:bodyPr wrap="none">
            <a:spAutoFit/>
          </a:bodyPr>
          <a:lstStyle/>
          <a:p>
            <a:pPr lvl="0" algn="r">
              <a:spcAft>
                <a:spcPts val="600"/>
              </a:spcAft>
              <a:defRPr/>
            </a:pPr>
            <a:r>
              <a:rPr lang="en-US" sz="1100" dirty="0">
                <a:solidFill>
                  <a:srgbClr val="000000"/>
                </a:solidFill>
                <a:ea typeface="Chronicle Display Black" charset="0"/>
                <a:cs typeface="Chronicle Display Black" charset="0"/>
              </a:rPr>
              <a:t>(approval pending)</a:t>
            </a:r>
          </a:p>
        </p:txBody>
      </p:sp>
    </p:spTree>
    <p:extLst>
      <p:ext uri="{BB962C8B-B14F-4D97-AF65-F5344CB8AC3E}">
        <p14:creationId xmlns:p14="http://schemas.microsoft.com/office/powerpoint/2010/main" val="10148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362860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115593933"/>
              </p:ext>
            </p:extLst>
          </p:nvPr>
        </p:nvGraphicFramePr>
        <p:xfrm>
          <a:off x="4435372" y="2602641"/>
          <a:ext cx="7252134" cy="3132456"/>
        </p:xfrm>
        <a:graphic>
          <a:graphicData uri="http://schemas.openxmlformats.org/drawingml/2006/table">
            <a:tbl>
              <a:tblPr>
                <a:tableStyleId>{2D5ABB26-0587-4C30-8999-92F81FD0307C}</a:tableStyleId>
              </a:tblPr>
              <a:tblGrid>
                <a:gridCol w="2511437">
                  <a:extLst>
                    <a:ext uri="{9D8B030D-6E8A-4147-A177-3AD203B41FA5}">
                      <a16:colId xmlns:a16="http://schemas.microsoft.com/office/drawing/2014/main" val="3814538448"/>
                    </a:ext>
                  </a:extLst>
                </a:gridCol>
                <a:gridCol w="2323319">
                  <a:extLst>
                    <a:ext uri="{9D8B030D-6E8A-4147-A177-3AD203B41FA5}">
                      <a16:colId xmlns:a16="http://schemas.microsoft.com/office/drawing/2014/main" val="3281106320"/>
                    </a:ext>
                  </a:extLst>
                </a:gridCol>
                <a:gridCol w="2417378">
                  <a:extLst>
                    <a:ext uri="{9D8B030D-6E8A-4147-A177-3AD203B41FA5}">
                      <a16:colId xmlns:a16="http://schemas.microsoft.com/office/drawing/2014/main" val="4173577146"/>
                    </a:ext>
                  </a:extLst>
                </a:gridCol>
              </a:tblGrid>
              <a:tr h="783114">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ea typeface="Chronicle Display Black" charset="0"/>
                          <a:cs typeface="Chronicle Display Black" charset="0"/>
                        </a:rPr>
                        <a:t>Responsible for delivering the project in time and budget considering the scope</a:t>
                      </a:r>
                      <a:r>
                        <a:rPr lang="en-US" sz="900" dirty="0">
                          <a:solidFill>
                            <a:schemeClr val="tx1"/>
                          </a:solidFill>
                          <a:ea typeface="+mn-ea"/>
                          <a:cs typeface="+mn-cs"/>
                        </a:rPr>
                        <a:t>,</a:t>
                      </a:r>
                      <a:endParaRPr lang="en-US" sz="900" baseline="0" dirty="0">
                        <a:solidFill>
                          <a:schemeClr val="tx1"/>
                        </a:solidFil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solidFill>
                            <a:schemeClr val="tx1"/>
                          </a:solidFill>
                          <a:ea typeface="+mn-ea"/>
                          <a:cs typeface="+mn-cs"/>
                        </a:rPr>
                        <a:t>Lead of WPs, 1, 5 &amp; 6</a:t>
                      </a:r>
                      <a:endParaRPr lang="en-US" sz="900" dirty="0">
                        <a:ea typeface="Chronicle Display Black" charset="0"/>
                        <a:cs typeface="Chronicle Display Black" charset="0"/>
                      </a:endParaRPr>
                    </a:p>
                  </a:txBody>
                  <a:tcPr anchor="ctr"/>
                </a:tc>
                <a:tc>
                  <a:txBody>
                    <a:bodyPr/>
                    <a:lstStyle/>
                    <a:p>
                      <a:pPr marL="171450" indent="-171450" algn="l" eaLnBrk="1">
                        <a:buFont typeface="Arial" panose="020B0604020202020204" pitchFamily="34" charset="0"/>
                        <a:buChar char="•"/>
                      </a:pPr>
                      <a:r>
                        <a:rPr lang="en-US" sz="900" dirty="0">
                          <a:solidFill>
                            <a:schemeClr val="tx1"/>
                          </a:solidFill>
                        </a:rPr>
                        <a:t>Take</a:t>
                      </a:r>
                      <a:r>
                        <a:rPr lang="en-US" sz="900" baseline="0" dirty="0">
                          <a:solidFill>
                            <a:schemeClr val="tx1"/>
                          </a:solidFill>
                        </a:rPr>
                        <a:t> part in steering committee meetings</a:t>
                      </a:r>
                    </a:p>
                    <a:p>
                      <a:pPr marL="171450" indent="-171450" algn="l" eaLnBrk="1">
                        <a:buFont typeface="Arial" panose="020B0604020202020204" pitchFamily="34" charset="0"/>
                        <a:buChar char="•"/>
                      </a:pPr>
                      <a:r>
                        <a:rPr lang="en-US" sz="900" baseline="0" dirty="0">
                          <a:solidFill>
                            <a:schemeClr val="tx1"/>
                          </a:solidFill>
                        </a:rPr>
                        <a:t>Ensure Business SME availability</a:t>
                      </a:r>
                    </a:p>
                    <a:p>
                      <a:pPr marL="171450" indent="-171450" algn="l" eaLnBrk="1">
                        <a:buFont typeface="Arial" panose="020B0604020202020204" pitchFamily="34" charset="0"/>
                        <a:buChar char="•"/>
                      </a:pPr>
                      <a:r>
                        <a:rPr lang="en-US" sz="900" baseline="0" dirty="0">
                          <a:solidFill>
                            <a:schemeClr val="tx1"/>
                          </a:solidFill>
                        </a:rPr>
                        <a:t>Provide feedback to DS streams in model development</a:t>
                      </a:r>
                      <a:endParaRPr lang="en-US" sz="900" dirty="0">
                        <a:solidFill>
                          <a:schemeClr val="tx1"/>
                        </a:solidFill>
                      </a:endParaRPr>
                    </a:p>
                  </a:txBody>
                  <a:tcPr anchor="ctr"/>
                </a:tc>
                <a:tc>
                  <a:txBody>
                    <a:bodyPr/>
                    <a:lstStyle/>
                    <a:p>
                      <a:pPr marL="171450" indent="-171450" algn="l" eaLnBrk="1">
                        <a:buFont typeface="Arial" panose="020B0604020202020204" pitchFamily="34" charset="0"/>
                        <a:buChar char="•"/>
                      </a:pPr>
                      <a:r>
                        <a:rPr lang="en-US" sz="900" dirty="0">
                          <a:solidFill>
                            <a:schemeClr val="tx1"/>
                          </a:solidFill>
                        </a:rPr>
                        <a:t>Take</a:t>
                      </a:r>
                      <a:r>
                        <a:rPr lang="en-US" sz="900" baseline="0" dirty="0">
                          <a:solidFill>
                            <a:schemeClr val="tx1"/>
                          </a:solidFill>
                        </a:rPr>
                        <a:t> part in steering committee meetings</a:t>
                      </a:r>
                    </a:p>
                    <a:p>
                      <a:pPr marL="171450" indent="-171450" algn="l" eaLnBrk="1">
                        <a:buFont typeface="Arial" panose="020B0604020202020204" pitchFamily="34" charset="0"/>
                        <a:buChar char="•"/>
                      </a:pPr>
                      <a:r>
                        <a:rPr lang="en-US" sz="900" baseline="0" dirty="0">
                          <a:solidFill>
                            <a:schemeClr val="tx1"/>
                          </a:solidFill>
                        </a:rPr>
                        <a:t>Accountable for Data Science stream results and deliveries</a:t>
                      </a:r>
                    </a:p>
                  </a:txBody>
                  <a:tcPr anchor="ctr"/>
                </a:tc>
                <a:extLst>
                  <a:ext uri="{0D108BD9-81ED-4DB2-BD59-A6C34878D82A}">
                    <a16:rowId xmlns:a16="http://schemas.microsoft.com/office/drawing/2014/main" val="3056261402"/>
                  </a:ext>
                </a:extLst>
              </a:tr>
              <a:tr h="783114">
                <a:tc>
                  <a:txBody>
                    <a:bodyPr/>
                    <a:lstStyle/>
                    <a:p>
                      <a:pPr marL="171450" indent="-171450" algn="l" eaLnBrk="1">
                        <a:buFont typeface="Arial" panose="020B0604020202020204" pitchFamily="34" charset="0"/>
                        <a:buChar char="•"/>
                      </a:pPr>
                      <a:r>
                        <a:rPr lang="en-US" sz="900" dirty="0">
                          <a:solidFill>
                            <a:schemeClr val="tx1"/>
                          </a:solidFill>
                        </a:rPr>
                        <a:t>&gt;</a:t>
                      </a:r>
                      <a:r>
                        <a:rPr lang="en-US" sz="900" baseline="0" dirty="0">
                          <a:solidFill>
                            <a:schemeClr val="tx1"/>
                          </a:solidFill>
                        </a:rPr>
                        <a:t> 5 years experience in managing projects and implementing software solutions, ideally at Bayer</a:t>
                      </a:r>
                      <a:endParaRPr lang="en-US" sz="900" dirty="0">
                        <a:solidFill>
                          <a:schemeClr val="tx1"/>
                        </a:solidFill>
                      </a:endParaRPr>
                    </a:p>
                  </a:txBody>
                  <a:tcPr anchor="ctr"/>
                </a:tc>
                <a:tc>
                  <a:txBody>
                    <a:bodyPr/>
                    <a:lstStyle/>
                    <a:p>
                      <a:pPr marL="171450" indent="-171450" algn="l" eaLnBrk="1">
                        <a:buFont typeface="Arial" panose="020B0604020202020204" pitchFamily="34" charset="0"/>
                        <a:buChar char="•"/>
                      </a:pPr>
                      <a:r>
                        <a:rPr lang="en-US" sz="900" dirty="0">
                          <a:solidFill>
                            <a:schemeClr val="tx1"/>
                          </a:solidFill>
                        </a:rPr>
                        <a:t>n/a</a:t>
                      </a:r>
                    </a:p>
                  </a:txBody>
                  <a:tcPr anchor="ctr"/>
                </a:tc>
                <a:tc>
                  <a:txBody>
                    <a:bodyPr/>
                    <a:lstStyle/>
                    <a:p>
                      <a:pPr marL="171450" indent="-171450" algn="l" eaLnBrk="1">
                        <a:buFont typeface="Arial" panose="020B0604020202020204" pitchFamily="34" charset="0"/>
                        <a:buChar char="•"/>
                      </a:pPr>
                      <a:r>
                        <a:rPr lang="en-US" sz="900" dirty="0">
                          <a:solidFill>
                            <a:schemeClr val="tx1"/>
                          </a:solidFill>
                        </a:rPr>
                        <a:t>n/a</a:t>
                      </a:r>
                    </a:p>
                  </a:txBody>
                  <a:tcPr anchor="ctr"/>
                </a:tc>
                <a:extLst>
                  <a:ext uri="{0D108BD9-81ED-4DB2-BD59-A6C34878D82A}">
                    <a16:rowId xmlns:a16="http://schemas.microsoft.com/office/drawing/2014/main" val="1212019360"/>
                  </a:ext>
                </a:extLst>
              </a:tr>
              <a:tr h="783114">
                <a:tc>
                  <a:txBody>
                    <a:bodyPr/>
                    <a:lstStyle/>
                    <a:p>
                      <a:pPr marL="171450" indent="-171450" algn="l" eaLnBrk="1">
                        <a:buFont typeface="Arial" panose="020B0604020202020204" pitchFamily="34" charset="0"/>
                        <a:buChar char="•"/>
                      </a:pPr>
                      <a:r>
                        <a:rPr lang="en-US" sz="900" dirty="0">
                          <a:solidFill>
                            <a:schemeClr val="tx1"/>
                          </a:solidFill>
                        </a:rPr>
                        <a:t>Extensive</a:t>
                      </a:r>
                      <a:r>
                        <a:rPr lang="en-US" sz="900" baseline="0" dirty="0">
                          <a:solidFill>
                            <a:schemeClr val="tx1"/>
                          </a:solidFill>
                        </a:rPr>
                        <a:t> knowledge of Project Management approaches, Bayer validation processes and technical aspects</a:t>
                      </a:r>
                      <a:endParaRPr lang="en-US" sz="900" dirty="0">
                        <a:solidFill>
                          <a:schemeClr val="tx1"/>
                        </a:solidFill>
                      </a:endParaRPr>
                    </a:p>
                  </a:txBody>
                  <a:tcPr anchor="ctr"/>
                </a:tc>
                <a:tc>
                  <a:txBody>
                    <a:bodyPr/>
                    <a:lstStyle/>
                    <a:p>
                      <a:pPr marL="171450" indent="-171450" algn="l" eaLnBrk="1">
                        <a:buFont typeface="Arial" panose="020B0604020202020204" pitchFamily="34" charset="0"/>
                        <a:buChar char="•"/>
                      </a:pPr>
                      <a:r>
                        <a:rPr lang="en-US" sz="900" dirty="0">
                          <a:solidFill>
                            <a:schemeClr val="tx1"/>
                          </a:solidFill>
                        </a:rPr>
                        <a:t>n/a</a:t>
                      </a:r>
                    </a:p>
                  </a:txBody>
                  <a:tcPr anchor="ctr"/>
                </a:tc>
                <a:tc>
                  <a:txBody>
                    <a:bodyPr/>
                    <a:lstStyle/>
                    <a:p>
                      <a:pPr marL="171450" indent="-171450" algn="l" eaLnBrk="1">
                        <a:buFont typeface="Arial" panose="020B0604020202020204" pitchFamily="34" charset="0"/>
                        <a:buChar char="•"/>
                      </a:pPr>
                      <a:r>
                        <a:rPr lang="en-US" sz="900" dirty="0">
                          <a:solidFill>
                            <a:schemeClr val="tx1"/>
                          </a:solidFill>
                        </a:rPr>
                        <a:t>n/a</a:t>
                      </a:r>
                    </a:p>
                  </a:txBody>
                  <a:tcPr anchor="ctr"/>
                </a:tc>
                <a:extLst>
                  <a:ext uri="{0D108BD9-81ED-4DB2-BD59-A6C34878D82A}">
                    <a16:rowId xmlns:a16="http://schemas.microsoft.com/office/drawing/2014/main" val="1875486222"/>
                  </a:ext>
                </a:extLst>
              </a:tr>
              <a:tr h="783114">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ea typeface="Chronicle Display Black" charset="0"/>
                          <a:cs typeface="Chronicle Display Black" charset="0"/>
                        </a:rPr>
                        <a:t>330</a:t>
                      </a:r>
                      <a:r>
                        <a:rPr lang="en-US" sz="900" baseline="0" dirty="0">
                          <a:ea typeface="Chronicle Display Black" charset="0"/>
                          <a:cs typeface="Chronicle Display Black" charset="0"/>
                        </a:rPr>
                        <a:t> PD</a:t>
                      </a:r>
                      <a:endParaRPr lang="en-US" sz="900" dirty="0">
                        <a:ea typeface="Chronicle Display Black" charset="0"/>
                        <a:cs typeface="Chronicle Display Black" charset="0"/>
                      </a:endParaRPr>
                    </a:p>
                  </a:txBody>
                  <a:tcPr anchor="ctr"/>
                </a:tc>
                <a:tc>
                  <a:txBody>
                    <a:bodyPr/>
                    <a:lstStyle/>
                    <a:p>
                      <a:pPr marL="171450" indent="-171450" algn="l" eaLnBrk="1">
                        <a:buFont typeface="Arial" panose="020B0604020202020204" pitchFamily="34" charset="0"/>
                        <a:buChar char="•"/>
                      </a:pPr>
                      <a:r>
                        <a:rPr lang="en-US" sz="900" dirty="0">
                          <a:solidFill>
                            <a:schemeClr val="tx1"/>
                          </a:solidFill>
                        </a:rPr>
                        <a:t>39</a:t>
                      </a:r>
                      <a:r>
                        <a:rPr lang="en-US" sz="900" baseline="0" dirty="0">
                          <a:solidFill>
                            <a:schemeClr val="tx1"/>
                          </a:solidFill>
                        </a:rPr>
                        <a:t> PD</a:t>
                      </a:r>
                      <a:endParaRPr lang="en-US" sz="900" dirty="0">
                        <a:solidFill>
                          <a:schemeClr val="tx1"/>
                        </a:solidFill>
                      </a:endParaRPr>
                    </a:p>
                  </a:txBody>
                  <a:tcPr anchor="ctr"/>
                </a:tc>
                <a:tc>
                  <a:txBody>
                    <a:bodyPr/>
                    <a:lstStyle/>
                    <a:p>
                      <a:pPr marL="171450" indent="-171450" algn="l" eaLnBrk="1">
                        <a:buFont typeface="Arial" panose="020B0604020202020204" pitchFamily="34" charset="0"/>
                        <a:buChar char="•"/>
                      </a:pPr>
                      <a:r>
                        <a:rPr lang="en-US" sz="900" dirty="0">
                          <a:solidFill>
                            <a:schemeClr val="tx1"/>
                          </a:solidFill>
                        </a:rPr>
                        <a:t>36 PD</a:t>
                      </a:r>
                    </a:p>
                  </a:txBody>
                  <a:tcPr anchor="ctr"/>
                </a:tc>
                <a:extLst>
                  <a:ext uri="{0D108BD9-81ED-4DB2-BD59-A6C34878D82A}">
                    <a16:rowId xmlns:a16="http://schemas.microsoft.com/office/drawing/2014/main" val="2404289000"/>
                  </a:ext>
                </a:extLst>
              </a:tr>
            </a:tbl>
          </a:graphicData>
        </a:graphic>
      </p:graphicFrame>
      <p:sp>
        <p:nvSpPr>
          <p:cNvPr id="2" name="Subtitle 1"/>
          <p:cNvSpPr>
            <a:spLocks noGrp="1"/>
          </p:cNvSpPr>
          <p:nvPr>
            <p:ph type="subTitle" idx="13"/>
          </p:nvPr>
        </p:nvSpPr>
        <p:spPr/>
        <p:txBody>
          <a:bodyPr/>
          <a:lstStyle/>
          <a:p>
            <a:r>
              <a:rPr lang="en-US" sz="1600" dirty="0"/>
              <a:t>Project Management</a:t>
            </a:r>
          </a:p>
        </p:txBody>
      </p:sp>
      <p:sp>
        <p:nvSpPr>
          <p:cNvPr id="3" name="Title 2"/>
          <p:cNvSpPr>
            <a:spLocks noGrp="1"/>
          </p:cNvSpPr>
          <p:nvPr>
            <p:ph type="title"/>
          </p:nvPr>
        </p:nvSpPr>
        <p:spPr/>
        <p:txBody>
          <a:bodyPr/>
          <a:lstStyle/>
          <a:p>
            <a:r>
              <a:rPr lang="en-US" dirty="0"/>
              <a:t>Team Overview: Required Profiles</a:t>
            </a:r>
          </a:p>
        </p:txBody>
      </p:sp>
      <p:sp>
        <p:nvSpPr>
          <p:cNvPr id="5" name="Slide Number Placeholder 4"/>
          <p:cNvSpPr>
            <a:spLocks noGrp="1"/>
          </p:cNvSpPr>
          <p:nvPr>
            <p:ph type="sldNum" sz="quarter" idx="12"/>
          </p:nvPr>
        </p:nvSpPr>
        <p:spPr/>
        <p:txBody>
          <a:bodyPr/>
          <a:lstStyle/>
          <a:p>
            <a:fld id="{EEAD9179-7A6B-4268-BEB2-F3B8EB06115B}" type="slidenum">
              <a:rPr lang="en-US" smtClean="0"/>
              <a:t>40</a:t>
            </a:fld>
            <a:endParaRPr lang="en-US" dirty="0"/>
          </a:p>
        </p:txBody>
      </p:sp>
      <p:sp>
        <p:nvSpPr>
          <p:cNvPr id="40" name="Rectangle 39"/>
          <p:cNvSpPr/>
          <p:nvPr/>
        </p:nvSpPr>
        <p:spPr bwMode="gray">
          <a:xfrm>
            <a:off x="2848305" y="2825013"/>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Main responsibilities</a:t>
            </a:r>
          </a:p>
        </p:txBody>
      </p:sp>
      <p:sp>
        <p:nvSpPr>
          <p:cNvPr id="41" name="Rectangle 40"/>
          <p:cNvSpPr/>
          <p:nvPr/>
        </p:nvSpPr>
        <p:spPr bwMode="gray">
          <a:xfrm>
            <a:off x="2848305" y="3612496"/>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Experience Level</a:t>
            </a:r>
          </a:p>
        </p:txBody>
      </p:sp>
      <p:sp>
        <p:nvSpPr>
          <p:cNvPr id="42" name="Rectangle 41"/>
          <p:cNvSpPr/>
          <p:nvPr/>
        </p:nvSpPr>
        <p:spPr bwMode="gray">
          <a:xfrm>
            <a:off x="2848305" y="4399979"/>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Required Skills</a:t>
            </a:r>
          </a:p>
        </p:txBody>
      </p:sp>
      <p:cxnSp>
        <p:nvCxnSpPr>
          <p:cNvPr id="44" name="Straight Connector 43"/>
          <p:cNvCxnSpPr/>
          <p:nvPr/>
        </p:nvCxnSpPr>
        <p:spPr bwMode="gray">
          <a:xfrm>
            <a:off x="2848303" y="2585160"/>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2848303" y="3372643"/>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2848303" y="4160126"/>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gray">
          <a:xfrm>
            <a:off x="2848303" y="4947609"/>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2848303" y="5735095"/>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848305" y="5187462"/>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Estimated Efforts</a:t>
            </a:r>
          </a:p>
        </p:txBody>
      </p:sp>
      <p:cxnSp>
        <p:nvCxnSpPr>
          <p:cNvPr id="54" name="Straight Connector 53"/>
          <p:cNvCxnSpPr/>
          <p:nvPr/>
        </p:nvCxnSpPr>
        <p:spPr bwMode="gray">
          <a:xfrm>
            <a:off x="4424858"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6945270"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gray">
          <a:xfrm>
            <a:off x="9282941"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object 58"/>
          <p:cNvSpPr/>
          <p:nvPr/>
        </p:nvSpPr>
        <p:spPr>
          <a:xfrm>
            <a:off x="981821" y="1950043"/>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sp>
        <p:nvSpPr>
          <p:cNvPr id="58" name="object 42"/>
          <p:cNvSpPr txBox="1"/>
          <p:nvPr/>
        </p:nvSpPr>
        <p:spPr>
          <a:xfrm>
            <a:off x="981821" y="2195100"/>
            <a:ext cx="872880" cy="504754"/>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rgbClr val="000000"/>
                </a:solidFill>
                <a:effectLst/>
                <a:uLnTx/>
                <a:uFillTx/>
                <a:latin typeface="Open Sans"/>
                <a:cs typeface="Open Sans"/>
              </a:defRPr>
            </a:lvl1pPr>
          </a:lstStyle>
          <a:p>
            <a:r>
              <a:rPr lang="en-US" dirty="0"/>
              <a:t>Project Management</a:t>
            </a:r>
          </a:p>
        </p:txBody>
      </p:sp>
      <p:sp>
        <p:nvSpPr>
          <p:cNvPr id="59" name="object 42"/>
          <p:cNvSpPr txBox="1"/>
          <p:nvPr/>
        </p:nvSpPr>
        <p:spPr>
          <a:xfrm>
            <a:off x="981821" y="3187657"/>
            <a:ext cx="872880" cy="307777"/>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chemeClr val="bg1">
                    <a:lumMod val="85000"/>
                  </a:schemeClr>
                </a:solidFill>
                <a:effectLst/>
                <a:uLnTx/>
                <a:uFillTx/>
                <a:latin typeface="Open Sans"/>
                <a:cs typeface="Open Sans"/>
              </a:defRPr>
            </a:lvl1pPr>
          </a:lstStyle>
          <a:p>
            <a:r>
              <a:rPr lang="en-US" dirty="0"/>
              <a:t>Data Science</a:t>
            </a:r>
          </a:p>
        </p:txBody>
      </p:sp>
      <p:sp>
        <p:nvSpPr>
          <p:cNvPr id="60" name="object 42"/>
          <p:cNvSpPr txBox="1"/>
          <p:nvPr/>
        </p:nvSpPr>
        <p:spPr>
          <a:xfrm>
            <a:off x="981821" y="4104863"/>
            <a:ext cx="872880" cy="307777"/>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bg1">
                    <a:lumMod val="85000"/>
                  </a:schemeClr>
                </a:solidFill>
                <a:effectLst/>
                <a:uLnTx/>
                <a:uFillTx/>
                <a:latin typeface="Open Sans"/>
                <a:cs typeface="Open Sans"/>
              </a:rPr>
              <a:t>Engineering</a:t>
            </a:r>
          </a:p>
        </p:txBody>
      </p:sp>
      <p:sp>
        <p:nvSpPr>
          <p:cNvPr id="61" name="object 42"/>
          <p:cNvSpPr txBox="1"/>
          <p:nvPr/>
        </p:nvSpPr>
        <p:spPr>
          <a:xfrm>
            <a:off x="981821" y="5011429"/>
            <a:ext cx="1090006" cy="307777"/>
          </a:xfrm>
          <a:prstGeom prst="rect">
            <a:avLst/>
          </a:prstGeom>
        </p:spPr>
        <p:txBody>
          <a:bodyPr vert="horz" wrap="square" lIns="0" tIns="0" rIns="0" bIns="0" rtlCol="0" anchor="ctr">
            <a:noAutofit/>
          </a:bodyPr>
          <a:lstStyle/>
          <a:p>
            <a:pPr marR="5080">
              <a:defRPr/>
            </a:pPr>
            <a:r>
              <a:rPr lang="en-US" sz="1000" b="1" kern="0" dirty="0">
                <a:solidFill>
                  <a:schemeClr val="bg1">
                    <a:lumMod val="85000"/>
                  </a:schemeClr>
                </a:solidFill>
                <a:latin typeface="Open Sans"/>
              </a:rPr>
              <a:t>SMEs</a:t>
            </a:r>
            <a:endParaRPr kumimoji="0" lang="en-US" sz="1000" b="1" i="0" u="none" strike="noStrike" kern="0" cap="none" spc="0" normalizeH="0" baseline="0" noProof="0" dirty="0">
              <a:ln>
                <a:noFill/>
              </a:ln>
              <a:solidFill>
                <a:schemeClr val="bg1">
                  <a:lumMod val="85000"/>
                </a:schemeClr>
              </a:solidFill>
              <a:effectLst/>
              <a:uLnTx/>
              <a:uFillTx/>
              <a:latin typeface="Open Sans"/>
              <a:cs typeface="Open Sans"/>
            </a:endParaRPr>
          </a:p>
        </p:txBody>
      </p:sp>
      <p:sp>
        <p:nvSpPr>
          <p:cNvPr id="62" name="object 58"/>
          <p:cNvSpPr/>
          <p:nvPr/>
        </p:nvSpPr>
        <p:spPr>
          <a:xfrm>
            <a:off x="981821" y="2899192"/>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3" name="object 58"/>
          <p:cNvSpPr/>
          <p:nvPr/>
        </p:nvSpPr>
        <p:spPr>
          <a:xfrm>
            <a:off x="981821" y="3827404"/>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sp>
        <p:nvSpPr>
          <p:cNvPr id="64" name="object 58"/>
          <p:cNvSpPr/>
          <p:nvPr/>
        </p:nvSpPr>
        <p:spPr>
          <a:xfrm>
            <a:off x="981821" y="4763499"/>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grpSp>
        <p:nvGrpSpPr>
          <p:cNvPr id="4" name="Group 3"/>
          <p:cNvGrpSpPr/>
          <p:nvPr/>
        </p:nvGrpSpPr>
        <p:grpSpPr>
          <a:xfrm>
            <a:off x="5055064" y="1712943"/>
            <a:ext cx="1260000" cy="932481"/>
            <a:chOff x="1994862" y="1973614"/>
            <a:chExt cx="1260000" cy="932481"/>
          </a:xfrm>
        </p:grpSpPr>
        <p:sp>
          <p:nvSpPr>
            <p:cNvPr id="53" name="TextBox 52"/>
            <p:cNvSpPr txBox="1">
              <a:spLocks/>
            </p:cNvSpPr>
            <p:nvPr/>
          </p:nvSpPr>
          <p:spPr>
            <a:xfrm flipH="1">
              <a:off x="1994862" y="2444430"/>
              <a:ext cx="1260000" cy="461665"/>
            </a:xfrm>
            <a:prstGeom prst="rect">
              <a:avLst/>
            </a:prstGeom>
            <a:noFill/>
          </p:spPr>
          <p:txBody>
            <a:bodyPr wrap="non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Project Lead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Sebastian Nedo</a:t>
              </a:r>
            </a:p>
          </p:txBody>
        </p:sp>
        <p:grpSp>
          <p:nvGrpSpPr>
            <p:cNvPr id="67" name="Group 66"/>
            <p:cNvGrpSpPr/>
            <p:nvPr/>
          </p:nvGrpSpPr>
          <p:grpSpPr>
            <a:xfrm>
              <a:off x="2403298" y="1973614"/>
              <a:ext cx="469659" cy="432000"/>
              <a:chOff x="5177525" y="5372990"/>
              <a:chExt cx="469659" cy="432000"/>
            </a:xfrm>
          </p:grpSpPr>
          <p:grpSp>
            <p:nvGrpSpPr>
              <p:cNvPr id="68" name="Group 67"/>
              <p:cNvGrpSpPr>
                <a:grpSpLocks noChangeAspect="1"/>
              </p:cNvGrpSpPr>
              <p:nvPr/>
            </p:nvGrpSpPr>
            <p:grpSpPr>
              <a:xfrm>
                <a:off x="5177525" y="5372990"/>
                <a:ext cx="432000" cy="432000"/>
                <a:chOff x="6789290" y="5182743"/>
                <a:chExt cx="576000" cy="576000"/>
              </a:xfrm>
            </p:grpSpPr>
            <p:grpSp>
              <p:nvGrpSpPr>
                <p:cNvPr id="70"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72"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1" name="Oval 70"/>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69" name="Oval 68"/>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6" name="Group 5"/>
          <p:cNvGrpSpPr/>
          <p:nvPr/>
        </p:nvGrpSpPr>
        <p:grpSpPr>
          <a:xfrm>
            <a:off x="7484394" y="1712943"/>
            <a:ext cx="1260000" cy="748016"/>
            <a:chOff x="3388608" y="1973614"/>
            <a:chExt cx="1260000" cy="748016"/>
          </a:xfrm>
        </p:grpSpPr>
        <p:sp>
          <p:nvSpPr>
            <p:cNvPr id="65" name="TextBox 104"/>
            <p:cNvSpPr txBox="1">
              <a:spLocks/>
            </p:cNvSpPr>
            <p:nvPr/>
          </p:nvSpPr>
          <p:spPr>
            <a:xfrm flipH="1">
              <a:off x="3388608" y="2444430"/>
              <a:ext cx="1260000" cy="277200"/>
            </a:xfrm>
            <a:prstGeom prst="rect">
              <a:avLst/>
            </a:prstGeom>
            <a:noFill/>
          </p:spPr>
          <p:txBody>
            <a:bodyPr wrap="non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Product Owner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Open Sans"/>
                </a:rPr>
                <a:t>Martina Viell</a:t>
              </a:r>
            </a:p>
          </p:txBody>
        </p:sp>
        <p:grpSp>
          <p:nvGrpSpPr>
            <p:cNvPr id="74" name="Group 73"/>
            <p:cNvGrpSpPr/>
            <p:nvPr/>
          </p:nvGrpSpPr>
          <p:grpSpPr>
            <a:xfrm>
              <a:off x="3766017" y="1973614"/>
              <a:ext cx="456394" cy="432000"/>
              <a:chOff x="2403298" y="5372990"/>
              <a:chExt cx="456394" cy="432000"/>
            </a:xfrm>
          </p:grpSpPr>
          <p:grpSp>
            <p:nvGrpSpPr>
              <p:cNvPr id="75" name="Group 74"/>
              <p:cNvGrpSpPr>
                <a:grpSpLocks noChangeAspect="1"/>
              </p:cNvGrpSpPr>
              <p:nvPr/>
            </p:nvGrpSpPr>
            <p:grpSpPr>
              <a:xfrm>
                <a:off x="2403298" y="5372990"/>
                <a:ext cx="432000" cy="432000"/>
                <a:chOff x="7560686" y="5182743"/>
                <a:chExt cx="576000" cy="576000"/>
              </a:xfrm>
            </p:grpSpPr>
            <p:grpSp>
              <p:nvGrpSpPr>
                <p:cNvPr id="77"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79"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8" name="Oval 77"/>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76" name="Oval 75"/>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7" name="Group 6"/>
          <p:cNvGrpSpPr/>
          <p:nvPr/>
        </p:nvGrpSpPr>
        <p:grpSpPr>
          <a:xfrm>
            <a:off x="9810555" y="1712943"/>
            <a:ext cx="1260000" cy="778593"/>
            <a:chOff x="4782354" y="1973614"/>
            <a:chExt cx="1260000" cy="778593"/>
          </a:xfrm>
        </p:grpSpPr>
        <p:sp>
          <p:nvSpPr>
            <p:cNvPr id="66" name="TextBox 104"/>
            <p:cNvSpPr txBox="1">
              <a:spLocks/>
            </p:cNvSpPr>
            <p:nvPr/>
          </p:nvSpPr>
          <p:spPr>
            <a:xfrm flipH="1">
              <a:off x="4782354" y="2444430"/>
              <a:ext cx="1260000" cy="307777"/>
            </a:xfrm>
            <a:prstGeom prst="rect">
              <a:avLst/>
            </a:prstGeom>
            <a:noFill/>
          </p:spPr>
          <p:txBody>
            <a:bodyPr wrap="non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NLP Lead</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srgbClr val="000000"/>
                  </a:solidFill>
                  <a:latin typeface="Open Sans"/>
                </a:rPr>
                <a:t>Dr. Marion </a:t>
              </a:r>
              <a:r>
                <a:rPr lang="en-US" sz="900" kern="0" dirty="0" err="1">
                  <a:solidFill>
                    <a:srgbClr val="000000"/>
                  </a:solidFill>
                  <a:latin typeface="Open Sans"/>
                </a:rPr>
                <a:t>Schwärzler</a:t>
              </a:r>
              <a:endParaRPr kumimoji="0" lang="en-US" sz="900" b="0" i="0" u="none" strike="noStrike" kern="0" cap="none" spc="0" normalizeH="0" baseline="0" noProof="0" dirty="0">
                <a:ln>
                  <a:noFill/>
                </a:ln>
                <a:solidFill>
                  <a:srgbClr val="000000"/>
                </a:solidFill>
                <a:effectLst/>
                <a:uLnTx/>
                <a:uFillTx/>
                <a:latin typeface="Open Sans"/>
              </a:endParaRPr>
            </a:p>
          </p:txBody>
        </p:sp>
        <p:grpSp>
          <p:nvGrpSpPr>
            <p:cNvPr id="81" name="Group 80"/>
            <p:cNvGrpSpPr/>
            <p:nvPr/>
          </p:nvGrpSpPr>
          <p:grpSpPr>
            <a:xfrm>
              <a:off x="5177525" y="1973614"/>
              <a:ext cx="469659" cy="432000"/>
              <a:chOff x="5177525" y="5372990"/>
              <a:chExt cx="469659" cy="432000"/>
            </a:xfrm>
          </p:grpSpPr>
          <p:grpSp>
            <p:nvGrpSpPr>
              <p:cNvPr id="82" name="Group 81"/>
              <p:cNvGrpSpPr>
                <a:grpSpLocks noChangeAspect="1"/>
              </p:cNvGrpSpPr>
              <p:nvPr/>
            </p:nvGrpSpPr>
            <p:grpSpPr>
              <a:xfrm>
                <a:off x="5177525" y="5372990"/>
                <a:ext cx="432000" cy="432000"/>
                <a:chOff x="6789290" y="5182743"/>
                <a:chExt cx="576000" cy="576000"/>
              </a:xfrm>
            </p:grpSpPr>
            <p:grpSp>
              <p:nvGrpSpPr>
                <p:cNvPr id="84"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86"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5" name="Oval 84"/>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83" name="Oval 82"/>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spTree>
    <p:extLst>
      <p:ext uri="{BB962C8B-B14F-4D97-AF65-F5344CB8AC3E}">
        <p14:creationId xmlns:p14="http://schemas.microsoft.com/office/powerpoint/2010/main" val="20357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p:custDataLst>
              <p:tags r:id="rId1"/>
            </p:custDataLst>
            <p:extLst>
              <p:ext uri="{D42A27DB-BD31-4B8C-83A1-F6EECF244321}">
                <p14:modId xmlns:p14="http://schemas.microsoft.com/office/powerpoint/2010/main" val="892794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3" name="Object 4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Data Science</a:t>
            </a:r>
          </a:p>
        </p:txBody>
      </p:sp>
      <p:sp>
        <p:nvSpPr>
          <p:cNvPr id="3" name="Title 2"/>
          <p:cNvSpPr>
            <a:spLocks noGrp="1"/>
          </p:cNvSpPr>
          <p:nvPr>
            <p:ph type="title"/>
          </p:nvPr>
        </p:nvSpPr>
        <p:spPr/>
        <p:txBody>
          <a:bodyPr/>
          <a:lstStyle/>
          <a:p>
            <a:r>
              <a:rPr lang="en-US" dirty="0"/>
              <a:t>Team Overview: Required Profiles</a:t>
            </a:r>
          </a:p>
        </p:txBody>
      </p:sp>
      <p:sp>
        <p:nvSpPr>
          <p:cNvPr id="5" name="Slide Number Placeholder 4"/>
          <p:cNvSpPr>
            <a:spLocks noGrp="1"/>
          </p:cNvSpPr>
          <p:nvPr>
            <p:ph type="sldNum" sz="quarter" idx="12"/>
          </p:nvPr>
        </p:nvSpPr>
        <p:spPr/>
        <p:txBody>
          <a:bodyPr/>
          <a:lstStyle/>
          <a:p>
            <a:fld id="{EEAD9179-7A6B-4268-BEB2-F3B8EB06115B}" type="slidenum">
              <a:rPr lang="en-US" smtClean="0"/>
              <a:t>41</a:t>
            </a:fld>
            <a:endParaRPr lang="en-US" dirty="0"/>
          </a:p>
        </p:txBody>
      </p:sp>
      <p:grpSp>
        <p:nvGrpSpPr>
          <p:cNvPr id="50" name="Group 49"/>
          <p:cNvGrpSpPr/>
          <p:nvPr/>
        </p:nvGrpSpPr>
        <p:grpSpPr>
          <a:xfrm>
            <a:off x="5152867" y="1712943"/>
            <a:ext cx="1064395" cy="726682"/>
            <a:chOff x="5084598" y="1712943"/>
            <a:chExt cx="1064395" cy="726682"/>
          </a:xfrm>
        </p:grpSpPr>
        <p:sp>
          <p:nvSpPr>
            <p:cNvPr id="16" name="TextBox 104"/>
            <p:cNvSpPr txBox="1">
              <a:spLocks/>
            </p:cNvSpPr>
            <p:nvPr/>
          </p:nvSpPr>
          <p:spPr>
            <a:xfrm flipH="1">
              <a:off x="5084598" y="2162626"/>
              <a:ext cx="1064395"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Lead Data Scientist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Open Sans"/>
              </a:endParaRPr>
            </a:p>
          </p:txBody>
        </p:sp>
        <p:grpSp>
          <p:nvGrpSpPr>
            <p:cNvPr id="19" name="Group 18"/>
            <p:cNvGrpSpPr/>
            <p:nvPr/>
          </p:nvGrpSpPr>
          <p:grpSpPr>
            <a:xfrm>
              <a:off x="5395230" y="1712943"/>
              <a:ext cx="456394" cy="432000"/>
              <a:chOff x="2403298" y="5372990"/>
              <a:chExt cx="456394" cy="432000"/>
            </a:xfrm>
          </p:grpSpPr>
          <p:grpSp>
            <p:nvGrpSpPr>
              <p:cNvPr id="20" name="Group 19"/>
              <p:cNvGrpSpPr>
                <a:grpSpLocks noChangeAspect="1"/>
              </p:cNvGrpSpPr>
              <p:nvPr/>
            </p:nvGrpSpPr>
            <p:grpSpPr>
              <a:xfrm>
                <a:off x="2403298" y="5372990"/>
                <a:ext cx="432000" cy="432000"/>
                <a:chOff x="7560686" y="5182743"/>
                <a:chExt cx="576000" cy="576000"/>
              </a:xfrm>
            </p:grpSpPr>
            <p:grpSp>
              <p:nvGrpSpPr>
                <p:cNvPr id="22"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24"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Oval 22"/>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21" name="Oval 20"/>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51" name="Group 50"/>
          <p:cNvGrpSpPr/>
          <p:nvPr/>
        </p:nvGrpSpPr>
        <p:grpSpPr>
          <a:xfrm>
            <a:off x="7652440" y="1712943"/>
            <a:ext cx="923331" cy="588182"/>
            <a:chOff x="7511403" y="1712943"/>
            <a:chExt cx="923331" cy="588182"/>
          </a:xfrm>
        </p:grpSpPr>
        <p:sp>
          <p:nvSpPr>
            <p:cNvPr id="17" name="TextBox 104"/>
            <p:cNvSpPr txBox="1">
              <a:spLocks/>
            </p:cNvSpPr>
            <p:nvPr/>
          </p:nvSpPr>
          <p:spPr>
            <a:xfrm flipH="1">
              <a:off x="7511403" y="2162626"/>
              <a:ext cx="923331" cy="1384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 NLP Researcher</a:t>
              </a:r>
            </a:p>
          </p:txBody>
        </p:sp>
        <p:grpSp>
          <p:nvGrpSpPr>
            <p:cNvPr id="26" name="Group 25"/>
            <p:cNvGrpSpPr/>
            <p:nvPr/>
          </p:nvGrpSpPr>
          <p:grpSpPr>
            <a:xfrm>
              <a:off x="7738239" y="1712943"/>
              <a:ext cx="469659" cy="432000"/>
              <a:chOff x="5177525" y="5372990"/>
              <a:chExt cx="469659" cy="432000"/>
            </a:xfrm>
          </p:grpSpPr>
          <p:grpSp>
            <p:nvGrpSpPr>
              <p:cNvPr id="27" name="Group 26"/>
              <p:cNvGrpSpPr>
                <a:grpSpLocks noChangeAspect="1"/>
              </p:cNvGrpSpPr>
              <p:nvPr/>
            </p:nvGrpSpPr>
            <p:grpSpPr>
              <a:xfrm>
                <a:off x="5177525" y="5372990"/>
                <a:ext cx="432000" cy="432000"/>
                <a:chOff x="6789290" y="5182743"/>
                <a:chExt cx="576000" cy="576000"/>
              </a:xfrm>
            </p:grpSpPr>
            <p:grpSp>
              <p:nvGrpSpPr>
                <p:cNvPr id="29"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31"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Oval 29"/>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28" name="Oval 27"/>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52" name="Group 51"/>
          <p:cNvGrpSpPr/>
          <p:nvPr/>
        </p:nvGrpSpPr>
        <p:grpSpPr>
          <a:xfrm>
            <a:off x="9994920" y="1712943"/>
            <a:ext cx="891270" cy="588182"/>
            <a:chOff x="10037711" y="1712943"/>
            <a:chExt cx="891270" cy="588182"/>
          </a:xfrm>
        </p:grpSpPr>
        <p:sp>
          <p:nvSpPr>
            <p:cNvPr id="18" name="TextBox 104"/>
            <p:cNvSpPr txBox="1">
              <a:spLocks/>
            </p:cNvSpPr>
            <p:nvPr/>
          </p:nvSpPr>
          <p:spPr>
            <a:xfrm flipH="1">
              <a:off x="10037711" y="2162626"/>
              <a:ext cx="891270" cy="1384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NLP Researcher</a:t>
              </a:r>
            </a:p>
          </p:txBody>
        </p:sp>
        <p:grpSp>
          <p:nvGrpSpPr>
            <p:cNvPr id="33" name="Group 32"/>
            <p:cNvGrpSpPr/>
            <p:nvPr/>
          </p:nvGrpSpPr>
          <p:grpSpPr>
            <a:xfrm>
              <a:off x="10248517" y="1712943"/>
              <a:ext cx="469659" cy="432000"/>
              <a:chOff x="5177525" y="5372990"/>
              <a:chExt cx="469659" cy="432000"/>
            </a:xfrm>
          </p:grpSpPr>
          <p:grpSp>
            <p:nvGrpSpPr>
              <p:cNvPr id="34" name="Group 33"/>
              <p:cNvGrpSpPr>
                <a:grpSpLocks noChangeAspect="1"/>
              </p:cNvGrpSpPr>
              <p:nvPr/>
            </p:nvGrpSpPr>
            <p:grpSpPr>
              <a:xfrm>
                <a:off x="5177525" y="5372990"/>
                <a:ext cx="432000" cy="432000"/>
                <a:chOff x="6789290" y="5182743"/>
                <a:chExt cx="576000" cy="576000"/>
              </a:xfrm>
            </p:grpSpPr>
            <p:grpSp>
              <p:nvGrpSpPr>
                <p:cNvPr id="36"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38"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 name="Oval 36"/>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35" name="Oval 34"/>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sp>
        <p:nvSpPr>
          <p:cNvPr id="40" name="Rectangle 39"/>
          <p:cNvSpPr/>
          <p:nvPr/>
        </p:nvSpPr>
        <p:spPr bwMode="gray">
          <a:xfrm>
            <a:off x="2848305" y="2825013"/>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Main responsibilities</a:t>
            </a:r>
          </a:p>
        </p:txBody>
      </p:sp>
      <p:sp>
        <p:nvSpPr>
          <p:cNvPr id="41" name="Rectangle 40"/>
          <p:cNvSpPr/>
          <p:nvPr/>
        </p:nvSpPr>
        <p:spPr bwMode="gray">
          <a:xfrm>
            <a:off x="2848305" y="3612496"/>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Experience Level</a:t>
            </a:r>
          </a:p>
        </p:txBody>
      </p:sp>
      <p:sp>
        <p:nvSpPr>
          <p:cNvPr id="42" name="Rectangle 41"/>
          <p:cNvSpPr/>
          <p:nvPr/>
        </p:nvSpPr>
        <p:spPr bwMode="gray">
          <a:xfrm>
            <a:off x="2848305" y="4399979"/>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Required Skills</a:t>
            </a:r>
          </a:p>
        </p:txBody>
      </p:sp>
      <p:cxnSp>
        <p:nvCxnSpPr>
          <p:cNvPr id="44" name="Straight Connector 43"/>
          <p:cNvCxnSpPr/>
          <p:nvPr/>
        </p:nvCxnSpPr>
        <p:spPr bwMode="gray">
          <a:xfrm>
            <a:off x="2848303" y="2585160"/>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2848303" y="3372643"/>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2848303" y="4160126"/>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gray">
          <a:xfrm>
            <a:off x="2848303" y="4947609"/>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2848303" y="5735095"/>
            <a:ext cx="882869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848305" y="5187462"/>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dirty="0">
                <a:solidFill>
                  <a:schemeClr val="tx1"/>
                </a:solidFill>
                <a:latin typeface="Arial" panose="020B0604020202020204" pitchFamily="34" charset="0"/>
              </a:rPr>
              <a:t>Estimated Efforts</a:t>
            </a:r>
            <a:endParaRPr lang="en-US" sz="1000" b="0" i="0" u="none" baseline="0" dirty="0">
              <a:solidFill>
                <a:schemeClr val="tx1"/>
              </a:solidFill>
              <a:latin typeface="Arial" panose="020B0604020202020204" pitchFamily="34" charset="0"/>
            </a:endParaRPr>
          </a:p>
        </p:txBody>
      </p:sp>
      <p:cxnSp>
        <p:nvCxnSpPr>
          <p:cNvPr id="54" name="Straight Connector 53"/>
          <p:cNvCxnSpPr/>
          <p:nvPr/>
        </p:nvCxnSpPr>
        <p:spPr bwMode="gray">
          <a:xfrm>
            <a:off x="4424858"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6945270"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gray">
          <a:xfrm>
            <a:off x="9282941"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object 58"/>
          <p:cNvSpPr/>
          <p:nvPr/>
        </p:nvSpPr>
        <p:spPr>
          <a:xfrm>
            <a:off x="981821" y="1950043"/>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58" name="object 42"/>
          <p:cNvSpPr txBox="1"/>
          <p:nvPr/>
        </p:nvSpPr>
        <p:spPr>
          <a:xfrm>
            <a:off x="981821" y="2195100"/>
            <a:ext cx="872880" cy="504754"/>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bg1">
                    <a:lumMod val="85000"/>
                  </a:schemeClr>
                </a:solidFill>
                <a:effectLst/>
                <a:uLnTx/>
                <a:uFillTx/>
                <a:latin typeface="Open Sans"/>
                <a:cs typeface="Open Sans"/>
              </a:rPr>
              <a:t>Project Management</a:t>
            </a:r>
          </a:p>
        </p:txBody>
      </p:sp>
      <p:sp>
        <p:nvSpPr>
          <p:cNvPr id="59" name="object 42"/>
          <p:cNvSpPr txBox="1"/>
          <p:nvPr/>
        </p:nvSpPr>
        <p:spPr>
          <a:xfrm>
            <a:off x="981821" y="3187657"/>
            <a:ext cx="872880" cy="307777"/>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Open Sans"/>
                <a:cs typeface="Open Sans"/>
              </a:rPr>
              <a:t>Data Science</a:t>
            </a:r>
          </a:p>
        </p:txBody>
      </p:sp>
      <p:sp>
        <p:nvSpPr>
          <p:cNvPr id="60" name="object 42"/>
          <p:cNvSpPr txBox="1"/>
          <p:nvPr/>
        </p:nvSpPr>
        <p:spPr>
          <a:xfrm>
            <a:off x="981821" y="4104863"/>
            <a:ext cx="872880" cy="307777"/>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bg1">
                    <a:lumMod val="85000"/>
                  </a:schemeClr>
                </a:solidFill>
                <a:effectLst/>
                <a:uLnTx/>
                <a:uFillTx/>
                <a:latin typeface="Open Sans"/>
                <a:cs typeface="Open Sans"/>
              </a:rPr>
              <a:t>Engineering</a:t>
            </a:r>
          </a:p>
        </p:txBody>
      </p:sp>
      <p:sp>
        <p:nvSpPr>
          <p:cNvPr id="61" name="object 42"/>
          <p:cNvSpPr txBox="1"/>
          <p:nvPr/>
        </p:nvSpPr>
        <p:spPr>
          <a:xfrm>
            <a:off x="981821" y="5011429"/>
            <a:ext cx="1090006" cy="307777"/>
          </a:xfrm>
          <a:prstGeom prst="rect">
            <a:avLst/>
          </a:prstGeom>
        </p:spPr>
        <p:txBody>
          <a:bodyPr vert="horz" wrap="square" lIns="0" tIns="0" rIns="0" bIns="0" rtlCol="0" anchor="ctr">
            <a:noAutofit/>
          </a:bodyPr>
          <a:lstStyle/>
          <a:p>
            <a:pPr marR="5080">
              <a:defRPr/>
            </a:pPr>
            <a:r>
              <a:rPr lang="en-US" sz="1000" b="1" kern="0" dirty="0">
                <a:solidFill>
                  <a:schemeClr val="bg1">
                    <a:lumMod val="85000"/>
                  </a:schemeClr>
                </a:solidFill>
                <a:latin typeface="Open Sans"/>
              </a:rPr>
              <a:t>SMEs</a:t>
            </a:r>
            <a:endParaRPr kumimoji="0" lang="en-US" sz="1000" b="1" i="0" u="none" strike="noStrike" kern="0" cap="none" spc="0" normalizeH="0" baseline="0" noProof="0" dirty="0">
              <a:ln>
                <a:noFill/>
              </a:ln>
              <a:solidFill>
                <a:schemeClr val="bg1">
                  <a:lumMod val="85000"/>
                </a:schemeClr>
              </a:solidFill>
              <a:effectLst/>
              <a:uLnTx/>
              <a:uFillTx/>
              <a:latin typeface="Open Sans"/>
              <a:cs typeface="Open Sans"/>
            </a:endParaRPr>
          </a:p>
        </p:txBody>
      </p:sp>
      <p:sp>
        <p:nvSpPr>
          <p:cNvPr id="62" name="object 58"/>
          <p:cNvSpPr/>
          <p:nvPr/>
        </p:nvSpPr>
        <p:spPr>
          <a:xfrm>
            <a:off x="981821" y="2899192"/>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3" name="object 58"/>
          <p:cNvSpPr/>
          <p:nvPr/>
        </p:nvSpPr>
        <p:spPr>
          <a:xfrm>
            <a:off x="981821" y="3827404"/>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4" name="object 58"/>
          <p:cNvSpPr/>
          <p:nvPr/>
        </p:nvSpPr>
        <p:spPr>
          <a:xfrm>
            <a:off x="981821" y="4763499"/>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graphicFrame>
        <p:nvGraphicFramePr>
          <p:cNvPr id="53" name="Table 52"/>
          <p:cNvGraphicFramePr>
            <a:graphicFrameLocks noGrp="1"/>
          </p:cNvGraphicFramePr>
          <p:nvPr>
            <p:extLst>
              <p:ext uri="{D42A27DB-BD31-4B8C-83A1-F6EECF244321}">
                <p14:modId xmlns:p14="http://schemas.microsoft.com/office/powerpoint/2010/main" val="1085185166"/>
              </p:ext>
            </p:extLst>
          </p:nvPr>
        </p:nvGraphicFramePr>
        <p:xfrm>
          <a:off x="4435372" y="2602642"/>
          <a:ext cx="7252134" cy="3132456"/>
        </p:xfrm>
        <a:graphic>
          <a:graphicData uri="http://schemas.openxmlformats.org/drawingml/2006/table">
            <a:tbl>
              <a:tblPr>
                <a:tableStyleId>{2D5ABB26-0587-4C30-8999-92F81FD0307C}</a:tableStyleId>
              </a:tblPr>
              <a:tblGrid>
                <a:gridCol w="2511437">
                  <a:extLst>
                    <a:ext uri="{9D8B030D-6E8A-4147-A177-3AD203B41FA5}">
                      <a16:colId xmlns:a16="http://schemas.microsoft.com/office/drawing/2014/main" val="3814538448"/>
                    </a:ext>
                  </a:extLst>
                </a:gridCol>
                <a:gridCol w="2323319">
                  <a:extLst>
                    <a:ext uri="{9D8B030D-6E8A-4147-A177-3AD203B41FA5}">
                      <a16:colId xmlns:a16="http://schemas.microsoft.com/office/drawing/2014/main" val="3281106320"/>
                    </a:ext>
                  </a:extLst>
                </a:gridCol>
                <a:gridCol w="2417378">
                  <a:extLst>
                    <a:ext uri="{9D8B030D-6E8A-4147-A177-3AD203B41FA5}">
                      <a16:colId xmlns:a16="http://schemas.microsoft.com/office/drawing/2014/main" val="4173577146"/>
                    </a:ext>
                  </a:extLst>
                </a:gridCol>
              </a:tblGrid>
              <a:tr h="783114">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Lead of WPs 2 &amp;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Manage model development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Develop NLP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Align model development with project goals and enable knowledge transfer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Team Member of CT-MH model development stream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Research and evaluate NLP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Develop, test and validate model results with respect to requirements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Team Member of CT-AE model development stream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Research and evaluate NLP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Develop, test and validate model results with respect to requirements</a:t>
                      </a:r>
                    </a:p>
                  </a:txBody>
                  <a:tcPr anchor="ctr"/>
                </a:tc>
                <a:extLst>
                  <a:ext uri="{0D108BD9-81ED-4DB2-BD59-A6C34878D82A}">
                    <a16:rowId xmlns:a16="http://schemas.microsoft.com/office/drawing/2014/main" val="3056261402"/>
                  </a:ext>
                </a:extLst>
              </a:tr>
              <a:tr h="783114">
                <a:tc>
                  <a:txBody>
                    <a:bodyPr/>
                    <a:lstStyle/>
                    <a:p>
                      <a:pPr marL="171450" indent="-171450" algn="l" eaLnBrk="1">
                        <a:buFont typeface="Arial" panose="020B0604020202020204" pitchFamily="34" charset="0"/>
                        <a:buChar char="•"/>
                      </a:pPr>
                      <a:r>
                        <a:rPr lang="en-US" sz="900" dirty="0">
                          <a:solidFill>
                            <a:schemeClr val="tx1"/>
                          </a:solidFill>
                        </a:rPr>
                        <a:t>&gt;</a:t>
                      </a:r>
                      <a:r>
                        <a:rPr lang="en-US" sz="900" baseline="0" dirty="0">
                          <a:solidFill>
                            <a:schemeClr val="tx1"/>
                          </a:solidFill>
                        </a:rPr>
                        <a:t> 5 years experience in developing and deploying NLP models </a:t>
                      </a:r>
                    </a:p>
                    <a:p>
                      <a:pPr marL="171450" indent="-171450" algn="l" eaLnBrk="1">
                        <a:buFont typeface="Arial" panose="020B0604020202020204" pitchFamily="34" charset="0"/>
                        <a:buChar char="•"/>
                      </a:pPr>
                      <a:r>
                        <a:rPr lang="en-US" sz="900" baseline="0" dirty="0">
                          <a:solidFill>
                            <a:schemeClr val="tx1"/>
                          </a:solidFill>
                        </a:rPr>
                        <a:t>Experience in managing Machine Learning Teams</a:t>
                      </a:r>
                      <a:endParaRPr lang="en-US" sz="90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&gt; 3 years experience in developing NLP models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&gt; 3 years experience in developing NLP models</a:t>
                      </a:r>
                    </a:p>
                  </a:txBody>
                  <a:tcPr anchor="ctr"/>
                </a:tc>
                <a:extLst>
                  <a:ext uri="{0D108BD9-81ED-4DB2-BD59-A6C34878D82A}">
                    <a16:rowId xmlns:a16="http://schemas.microsoft.com/office/drawing/2014/main" val="1212019360"/>
                  </a:ext>
                </a:extLst>
              </a:tr>
              <a:tr h="783114">
                <a:tc>
                  <a:txBody>
                    <a:bodyPr/>
                    <a:lstStyle/>
                    <a:p>
                      <a:pPr marL="171450" indent="-171450" algn="l" eaLnBrk="1">
                        <a:buFont typeface="Arial" panose="020B0604020202020204" pitchFamily="34" charset="0"/>
                        <a:buChar char="•"/>
                      </a:pPr>
                      <a:r>
                        <a:rPr lang="en-US" sz="900" dirty="0">
                          <a:solidFill>
                            <a:schemeClr val="tx1"/>
                          </a:solidFill>
                        </a:rPr>
                        <a:t>Deep understanding of NLP and ML methods</a:t>
                      </a:r>
                    </a:p>
                    <a:p>
                      <a:pPr marL="171450" indent="-171450" algn="l" eaLnBrk="1">
                        <a:buFont typeface="Arial" panose="020B0604020202020204" pitchFamily="34" charset="0"/>
                        <a:buChar char="•"/>
                      </a:pPr>
                      <a:r>
                        <a:rPr lang="en-US" sz="900" dirty="0">
                          <a:solidFill>
                            <a:schemeClr val="tx1"/>
                          </a:solidFill>
                        </a:rPr>
                        <a:t>Strong </a:t>
                      </a:r>
                      <a:r>
                        <a:rPr lang="en-US" sz="900" baseline="0" dirty="0">
                          <a:solidFill>
                            <a:schemeClr val="tx1"/>
                          </a:solidFill>
                        </a:rPr>
                        <a:t>programming skills (Python)</a:t>
                      </a:r>
                      <a:endParaRPr lang="en-US" sz="900" dirty="0">
                        <a:solidFill>
                          <a:schemeClr val="tx1"/>
                        </a:solidFill>
                      </a:endParaRPr>
                    </a:p>
                    <a:p>
                      <a:pPr marL="171450" indent="-171450" algn="l" eaLnBrk="1">
                        <a:buFont typeface="Arial" panose="020B0604020202020204" pitchFamily="34" charset="0"/>
                        <a:buChar char="•"/>
                      </a:pPr>
                      <a:r>
                        <a:rPr lang="en-US" sz="900" dirty="0">
                          <a:solidFill>
                            <a:schemeClr val="tx1"/>
                          </a:solidFill>
                        </a:rPr>
                        <a:t>Strong organizational, communication and leadership</a:t>
                      </a:r>
                      <a:r>
                        <a:rPr lang="en-US" sz="900" baseline="0" dirty="0">
                          <a:solidFill>
                            <a:schemeClr val="tx1"/>
                          </a:solidFill>
                        </a:rPr>
                        <a:t> skills</a:t>
                      </a:r>
                      <a:endParaRPr lang="en-US" sz="90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Deep understanding of NLP and ML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Strong programming skills (Python) and e</a:t>
                      </a:r>
                      <a:r>
                        <a:rPr lang="en-US" sz="900" kern="1200" baseline="0" dirty="0" err="1">
                          <a:solidFill>
                            <a:schemeClr val="tx1"/>
                          </a:solidFill>
                          <a:latin typeface="+mn-lt"/>
                          <a:ea typeface="+mn-ea"/>
                          <a:cs typeface="+mn-cs"/>
                        </a:rPr>
                        <a:t>xperience</a:t>
                      </a:r>
                      <a:r>
                        <a:rPr lang="en-US" sz="900" kern="1200" baseline="0" dirty="0">
                          <a:solidFill>
                            <a:schemeClr val="tx1"/>
                          </a:solidFill>
                          <a:latin typeface="+mn-lt"/>
                          <a:ea typeface="+mn-ea"/>
                          <a:cs typeface="+mn-cs"/>
                        </a:rPr>
                        <a:t> with ML frameworks such as </a:t>
                      </a:r>
                      <a:r>
                        <a:rPr lang="en-US" sz="900" kern="1200" baseline="0" dirty="0" err="1">
                          <a:solidFill>
                            <a:schemeClr val="tx1"/>
                          </a:solidFill>
                          <a:latin typeface="+mn-lt"/>
                          <a:ea typeface="+mn-ea"/>
                          <a:cs typeface="+mn-cs"/>
                        </a:rPr>
                        <a:t>Tensorflow</a:t>
                      </a:r>
                      <a:r>
                        <a:rPr lang="en-US" sz="900" kern="1200" baseline="0" dirty="0">
                          <a:solidFill>
                            <a:schemeClr val="tx1"/>
                          </a:solidFill>
                          <a:latin typeface="+mn-lt"/>
                          <a:ea typeface="+mn-ea"/>
                          <a:cs typeface="+mn-cs"/>
                        </a:rPr>
                        <a:t>, </a:t>
                      </a:r>
                      <a:r>
                        <a:rPr lang="en-US" sz="900" kern="1200" baseline="0" dirty="0" err="1">
                          <a:solidFill>
                            <a:schemeClr val="tx1"/>
                          </a:solidFill>
                          <a:latin typeface="+mn-lt"/>
                          <a:ea typeface="+mn-ea"/>
                          <a:cs typeface="+mn-cs"/>
                        </a:rPr>
                        <a:t>Keras</a:t>
                      </a:r>
                      <a:r>
                        <a:rPr lang="en-US" sz="900" kern="1200" baseline="0" dirty="0">
                          <a:solidFill>
                            <a:schemeClr val="tx1"/>
                          </a:solidFill>
                          <a:latin typeface="+mn-lt"/>
                          <a:ea typeface="+mn-ea"/>
                          <a:cs typeface="+mn-cs"/>
                        </a:rPr>
                        <a:t> or </a:t>
                      </a:r>
                      <a:r>
                        <a:rPr lang="en-US" sz="900" kern="1200" baseline="0" dirty="0" err="1">
                          <a:solidFill>
                            <a:schemeClr val="tx1"/>
                          </a:solidFill>
                          <a:latin typeface="+mn-lt"/>
                          <a:ea typeface="+mn-ea"/>
                          <a:cs typeface="+mn-cs"/>
                        </a:rPr>
                        <a:t>Pytorch</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Deep understanding of NLP and ML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Strong programming skills (Python) and e</a:t>
                      </a:r>
                      <a:r>
                        <a:rPr lang="en-US" sz="900" kern="1200" baseline="0" dirty="0" err="1">
                          <a:solidFill>
                            <a:schemeClr val="tx1"/>
                          </a:solidFill>
                          <a:latin typeface="+mn-lt"/>
                          <a:ea typeface="+mn-ea"/>
                          <a:cs typeface="+mn-cs"/>
                        </a:rPr>
                        <a:t>xperience</a:t>
                      </a:r>
                      <a:r>
                        <a:rPr lang="en-US" sz="900" kern="1200" baseline="0" dirty="0">
                          <a:solidFill>
                            <a:schemeClr val="tx1"/>
                          </a:solidFill>
                          <a:latin typeface="+mn-lt"/>
                          <a:ea typeface="+mn-ea"/>
                          <a:cs typeface="+mn-cs"/>
                        </a:rPr>
                        <a:t> with ML frameworks such as </a:t>
                      </a:r>
                      <a:r>
                        <a:rPr lang="en-US" sz="900" kern="1200" baseline="0" dirty="0" err="1">
                          <a:solidFill>
                            <a:schemeClr val="tx1"/>
                          </a:solidFill>
                          <a:latin typeface="+mn-lt"/>
                          <a:ea typeface="+mn-ea"/>
                          <a:cs typeface="+mn-cs"/>
                        </a:rPr>
                        <a:t>Tensorflow</a:t>
                      </a:r>
                      <a:r>
                        <a:rPr lang="en-US" sz="900" kern="1200" baseline="0" dirty="0">
                          <a:solidFill>
                            <a:schemeClr val="tx1"/>
                          </a:solidFill>
                          <a:latin typeface="+mn-lt"/>
                          <a:ea typeface="+mn-ea"/>
                          <a:cs typeface="+mn-cs"/>
                        </a:rPr>
                        <a:t>, </a:t>
                      </a:r>
                      <a:r>
                        <a:rPr lang="en-US" sz="900" kern="1200" baseline="0" dirty="0" err="1">
                          <a:solidFill>
                            <a:schemeClr val="tx1"/>
                          </a:solidFill>
                          <a:latin typeface="+mn-lt"/>
                          <a:ea typeface="+mn-ea"/>
                          <a:cs typeface="+mn-cs"/>
                        </a:rPr>
                        <a:t>Keras</a:t>
                      </a:r>
                      <a:r>
                        <a:rPr lang="en-US" sz="900" kern="1200" baseline="0" dirty="0">
                          <a:solidFill>
                            <a:schemeClr val="tx1"/>
                          </a:solidFill>
                          <a:latin typeface="+mn-lt"/>
                          <a:ea typeface="+mn-ea"/>
                          <a:cs typeface="+mn-cs"/>
                        </a:rPr>
                        <a:t> or </a:t>
                      </a:r>
                      <a:r>
                        <a:rPr lang="en-US" sz="900" kern="1200" baseline="0" dirty="0" err="1">
                          <a:solidFill>
                            <a:schemeClr val="tx1"/>
                          </a:solidFill>
                          <a:latin typeface="+mn-lt"/>
                          <a:ea typeface="+mn-ea"/>
                          <a:cs typeface="+mn-cs"/>
                        </a:rPr>
                        <a:t>Pytorch</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anchor="ctr"/>
                </a:tc>
                <a:extLst>
                  <a:ext uri="{0D108BD9-81ED-4DB2-BD59-A6C34878D82A}">
                    <a16:rowId xmlns:a16="http://schemas.microsoft.com/office/drawing/2014/main" val="1875486222"/>
                  </a:ext>
                </a:extLst>
              </a:tr>
              <a:tr h="783114">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203 PD</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252 PD</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noFill/>
                          </a:ln>
                          <a:solidFill>
                            <a:srgbClr val="000000"/>
                          </a:solidFill>
                          <a:effectLst/>
                          <a:uLnTx/>
                          <a:uFillTx/>
                          <a:latin typeface="+mn-lt"/>
                          <a:ea typeface="+mn-ea"/>
                          <a:cs typeface="+mn-cs"/>
                        </a:rPr>
                        <a:t>251 PD</a:t>
                      </a:r>
                    </a:p>
                  </a:txBody>
                  <a:tcPr anchor="ctr"/>
                </a:tc>
                <a:extLst>
                  <a:ext uri="{0D108BD9-81ED-4DB2-BD59-A6C34878D82A}">
                    <a16:rowId xmlns:a16="http://schemas.microsoft.com/office/drawing/2014/main" val="2404289000"/>
                  </a:ext>
                </a:extLst>
              </a:tr>
            </a:tbl>
          </a:graphicData>
        </a:graphic>
      </p:graphicFrame>
    </p:spTree>
    <p:extLst>
      <p:ext uri="{BB962C8B-B14F-4D97-AF65-F5344CB8AC3E}">
        <p14:creationId xmlns:p14="http://schemas.microsoft.com/office/powerpoint/2010/main" val="341965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2013354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Engineering</a:t>
            </a:r>
          </a:p>
        </p:txBody>
      </p:sp>
      <p:sp>
        <p:nvSpPr>
          <p:cNvPr id="3" name="Title 2"/>
          <p:cNvSpPr>
            <a:spLocks noGrp="1"/>
          </p:cNvSpPr>
          <p:nvPr>
            <p:ph type="title"/>
          </p:nvPr>
        </p:nvSpPr>
        <p:spPr/>
        <p:txBody>
          <a:bodyPr/>
          <a:lstStyle/>
          <a:p>
            <a:r>
              <a:rPr lang="en-US" dirty="0"/>
              <a:t>Team Overview: Required Profiles</a:t>
            </a:r>
          </a:p>
        </p:txBody>
      </p:sp>
      <p:sp>
        <p:nvSpPr>
          <p:cNvPr id="5" name="Slide Number Placeholder 4"/>
          <p:cNvSpPr>
            <a:spLocks noGrp="1"/>
          </p:cNvSpPr>
          <p:nvPr>
            <p:ph type="sldNum" sz="quarter" idx="12"/>
          </p:nvPr>
        </p:nvSpPr>
        <p:spPr/>
        <p:txBody>
          <a:bodyPr/>
          <a:lstStyle/>
          <a:p>
            <a:fld id="{EEAD9179-7A6B-4268-BEB2-F3B8EB06115B}" type="slidenum">
              <a:rPr lang="en-US" smtClean="0"/>
              <a:t>42</a:t>
            </a:fld>
            <a:endParaRPr lang="en-US" dirty="0"/>
          </a:p>
        </p:txBody>
      </p:sp>
      <p:sp>
        <p:nvSpPr>
          <p:cNvPr id="40" name="Rectangle 39"/>
          <p:cNvSpPr/>
          <p:nvPr/>
        </p:nvSpPr>
        <p:spPr bwMode="gray">
          <a:xfrm>
            <a:off x="2848305" y="2825013"/>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Main responsibilities</a:t>
            </a:r>
          </a:p>
        </p:txBody>
      </p:sp>
      <p:sp>
        <p:nvSpPr>
          <p:cNvPr id="41" name="Rectangle 40"/>
          <p:cNvSpPr/>
          <p:nvPr/>
        </p:nvSpPr>
        <p:spPr bwMode="gray">
          <a:xfrm>
            <a:off x="2848305" y="3612496"/>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Experience Level</a:t>
            </a:r>
          </a:p>
        </p:txBody>
      </p:sp>
      <p:sp>
        <p:nvSpPr>
          <p:cNvPr id="42" name="Rectangle 41"/>
          <p:cNvSpPr/>
          <p:nvPr/>
        </p:nvSpPr>
        <p:spPr bwMode="gray">
          <a:xfrm>
            <a:off x="2848305" y="4399979"/>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Required Skills</a:t>
            </a:r>
          </a:p>
        </p:txBody>
      </p:sp>
      <p:cxnSp>
        <p:nvCxnSpPr>
          <p:cNvPr id="44" name="Straight Connector 43"/>
          <p:cNvCxnSpPr/>
          <p:nvPr/>
        </p:nvCxnSpPr>
        <p:spPr bwMode="gray">
          <a:xfrm>
            <a:off x="2848303" y="2585160"/>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2848303" y="3372643"/>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2848303" y="4160126"/>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gray">
          <a:xfrm>
            <a:off x="2848303" y="4947609"/>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2848303" y="5735095"/>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gray">
          <a:xfrm>
            <a:off x="2848305" y="5187462"/>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Estimated Efforts</a:t>
            </a:r>
          </a:p>
        </p:txBody>
      </p:sp>
      <p:cxnSp>
        <p:nvCxnSpPr>
          <p:cNvPr id="54" name="Straight Connector 53"/>
          <p:cNvCxnSpPr/>
          <p:nvPr/>
        </p:nvCxnSpPr>
        <p:spPr bwMode="gray">
          <a:xfrm>
            <a:off x="4424858"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6945270"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81821" y="1950043"/>
            <a:ext cx="1090006" cy="3369163"/>
            <a:chOff x="981821" y="1950043"/>
            <a:chExt cx="1090006" cy="3369163"/>
          </a:xfrm>
        </p:grpSpPr>
        <p:sp>
          <p:nvSpPr>
            <p:cNvPr id="55" name="object 58"/>
            <p:cNvSpPr/>
            <p:nvPr/>
          </p:nvSpPr>
          <p:spPr>
            <a:xfrm>
              <a:off x="981821" y="1950043"/>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58" name="object 42"/>
            <p:cNvSpPr txBox="1"/>
            <p:nvPr/>
          </p:nvSpPr>
          <p:spPr>
            <a:xfrm>
              <a:off x="981821" y="2195100"/>
              <a:ext cx="872880" cy="504754"/>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bg1">
                      <a:lumMod val="85000"/>
                    </a:schemeClr>
                  </a:solidFill>
                  <a:effectLst/>
                  <a:uLnTx/>
                  <a:uFillTx/>
                  <a:latin typeface="Open Sans"/>
                  <a:cs typeface="Open Sans"/>
                </a:rPr>
                <a:t>Project Management</a:t>
              </a:r>
            </a:p>
          </p:txBody>
        </p:sp>
        <p:sp>
          <p:nvSpPr>
            <p:cNvPr id="59" name="object 42"/>
            <p:cNvSpPr txBox="1"/>
            <p:nvPr/>
          </p:nvSpPr>
          <p:spPr>
            <a:xfrm>
              <a:off x="981821" y="3187657"/>
              <a:ext cx="872880" cy="307777"/>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chemeClr val="bg1">
                      <a:lumMod val="85000"/>
                    </a:schemeClr>
                  </a:solidFill>
                  <a:effectLst/>
                  <a:uLnTx/>
                  <a:uFillTx/>
                  <a:latin typeface="Open Sans"/>
                  <a:cs typeface="Open Sans"/>
                </a:defRPr>
              </a:lvl1pPr>
            </a:lstStyle>
            <a:p>
              <a:r>
                <a:rPr lang="en-US" dirty="0"/>
                <a:t>Data Science</a:t>
              </a:r>
            </a:p>
          </p:txBody>
        </p:sp>
        <p:sp>
          <p:nvSpPr>
            <p:cNvPr id="60" name="object 42"/>
            <p:cNvSpPr txBox="1"/>
            <p:nvPr/>
          </p:nvSpPr>
          <p:spPr>
            <a:xfrm>
              <a:off x="981821" y="4104863"/>
              <a:ext cx="872880" cy="307777"/>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rgbClr val="000000"/>
                  </a:solidFill>
                  <a:effectLst/>
                  <a:uLnTx/>
                  <a:uFillTx/>
                  <a:latin typeface="Open Sans"/>
                  <a:cs typeface="Open Sans"/>
                </a:defRPr>
              </a:lvl1pPr>
            </a:lstStyle>
            <a:p>
              <a:r>
                <a:rPr lang="en-US" dirty="0"/>
                <a:t>Engineering</a:t>
              </a:r>
            </a:p>
          </p:txBody>
        </p:sp>
        <p:sp>
          <p:nvSpPr>
            <p:cNvPr id="61" name="object 42"/>
            <p:cNvSpPr txBox="1"/>
            <p:nvPr/>
          </p:nvSpPr>
          <p:spPr>
            <a:xfrm>
              <a:off x="981821" y="5011429"/>
              <a:ext cx="1090006" cy="307777"/>
            </a:xfrm>
            <a:prstGeom prst="rect">
              <a:avLst/>
            </a:prstGeom>
          </p:spPr>
          <p:txBody>
            <a:bodyPr vert="horz" wrap="square" lIns="0" tIns="0" rIns="0" bIns="0" rtlCol="0" anchor="ctr">
              <a:noAutofit/>
            </a:bodyPr>
            <a:lstStyle/>
            <a:p>
              <a:pPr marR="5080">
                <a:defRPr/>
              </a:pPr>
              <a:r>
                <a:rPr lang="en-US" sz="1000" b="1" kern="0" dirty="0">
                  <a:solidFill>
                    <a:schemeClr val="bg1">
                      <a:lumMod val="85000"/>
                    </a:schemeClr>
                  </a:solidFill>
                  <a:latin typeface="Open Sans"/>
                </a:rPr>
                <a:t>SMEs</a:t>
              </a:r>
              <a:endParaRPr kumimoji="0" lang="en-US" sz="1000" b="1" i="0" u="none" strike="noStrike" kern="0" cap="none" spc="0" normalizeH="0" baseline="0" noProof="0" dirty="0">
                <a:ln>
                  <a:noFill/>
                </a:ln>
                <a:solidFill>
                  <a:schemeClr val="bg1">
                    <a:lumMod val="85000"/>
                  </a:schemeClr>
                </a:solidFill>
                <a:effectLst/>
                <a:uLnTx/>
                <a:uFillTx/>
                <a:latin typeface="Open Sans"/>
                <a:cs typeface="Open Sans"/>
              </a:endParaRPr>
            </a:p>
          </p:txBody>
        </p:sp>
        <p:sp>
          <p:nvSpPr>
            <p:cNvPr id="62" name="object 58"/>
            <p:cNvSpPr/>
            <p:nvPr/>
          </p:nvSpPr>
          <p:spPr>
            <a:xfrm>
              <a:off x="981821" y="2899192"/>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sp>
          <p:nvSpPr>
            <p:cNvPr id="63" name="object 58"/>
            <p:cNvSpPr/>
            <p:nvPr/>
          </p:nvSpPr>
          <p:spPr>
            <a:xfrm>
              <a:off x="981821" y="3827404"/>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4" name="object 58"/>
            <p:cNvSpPr/>
            <p:nvPr/>
          </p:nvSpPr>
          <p:spPr>
            <a:xfrm>
              <a:off x="981821" y="4763499"/>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grpSp>
      <p:grpSp>
        <p:nvGrpSpPr>
          <p:cNvPr id="6" name="Group 5"/>
          <p:cNvGrpSpPr/>
          <p:nvPr/>
        </p:nvGrpSpPr>
        <p:grpSpPr>
          <a:xfrm>
            <a:off x="5276016" y="1712943"/>
            <a:ext cx="801501" cy="735679"/>
            <a:chOff x="5316684" y="2562831"/>
            <a:chExt cx="801501" cy="735679"/>
          </a:xfrm>
        </p:grpSpPr>
        <p:sp>
          <p:nvSpPr>
            <p:cNvPr id="53" name="TextBox 52"/>
            <p:cNvSpPr txBox="1">
              <a:spLocks/>
            </p:cNvSpPr>
            <p:nvPr/>
          </p:nvSpPr>
          <p:spPr>
            <a:xfrm flipH="1">
              <a:off x="5316684" y="3021511"/>
              <a:ext cx="801501" cy="2769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Lead Architect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Open Sans"/>
              </a:endParaRPr>
            </a:p>
          </p:txBody>
        </p:sp>
        <p:grpSp>
          <p:nvGrpSpPr>
            <p:cNvPr id="66" name="Group 65"/>
            <p:cNvGrpSpPr/>
            <p:nvPr/>
          </p:nvGrpSpPr>
          <p:grpSpPr>
            <a:xfrm>
              <a:off x="5482606" y="2562831"/>
              <a:ext cx="469659" cy="432000"/>
              <a:chOff x="5177525" y="5372990"/>
              <a:chExt cx="469659" cy="432000"/>
            </a:xfrm>
          </p:grpSpPr>
          <p:grpSp>
            <p:nvGrpSpPr>
              <p:cNvPr id="67" name="Group 66"/>
              <p:cNvGrpSpPr>
                <a:grpSpLocks noChangeAspect="1"/>
              </p:cNvGrpSpPr>
              <p:nvPr/>
            </p:nvGrpSpPr>
            <p:grpSpPr>
              <a:xfrm>
                <a:off x="5177525" y="5372990"/>
                <a:ext cx="432000" cy="432000"/>
                <a:chOff x="6789290" y="5182743"/>
                <a:chExt cx="576000" cy="576000"/>
              </a:xfrm>
            </p:grpSpPr>
            <p:grpSp>
              <p:nvGrpSpPr>
                <p:cNvPr id="69" name="myP_People">
                  <a:extLst>
                    <a:ext uri="{FF2B5EF4-FFF2-40B4-BE49-F238E27FC236}">
                      <a16:creationId xmlns:a16="http://schemas.microsoft.com/office/drawing/2014/main" id="{A65C77CB-01BF-4292-97CA-37E6CD4B9F61}"/>
                    </a:ext>
                  </a:extLst>
                </p:cNvPr>
                <p:cNvGrpSpPr/>
                <p:nvPr/>
              </p:nvGrpSpPr>
              <p:grpSpPr>
                <a:xfrm>
                  <a:off x="6981788" y="5291866"/>
                  <a:ext cx="191005" cy="357755"/>
                  <a:chOff x="11155363" y="4919663"/>
                  <a:chExt cx="200025" cy="374650"/>
                </a:xfrm>
                <a:solidFill>
                  <a:schemeClr val="accent1"/>
                </a:solidFill>
              </p:grpSpPr>
              <p:sp>
                <p:nvSpPr>
                  <p:cNvPr id="71" name="Freeform 85">
                    <a:extLst>
                      <a:ext uri="{FF2B5EF4-FFF2-40B4-BE49-F238E27FC236}">
                        <a16:creationId xmlns:a16="http://schemas.microsoft.com/office/drawing/2014/main" id="{A2F81E59-92CA-4AC6-BF4C-0770538A151A}"/>
                      </a:ext>
                    </a:extLst>
                  </p:cNvPr>
                  <p:cNvSpPr>
                    <a:spLocks noEditPoints="1"/>
                  </p:cNvSpPr>
                  <p:nvPr/>
                </p:nvSpPr>
                <p:spPr bwMode="auto">
                  <a:xfrm>
                    <a:off x="11198225" y="4919663"/>
                    <a:ext cx="114300" cy="127000"/>
                  </a:xfrm>
                  <a:custGeom>
                    <a:avLst/>
                    <a:gdLst>
                      <a:gd name="T0" fmla="*/ 94 w 188"/>
                      <a:gd name="T1" fmla="*/ 207 h 207"/>
                      <a:gd name="T2" fmla="*/ 188 w 188"/>
                      <a:gd name="T3" fmla="*/ 113 h 207"/>
                      <a:gd name="T4" fmla="*/ 188 w 188"/>
                      <a:gd name="T5" fmla="*/ 94 h 207"/>
                      <a:gd name="T6" fmla="*/ 94 w 188"/>
                      <a:gd name="T7" fmla="*/ 0 h 207"/>
                      <a:gd name="T8" fmla="*/ 0 w 188"/>
                      <a:gd name="T9" fmla="*/ 94 h 207"/>
                      <a:gd name="T10" fmla="*/ 0 w 188"/>
                      <a:gd name="T11" fmla="*/ 113 h 207"/>
                      <a:gd name="T12" fmla="*/ 94 w 188"/>
                      <a:gd name="T13" fmla="*/ 207 h 207"/>
                      <a:gd name="T14" fmla="*/ 20 w 188"/>
                      <a:gd name="T15" fmla="*/ 94 h 207"/>
                      <a:gd name="T16" fmla="*/ 94 w 188"/>
                      <a:gd name="T17" fmla="*/ 20 h 207"/>
                      <a:gd name="T18" fmla="*/ 168 w 188"/>
                      <a:gd name="T19" fmla="*/ 94 h 207"/>
                      <a:gd name="T20" fmla="*/ 168 w 188"/>
                      <a:gd name="T21" fmla="*/ 113 h 207"/>
                      <a:gd name="T22" fmla="*/ 94 w 188"/>
                      <a:gd name="T23" fmla="*/ 187 h 207"/>
                      <a:gd name="T24" fmla="*/ 20 w 188"/>
                      <a:gd name="T25" fmla="*/ 113 h 207"/>
                      <a:gd name="T26" fmla="*/ 20 w 188"/>
                      <a:gd name="T27"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07">
                        <a:moveTo>
                          <a:pt x="94" y="207"/>
                        </a:moveTo>
                        <a:cubicBezTo>
                          <a:pt x="146" y="207"/>
                          <a:pt x="188" y="165"/>
                          <a:pt x="188" y="113"/>
                        </a:cubicBezTo>
                        <a:cubicBezTo>
                          <a:pt x="188" y="94"/>
                          <a:pt x="188" y="94"/>
                          <a:pt x="188" y="94"/>
                        </a:cubicBezTo>
                        <a:cubicBezTo>
                          <a:pt x="188" y="42"/>
                          <a:pt x="146" y="0"/>
                          <a:pt x="94" y="0"/>
                        </a:cubicBezTo>
                        <a:cubicBezTo>
                          <a:pt x="42" y="0"/>
                          <a:pt x="0" y="42"/>
                          <a:pt x="0" y="94"/>
                        </a:cubicBezTo>
                        <a:cubicBezTo>
                          <a:pt x="0" y="113"/>
                          <a:pt x="0" y="113"/>
                          <a:pt x="0" y="113"/>
                        </a:cubicBezTo>
                        <a:cubicBezTo>
                          <a:pt x="0" y="165"/>
                          <a:pt x="42" y="207"/>
                          <a:pt x="94" y="207"/>
                        </a:cubicBezTo>
                        <a:close/>
                        <a:moveTo>
                          <a:pt x="20" y="94"/>
                        </a:moveTo>
                        <a:cubicBezTo>
                          <a:pt x="20" y="53"/>
                          <a:pt x="53" y="20"/>
                          <a:pt x="94" y="20"/>
                        </a:cubicBezTo>
                        <a:cubicBezTo>
                          <a:pt x="135" y="20"/>
                          <a:pt x="168" y="53"/>
                          <a:pt x="168" y="94"/>
                        </a:cubicBezTo>
                        <a:cubicBezTo>
                          <a:pt x="168" y="113"/>
                          <a:pt x="168" y="113"/>
                          <a:pt x="168" y="113"/>
                        </a:cubicBezTo>
                        <a:cubicBezTo>
                          <a:pt x="168" y="154"/>
                          <a:pt x="135" y="187"/>
                          <a:pt x="94" y="187"/>
                        </a:cubicBezTo>
                        <a:cubicBezTo>
                          <a:pt x="53" y="187"/>
                          <a:pt x="20" y="154"/>
                          <a:pt x="20" y="113"/>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86">
                    <a:extLst>
                      <a:ext uri="{FF2B5EF4-FFF2-40B4-BE49-F238E27FC236}">
                        <a16:creationId xmlns:a16="http://schemas.microsoft.com/office/drawing/2014/main" id="{07EE73FB-6ABA-4A0A-B4DE-FFD985729D36}"/>
                      </a:ext>
                    </a:extLst>
                  </p:cNvPr>
                  <p:cNvSpPr>
                    <a:spLocks noEditPoints="1"/>
                  </p:cNvSpPr>
                  <p:nvPr/>
                </p:nvSpPr>
                <p:spPr bwMode="auto">
                  <a:xfrm>
                    <a:off x="11155363" y="5062538"/>
                    <a:ext cx="200025" cy="231775"/>
                  </a:xfrm>
                  <a:custGeom>
                    <a:avLst/>
                    <a:gdLst>
                      <a:gd name="T0" fmla="*/ 10 w 326"/>
                      <a:gd name="T1" fmla="*/ 379 h 379"/>
                      <a:gd name="T2" fmla="*/ 315 w 326"/>
                      <a:gd name="T3" fmla="*/ 379 h 379"/>
                      <a:gd name="T4" fmla="*/ 323 w 326"/>
                      <a:gd name="T5" fmla="*/ 376 h 379"/>
                      <a:gd name="T6" fmla="*/ 325 w 326"/>
                      <a:gd name="T7" fmla="*/ 368 h 379"/>
                      <a:gd name="T8" fmla="*/ 301 w 326"/>
                      <a:gd name="T9" fmla="*/ 95 h 379"/>
                      <a:gd name="T10" fmla="*/ 197 w 326"/>
                      <a:gd name="T11" fmla="*/ 0 h 379"/>
                      <a:gd name="T12" fmla="*/ 195 w 326"/>
                      <a:gd name="T13" fmla="*/ 0 h 379"/>
                      <a:gd name="T14" fmla="*/ 131 w 326"/>
                      <a:gd name="T15" fmla="*/ 0 h 379"/>
                      <a:gd name="T16" fmla="*/ 128 w 326"/>
                      <a:gd name="T17" fmla="*/ 0 h 379"/>
                      <a:gd name="T18" fmla="*/ 25 w 326"/>
                      <a:gd name="T19" fmla="*/ 95 h 379"/>
                      <a:gd name="T20" fmla="*/ 0 w 326"/>
                      <a:gd name="T21" fmla="*/ 368 h 379"/>
                      <a:gd name="T22" fmla="*/ 3 w 326"/>
                      <a:gd name="T23" fmla="*/ 376 h 379"/>
                      <a:gd name="T24" fmla="*/ 10 w 326"/>
                      <a:gd name="T25" fmla="*/ 379 h 379"/>
                      <a:gd name="T26" fmla="*/ 184 w 326"/>
                      <a:gd name="T27" fmla="*/ 200 h 379"/>
                      <a:gd name="T28" fmla="*/ 163 w 326"/>
                      <a:gd name="T29" fmla="*/ 257 h 379"/>
                      <a:gd name="T30" fmla="*/ 142 w 326"/>
                      <a:gd name="T31" fmla="*/ 200 h 379"/>
                      <a:gd name="T32" fmla="*/ 163 w 326"/>
                      <a:gd name="T33" fmla="*/ 113 h 379"/>
                      <a:gd name="T34" fmla="*/ 184 w 326"/>
                      <a:gd name="T35" fmla="*/ 200 h 379"/>
                      <a:gd name="T36" fmla="*/ 148 w 326"/>
                      <a:gd name="T37" fmla="*/ 20 h 379"/>
                      <a:gd name="T38" fmla="*/ 178 w 326"/>
                      <a:gd name="T39" fmla="*/ 20 h 379"/>
                      <a:gd name="T40" fmla="*/ 163 w 326"/>
                      <a:gd name="T41" fmla="*/ 49 h 379"/>
                      <a:gd name="T42" fmla="*/ 148 w 326"/>
                      <a:gd name="T43" fmla="*/ 20 h 379"/>
                      <a:gd name="T44" fmla="*/ 125 w 326"/>
                      <a:gd name="T45" fmla="*/ 20 h 379"/>
                      <a:gd name="T46" fmla="*/ 152 w 326"/>
                      <a:gd name="T47" fmla="*/ 72 h 379"/>
                      <a:gd name="T48" fmla="*/ 121 w 326"/>
                      <a:gd name="T49" fmla="*/ 198 h 379"/>
                      <a:gd name="T50" fmla="*/ 122 w 326"/>
                      <a:gd name="T51" fmla="*/ 204 h 379"/>
                      <a:gd name="T52" fmla="*/ 153 w 326"/>
                      <a:gd name="T53" fmla="*/ 289 h 379"/>
                      <a:gd name="T54" fmla="*/ 163 w 326"/>
                      <a:gd name="T55" fmla="*/ 296 h 379"/>
                      <a:gd name="T56" fmla="*/ 172 w 326"/>
                      <a:gd name="T57" fmla="*/ 289 h 379"/>
                      <a:gd name="T58" fmla="*/ 204 w 326"/>
                      <a:gd name="T59" fmla="*/ 204 h 379"/>
                      <a:gd name="T60" fmla="*/ 204 w 326"/>
                      <a:gd name="T61" fmla="*/ 198 h 379"/>
                      <a:gd name="T62" fmla="*/ 173 w 326"/>
                      <a:gd name="T63" fmla="*/ 72 h 379"/>
                      <a:gd name="T64" fmla="*/ 201 w 326"/>
                      <a:gd name="T65" fmla="*/ 20 h 379"/>
                      <a:gd name="T66" fmla="*/ 281 w 326"/>
                      <a:gd name="T67" fmla="*/ 96 h 379"/>
                      <a:gd name="T68" fmla="*/ 304 w 326"/>
                      <a:gd name="T69" fmla="*/ 359 h 379"/>
                      <a:gd name="T70" fmla="*/ 21 w 326"/>
                      <a:gd name="T71" fmla="*/ 359 h 379"/>
                      <a:gd name="T72" fmla="*/ 45 w 326"/>
                      <a:gd name="T73" fmla="*/ 96 h 379"/>
                      <a:gd name="T74" fmla="*/ 125 w 326"/>
                      <a:gd name="T75"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79">
                        <a:moveTo>
                          <a:pt x="10" y="379"/>
                        </a:moveTo>
                        <a:cubicBezTo>
                          <a:pt x="315" y="379"/>
                          <a:pt x="315" y="379"/>
                          <a:pt x="315" y="379"/>
                        </a:cubicBezTo>
                        <a:cubicBezTo>
                          <a:pt x="318" y="379"/>
                          <a:pt x="321" y="378"/>
                          <a:pt x="323" y="376"/>
                        </a:cubicBezTo>
                        <a:cubicBezTo>
                          <a:pt x="325" y="374"/>
                          <a:pt x="326" y="371"/>
                          <a:pt x="325" y="368"/>
                        </a:cubicBezTo>
                        <a:cubicBezTo>
                          <a:pt x="301" y="95"/>
                          <a:pt x="301" y="95"/>
                          <a:pt x="301" y="95"/>
                        </a:cubicBezTo>
                        <a:cubicBezTo>
                          <a:pt x="296" y="40"/>
                          <a:pt x="252" y="0"/>
                          <a:pt x="197" y="0"/>
                        </a:cubicBezTo>
                        <a:cubicBezTo>
                          <a:pt x="195" y="0"/>
                          <a:pt x="195" y="0"/>
                          <a:pt x="195" y="0"/>
                        </a:cubicBezTo>
                        <a:cubicBezTo>
                          <a:pt x="131" y="0"/>
                          <a:pt x="131" y="0"/>
                          <a:pt x="131" y="0"/>
                        </a:cubicBezTo>
                        <a:cubicBezTo>
                          <a:pt x="128" y="0"/>
                          <a:pt x="128" y="0"/>
                          <a:pt x="128" y="0"/>
                        </a:cubicBezTo>
                        <a:cubicBezTo>
                          <a:pt x="74" y="0"/>
                          <a:pt x="29" y="40"/>
                          <a:pt x="25" y="95"/>
                        </a:cubicBezTo>
                        <a:cubicBezTo>
                          <a:pt x="0" y="368"/>
                          <a:pt x="0" y="368"/>
                          <a:pt x="0" y="368"/>
                        </a:cubicBezTo>
                        <a:cubicBezTo>
                          <a:pt x="0" y="371"/>
                          <a:pt x="1" y="374"/>
                          <a:pt x="3" y="376"/>
                        </a:cubicBezTo>
                        <a:cubicBezTo>
                          <a:pt x="5" y="378"/>
                          <a:pt x="8" y="379"/>
                          <a:pt x="10" y="379"/>
                        </a:cubicBezTo>
                        <a:close/>
                        <a:moveTo>
                          <a:pt x="184" y="200"/>
                        </a:moveTo>
                        <a:cubicBezTo>
                          <a:pt x="163" y="257"/>
                          <a:pt x="163" y="257"/>
                          <a:pt x="163" y="257"/>
                        </a:cubicBezTo>
                        <a:cubicBezTo>
                          <a:pt x="142" y="200"/>
                          <a:pt x="142" y="200"/>
                          <a:pt x="142" y="200"/>
                        </a:cubicBezTo>
                        <a:cubicBezTo>
                          <a:pt x="163" y="113"/>
                          <a:pt x="163" y="113"/>
                          <a:pt x="163" y="113"/>
                        </a:cubicBezTo>
                        <a:lnTo>
                          <a:pt x="184" y="200"/>
                        </a:lnTo>
                        <a:close/>
                        <a:moveTo>
                          <a:pt x="148" y="20"/>
                        </a:moveTo>
                        <a:cubicBezTo>
                          <a:pt x="178" y="20"/>
                          <a:pt x="178" y="20"/>
                          <a:pt x="178" y="20"/>
                        </a:cubicBezTo>
                        <a:cubicBezTo>
                          <a:pt x="163" y="49"/>
                          <a:pt x="163" y="49"/>
                          <a:pt x="163" y="49"/>
                        </a:cubicBezTo>
                        <a:lnTo>
                          <a:pt x="148" y="20"/>
                        </a:lnTo>
                        <a:close/>
                        <a:moveTo>
                          <a:pt x="125" y="20"/>
                        </a:moveTo>
                        <a:cubicBezTo>
                          <a:pt x="152" y="72"/>
                          <a:pt x="152" y="72"/>
                          <a:pt x="152" y="72"/>
                        </a:cubicBezTo>
                        <a:cubicBezTo>
                          <a:pt x="121" y="198"/>
                          <a:pt x="121" y="198"/>
                          <a:pt x="121" y="198"/>
                        </a:cubicBezTo>
                        <a:cubicBezTo>
                          <a:pt x="121" y="200"/>
                          <a:pt x="121" y="202"/>
                          <a:pt x="122" y="204"/>
                        </a:cubicBezTo>
                        <a:cubicBezTo>
                          <a:pt x="153" y="289"/>
                          <a:pt x="153" y="289"/>
                          <a:pt x="153" y="289"/>
                        </a:cubicBezTo>
                        <a:cubicBezTo>
                          <a:pt x="155" y="293"/>
                          <a:pt x="159" y="296"/>
                          <a:pt x="163" y="296"/>
                        </a:cubicBezTo>
                        <a:cubicBezTo>
                          <a:pt x="167" y="296"/>
                          <a:pt x="171" y="293"/>
                          <a:pt x="172" y="289"/>
                        </a:cubicBezTo>
                        <a:cubicBezTo>
                          <a:pt x="204" y="204"/>
                          <a:pt x="204" y="204"/>
                          <a:pt x="204" y="204"/>
                        </a:cubicBezTo>
                        <a:cubicBezTo>
                          <a:pt x="205" y="202"/>
                          <a:pt x="205" y="200"/>
                          <a:pt x="204" y="198"/>
                        </a:cubicBezTo>
                        <a:cubicBezTo>
                          <a:pt x="173" y="72"/>
                          <a:pt x="173" y="72"/>
                          <a:pt x="173" y="72"/>
                        </a:cubicBezTo>
                        <a:cubicBezTo>
                          <a:pt x="201" y="20"/>
                          <a:pt x="201" y="20"/>
                          <a:pt x="201" y="20"/>
                        </a:cubicBezTo>
                        <a:cubicBezTo>
                          <a:pt x="243" y="21"/>
                          <a:pt x="277" y="54"/>
                          <a:pt x="281" y="96"/>
                        </a:cubicBezTo>
                        <a:cubicBezTo>
                          <a:pt x="304" y="359"/>
                          <a:pt x="304" y="359"/>
                          <a:pt x="304" y="359"/>
                        </a:cubicBezTo>
                        <a:cubicBezTo>
                          <a:pt x="21" y="359"/>
                          <a:pt x="21" y="359"/>
                          <a:pt x="21" y="359"/>
                        </a:cubicBezTo>
                        <a:cubicBezTo>
                          <a:pt x="45" y="96"/>
                          <a:pt x="45" y="96"/>
                          <a:pt x="45" y="96"/>
                        </a:cubicBezTo>
                        <a:cubicBezTo>
                          <a:pt x="48" y="54"/>
                          <a:pt x="83" y="21"/>
                          <a:pt x="1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Oval 69"/>
                <p:cNvSpPr/>
                <p:nvPr/>
              </p:nvSpPr>
              <p:spPr bwMode="gray">
                <a:xfrm>
                  <a:off x="6789290"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68" name="Oval 67"/>
              <p:cNvSpPr/>
              <p:nvPr/>
            </p:nvSpPr>
            <p:spPr>
              <a:xfrm>
                <a:off x="5502310" y="5652303"/>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7" name="Group 6"/>
          <p:cNvGrpSpPr/>
          <p:nvPr/>
        </p:nvGrpSpPr>
        <p:grpSpPr>
          <a:xfrm>
            <a:off x="7766562" y="1712943"/>
            <a:ext cx="692497" cy="597179"/>
            <a:chOff x="6764933" y="2562831"/>
            <a:chExt cx="692497" cy="597179"/>
          </a:xfrm>
        </p:grpSpPr>
        <p:sp>
          <p:nvSpPr>
            <p:cNvPr id="65" name="TextBox 64"/>
            <p:cNvSpPr txBox="1">
              <a:spLocks/>
            </p:cNvSpPr>
            <p:nvPr/>
          </p:nvSpPr>
          <p:spPr>
            <a:xfrm flipH="1">
              <a:off x="6764933" y="3021511"/>
              <a:ext cx="692497" cy="138499"/>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ML Engineer</a:t>
              </a:r>
            </a:p>
          </p:txBody>
        </p:sp>
        <p:grpSp>
          <p:nvGrpSpPr>
            <p:cNvPr id="73" name="Group 72"/>
            <p:cNvGrpSpPr/>
            <p:nvPr/>
          </p:nvGrpSpPr>
          <p:grpSpPr>
            <a:xfrm>
              <a:off x="6858590" y="2562831"/>
              <a:ext cx="456394" cy="432000"/>
              <a:chOff x="2403298" y="5372990"/>
              <a:chExt cx="456394" cy="432000"/>
            </a:xfrm>
          </p:grpSpPr>
          <p:grpSp>
            <p:nvGrpSpPr>
              <p:cNvPr id="74" name="Group 73"/>
              <p:cNvGrpSpPr>
                <a:grpSpLocks noChangeAspect="1"/>
              </p:cNvGrpSpPr>
              <p:nvPr/>
            </p:nvGrpSpPr>
            <p:grpSpPr>
              <a:xfrm>
                <a:off x="2403298" y="5372990"/>
                <a:ext cx="432000" cy="432000"/>
                <a:chOff x="7560686" y="5182743"/>
                <a:chExt cx="576000" cy="576000"/>
              </a:xfrm>
            </p:grpSpPr>
            <p:grpSp>
              <p:nvGrpSpPr>
                <p:cNvPr id="76"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78"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7" name="Oval 76"/>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75" name="Oval 74"/>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aphicFrame>
        <p:nvGraphicFramePr>
          <p:cNvPr id="50" name="Table 49"/>
          <p:cNvGraphicFramePr>
            <a:graphicFrameLocks noGrp="1"/>
          </p:cNvGraphicFramePr>
          <p:nvPr>
            <p:extLst>
              <p:ext uri="{D42A27DB-BD31-4B8C-83A1-F6EECF244321}">
                <p14:modId xmlns:p14="http://schemas.microsoft.com/office/powerpoint/2010/main" val="1618611503"/>
              </p:ext>
            </p:extLst>
          </p:nvPr>
        </p:nvGraphicFramePr>
        <p:xfrm>
          <a:off x="4435372" y="2602641"/>
          <a:ext cx="4834756" cy="3132456"/>
        </p:xfrm>
        <a:graphic>
          <a:graphicData uri="http://schemas.openxmlformats.org/drawingml/2006/table">
            <a:tbl>
              <a:tblPr>
                <a:tableStyleId>{2D5ABB26-0587-4C30-8999-92F81FD0307C}</a:tableStyleId>
              </a:tblPr>
              <a:tblGrid>
                <a:gridCol w="2511437">
                  <a:extLst>
                    <a:ext uri="{9D8B030D-6E8A-4147-A177-3AD203B41FA5}">
                      <a16:colId xmlns:a16="http://schemas.microsoft.com/office/drawing/2014/main" val="3814538448"/>
                    </a:ext>
                  </a:extLst>
                </a:gridCol>
                <a:gridCol w="2323319">
                  <a:extLst>
                    <a:ext uri="{9D8B030D-6E8A-4147-A177-3AD203B41FA5}">
                      <a16:colId xmlns:a16="http://schemas.microsoft.com/office/drawing/2014/main" val="3281106320"/>
                    </a:ext>
                  </a:extLst>
                </a:gridCol>
              </a:tblGrid>
              <a:tr h="783114">
                <a:tc>
                  <a:txBody>
                    <a:bodyPr/>
                    <a:lstStyle/>
                    <a:p>
                      <a:pPr marL="171450" indent="-171450">
                        <a:buFont typeface="Arial" panose="020B0604020202020204" pitchFamily="34" charset="0"/>
                        <a:buChar char="•"/>
                      </a:pPr>
                      <a:r>
                        <a:rPr lang="en-US" sz="900" kern="1200" baseline="0" dirty="0">
                          <a:solidFill>
                            <a:schemeClr val="tx1"/>
                          </a:solidFill>
                          <a:latin typeface="+mn-lt"/>
                          <a:ea typeface="+mn-ea"/>
                          <a:cs typeface="+mn-cs"/>
                        </a:rPr>
                        <a:t>Lead of WP 4</a:t>
                      </a:r>
                    </a:p>
                    <a:p>
                      <a:pPr marL="171450" indent="-171450">
                        <a:buFont typeface="Arial" panose="020B0604020202020204" pitchFamily="34" charset="0"/>
                        <a:buChar char="•"/>
                      </a:pPr>
                      <a:r>
                        <a:rPr lang="en-US" sz="900" kern="1200" baseline="0" dirty="0">
                          <a:solidFill>
                            <a:schemeClr val="tx1"/>
                          </a:solidFill>
                          <a:latin typeface="+mn-lt"/>
                          <a:ea typeface="+mn-ea"/>
                          <a:cs typeface="+mn-cs"/>
                        </a:rPr>
                        <a:t>Analyze technology environment and infrastructure specifics</a:t>
                      </a:r>
                    </a:p>
                    <a:p>
                      <a:pPr marL="171450" indent="-171450">
                        <a:buFont typeface="Arial" panose="020B0604020202020204" pitchFamily="34" charset="0"/>
                        <a:buChar char="•"/>
                      </a:pPr>
                      <a:r>
                        <a:rPr lang="en-US" sz="900" kern="1200" baseline="0" dirty="0">
                          <a:solidFill>
                            <a:schemeClr val="tx1"/>
                          </a:solidFill>
                          <a:latin typeface="+mn-lt"/>
                          <a:ea typeface="+mn-ea"/>
                          <a:cs typeface="+mn-cs"/>
                        </a:rPr>
                        <a:t>Identify dependencies &amp; draft architecture </a:t>
                      </a:r>
                    </a:p>
                    <a:p>
                      <a:pPr marL="171450" indent="-171450">
                        <a:buFont typeface="Arial" panose="020B0604020202020204" pitchFamily="34" charset="0"/>
                        <a:buChar char="•"/>
                      </a:pPr>
                      <a:r>
                        <a:rPr lang="en-US" sz="900" kern="1200" baseline="0" dirty="0">
                          <a:solidFill>
                            <a:schemeClr val="tx1"/>
                          </a:solidFill>
                          <a:latin typeface="+mn-lt"/>
                          <a:ea typeface="+mn-ea"/>
                          <a:cs typeface="+mn-cs"/>
                        </a:rPr>
                        <a:t>Support testing and validation activities</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Team Member of WPs 4 &amp; 5</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Set up ML infrastructure and deploy NLP models for Medical Coding </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Design data pipelines and interfaces</a:t>
                      </a:r>
                    </a:p>
                  </a:txBody>
                  <a:tcPr anchor="ctr"/>
                </a:tc>
                <a:extLst>
                  <a:ext uri="{0D108BD9-81ED-4DB2-BD59-A6C34878D82A}">
                    <a16:rowId xmlns:a16="http://schemas.microsoft.com/office/drawing/2014/main" val="3056261402"/>
                  </a:ext>
                </a:extLst>
              </a:tr>
              <a:tr h="783114">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baseline="0" dirty="0">
                          <a:solidFill>
                            <a:schemeClr val="tx1"/>
                          </a:solidFill>
                          <a:latin typeface="+mn-lt"/>
                          <a:ea typeface="+mn-ea"/>
                          <a:cs typeface="+mn-cs"/>
                        </a:rPr>
                        <a:t>&gt; 8 years designing and building IT infrastructures and cloud architectures</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&gt; 5 years experience in leading and managing Engineering teams</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&gt;3 years of experience in building ML infrastructure and deployment ready applications related to natural language processing and machine learning</a:t>
                      </a:r>
                    </a:p>
                  </a:txBody>
                  <a:tcPr anchor="ctr"/>
                </a:tc>
                <a:extLst>
                  <a:ext uri="{0D108BD9-81ED-4DB2-BD59-A6C34878D82A}">
                    <a16:rowId xmlns:a16="http://schemas.microsoft.com/office/drawing/2014/main" val="1212019360"/>
                  </a:ext>
                </a:extLst>
              </a:tr>
              <a:tr h="783114">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Deep experience in cloud and software architecture design as well as DevOps</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Excellence communication skills</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Collaborative work approach and analytical skills</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Deep knowledge of Cloud infrastructure services (AWS, etc.) </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Knowledge of DevOps concepts</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Experience with ML/DL frameworks such as </a:t>
                      </a:r>
                      <a:r>
                        <a:rPr lang="en-US" sz="900" kern="1200" baseline="0" dirty="0" err="1">
                          <a:solidFill>
                            <a:schemeClr val="tx1"/>
                          </a:solidFill>
                          <a:latin typeface="+mn-lt"/>
                          <a:ea typeface="+mn-ea"/>
                          <a:cs typeface="+mn-cs"/>
                        </a:rPr>
                        <a:t>Tensorflow</a:t>
                      </a:r>
                      <a:r>
                        <a:rPr lang="en-US" sz="900" kern="1200" baseline="0" dirty="0">
                          <a:solidFill>
                            <a:schemeClr val="tx1"/>
                          </a:solidFill>
                          <a:latin typeface="+mn-lt"/>
                          <a:ea typeface="+mn-ea"/>
                          <a:cs typeface="+mn-cs"/>
                        </a:rPr>
                        <a:t>, </a:t>
                      </a:r>
                      <a:r>
                        <a:rPr lang="en-US" sz="900" kern="1200" baseline="0" dirty="0" err="1">
                          <a:solidFill>
                            <a:schemeClr val="tx1"/>
                          </a:solidFill>
                          <a:latin typeface="+mn-lt"/>
                          <a:ea typeface="+mn-ea"/>
                          <a:cs typeface="+mn-cs"/>
                        </a:rPr>
                        <a:t>Keras</a:t>
                      </a:r>
                      <a:r>
                        <a:rPr lang="en-US" sz="900" kern="1200" baseline="0" dirty="0">
                          <a:solidFill>
                            <a:schemeClr val="tx1"/>
                          </a:solidFill>
                          <a:latin typeface="+mn-lt"/>
                          <a:ea typeface="+mn-ea"/>
                          <a:cs typeface="+mn-cs"/>
                        </a:rPr>
                        <a:t> or </a:t>
                      </a:r>
                      <a:r>
                        <a:rPr lang="en-US" sz="900" kern="1200" baseline="0" dirty="0" err="1">
                          <a:solidFill>
                            <a:schemeClr val="tx1"/>
                          </a:solidFill>
                          <a:latin typeface="+mn-lt"/>
                          <a:ea typeface="+mn-ea"/>
                          <a:cs typeface="+mn-cs"/>
                        </a:rPr>
                        <a:t>Pytorch</a:t>
                      </a:r>
                      <a:r>
                        <a:rPr lang="en-US" sz="900" kern="1200" baseline="0" dirty="0">
                          <a:solidFill>
                            <a:schemeClr val="tx1"/>
                          </a:solidFill>
                          <a:latin typeface="+mn-lt"/>
                          <a:ea typeface="+mn-ea"/>
                          <a:cs typeface="+mn-cs"/>
                        </a:rPr>
                        <a:t>, </a:t>
                      </a:r>
                    </a:p>
                  </a:txBody>
                  <a:tcPr anchor="ctr"/>
                </a:tc>
                <a:extLst>
                  <a:ext uri="{0D108BD9-81ED-4DB2-BD59-A6C34878D82A}">
                    <a16:rowId xmlns:a16="http://schemas.microsoft.com/office/drawing/2014/main" val="1875486222"/>
                  </a:ext>
                </a:extLst>
              </a:tr>
              <a:tr h="783114">
                <a:tc>
                  <a:txBody>
                    <a:bodyPr/>
                    <a:lstStyle/>
                    <a:p>
                      <a:pPr marL="171450" indent="-171450">
                        <a:buFont typeface="Arial" panose="020B0604020202020204" pitchFamily="34" charset="0"/>
                        <a:buChar char="•"/>
                      </a:pPr>
                      <a:r>
                        <a:rPr lang="en-US" sz="900" kern="1200" baseline="0" dirty="0">
                          <a:solidFill>
                            <a:schemeClr val="tx1"/>
                          </a:solidFill>
                          <a:latin typeface="+mn-lt"/>
                          <a:ea typeface="+mn-ea"/>
                          <a:cs typeface="+mn-cs"/>
                        </a:rPr>
                        <a:t>179 PD</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161 PD</a:t>
                      </a:r>
                    </a:p>
                  </a:txBody>
                  <a:tcPr anchor="ctr"/>
                </a:tc>
                <a:extLst>
                  <a:ext uri="{0D108BD9-81ED-4DB2-BD59-A6C34878D82A}">
                    <a16:rowId xmlns:a16="http://schemas.microsoft.com/office/drawing/2014/main" val="2404289000"/>
                  </a:ext>
                </a:extLst>
              </a:tr>
            </a:tbl>
          </a:graphicData>
        </a:graphic>
      </p:graphicFrame>
    </p:spTree>
    <p:extLst>
      <p:ext uri="{BB962C8B-B14F-4D97-AF65-F5344CB8AC3E}">
        <p14:creationId xmlns:p14="http://schemas.microsoft.com/office/powerpoint/2010/main" val="157396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3622535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Subject Matter Experts </a:t>
            </a:r>
          </a:p>
        </p:txBody>
      </p:sp>
      <p:sp>
        <p:nvSpPr>
          <p:cNvPr id="3" name="Title 2"/>
          <p:cNvSpPr>
            <a:spLocks noGrp="1"/>
          </p:cNvSpPr>
          <p:nvPr>
            <p:ph type="title"/>
          </p:nvPr>
        </p:nvSpPr>
        <p:spPr/>
        <p:txBody>
          <a:bodyPr/>
          <a:lstStyle/>
          <a:p>
            <a:r>
              <a:rPr lang="en-US" dirty="0"/>
              <a:t>Team Overview: Required Profiles</a:t>
            </a:r>
          </a:p>
        </p:txBody>
      </p:sp>
      <p:sp>
        <p:nvSpPr>
          <p:cNvPr id="5" name="Slide Number Placeholder 4"/>
          <p:cNvSpPr>
            <a:spLocks noGrp="1"/>
          </p:cNvSpPr>
          <p:nvPr>
            <p:ph type="sldNum" sz="quarter" idx="12"/>
          </p:nvPr>
        </p:nvSpPr>
        <p:spPr/>
        <p:txBody>
          <a:bodyPr/>
          <a:lstStyle/>
          <a:p>
            <a:fld id="{EEAD9179-7A6B-4268-BEB2-F3B8EB06115B}" type="slidenum">
              <a:rPr lang="en-US" smtClean="0"/>
              <a:t>43</a:t>
            </a:fld>
            <a:endParaRPr lang="en-US" dirty="0"/>
          </a:p>
        </p:txBody>
      </p:sp>
      <p:sp>
        <p:nvSpPr>
          <p:cNvPr id="40" name="Rectangle 39"/>
          <p:cNvSpPr/>
          <p:nvPr/>
        </p:nvSpPr>
        <p:spPr bwMode="gray">
          <a:xfrm>
            <a:off x="5081383" y="2063101"/>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Main responsibilities</a:t>
            </a:r>
          </a:p>
        </p:txBody>
      </p:sp>
      <p:sp>
        <p:nvSpPr>
          <p:cNvPr id="41" name="Rectangle 40"/>
          <p:cNvSpPr/>
          <p:nvPr/>
        </p:nvSpPr>
        <p:spPr bwMode="gray">
          <a:xfrm>
            <a:off x="7331085" y="2071310"/>
            <a:ext cx="15660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rial" panose="020B0604020202020204" pitchFamily="34" charset="0"/>
              </a:rPr>
              <a:t>Estimated Efforts</a:t>
            </a:r>
          </a:p>
        </p:txBody>
      </p:sp>
      <p:cxnSp>
        <p:nvCxnSpPr>
          <p:cNvPr id="44" name="Straight Connector 43"/>
          <p:cNvCxnSpPr/>
          <p:nvPr/>
        </p:nvCxnSpPr>
        <p:spPr bwMode="gray">
          <a:xfrm>
            <a:off x="2848303" y="2585160"/>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2848303" y="3212729"/>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2848303" y="3840298"/>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gray">
          <a:xfrm>
            <a:off x="2848303" y="4467867"/>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2848303" y="5723005"/>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4424858"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6945270" y="1945505"/>
            <a:ext cx="0" cy="430344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object 58"/>
          <p:cNvSpPr/>
          <p:nvPr/>
        </p:nvSpPr>
        <p:spPr>
          <a:xfrm>
            <a:off x="981821" y="1950043"/>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pPr marL="0" marR="0" lvl="0" indent="0" defTabSz="914400"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58" name="object 42"/>
          <p:cNvSpPr txBox="1"/>
          <p:nvPr/>
        </p:nvSpPr>
        <p:spPr>
          <a:xfrm>
            <a:off x="981821" y="2195100"/>
            <a:ext cx="872880" cy="504754"/>
          </a:xfrm>
          <a:prstGeom prst="rect">
            <a:avLst/>
          </a:prstGeom>
        </p:spPr>
        <p:txBody>
          <a:bodyPr vert="horz" wrap="square" lIns="0" tIns="0" rIns="0" bIns="0" rtlCol="0" anchor="ctr">
            <a:noAutofit/>
          </a:bodyPr>
          <a:lstStyle/>
          <a:p>
            <a:pPr marL="0" marR="508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bg1">
                    <a:lumMod val="85000"/>
                  </a:schemeClr>
                </a:solidFill>
                <a:effectLst/>
                <a:uLnTx/>
                <a:uFillTx/>
                <a:latin typeface="Open Sans"/>
                <a:cs typeface="Open Sans"/>
              </a:rPr>
              <a:t>Project Management</a:t>
            </a:r>
          </a:p>
        </p:txBody>
      </p:sp>
      <p:sp>
        <p:nvSpPr>
          <p:cNvPr id="59" name="object 42"/>
          <p:cNvSpPr txBox="1"/>
          <p:nvPr/>
        </p:nvSpPr>
        <p:spPr>
          <a:xfrm>
            <a:off x="981821" y="3187657"/>
            <a:ext cx="872880" cy="307777"/>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chemeClr val="bg1">
                    <a:lumMod val="85000"/>
                  </a:schemeClr>
                </a:solidFill>
                <a:effectLst/>
                <a:uLnTx/>
                <a:uFillTx/>
                <a:latin typeface="Open Sans"/>
                <a:cs typeface="Open Sans"/>
              </a:defRPr>
            </a:lvl1pPr>
          </a:lstStyle>
          <a:p>
            <a:r>
              <a:rPr lang="en-US" dirty="0"/>
              <a:t>Data Science</a:t>
            </a:r>
          </a:p>
        </p:txBody>
      </p:sp>
      <p:sp>
        <p:nvSpPr>
          <p:cNvPr id="60" name="object 42"/>
          <p:cNvSpPr txBox="1"/>
          <p:nvPr/>
        </p:nvSpPr>
        <p:spPr>
          <a:xfrm>
            <a:off x="981821" y="4104863"/>
            <a:ext cx="872880" cy="307777"/>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chemeClr val="bg1">
                    <a:lumMod val="85000"/>
                  </a:schemeClr>
                </a:solidFill>
                <a:effectLst/>
                <a:uLnTx/>
                <a:uFillTx/>
                <a:latin typeface="Open Sans"/>
                <a:cs typeface="Open Sans"/>
              </a:defRPr>
            </a:lvl1pPr>
          </a:lstStyle>
          <a:p>
            <a:r>
              <a:rPr lang="en-US" dirty="0"/>
              <a:t>Engineering</a:t>
            </a:r>
          </a:p>
        </p:txBody>
      </p:sp>
      <p:sp>
        <p:nvSpPr>
          <p:cNvPr id="61" name="object 42"/>
          <p:cNvSpPr txBox="1"/>
          <p:nvPr/>
        </p:nvSpPr>
        <p:spPr>
          <a:xfrm>
            <a:off x="981821" y="5011429"/>
            <a:ext cx="1090006" cy="307777"/>
          </a:xfrm>
          <a:prstGeom prst="rect">
            <a:avLst/>
          </a:prstGeom>
        </p:spPr>
        <p:txBody>
          <a:bodyPr vert="horz" wrap="square" lIns="0" tIns="0" rIns="0" bIns="0" rtlCol="0" anchor="ctr">
            <a:noAutofit/>
          </a:bodyPr>
          <a:lstStyle>
            <a:defPPr>
              <a:defRPr lang="de-DE"/>
            </a:defPPr>
            <a:lvl1pPr marR="5080" lvl="0" indent="0" fontAlgn="auto">
              <a:lnSpc>
                <a:spcPct val="100000"/>
              </a:lnSpc>
              <a:spcBef>
                <a:spcPts val="0"/>
              </a:spcBef>
              <a:spcAft>
                <a:spcPts val="0"/>
              </a:spcAft>
              <a:buClrTx/>
              <a:buSzTx/>
              <a:buFontTx/>
              <a:buNone/>
              <a:tabLst/>
              <a:defRPr kumimoji="0" sz="1000" b="1" i="0" u="none" strike="noStrike" kern="0" cap="none" spc="0" normalizeH="0" baseline="0">
                <a:ln>
                  <a:noFill/>
                </a:ln>
                <a:solidFill>
                  <a:srgbClr val="000000"/>
                </a:solidFill>
                <a:effectLst/>
                <a:uLnTx/>
                <a:uFillTx/>
                <a:latin typeface="Open Sans"/>
                <a:cs typeface="Open Sans"/>
              </a:defRPr>
            </a:lvl1pPr>
          </a:lstStyle>
          <a:p>
            <a:r>
              <a:rPr lang="en-US" dirty="0"/>
              <a:t>SMEs</a:t>
            </a:r>
          </a:p>
        </p:txBody>
      </p:sp>
      <p:sp>
        <p:nvSpPr>
          <p:cNvPr id="62" name="object 58"/>
          <p:cNvSpPr/>
          <p:nvPr/>
        </p:nvSpPr>
        <p:spPr>
          <a:xfrm>
            <a:off x="981821" y="2899192"/>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sp>
        <p:nvSpPr>
          <p:cNvPr id="63" name="object 58"/>
          <p:cNvSpPr/>
          <p:nvPr/>
        </p:nvSpPr>
        <p:spPr>
          <a:xfrm>
            <a:off x="981821" y="3827404"/>
            <a:ext cx="1080000" cy="45719"/>
          </a:xfrm>
          <a:custGeom>
            <a:avLst/>
            <a:gdLst/>
            <a:ahLst/>
            <a:cxnLst/>
            <a:rect l="l" t="t" r="r" b="b"/>
            <a:pathLst>
              <a:path w="6407784">
                <a:moveTo>
                  <a:pt x="0" y="0"/>
                </a:moveTo>
                <a:lnTo>
                  <a:pt x="6407658" y="0"/>
                </a:lnTo>
              </a:path>
            </a:pathLst>
          </a:custGeom>
          <a:noFill/>
          <a:ln w="19050" cap="flat" cmpd="sng" algn="ctr">
            <a:solidFill>
              <a:schemeClr val="bg1">
                <a:lumMod val="85000"/>
              </a:schemeClr>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sp>
        <p:nvSpPr>
          <p:cNvPr id="64" name="object 58"/>
          <p:cNvSpPr/>
          <p:nvPr/>
        </p:nvSpPr>
        <p:spPr>
          <a:xfrm>
            <a:off x="981821" y="4763499"/>
            <a:ext cx="1080000" cy="45719"/>
          </a:xfrm>
          <a:custGeom>
            <a:avLst/>
            <a:gdLst/>
            <a:ahLst/>
            <a:cxnLst/>
            <a:rect l="l" t="t" r="r" b="b"/>
            <a:pathLst>
              <a:path w="6407784">
                <a:moveTo>
                  <a:pt x="0" y="0"/>
                </a:moveTo>
                <a:lnTo>
                  <a:pt x="6407658" y="0"/>
                </a:lnTo>
              </a:path>
            </a:pathLst>
          </a:custGeom>
          <a:noFill/>
          <a:ln w="19050" cap="flat" cmpd="sng" algn="ctr">
            <a:solidFill>
              <a:srgbClr val="3EFAC5"/>
            </a:solidFill>
            <a:prstDash val="solid"/>
            <a:miter lim="800000"/>
          </a:ln>
          <a:effectLst/>
        </p:spPr>
        <p:txBody>
          <a:bodyPr wrap="square" lIns="0" tIns="0" rIns="0" bIns="0" rtlCol="0"/>
          <a:lstStyle/>
          <a:p>
            <a:endParaRPr lang="en-US" sz="1200" kern="0" dirty="0">
              <a:solidFill>
                <a:srgbClr val="000000"/>
              </a:solidFill>
              <a:latin typeface="Open Sans"/>
              <a:cs typeface="Open Sans"/>
            </a:endParaRPr>
          </a:p>
        </p:txBody>
      </p:sp>
      <p:grpSp>
        <p:nvGrpSpPr>
          <p:cNvPr id="6" name="Group 5"/>
          <p:cNvGrpSpPr>
            <a:grpSpLocks noChangeAspect="1"/>
          </p:cNvGrpSpPr>
          <p:nvPr/>
        </p:nvGrpSpPr>
        <p:grpSpPr>
          <a:xfrm>
            <a:off x="3124245" y="2636941"/>
            <a:ext cx="795089" cy="538095"/>
            <a:chOff x="3556984" y="4809021"/>
            <a:chExt cx="885090" cy="599006"/>
          </a:xfrm>
        </p:grpSpPr>
        <p:sp>
          <p:nvSpPr>
            <p:cNvPr id="72" name="TextBox 104"/>
            <p:cNvSpPr txBox="1">
              <a:spLocks/>
            </p:cNvSpPr>
            <p:nvPr/>
          </p:nvSpPr>
          <p:spPr>
            <a:xfrm flipH="1">
              <a:off x="3556984" y="5253850"/>
              <a:ext cx="885090" cy="154177"/>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Business SME</a:t>
              </a:r>
            </a:p>
          </p:txBody>
        </p:sp>
        <p:grpSp>
          <p:nvGrpSpPr>
            <p:cNvPr id="81" name="Group 80"/>
            <p:cNvGrpSpPr/>
            <p:nvPr/>
          </p:nvGrpSpPr>
          <p:grpSpPr>
            <a:xfrm>
              <a:off x="3766017" y="4809021"/>
              <a:ext cx="456394" cy="432000"/>
              <a:chOff x="2403298" y="5372990"/>
              <a:chExt cx="456394" cy="432000"/>
            </a:xfrm>
          </p:grpSpPr>
          <p:grpSp>
            <p:nvGrpSpPr>
              <p:cNvPr id="82" name="Group 81"/>
              <p:cNvGrpSpPr>
                <a:grpSpLocks noChangeAspect="1"/>
              </p:cNvGrpSpPr>
              <p:nvPr/>
            </p:nvGrpSpPr>
            <p:grpSpPr>
              <a:xfrm>
                <a:off x="2403298" y="5372990"/>
                <a:ext cx="432000" cy="432000"/>
                <a:chOff x="7560686" y="5182743"/>
                <a:chExt cx="576000" cy="576000"/>
              </a:xfrm>
            </p:grpSpPr>
            <p:grpSp>
              <p:nvGrpSpPr>
                <p:cNvPr id="84"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86"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5" name="Oval 84"/>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83" name="Oval 82"/>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aphicFrame>
        <p:nvGraphicFramePr>
          <p:cNvPr id="88" name="Table 87"/>
          <p:cNvGraphicFramePr>
            <a:graphicFrameLocks noGrp="1"/>
          </p:cNvGraphicFramePr>
          <p:nvPr>
            <p:extLst>
              <p:ext uri="{D42A27DB-BD31-4B8C-83A1-F6EECF244321}">
                <p14:modId xmlns:p14="http://schemas.microsoft.com/office/powerpoint/2010/main" val="1823086175"/>
              </p:ext>
            </p:extLst>
          </p:nvPr>
        </p:nvGraphicFramePr>
        <p:xfrm>
          <a:off x="4435372" y="2602643"/>
          <a:ext cx="4834756" cy="3780353"/>
        </p:xfrm>
        <a:graphic>
          <a:graphicData uri="http://schemas.openxmlformats.org/drawingml/2006/table">
            <a:tbl>
              <a:tblPr>
                <a:tableStyleId>{2D5ABB26-0587-4C30-8999-92F81FD0307C}</a:tableStyleId>
              </a:tblPr>
              <a:tblGrid>
                <a:gridCol w="2511437">
                  <a:extLst>
                    <a:ext uri="{9D8B030D-6E8A-4147-A177-3AD203B41FA5}">
                      <a16:colId xmlns:a16="http://schemas.microsoft.com/office/drawing/2014/main" val="3814538448"/>
                    </a:ext>
                  </a:extLst>
                </a:gridCol>
                <a:gridCol w="2323319">
                  <a:extLst>
                    <a:ext uri="{9D8B030D-6E8A-4147-A177-3AD203B41FA5}">
                      <a16:colId xmlns:a16="http://schemas.microsoft.com/office/drawing/2014/main" val="3281106320"/>
                    </a:ext>
                  </a:extLst>
                </a:gridCol>
              </a:tblGrid>
              <a:tr h="626056">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Provide feedback during model development regarding performance and error patterns</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Support DS with business knowledge</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74 PD</a:t>
                      </a:r>
                    </a:p>
                  </a:txBody>
                  <a:tcPr anchor="ctr"/>
                </a:tc>
                <a:extLst>
                  <a:ext uri="{0D108BD9-81ED-4DB2-BD59-A6C34878D82A}">
                    <a16:rowId xmlns:a16="http://schemas.microsoft.com/office/drawing/2014/main" val="3056261402"/>
                  </a:ext>
                </a:extLst>
              </a:tr>
              <a:tr h="626056">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Responsible for MPC system, including availability, installation and maintenance</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Supports validation and deployment of new system with respect to MPC</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15 PD</a:t>
                      </a:r>
                    </a:p>
                  </a:txBody>
                  <a:tcPr anchor="ctr"/>
                </a:tc>
                <a:extLst>
                  <a:ext uri="{0D108BD9-81ED-4DB2-BD59-A6C34878D82A}">
                    <a16:rowId xmlns:a16="http://schemas.microsoft.com/office/drawing/2014/main" val="1212019360"/>
                  </a:ext>
                </a:extLst>
              </a:tr>
              <a:tr h="579953">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Ensuring that the system and its operation is fit for intended use and in compliance with all applicable regulations</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15 PD</a:t>
                      </a:r>
                    </a:p>
                  </a:txBody>
                  <a:tcPr anchor="ctr"/>
                </a:tc>
                <a:extLst>
                  <a:ext uri="{0D108BD9-81ED-4DB2-BD59-A6C34878D82A}">
                    <a16:rowId xmlns:a16="http://schemas.microsoft.com/office/drawing/2014/main" val="1875486222"/>
                  </a:ext>
                </a:extLst>
              </a:tr>
              <a:tr h="626056">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Support different teams by providing data, feedback and knowledge about MPC interface as well as during validation and deployment</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122 PD</a:t>
                      </a:r>
                    </a:p>
                  </a:txBody>
                  <a:tcPr anchor="ctr"/>
                </a:tc>
                <a:extLst>
                  <a:ext uri="{0D108BD9-81ED-4DB2-BD59-A6C34878D82A}">
                    <a16:rowId xmlns:a16="http://schemas.microsoft.com/office/drawing/2014/main" val="3597200431"/>
                  </a:ext>
                </a:extLst>
              </a:tr>
              <a:tr h="626056">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Support Data Science Streams in Sprint planning and reviews through providing feedback and suggestions with regard to model development</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19 PD</a:t>
                      </a:r>
                    </a:p>
                  </a:txBody>
                  <a:tcPr anchor="ctr"/>
                </a:tc>
                <a:extLst>
                  <a:ext uri="{0D108BD9-81ED-4DB2-BD59-A6C34878D82A}">
                    <a16:rowId xmlns:a16="http://schemas.microsoft.com/office/drawing/2014/main" val="4255085400"/>
                  </a:ext>
                </a:extLst>
              </a:tr>
              <a:tr h="626056">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Ensures compliance with applicable requirements and policies</a:t>
                      </a:r>
                    </a:p>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Reviews and approves system deliverables and releases system</a:t>
                      </a:r>
                    </a:p>
                  </a:txBody>
                  <a:tcPr anchor="ctr"/>
                </a:tc>
                <a:tc>
                  <a:txBody>
                    <a:bodyPr/>
                    <a:lstStyle/>
                    <a:p>
                      <a:pPr marL="171450" indent="-171450" algn="l" defTabSz="914400" rtl="0" eaLnBrk="1" latinLnBrk="0" hangingPunct="1">
                        <a:buFont typeface="Arial" panose="020B0604020202020204" pitchFamily="34" charset="0"/>
                        <a:buChar char="•"/>
                      </a:pPr>
                      <a:r>
                        <a:rPr lang="en-US" sz="900" kern="1200" baseline="0" dirty="0">
                          <a:solidFill>
                            <a:schemeClr val="tx1"/>
                          </a:solidFill>
                          <a:latin typeface="+mn-lt"/>
                          <a:ea typeface="+mn-ea"/>
                          <a:cs typeface="+mn-cs"/>
                        </a:rPr>
                        <a:t>131 PD</a:t>
                      </a:r>
                    </a:p>
                  </a:txBody>
                  <a:tcPr anchor="ctr"/>
                </a:tc>
                <a:extLst>
                  <a:ext uri="{0D108BD9-81ED-4DB2-BD59-A6C34878D82A}">
                    <a16:rowId xmlns:a16="http://schemas.microsoft.com/office/drawing/2014/main" val="2404289000"/>
                  </a:ext>
                </a:extLst>
              </a:tr>
            </a:tbl>
          </a:graphicData>
        </a:graphic>
      </p:graphicFrame>
      <p:grpSp>
        <p:nvGrpSpPr>
          <p:cNvPr id="90" name="Group 89"/>
          <p:cNvGrpSpPr>
            <a:grpSpLocks noChangeAspect="1"/>
          </p:cNvGrpSpPr>
          <p:nvPr/>
        </p:nvGrpSpPr>
        <p:grpSpPr>
          <a:xfrm>
            <a:off x="3121042" y="3264510"/>
            <a:ext cx="801501" cy="538095"/>
            <a:chOff x="3553416" y="4809021"/>
            <a:chExt cx="892227" cy="599006"/>
          </a:xfrm>
        </p:grpSpPr>
        <p:sp>
          <p:nvSpPr>
            <p:cNvPr id="91" name="TextBox 104"/>
            <p:cNvSpPr txBox="1">
              <a:spLocks/>
            </p:cNvSpPr>
            <p:nvPr/>
          </p:nvSpPr>
          <p:spPr>
            <a:xfrm flipH="1">
              <a:off x="3553416" y="5253850"/>
              <a:ext cx="892227" cy="154177"/>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System Owner</a:t>
              </a:r>
            </a:p>
          </p:txBody>
        </p:sp>
        <p:grpSp>
          <p:nvGrpSpPr>
            <p:cNvPr id="92" name="Group 91"/>
            <p:cNvGrpSpPr/>
            <p:nvPr/>
          </p:nvGrpSpPr>
          <p:grpSpPr>
            <a:xfrm>
              <a:off x="3766017" y="4809021"/>
              <a:ext cx="456394" cy="432000"/>
              <a:chOff x="2403298" y="5372990"/>
              <a:chExt cx="456394" cy="432000"/>
            </a:xfrm>
          </p:grpSpPr>
          <p:grpSp>
            <p:nvGrpSpPr>
              <p:cNvPr id="93" name="Group 92"/>
              <p:cNvGrpSpPr>
                <a:grpSpLocks noChangeAspect="1"/>
              </p:cNvGrpSpPr>
              <p:nvPr/>
            </p:nvGrpSpPr>
            <p:grpSpPr>
              <a:xfrm>
                <a:off x="2403298" y="5372990"/>
                <a:ext cx="432000" cy="432000"/>
                <a:chOff x="7560686" y="5182743"/>
                <a:chExt cx="576000" cy="576000"/>
              </a:xfrm>
            </p:grpSpPr>
            <p:grpSp>
              <p:nvGrpSpPr>
                <p:cNvPr id="95"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97"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6" name="Oval 95"/>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94" name="Oval 93"/>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99" name="Group 98"/>
          <p:cNvGrpSpPr>
            <a:grpSpLocks noChangeAspect="1"/>
          </p:cNvGrpSpPr>
          <p:nvPr/>
        </p:nvGrpSpPr>
        <p:grpSpPr>
          <a:xfrm>
            <a:off x="3044096" y="3892079"/>
            <a:ext cx="955391" cy="538095"/>
            <a:chOff x="3467761" y="4809021"/>
            <a:chExt cx="1063537" cy="599006"/>
          </a:xfrm>
        </p:grpSpPr>
        <p:sp>
          <p:nvSpPr>
            <p:cNvPr id="100" name="TextBox 104"/>
            <p:cNvSpPr txBox="1">
              <a:spLocks/>
            </p:cNvSpPr>
            <p:nvPr/>
          </p:nvSpPr>
          <p:spPr>
            <a:xfrm flipH="1">
              <a:off x="3467761" y="5253850"/>
              <a:ext cx="1063537" cy="154177"/>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Process Manager</a:t>
              </a:r>
            </a:p>
          </p:txBody>
        </p:sp>
        <p:grpSp>
          <p:nvGrpSpPr>
            <p:cNvPr id="101" name="Group 100"/>
            <p:cNvGrpSpPr/>
            <p:nvPr/>
          </p:nvGrpSpPr>
          <p:grpSpPr>
            <a:xfrm>
              <a:off x="3766017" y="4809021"/>
              <a:ext cx="456394" cy="432000"/>
              <a:chOff x="2403298" y="5372990"/>
              <a:chExt cx="456394" cy="432000"/>
            </a:xfrm>
          </p:grpSpPr>
          <p:grpSp>
            <p:nvGrpSpPr>
              <p:cNvPr id="102" name="Group 101"/>
              <p:cNvGrpSpPr>
                <a:grpSpLocks noChangeAspect="1"/>
              </p:cNvGrpSpPr>
              <p:nvPr/>
            </p:nvGrpSpPr>
            <p:grpSpPr>
              <a:xfrm>
                <a:off x="2403298" y="5372990"/>
                <a:ext cx="432000" cy="432000"/>
                <a:chOff x="7560686" y="5182743"/>
                <a:chExt cx="576000" cy="576000"/>
              </a:xfrm>
            </p:grpSpPr>
            <p:grpSp>
              <p:nvGrpSpPr>
                <p:cNvPr id="104"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106"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5" name="Oval 104"/>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03" name="Oval 102"/>
              <p:cNvSpPr/>
              <p:nvPr/>
            </p:nvSpPr>
            <p:spPr>
              <a:xfrm>
                <a:off x="2714818" y="5647884"/>
                <a:ext cx="144874" cy="144000"/>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108" name="Group 107"/>
          <p:cNvGrpSpPr>
            <a:grpSpLocks noChangeAspect="1"/>
          </p:cNvGrpSpPr>
          <p:nvPr/>
        </p:nvGrpSpPr>
        <p:grpSpPr>
          <a:xfrm>
            <a:off x="3252481" y="4519648"/>
            <a:ext cx="538610" cy="538095"/>
            <a:chOff x="3699739" y="4809021"/>
            <a:chExt cx="599579" cy="599006"/>
          </a:xfrm>
        </p:grpSpPr>
        <p:sp>
          <p:nvSpPr>
            <p:cNvPr id="109" name="TextBox 104"/>
            <p:cNvSpPr txBox="1">
              <a:spLocks/>
            </p:cNvSpPr>
            <p:nvPr/>
          </p:nvSpPr>
          <p:spPr>
            <a:xfrm flipH="1">
              <a:off x="3699739" y="5253850"/>
              <a:ext cx="599579" cy="154177"/>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MPC SME</a:t>
              </a:r>
            </a:p>
          </p:txBody>
        </p:sp>
        <p:grpSp>
          <p:nvGrpSpPr>
            <p:cNvPr id="110" name="Group 109"/>
            <p:cNvGrpSpPr/>
            <p:nvPr/>
          </p:nvGrpSpPr>
          <p:grpSpPr>
            <a:xfrm>
              <a:off x="3766017" y="4809021"/>
              <a:ext cx="456394" cy="432000"/>
              <a:chOff x="2403298" y="5372990"/>
              <a:chExt cx="456394" cy="432000"/>
            </a:xfrm>
          </p:grpSpPr>
          <p:grpSp>
            <p:nvGrpSpPr>
              <p:cNvPr id="111" name="Group 110"/>
              <p:cNvGrpSpPr>
                <a:grpSpLocks noChangeAspect="1"/>
              </p:cNvGrpSpPr>
              <p:nvPr/>
            </p:nvGrpSpPr>
            <p:grpSpPr>
              <a:xfrm>
                <a:off x="2403298" y="5372990"/>
                <a:ext cx="432000" cy="432000"/>
                <a:chOff x="7560686" y="5182743"/>
                <a:chExt cx="576000" cy="576000"/>
              </a:xfrm>
            </p:grpSpPr>
            <p:grpSp>
              <p:nvGrpSpPr>
                <p:cNvPr id="113"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115"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Oval 113"/>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12" name="Oval 111"/>
              <p:cNvSpPr/>
              <p:nvPr/>
            </p:nvSpPr>
            <p:spPr>
              <a:xfrm>
                <a:off x="2714818" y="5647884"/>
                <a:ext cx="144874"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117" name="Group 116"/>
          <p:cNvGrpSpPr>
            <a:grpSpLocks noChangeAspect="1"/>
          </p:cNvGrpSpPr>
          <p:nvPr/>
        </p:nvGrpSpPr>
        <p:grpSpPr>
          <a:xfrm>
            <a:off x="3265304" y="5147217"/>
            <a:ext cx="512962" cy="538095"/>
            <a:chOff x="3714015" y="4809021"/>
            <a:chExt cx="571028" cy="599006"/>
          </a:xfrm>
        </p:grpSpPr>
        <p:sp>
          <p:nvSpPr>
            <p:cNvPr id="118" name="TextBox 104"/>
            <p:cNvSpPr txBox="1">
              <a:spLocks/>
            </p:cNvSpPr>
            <p:nvPr/>
          </p:nvSpPr>
          <p:spPr>
            <a:xfrm flipH="1">
              <a:off x="3714015" y="5253850"/>
              <a:ext cx="571028" cy="154177"/>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NLP SME</a:t>
              </a:r>
            </a:p>
          </p:txBody>
        </p:sp>
        <p:grpSp>
          <p:nvGrpSpPr>
            <p:cNvPr id="119" name="Group 118"/>
            <p:cNvGrpSpPr/>
            <p:nvPr/>
          </p:nvGrpSpPr>
          <p:grpSpPr>
            <a:xfrm>
              <a:off x="3766017" y="4809021"/>
              <a:ext cx="456394" cy="432000"/>
              <a:chOff x="2403298" y="5372990"/>
              <a:chExt cx="456394" cy="432000"/>
            </a:xfrm>
          </p:grpSpPr>
          <p:grpSp>
            <p:nvGrpSpPr>
              <p:cNvPr id="120" name="Group 119"/>
              <p:cNvGrpSpPr>
                <a:grpSpLocks noChangeAspect="1"/>
              </p:cNvGrpSpPr>
              <p:nvPr/>
            </p:nvGrpSpPr>
            <p:grpSpPr>
              <a:xfrm>
                <a:off x="2403298" y="5372990"/>
                <a:ext cx="432000" cy="432000"/>
                <a:chOff x="7560686" y="5182743"/>
                <a:chExt cx="576000" cy="576000"/>
              </a:xfrm>
            </p:grpSpPr>
            <p:grpSp>
              <p:nvGrpSpPr>
                <p:cNvPr id="122"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124"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3" name="Oval 122"/>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21" name="Oval 120"/>
              <p:cNvSpPr/>
              <p:nvPr/>
            </p:nvSpPr>
            <p:spPr>
              <a:xfrm>
                <a:off x="2714818" y="5647884"/>
                <a:ext cx="144874"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grpSp>
        <p:nvGrpSpPr>
          <p:cNvPr id="126" name="Group 125"/>
          <p:cNvGrpSpPr>
            <a:grpSpLocks noChangeAspect="1"/>
          </p:cNvGrpSpPr>
          <p:nvPr/>
        </p:nvGrpSpPr>
        <p:grpSpPr>
          <a:xfrm>
            <a:off x="3105009" y="5774782"/>
            <a:ext cx="833562" cy="538095"/>
            <a:chOff x="3535572" y="4809021"/>
            <a:chExt cx="927918" cy="599006"/>
          </a:xfrm>
        </p:grpSpPr>
        <p:sp>
          <p:nvSpPr>
            <p:cNvPr id="127" name="TextBox 104"/>
            <p:cNvSpPr txBox="1">
              <a:spLocks/>
            </p:cNvSpPr>
            <p:nvPr/>
          </p:nvSpPr>
          <p:spPr>
            <a:xfrm flipH="1">
              <a:off x="3535572" y="5253850"/>
              <a:ext cx="927918" cy="154177"/>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Open Sans"/>
                </a:rPr>
                <a:t>Validation SME</a:t>
              </a:r>
            </a:p>
          </p:txBody>
        </p:sp>
        <p:grpSp>
          <p:nvGrpSpPr>
            <p:cNvPr id="128" name="Group 127"/>
            <p:cNvGrpSpPr/>
            <p:nvPr/>
          </p:nvGrpSpPr>
          <p:grpSpPr>
            <a:xfrm>
              <a:off x="3766017" y="4809021"/>
              <a:ext cx="456394" cy="432000"/>
              <a:chOff x="2403298" y="5372990"/>
              <a:chExt cx="456394" cy="432000"/>
            </a:xfrm>
          </p:grpSpPr>
          <p:grpSp>
            <p:nvGrpSpPr>
              <p:cNvPr id="129" name="Group 128"/>
              <p:cNvGrpSpPr>
                <a:grpSpLocks noChangeAspect="1"/>
              </p:cNvGrpSpPr>
              <p:nvPr/>
            </p:nvGrpSpPr>
            <p:grpSpPr>
              <a:xfrm>
                <a:off x="2403298" y="5372990"/>
                <a:ext cx="432000" cy="432000"/>
                <a:chOff x="7560686" y="5182743"/>
                <a:chExt cx="576000" cy="576000"/>
              </a:xfrm>
            </p:grpSpPr>
            <p:grpSp>
              <p:nvGrpSpPr>
                <p:cNvPr id="131" name="myP_People">
                  <a:extLst>
                    <a:ext uri="{FF2B5EF4-FFF2-40B4-BE49-F238E27FC236}">
                      <a16:creationId xmlns:a16="http://schemas.microsoft.com/office/drawing/2014/main" id="{CA5FD94D-D58A-4CD4-BC68-4196AAB74D39}"/>
                    </a:ext>
                  </a:extLst>
                </p:cNvPr>
                <p:cNvGrpSpPr/>
                <p:nvPr/>
              </p:nvGrpSpPr>
              <p:grpSpPr>
                <a:xfrm>
                  <a:off x="7758478" y="5290326"/>
                  <a:ext cx="180416" cy="360834"/>
                  <a:chOff x="11155363" y="5319713"/>
                  <a:chExt cx="200025" cy="400051"/>
                </a:xfrm>
                <a:solidFill>
                  <a:schemeClr val="accent1"/>
                </a:solidFill>
              </p:grpSpPr>
              <p:sp>
                <p:nvSpPr>
                  <p:cNvPr id="133" name="Freeform 87">
                    <a:extLst>
                      <a:ext uri="{FF2B5EF4-FFF2-40B4-BE49-F238E27FC236}">
                        <a16:creationId xmlns:a16="http://schemas.microsoft.com/office/drawing/2014/main" id="{5D8D7B74-5927-42F5-B38A-E759FAAB6288}"/>
                      </a:ext>
                    </a:extLst>
                  </p:cNvPr>
                  <p:cNvSpPr>
                    <a:spLocks noEditPoints="1"/>
                  </p:cNvSpPr>
                  <p:nvPr/>
                </p:nvSpPr>
                <p:spPr bwMode="auto">
                  <a:xfrm>
                    <a:off x="11174413" y="5319713"/>
                    <a:ext cx="161925" cy="152400"/>
                  </a:xfrm>
                  <a:custGeom>
                    <a:avLst/>
                    <a:gdLst>
                      <a:gd name="T0" fmla="*/ 31 w 264"/>
                      <a:gd name="T1" fmla="*/ 48 h 250"/>
                      <a:gd name="T2" fmla="*/ 0 w 264"/>
                      <a:gd name="T3" fmla="*/ 160 h 250"/>
                      <a:gd name="T4" fmla="*/ 39 w 264"/>
                      <a:gd name="T5" fmla="*/ 250 h 250"/>
                      <a:gd name="T6" fmla="*/ 47 w 264"/>
                      <a:gd name="T7" fmla="*/ 247 h 250"/>
                      <a:gd name="T8" fmla="*/ 132 w 264"/>
                      <a:gd name="T9" fmla="*/ 250 h 250"/>
                      <a:gd name="T10" fmla="*/ 217 w 264"/>
                      <a:gd name="T11" fmla="*/ 247 h 250"/>
                      <a:gd name="T12" fmla="*/ 232 w 264"/>
                      <a:gd name="T13" fmla="*/ 246 h 250"/>
                      <a:gd name="T14" fmla="*/ 264 w 264"/>
                      <a:gd name="T15" fmla="*/ 133 h 250"/>
                      <a:gd name="T16" fmla="*/ 225 w 264"/>
                      <a:gd name="T17" fmla="*/ 39 h 250"/>
                      <a:gd name="T18" fmla="*/ 244 w 264"/>
                      <a:gd name="T19" fmla="*/ 160 h 250"/>
                      <a:gd name="T20" fmla="*/ 209 w 264"/>
                      <a:gd name="T21" fmla="*/ 210 h 250"/>
                      <a:gd name="T22" fmla="*/ 226 w 264"/>
                      <a:gd name="T23" fmla="*/ 137 h 250"/>
                      <a:gd name="T24" fmla="*/ 226 w 264"/>
                      <a:gd name="T25" fmla="*/ 134 h 250"/>
                      <a:gd name="T26" fmla="*/ 226 w 264"/>
                      <a:gd name="T27" fmla="*/ 132 h 250"/>
                      <a:gd name="T28" fmla="*/ 225 w 264"/>
                      <a:gd name="T29" fmla="*/ 130 h 250"/>
                      <a:gd name="T30" fmla="*/ 223 w 264"/>
                      <a:gd name="T31" fmla="*/ 128 h 250"/>
                      <a:gd name="T32" fmla="*/ 222 w 264"/>
                      <a:gd name="T33" fmla="*/ 127 h 250"/>
                      <a:gd name="T34" fmla="*/ 221 w 264"/>
                      <a:gd name="T35" fmla="*/ 126 h 250"/>
                      <a:gd name="T36" fmla="*/ 217 w 264"/>
                      <a:gd name="T37" fmla="*/ 125 h 250"/>
                      <a:gd name="T38" fmla="*/ 215 w 264"/>
                      <a:gd name="T39" fmla="*/ 125 h 250"/>
                      <a:gd name="T40" fmla="*/ 215 w 264"/>
                      <a:gd name="T41" fmla="*/ 125 h 250"/>
                      <a:gd name="T42" fmla="*/ 215 w 264"/>
                      <a:gd name="T43" fmla="*/ 125 h 250"/>
                      <a:gd name="T44" fmla="*/ 66 w 264"/>
                      <a:gd name="T45" fmla="*/ 84 h 250"/>
                      <a:gd name="T46" fmla="*/ 63 w 264"/>
                      <a:gd name="T47" fmla="*/ 82 h 250"/>
                      <a:gd name="T48" fmla="*/ 60 w 264"/>
                      <a:gd name="T49" fmla="*/ 82 h 250"/>
                      <a:gd name="T50" fmla="*/ 59 w 264"/>
                      <a:gd name="T51" fmla="*/ 82 h 250"/>
                      <a:gd name="T52" fmla="*/ 57 w 264"/>
                      <a:gd name="T53" fmla="*/ 83 h 250"/>
                      <a:gd name="T54" fmla="*/ 55 w 264"/>
                      <a:gd name="T55" fmla="*/ 84 h 250"/>
                      <a:gd name="T56" fmla="*/ 54 w 264"/>
                      <a:gd name="T57" fmla="*/ 85 h 250"/>
                      <a:gd name="T58" fmla="*/ 52 w 264"/>
                      <a:gd name="T59" fmla="*/ 86 h 250"/>
                      <a:gd name="T60" fmla="*/ 52 w 264"/>
                      <a:gd name="T61" fmla="*/ 87 h 250"/>
                      <a:gd name="T62" fmla="*/ 38 w 264"/>
                      <a:gd name="T63" fmla="*/ 155 h 250"/>
                      <a:gd name="T64" fmla="*/ 41 w 264"/>
                      <a:gd name="T65" fmla="*/ 225 h 250"/>
                      <a:gd name="T66" fmla="*/ 20 w 264"/>
                      <a:gd name="T67" fmla="*/ 133 h 250"/>
                      <a:gd name="T68" fmla="*/ 132 w 264"/>
                      <a:gd name="T69" fmla="*/ 20 h 250"/>
                      <a:gd name="T70" fmla="*/ 218 w 264"/>
                      <a:gd name="T71" fmla="*/ 60 h 250"/>
                      <a:gd name="T72" fmla="*/ 244 w 264"/>
                      <a:gd name="T73" fmla="*/ 160 h 250"/>
                      <a:gd name="T74" fmla="*/ 132 w 264"/>
                      <a:gd name="T75" fmla="*/ 230 h 250"/>
                      <a:gd name="T76" fmla="*/ 76 w 264"/>
                      <a:gd name="T77" fmla="*/ 204 h 250"/>
                      <a:gd name="T78" fmla="*/ 58 w 264"/>
                      <a:gd name="T79" fmla="*/ 155 h 250"/>
                      <a:gd name="T80" fmla="*/ 64 w 264"/>
                      <a:gd name="T81" fmla="*/ 106 h 250"/>
                      <a:gd name="T82" fmla="*/ 70 w 264"/>
                      <a:gd name="T83" fmla="*/ 110 h 250"/>
                      <a:gd name="T84" fmla="*/ 77 w 264"/>
                      <a:gd name="T85" fmla="*/ 114 h 250"/>
                      <a:gd name="T86" fmla="*/ 84 w 264"/>
                      <a:gd name="T87" fmla="*/ 118 h 250"/>
                      <a:gd name="T88" fmla="*/ 92 w 264"/>
                      <a:gd name="T89" fmla="*/ 122 h 250"/>
                      <a:gd name="T90" fmla="*/ 100 w 264"/>
                      <a:gd name="T91" fmla="*/ 125 h 250"/>
                      <a:gd name="T92" fmla="*/ 108 w 264"/>
                      <a:gd name="T93" fmla="*/ 129 h 250"/>
                      <a:gd name="T94" fmla="*/ 117 w 264"/>
                      <a:gd name="T95" fmla="*/ 132 h 250"/>
                      <a:gd name="T96" fmla="*/ 127 w 264"/>
                      <a:gd name="T97" fmla="*/ 135 h 250"/>
                      <a:gd name="T98" fmla="*/ 137 w 264"/>
                      <a:gd name="T99" fmla="*/ 138 h 250"/>
                      <a:gd name="T100" fmla="*/ 148 w 264"/>
                      <a:gd name="T101" fmla="*/ 140 h 250"/>
                      <a:gd name="T102" fmla="*/ 159 w 264"/>
                      <a:gd name="T103" fmla="*/ 143 h 250"/>
                      <a:gd name="T104" fmla="*/ 187 w 264"/>
                      <a:gd name="T105" fmla="*/ 145 h 250"/>
                      <a:gd name="T106" fmla="*/ 196 w 264"/>
                      <a:gd name="T107" fmla="*/ 145 h 250"/>
                      <a:gd name="T108" fmla="*/ 206 w 264"/>
                      <a:gd name="T109" fmla="*/ 145 h 250"/>
                      <a:gd name="T110" fmla="*/ 194 w 264"/>
                      <a:gd name="T111" fmla="*/ 196 h 250"/>
                      <a:gd name="T112" fmla="*/ 181 w 264"/>
                      <a:gd name="T113" fmla="*/ 21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 h="250">
                        <a:moveTo>
                          <a:pt x="132" y="0"/>
                        </a:moveTo>
                        <a:cubicBezTo>
                          <a:pt x="93" y="0"/>
                          <a:pt x="56" y="18"/>
                          <a:pt x="31" y="48"/>
                        </a:cubicBezTo>
                        <a:cubicBezTo>
                          <a:pt x="11" y="71"/>
                          <a:pt x="0" y="102"/>
                          <a:pt x="0" y="133"/>
                        </a:cubicBezTo>
                        <a:cubicBezTo>
                          <a:pt x="0" y="160"/>
                          <a:pt x="0" y="160"/>
                          <a:pt x="0" y="160"/>
                        </a:cubicBezTo>
                        <a:cubicBezTo>
                          <a:pt x="0" y="192"/>
                          <a:pt x="11" y="222"/>
                          <a:pt x="32" y="246"/>
                        </a:cubicBezTo>
                        <a:cubicBezTo>
                          <a:pt x="34" y="248"/>
                          <a:pt x="37" y="250"/>
                          <a:pt x="39" y="250"/>
                        </a:cubicBezTo>
                        <a:cubicBezTo>
                          <a:pt x="39" y="250"/>
                          <a:pt x="40" y="250"/>
                          <a:pt x="40" y="250"/>
                        </a:cubicBezTo>
                        <a:cubicBezTo>
                          <a:pt x="42" y="250"/>
                          <a:pt x="45" y="249"/>
                          <a:pt x="47" y="247"/>
                        </a:cubicBezTo>
                        <a:cubicBezTo>
                          <a:pt x="69" y="225"/>
                          <a:pt x="69" y="225"/>
                          <a:pt x="69" y="225"/>
                        </a:cubicBezTo>
                        <a:cubicBezTo>
                          <a:pt x="85" y="240"/>
                          <a:pt x="108" y="250"/>
                          <a:pt x="132" y="250"/>
                        </a:cubicBezTo>
                        <a:cubicBezTo>
                          <a:pt x="156" y="250"/>
                          <a:pt x="178" y="240"/>
                          <a:pt x="195" y="225"/>
                        </a:cubicBezTo>
                        <a:cubicBezTo>
                          <a:pt x="217" y="247"/>
                          <a:pt x="217" y="247"/>
                          <a:pt x="217" y="247"/>
                        </a:cubicBezTo>
                        <a:cubicBezTo>
                          <a:pt x="219" y="249"/>
                          <a:pt x="222" y="250"/>
                          <a:pt x="224" y="250"/>
                        </a:cubicBezTo>
                        <a:cubicBezTo>
                          <a:pt x="227" y="250"/>
                          <a:pt x="230" y="248"/>
                          <a:pt x="232" y="246"/>
                        </a:cubicBezTo>
                        <a:cubicBezTo>
                          <a:pt x="253" y="222"/>
                          <a:pt x="264" y="192"/>
                          <a:pt x="264" y="160"/>
                        </a:cubicBezTo>
                        <a:cubicBezTo>
                          <a:pt x="264" y="133"/>
                          <a:pt x="264" y="133"/>
                          <a:pt x="264" y="133"/>
                        </a:cubicBezTo>
                        <a:cubicBezTo>
                          <a:pt x="264" y="102"/>
                          <a:pt x="253" y="71"/>
                          <a:pt x="233" y="48"/>
                        </a:cubicBezTo>
                        <a:cubicBezTo>
                          <a:pt x="231" y="45"/>
                          <a:pt x="228" y="42"/>
                          <a:pt x="225" y="39"/>
                        </a:cubicBezTo>
                        <a:cubicBezTo>
                          <a:pt x="200" y="14"/>
                          <a:pt x="167" y="0"/>
                          <a:pt x="132" y="0"/>
                        </a:cubicBezTo>
                        <a:close/>
                        <a:moveTo>
                          <a:pt x="244" y="160"/>
                        </a:moveTo>
                        <a:cubicBezTo>
                          <a:pt x="244" y="183"/>
                          <a:pt x="237" y="206"/>
                          <a:pt x="223" y="225"/>
                        </a:cubicBezTo>
                        <a:cubicBezTo>
                          <a:pt x="209" y="210"/>
                          <a:pt x="209" y="210"/>
                          <a:pt x="209" y="210"/>
                        </a:cubicBezTo>
                        <a:cubicBezTo>
                          <a:pt x="220" y="195"/>
                          <a:pt x="226" y="176"/>
                          <a:pt x="226" y="155"/>
                        </a:cubicBezTo>
                        <a:cubicBezTo>
                          <a:pt x="226" y="137"/>
                          <a:pt x="226" y="137"/>
                          <a:pt x="226" y="137"/>
                        </a:cubicBezTo>
                        <a:cubicBezTo>
                          <a:pt x="226" y="136"/>
                          <a:pt x="226" y="135"/>
                          <a:pt x="226" y="134"/>
                        </a:cubicBezTo>
                        <a:cubicBezTo>
                          <a:pt x="226" y="134"/>
                          <a:pt x="226" y="134"/>
                          <a:pt x="226" y="134"/>
                        </a:cubicBezTo>
                        <a:cubicBezTo>
                          <a:pt x="226" y="133"/>
                          <a:pt x="226" y="133"/>
                          <a:pt x="226" y="133"/>
                        </a:cubicBezTo>
                        <a:cubicBezTo>
                          <a:pt x="226" y="132"/>
                          <a:pt x="226" y="132"/>
                          <a:pt x="226" y="132"/>
                        </a:cubicBezTo>
                        <a:cubicBezTo>
                          <a:pt x="226" y="132"/>
                          <a:pt x="225" y="131"/>
                          <a:pt x="225" y="131"/>
                        </a:cubicBezTo>
                        <a:cubicBezTo>
                          <a:pt x="225" y="131"/>
                          <a:pt x="225" y="130"/>
                          <a:pt x="225" y="130"/>
                        </a:cubicBezTo>
                        <a:cubicBezTo>
                          <a:pt x="225" y="130"/>
                          <a:pt x="225" y="130"/>
                          <a:pt x="225" y="130"/>
                        </a:cubicBezTo>
                        <a:cubicBezTo>
                          <a:pt x="224" y="129"/>
                          <a:pt x="224" y="129"/>
                          <a:pt x="223" y="128"/>
                        </a:cubicBezTo>
                        <a:cubicBezTo>
                          <a:pt x="223" y="128"/>
                          <a:pt x="223" y="128"/>
                          <a:pt x="223" y="128"/>
                        </a:cubicBezTo>
                        <a:cubicBezTo>
                          <a:pt x="223" y="128"/>
                          <a:pt x="223" y="127"/>
                          <a:pt x="222" y="127"/>
                        </a:cubicBezTo>
                        <a:cubicBezTo>
                          <a:pt x="222" y="127"/>
                          <a:pt x="222" y="127"/>
                          <a:pt x="222" y="127"/>
                        </a:cubicBezTo>
                        <a:cubicBezTo>
                          <a:pt x="222" y="126"/>
                          <a:pt x="221" y="126"/>
                          <a:pt x="221" y="126"/>
                        </a:cubicBezTo>
                        <a:cubicBezTo>
                          <a:pt x="220" y="126"/>
                          <a:pt x="220" y="126"/>
                          <a:pt x="220" y="125"/>
                        </a:cubicBezTo>
                        <a:cubicBezTo>
                          <a:pt x="219" y="125"/>
                          <a:pt x="218" y="125"/>
                          <a:pt x="217" y="125"/>
                        </a:cubicBezTo>
                        <a:cubicBezTo>
                          <a:pt x="217" y="125"/>
                          <a:pt x="217" y="125"/>
                          <a:pt x="217" y="125"/>
                        </a:cubicBezTo>
                        <a:cubicBezTo>
                          <a:pt x="217" y="125"/>
                          <a:pt x="216" y="125"/>
                          <a:pt x="215" y="125"/>
                        </a:cubicBezTo>
                        <a:cubicBezTo>
                          <a:pt x="215" y="125"/>
                          <a:pt x="215" y="125"/>
                          <a:pt x="215" y="125"/>
                        </a:cubicBezTo>
                        <a:cubicBezTo>
                          <a:pt x="215" y="125"/>
                          <a:pt x="215" y="125"/>
                          <a:pt x="215" y="125"/>
                        </a:cubicBezTo>
                        <a:cubicBezTo>
                          <a:pt x="215" y="125"/>
                          <a:pt x="215" y="125"/>
                          <a:pt x="215" y="125"/>
                        </a:cubicBezTo>
                        <a:cubicBezTo>
                          <a:pt x="215" y="125"/>
                          <a:pt x="215" y="125"/>
                          <a:pt x="215" y="125"/>
                        </a:cubicBezTo>
                        <a:cubicBezTo>
                          <a:pt x="143" y="131"/>
                          <a:pt x="90" y="100"/>
                          <a:pt x="68" y="85"/>
                        </a:cubicBezTo>
                        <a:cubicBezTo>
                          <a:pt x="68" y="85"/>
                          <a:pt x="67" y="84"/>
                          <a:pt x="66" y="84"/>
                        </a:cubicBezTo>
                        <a:cubicBezTo>
                          <a:pt x="65" y="83"/>
                          <a:pt x="64" y="83"/>
                          <a:pt x="63" y="82"/>
                        </a:cubicBezTo>
                        <a:cubicBezTo>
                          <a:pt x="63" y="82"/>
                          <a:pt x="63" y="82"/>
                          <a:pt x="63" y="82"/>
                        </a:cubicBezTo>
                        <a:cubicBezTo>
                          <a:pt x="62" y="82"/>
                          <a:pt x="61" y="82"/>
                          <a:pt x="61" y="82"/>
                        </a:cubicBezTo>
                        <a:cubicBezTo>
                          <a:pt x="61" y="82"/>
                          <a:pt x="60" y="82"/>
                          <a:pt x="60" y="82"/>
                        </a:cubicBezTo>
                        <a:cubicBezTo>
                          <a:pt x="60" y="82"/>
                          <a:pt x="59" y="82"/>
                          <a:pt x="59" y="82"/>
                        </a:cubicBezTo>
                        <a:cubicBezTo>
                          <a:pt x="59" y="82"/>
                          <a:pt x="59" y="82"/>
                          <a:pt x="59" y="82"/>
                        </a:cubicBezTo>
                        <a:cubicBezTo>
                          <a:pt x="58" y="82"/>
                          <a:pt x="58" y="82"/>
                          <a:pt x="58" y="82"/>
                        </a:cubicBezTo>
                        <a:cubicBezTo>
                          <a:pt x="58" y="83"/>
                          <a:pt x="57" y="83"/>
                          <a:pt x="57" y="83"/>
                        </a:cubicBezTo>
                        <a:cubicBezTo>
                          <a:pt x="57" y="83"/>
                          <a:pt x="56" y="83"/>
                          <a:pt x="56" y="83"/>
                        </a:cubicBezTo>
                        <a:cubicBezTo>
                          <a:pt x="56" y="83"/>
                          <a:pt x="55" y="83"/>
                          <a:pt x="55" y="84"/>
                        </a:cubicBezTo>
                        <a:cubicBezTo>
                          <a:pt x="55" y="84"/>
                          <a:pt x="55" y="84"/>
                          <a:pt x="54" y="84"/>
                        </a:cubicBezTo>
                        <a:cubicBezTo>
                          <a:pt x="54" y="84"/>
                          <a:pt x="54" y="85"/>
                          <a:pt x="54" y="85"/>
                        </a:cubicBezTo>
                        <a:cubicBezTo>
                          <a:pt x="53" y="85"/>
                          <a:pt x="53" y="85"/>
                          <a:pt x="53" y="86"/>
                        </a:cubicBezTo>
                        <a:cubicBezTo>
                          <a:pt x="53" y="86"/>
                          <a:pt x="53" y="86"/>
                          <a:pt x="52" y="86"/>
                        </a:cubicBezTo>
                        <a:cubicBezTo>
                          <a:pt x="52" y="86"/>
                          <a:pt x="52" y="86"/>
                          <a:pt x="52" y="86"/>
                        </a:cubicBezTo>
                        <a:cubicBezTo>
                          <a:pt x="52" y="87"/>
                          <a:pt x="52" y="87"/>
                          <a:pt x="52" y="87"/>
                        </a:cubicBezTo>
                        <a:cubicBezTo>
                          <a:pt x="43" y="102"/>
                          <a:pt x="38" y="119"/>
                          <a:pt x="38" y="137"/>
                        </a:cubicBezTo>
                        <a:cubicBezTo>
                          <a:pt x="38" y="155"/>
                          <a:pt x="38" y="155"/>
                          <a:pt x="38" y="155"/>
                        </a:cubicBezTo>
                        <a:cubicBezTo>
                          <a:pt x="38" y="176"/>
                          <a:pt x="44" y="195"/>
                          <a:pt x="55" y="210"/>
                        </a:cubicBezTo>
                        <a:cubicBezTo>
                          <a:pt x="41" y="225"/>
                          <a:pt x="41" y="225"/>
                          <a:pt x="41" y="225"/>
                        </a:cubicBezTo>
                        <a:cubicBezTo>
                          <a:pt x="27" y="206"/>
                          <a:pt x="20" y="183"/>
                          <a:pt x="20" y="160"/>
                        </a:cubicBezTo>
                        <a:cubicBezTo>
                          <a:pt x="20" y="133"/>
                          <a:pt x="20" y="133"/>
                          <a:pt x="20" y="133"/>
                        </a:cubicBezTo>
                        <a:cubicBezTo>
                          <a:pt x="20" y="106"/>
                          <a:pt x="29" y="81"/>
                          <a:pt x="46" y="60"/>
                        </a:cubicBezTo>
                        <a:cubicBezTo>
                          <a:pt x="67" y="35"/>
                          <a:pt x="99" y="20"/>
                          <a:pt x="132" y="20"/>
                        </a:cubicBezTo>
                        <a:cubicBezTo>
                          <a:pt x="162" y="20"/>
                          <a:pt x="190" y="32"/>
                          <a:pt x="211" y="53"/>
                        </a:cubicBezTo>
                        <a:cubicBezTo>
                          <a:pt x="214" y="56"/>
                          <a:pt x="216" y="58"/>
                          <a:pt x="218" y="60"/>
                        </a:cubicBezTo>
                        <a:cubicBezTo>
                          <a:pt x="235" y="81"/>
                          <a:pt x="244" y="106"/>
                          <a:pt x="244" y="133"/>
                        </a:cubicBezTo>
                        <a:lnTo>
                          <a:pt x="244" y="160"/>
                        </a:lnTo>
                        <a:close/>
                        <a:moveTo>
                          <a:pt x="181" y="211"/>
                        </a:moveTo>
                        <a:cubicBezTo>
                          <a:pt x="168" y="222"/>
                          <a:pt x="151" y="230"/>
                          <a:pt x="132" y="230"/>
                        </a:cubicBezTo>
                        <a:cubicBezTo>
                          <a:pt x="113" y="230"/>
                          <a:pt x="96" y="222"/>
                          <a:pt x="83" y="211"/>
                        </a:cubicBezTo>
                        <a:cubicBezTo>
                          <a:pt x="80" y="209"/>
                          <a:pt x="78" y="206"/>
                          <a:pt x="76" y="204"/>
                        </a:cubicBezTo>
                        <a:cubicBezTo>
                          <a:pt x="73" y="201"/>
                          <a:pt x="71" y="198"/>
                          <a:pt x="70" y="196"/>
                        </a:cubicBezTo>
                        <a:cubicBezTo>
                          <a:pt x="62" y="184"/>
                          <a:pt x="58" y="170"/>
                          <a:pt x="58" y="155"/>
                        </a:cubicBezTo>
                        <a:cubicBezTo>
                          <a:pt x="58" y="137"/>
                          <a:pt x="58" y="137"/>
                          <a:pt x="58" y="137"/>
                        </a:cubicBezTo>
                        <a:cubicBezTo>
                          <a:pt x="58" y="126"/>
                          <a:pt x="60" y="116"/>
                          <a:pt x="64" y="106"/>
                        </a:cubicBezTo>
                        <a:cubicBezTo>
                          <a:pt x="65" y="107"/>
                          <a:pt x="67" y="108"/>
                          <a:pt x="68" y="109"/>
                        </a:cubicBezTo>
                        <a:cubicBezTo>
                          <a:pt x="69" y="109"/>
                          <a:pt x="69" y="110"/>
                          <a:pt x="70" y="110"/>
                        </a:cubicBezTo>
                        <a:cubicBezTo>
                          <a:pt x="71" y="111"/>
                          <a:pt x="73" y="112"/>
                          <a:pt x="75" y="113"/>
                        </a:cubicBezTo>
                        <a:cubicBezTo>
                          <a:pt x="76" y="113"/>
                          <a:pt x="76" y="114"/>
                          <a:pt x="77" y="114"/>
                        </a:cubicBezTo>
                        <a:cubicBezTo>
                          <a:pt x="79" y="115"/>
                          <a:pt x="80" y="116"/>
                          <a:pt x="82" y="117"/>
                        </a:cubicBezTo>
                        <a:cubicBezTo>
                          <a:pt x="82" y="117"/>
                          <a:pt x="83" y="118"/>
                          <a:pt x="84" y="118"/>
                        </a:cubicBezTo>
                        <a:cubicBezTo>
                          <a:pt x="86" y="119"/>
                          <a:pt x="87" y="120"/>
                          <a:pt x="89" y="120"/>
                        </a:cubicBezTo>
                        <a:cubicBezTo>
                          <a:pt x="90" y="121"/>
                          <a:pt x="91" y="121"/>
                          <a:pt x="92" y="122"/>
                        </a:cubicBezTo>
                        <a:cubicBezTo>
                          <a:pt x="93" y="122"/>
                          <a:pt x="95" y="123"/>
                          <a:pt x="97" y="124"/>
                        </a:cubicBezTo>
                        <a:cubicBezTo>
                          <a:pt x="98" y="124"/>
                          <a:pt x="99" y="125"/>
                          <a:pt x="100" y="125"/>
                        </a:cubicBezTo>
                        <a:cubicBezTo>
                          <a:pt x="101" y="126"/>
                          <a:pt x="103" y="127"/>
                          <a:pt x="105" y="128"/>
                        </a:cubicBezTo>
                        <a:cubicBezTo>
                          <a:pt x="106" y="128"/>
                          <a:pt x="107" y="128"/>
                          <a:pt x="108" y="129"/>
                        </a:cubicBezTo>
                        <a:cubicBezTo>
                          <a:pt x="110" y="130"/>
                          <a:pt x="112" y="130"/>
                          <a:pt x="114" y="131"/>
                        </a:cubicBezTo>
                        <a:cubicBezTo>
                          <a:pt x="115" y="131"/>
                          <a:pt x="116" y="132"/>
                          <a:pt x="117" y="132"/>
                        </a:cubicBezTo>
                        <a:cubicBezTo>
                          <a:pt x="119" y="133"/>
                          <a:pt x="122" y="134"/>
                          <a:pt x="124" y="134"/>
                        </a:cubicBezTo>
                        <a:cubicBezTo>
                          <a:pt x="125" y="135"/>
                          <a:pt x="126" y="135"/>
                          <a:pt x="127" y="135"/>
                        </a:cubicBezTo>
                        <a:cubicBezTo>
                          <a:pt x="129" y="136"/>
                          <a:pt x="132" y="137"/>
                          <a:pt x="134" y="137"/>
                        </a:cubicBezTo>
                        <a:cubicBezTo>
                          <a:pt x="135" y="137"/>
                          <a:pt x="136" y="138"/>
                          <a:pt x="137" y="138"/>
                        </a:cubicBezTo>
                        <a:cubicBezTo>
                          <a:pt x="140" y="139"/>
                          <a:pt x="143" y="139"/>
                          <a:pt x="145" y="140"/>
                        </a:cubicBezTo>
                        <a:cubicBezTo>
                          <a:pt x="146" y="140"/>
                          <a:pt x="147" y="140"/>
                          <a:pt x="148" y="140"/>
                        </a:cubicBezTo>
                        <a:cubicBezTo>
                          <a:pt x="151" y="141"/>
                          <a:pt x="155" y="142"/>
                          <a:pt x="158" y="142"/>
                        </a:cubicBezTo>
                        <a:cubicBezTo>
                          <a:pt x="158" y="142"/>
                          <a:pt x="159" y="142"/>
                          <a:pt x="159" y="143"/>
                        </a:cubicBezTo>
                        <a:cubicBezTo>
                          <a:pt x="167" y="144"/>
                          <a:pt x="175" y="145"/>
                          <a:pt x="183" y="145"/>
                        </a:cubicBezTo>
                        <a:cubicBezTo>
                          <a:pt x="184" y="145"/>
                          <a:pt x="185" y="145"/>
                          <a:pt x="187" y="145"/>
                        </a:cubicBezTo>
                        <a:cubicBezTo>
                          <a:pt x="189" y="145"/>
                          <a:pt x="192" y="145"/>
                          <a:pt x="195" y="145"/>
                        </a:cubicBezTo>
                        <a:cubicBezTo>
                          <a:pt x="196" y="145"/>
                          <a:pt x="196" y="145"/>
                          <a:pt x="196" y="145"/>
                        </a:cubicBezTo>
                        <a:cubicBezTo>
                          <a:pt x="199" y="145"/>
                          <a:pt x="202" y="145"/>
                          <a:pt x="205" y="145"/>
                        </a:cubicBezTo>
                        <a:cubicBezTo>
                          <a:pt x="205" y="145"/>
                          <a:pt x="206" y="145"/>
                          <a:pt x="206" y="145"/>
                        </a:cubicBezTo>
                        <a:cubicBezTo>
                          <a:pt x="206" y="155"/>
                          <a:pt x="206" y="155"/>
                          <a:pt x="206" y="155"/>
                        </a:cubicBezTo>
                        <a:cubicBezTo>
                          <a:pt x="206" y="170"/>
                          <a:pt x="202" y="184"/>
                          <a:pt x="194" y="196"/>
                        </a:cubicBezTo>
                        <a:cubicBezTo>
                          <a:pt x="192" y="199"/>
                          <a:pt x="190" y="201"/>
                          <a:pt x="188" y="204"/>
                        </a:cubicBezTo>
                        <a:cubicBezTo>
                          <a:pt x="186" y="206"/>
                          <a:pt x="184" y="209"/>
                          <a:pt x="18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88">
                    <a:extLst>
                      <a:ext uri="{FF2B5EF4-FFF2-40B4-BE49-F238E27FC236}">
                        <a16:creationId xmlns:a16="http://schemas.microsoft.com/office/drawing/2014/main" id="{750542FD-5707-4653-AA05-738D44E46B9B}"/>
                      </a:ext>
                    </a:extLst>
                  </p:cNvPr>
                  <p:cNvSpPr>
                    <a:spLocks noEditPoints="1"/>
                  </p:cNvSpPr>
                  <p:nvPr/>
                </p:nvSpPr>
                <p:spPr bwMode="auto">
                  <a:xfrm>
                    <a:off x="11155363" y="5486401"/>
                    <a:ext cx="200025" cy="233363"/>
                  </a:xfrm>
                  <a:custGeom>
                    <a:avLst/>
                    <a:gdLst>
                      <a:gd name="T0" fmla="*/ 325 w 326"/>
                      <a:gd name="T1" fmla="*/ 368 h 380"/>
                      <a:gd name="T2" fmla="*/ 306 w 326"/>
                      <a:gd name="T3" fmla="*/ 272 h 380"/>
                      <a:gd name="T4" fmla="*/ 298 w 326"/>
                      <a:gd name="T5" fmla="*/ 178 h 380"/>
                      <a:gd name="T6" fmla="*/ 301 w 326"/>
                      <a:gd name="T7" fmla="*/ 97 h 380"/>
                      <a:gd name="T8" fmla="*/ 301 w 326"/>
                      <a:gd name="T9" fmla="*/ 95 h 380"/>
                      <a:gd name="T10" fmla="*/ 197 w 326"/>
                      <a:gd name="T11" fmla="*/ 0 h 380"/>
                      <a:gd name="T12" fmla="*/ 195 w 326"/>
                      <a:gd name="T13" fmla="*/ 0 h 380"/>
                      <a:gd name="T14" fmla="*/ 131 w 326"/>
                      <a:gd name="T15" fmla="*/ 0 h 380"/>
                      <a:gd name="T16" fmla="*/ 128 w 326"/>
                      <a:gd name="T17" fmla="*/ 0 h 380"/>
                      <a:gd name="T18" fmla="*/ 25 w 326"/>
                      <a:gd name="T19" fmla="*/ 95 h 380"/>
                      <a:gd name="T20" fmla="*/ 25 w 326"/>
                      <a:gd name="T21" fmla="*/ 97 h 380"/>
                      <a:gd name="T22" fmla="*/ 28 w 326"/>
                      <a:gd name="T23" fmla="*/ 177 h 380"/>
                      <a:gd name="T24" fmla="*/ 20 w 326"/>
                      <a:gd name="T25" fmla="*/ 272 h 380"/>
                      <a:gd name="T26" fmla="*/ 1 w 326"/>
                      <a:gd name="T27" fmla="*/ 368 h 380"/>
                      <a:gd name="T28" fmla="*/ 3 w 326"/>
                      <a:gd name="T29" fmla="*/ 376 h 380"/>
                      <a:gd name="T30" fmla="*/ 10 w 326"/>
                      <a:gd name="T31" fmla="*/ 380 h 380"/>
                      <a:gd name="T32" fmla="*/ 315 w 326"/>
                      <a:gd name="T33" fmla="*/ 380 h 380"/>
                      <a:gd name="T34" fmla="*/ 323 w 326"/>
                      <a:gd name="T35" fmla="*/ 376 h 380"/>
                      <a:gd name="T36" fmla="*/ 325 w 326"/>
                      <a:gd name="T37" fmla="*/ 368 h 380"/>
                      <a:gd name="T38" fmla="*/ 23 w 326"/>
                      <a:gd name="T39" fmla="*/ 360 h 380"/>
                      <a:gd name="T40" fmla="*/ 40 w 326"/>
                      <a:gd name="T41" fmla="*/ 276 h 380"/>
                      <a:gd name="T42" fmla="*/ 48 w 326"/>
                      <a:gd name="T43" fmla="*/ 176 h 380"/>
                      <a:gd name="T44" fmla="*/ 45 w 326"/>
                      <a:gd name="T45" fmla="*/ 96 h 380"/>
                      <a:gd name="T46" fmla="*/ 120 w 326"/>
                      <a:gd name="T47" fmla="*/ 21 h 380"/>
                      <a:gd name="T48" fmla="*/ 111 w 326"/>
                      <a:gd name="T49" fmla="*/ 141 h 380"/>
                      <a:gd name="T50" fmla="*/ 116 w 326"/>
                      <a:gd name="T51" fmla="*/ 150 h 380"/>
                      <a:gd name="T52" fmla="*/ 121 w 326"/>
                      <a:gd name="T53" fmla="*/ 151 h 380"/>
                      <a:gd name="T54" fmla="*/ 126 w 326"/>
                      <a:gd name="T55" fmla="*/ 150 h 380"/>
                      <a:gd name="T56" fmla="*/ 163 w 326"/>
                      <a:gd name="T57" fmla="*/ 131 h 380"/>
                      <a:gd name="T58" fmla="*/ 200 w 326"/>
                      <a:gd name="T59" fmla="*/ 150 h 380"/>
                      <a:gd name="T60" fmla="*/ 205 w 326"/>
                      <a:gd name="T61" fmla="*/ 151 h 380"/>
                      <a:gd name="T62" fmla="*/ 210 w 326"/>
                      <a:gd name="T63" fmla="*/ 150 h 380"/>
                      <a:gd name="T64" fmla="*/ 215 w 326"/>
                      <a:gd name="T65" fmla="*/ 141 h 380"/>
                      <a:gd name="T66" fmla="*/ 205 w 326"/>
                      <a:gd name="T67" fmla="*/ 21 h 380"/>
                      <a:gd name="T68" fmla="*/ 281 w 326"/>
                      <a:gd name="T69" fmla="*/ 96 h 380"/>
                      <a:gd name="T70" fmla="*/ 278 w 326"/>
                      <a:gd name="T71" fmla="*/ 177 h 380"/>
                      <a:gd name="T72" fmla="*/ 286 w 326"/>
                      <a:gd name="T73" fmla="*/ 276 h 380"/>
                      <a:gd name="T74" fmla="*/ 303 w 326"/>
                      <a:gd name="T75" fmla="*/ 360 h 380"/>
                      <a:gd name="T76" fmla="*/ 23 w 326"/>
                      <a:gd name="T77" fmla="*/ 360 h 380"/>
                      <a:gd name="T78" fmla="*/ 193 w 326"/>
                      <a:gd name="T79" fmla="*/ 124 h 380"/>
                      <a:gd name="T80" fmla="*/ 175 w 326"/>
                      <a:gd name="T81" fmla="*/ 115 h 380"/>
                      <a:gd name="T82" fmla="*/ 189 w 326"/>
                      <a:gd name="T83" fmla="*/ 66 h 380"/>
                      <a:gd name="T84" fmla="*/ 193 w 326"/>
                      <a:gd name="T85" fmla="*/ 124 h 380"/>
                      <a:gd name="T86" fmla="*/ 137 w 326"/>
                      <a:gd name="T87" fmla="*/ 66 h 380"/>
                      <a:gd name="T88" fmla="*/ 151 w 326"/>
                      <a:gd name="T89" fmla="*/ 115 h 380"/>
                      <a:gd name="T90" fmla="*/ 133 w 326"/>
                      <a:gd name="T91" fmla="*/ 124 h 380"/>
                      <a:gd name="T92" fmla="*/ 137 w 326"/>
                      <a:gd name="T93" fmla="*/ 66 h 380"/>
                      <a:gd name="T94" fmla="*/ 163 w 326"/>
                      <a:gd name="T95" fmla="*/ 84 h 380"/>
                      <a:gd name="T96" fmla="*/ 145 w 326"/>
                      <a:gd name="T97" fmla="*/ 20 h 380"/>
                      <a:gd name="T98" fmla="*/ 181 w 326"/>
                      <a:gd name="T99" fmla="*/ 20 h 380"/>
                      <a:gd name="T100" fmla="*/ 163 w 326"/>
                      <a:gd name="T101" fmla="*/ 8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80">
                        <a:moveTo>
                          <a:pt x="325" y="368"/>
                        </a:moveTo>
                        <a:cubicBezTo>
                          <a:pt x="306" y="272"/>
                          <a:pt x="306" y="272"/>
                          <a:pt x="306" y="272"/>
                        </a:cubicBezTo>
                        <a:cubicBezTo>
                          <a:pt x="299" y="241"/>
                          <a:pt x="297" y="209"/>
                          <a:pt x="298" y="178"/>
                        </a:cubicBezTo>
                        <a:cubicBezTo>
                          <a:pt x="301" y="97"/>
                          <a:pt x="301" y="97"/>
                          <a:pt x="301" y="97"/>
                        </a:cubicBezTo>
                        <a:cubicBezTo>
                          <a:pt x="301" y="96"/>
                          <a:pt x="301" y="96"/>
                          <a:pt x="301" y="95"/>
                        </a:cubicBezTo>
                        <a:cubicBezTo>
                          <a:pt x="296" y="41"/>
                          <a:pt x="252" y="0"/>
                          <a:pt x="197" y="0"/>
                        </a:cubicBezTo>
                        <a:cubicBezTo>
                          <a:pt x="195" y="0"/>
                          <a:pt x="195" y="0"/>
                          <a:pt x="195" y="0"/>
                        </a:cubicBezTo>
                        <a:cubicBezTo>
                          <a:pt x="131" y="0"/>
                          <a:pt x="131" y="0"/>
                          <a:pt x="131" y="0"/>
                        </a:cubicBezTo>
                        <a:cubicBezTo>
                          <a:pt x="128" y="0"/>
                          <a:pt x="128" y="0"/>
                          <a:pt x="128" y="0"/>
                        </a:cubicBezTo>
                        <a:cubicBezTo>
                          <a:pt x="74" y="0"/>
                          <a:pt x="29" y="41"/>
                          <a:pt x="25" y="95"/>
                        </a:cubicBezTo>
                        <a:cubicBezTo>
                          <a:pt x="25" y="96"/>
                          <a:pt x="25" y="96"/>
                          <a:pt x="25" y="97"/>
                        </a:cubicBezTo>
                        <a:cubicBezTo>
                          <a:pt x="28" y="177"/>
                          <a:pt x="28" y="177"/>
                          <a:pt x="28" y="177"/>
                        </a:cubicBezTo>
                        <a:cubicBezTo>
                          <a:pt x="29" y="209"/>
                          <a:pt x="26" y="241"/>
                          <a:pt x="20" y="272"/>
                        </a:cubicBezTo>
                        <a:cubicBezTo>
                          <a:pt x="1" y="368"/>
                          <a:pt x="1" y="368"/>
                          <a:pt x="1" y="368"/>
                        </a:cubicBezTo>
                        <a:cubicBezTo>
                          <a:pt x="0" y="371"/>
                          <a:pt x="1" y="374"/>
                          <a:pt x="3" y="376"/>
                        </a:cubicBezTo>
                        <a:cubicBezTo>
                          <a:pt x="5" y="379"/>
                          <a:pt x="7" y="380"/>
                          <a:pt x="10" y="380"/>
                        </a:cubicBezTo>
                        <a:cubicBezTo>
                          <a:pt x="315" y="380"/>
                          <a:pt x="315" y="380"/>
                          <a:pt x="315" y="380"/>
                        </a:cubicBezTo>
                        <a:cubicBezTo>
                          <a:pt x="318" y="380"/>
                          <a:pt x="321" y="379"/>
                          <a:pt x="323" y="376"/>
                        </a:cubicBezTo>
                        <a:cubicBezTo>
                          <a:pt x="325" y="374"/>
                          <a:pt x="326" y="371"/>
                          <a:pt x="325" y="368"/>
                        </a:cubicBezTo>
                        <a:close/>
                        <a:moveTo>
                          <a:pt x="23" y="360"/>
                        </a:moveTo>
                        <a:cubicBezTo>
                          <a:pt x="40" y="276"/>
                          <a:pt x="40" y="276"/>
                          <a:pt x="40" y="276"/>
                        </a:cubicBezTo>
                        <a:cubicBezTo>
                          <a:pt x="46" y="244"/>
                          <a:pt x="49" y="210"/>
                          <a:pt x="48" y="176"/>
                        </a:cubicBezTo>
                        <a:cubicBezTo>
                          <a:pt x="45" y="96"/>
                          <a:pt x="45" y="96"/>
                          <a:pt x="45" y="96"/>
                        </a:cubicBezTo>
                        <a:cubicBezTo>
                          <a:pt x="48" y="56"/>
                          <a:pt x="80" y="24"/>
                          <a:pt x="120" y="21"/>
                        </a:cubicBezTo>
                        <a:cubicBezTo>
                          <a:pt x="111" y="141"/>
                          <a:pt x="111" y="141"/>
                          <a:pt x="111" y="141"/>
                        </a:cubicBezTo>
                        <a:cubicBezTo>
                          <a:pt x="111" y="144"/>
                          <a:pt x="113" y="148"/>
                          <a:pt x="116" y="150"/>
                        </a:cubicBezTo>
                        <a:cubicBezTo>
                          <a:pt x="117" y="151"/>
                          <a:pt x="119" y="151"/>
                          <a:pt x="121" y="151"/>
                        </a:cubicBezTo>
                        <a:cubicBezTo>
                          <a:pt x="123" y="151"/>
                          <a:pt x="124" y="151"/>
                          <a:pt x="126" y="150"/>
                        </a:cubicBezTo>
                        <a:cubicBezTo>
                          <a:pt x="163" y="131"/>
                          <a:pt x="163" y="131"/>
                          <a:pt x="163" y="131"/>
                        </a:cubicBezTo>
                        <a:cubicBezTo>
                          <a:pt x="200" y="150"/>
                          <a:pt x="200" y="150"/>
                          <a:pt x="200" y="150"/>
                        </a:cubicBezTo>
                        <a:cubicBezTo>
                          <a:pt x="201" y="151"/>
                          <a:pt x="203" y="151"/>
                          <a:pt x="205" y="151"/>
                        </a:cubicBezTo>
                        <a:cubicBezTo>
                          <a:pt x="206" y="151"/>
                          <a:pt x="208" y="151"/>
                          <a:pt x="210" y="150"/>
                        </a:cubicBezTo>
                        <a:cubicBezTo>
                          <a:pt x="213" y="148"/>
                          <a:pt x="215" y="144"/>
                          <a:pt x="215" y="141"/>
                        </a:cubicBezTo>
                        <a:cubicBezTo>
                          <a:pt x="205" y="21"/>
                          <a:pt x="205" y="21"/>
                          <a:pt x="205" y="21"/>
                        </a:cubicBezTo>
                        <a:cubicBezTo>
                          <a:pt x="245" y="24"/>
                          <a:pt x="277" y="56"/>
                          <a:pt x="281" y="96"/>
                        </a:cubicBezTo>
                        <a:cubicBezTo>
                          <a:pt x="278" y="177"/>
                          <a:pt x="278" y="177"/>
                          <a:pt x="278" y="177"/>
                        </a:cubicBezTo>
                        <a:cubicBezTo>
                          <a:pt x="277" y="210"/>
                          <a:pt x="279" y="244"/>
                          <a:pt x="286" y="276"/>
                        </a:cubicBezTo>
                        <a:cubicBezTo>
                          <a:pt x="303" y="360"/>
                          <a:pt x="303" y="360"/>
                          <a:pt x="303" y="360"/>
                        </a:cubicBezTo>
                        <a:lnTo>
                          <a:pt x="23" y="360"/>
                        </a:lnTo>
                        <a:close/>
                        <a:moveTo>
                          <a:pt x="193" y="124"/>
                        </a:moveTo>
                        <a:cubicBezTo>
                          <a:pt x="175" y="115"/>
                          <a:pt x="175" y="115"/>
                          <a:pt x="175" y="115"/>
                        </a:cubicBezTo>
                        <a:cubicBezTo>
                          <a:pt x="189" y="66"/>
                          <a:pt x="189" y="66"/>
                          <a:pt x="189" y="66"/>
                        </a:cubicBezTo>
                        <a:lnTo>
                          <a:pt x="193" y="124"/>
                        </a:lnTo>
                        <a:close/>
                        <a:moveTo>
                          <a:pt x="137" y="66"/>
                        </a:moveTo>
                        <a:cubicBezTo>
                          <a:pt x="151" y="115"/>
                          <a:pt x="151" y="115"/>
                          <a:pt x="151" y="115"/>
                        </a:cubicBezTo>
                        <a:cubicBezTo>
                          <a:pt x="133" y="124"/>
                          <a:pt x="133" y="124"/>
                          <a:pt x="133" y="124"/>
                        </a:cubicBezTo>
                        <a:lnTo>
                          <a:pt x="137" y="66"/>
                        </a:lnTo>
                        <a:close/>
                        <a:moveTo>
                          <a:pt x="163" y="84"/>
                        </a:moveTo>
                        <a:cubicBezTo>
                          <a:pt x="145" y="20"/>
                          <a:pt x="145" y="20"/>
                          <a:pt x="145" y="20"/>
                        </a:cubicBezTo>
                        <a:cubicBezTo>
                          <a:pt x="181" y="20"/>
                          <a:pt x="181" y="20"/>
                          <a:pt x="181" y="20"/>
                        </a:cubicBezTo>
                        <a:lnTo>
                          <a:pt x="163"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2" name="Oval 131"/>
                <p:cNvSpPr/>
                <p:nvPr/>
              </p:nvSpPr>
              <p:spPr bwMode="gray">
                <a:xfrm>
                  <a:off x="7560686" y="5182743"/>
                  <a:ext cx="576000" cy="57600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sp>
            <p:nvSpPr>
              <p:cNvPr id="130" name="Oval 129"/>
              <p:cNvSpPr/>
              <p:nvPr/>
            </p:nvSpPr>
            <p:spPr>
              <a:xfrm>
                <a:off x="2714818" y="5647884"/>
                <a:ext cx="144874" cy="144000"/>
              </a:xfrm>
              <a:prstGeom prst="ellipse">
                <a:avLst/>
              </a:prstGeom>
              <a:solidFill>
                <a:srgbClr val="86F200"/>
              </a:solidFill>
              <a:ln w="12700" cap="flat" cmpd="sng" algn="ctr">
                <a:noFill/>
                <a:prstDash val="solid"/>
                <a:miter lim="800000"/>
              </a:ln>
              <a:effectLst/>
            </p:spPr>
            <p:txBody>
              <a:bodyPr rtlCol="0" anchor="ctr"/>
              <a:lstStyle/>
              <a:p>
                <a:pPr marL="0" marR="0" lvl="0" indent="0" algn="ctr" defTabSz="91440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grpSp>
      </p:grpSp>
      <p:cxnSp>
        <p:nvCxnSpPr>
          <p:cNvPr id="135" name="Straight Connector 134"/>
          <p:cNvCxnSpPr/>
          <p:nvPr/>
        </p:nvCxnSpPr>
        <p:spPr bwMode="gray">
          <a:xfrm>
            <a:off x="2848303" y="5095436"/>
            <a:ext cx="6660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8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149059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sz="4000" dirty="0"/>
              <a:t>Business Case</a:t>
            </a:r>
          </a:p>
        </p:txBody>
      </p:sp>
      <p:sp>
        <p:nvSpPr>
          <p:cNvPr id="9" name="Subtitle 8"/>
          <p:cNvSpPr>
            <a:spLocks noGrp="1"/>
          </p:cNvSpPr>
          <p:nvPr>
            <p:ph type="subTitle" idx="1"/>
          </p:nvPr>
        </p:nvSpPr>
        <p:spPr/>
        <p:txBody>
          <a:bodyPr/>
          <a:lstStyle/>
          <a:p>
            <a:endParaRPr lang="en-US" dirty="0"/>
          </a:p>
        </p:txBody>
      </p:sp>
      <p:sp>
        <p:nvSpPr>
          <p:cNvPr id="11" name="Fußzeilenplatzhalter 10"/>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Arial Unicode MS"/>
                <a:cs typeface="Arial"/>
              </a:rPr>
              <a:t>/// Bayer 16:9 Template /// September 2018</a:t>
            </a:r>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1715727243"/>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The cost and effort estimates result in a positive Business Case, further supported by qualitative benefits</a:t>
            </a:r>
          </a:p>
        </p:txBody>
      </p:sp>
      <p:sp>
        <p:nvSpPr>
          <p:cNvPr id="3" name="Title 2"/>
          <p:cNvSpPr>
            <a:spLocks noGrp="1"/>
          </p:cNvSpPr>
          <p:nvPr>
            <p:ph type="title"/>
          </p:nvPr>
        </p:nvSpPr>
        <p:spPr/>
        <p:txBody>
          <a:bodyPr/>
          <a:lstStyle/>
          <a:p>
            <a:r>
              <a:rPr lang="en-US" dirty="0"/>
              <a:t>Business Case</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graphicFrame>
        <p:nvGraphicFramePr>
          <p:cNvPr id="9" name="Table 8"/>
          <p:cNvGraphicFramePr>
            <a:graphicFrameLocks noGrp="1"/>
          </p:cNvGraphicFramePr>
          <p:nvPr/>
        </p:nvGraphicFramePr>
        <p:xfrm>
          <a:off x="935919" y="2159631"/>
          <a:ext cx="7115264" cy="1224000"/>
        </p:xfrm>
        <a:graphic>
          <a:graphicData uri="http://schemas.openxmlformats.org/drawingml/2006/table">
            <a:tbl>
              <a:tblPr/>
              <a:tblGrid>
                <a:gridCol w="889408">
                  <a:extLst>
                    <a:ext uri="{9D8B030D-6E8A-4147-A177-3AD203B41FA5}">
                      <a16:colId xmlns:a16="http://schemas.microsoft.com/office/drawing/2014/main" val="224078592"/>
                    </a:ext>
                  </a:extLst>
                </a:gridCol>
                <a:gridCol w="889408">
                  <a:extLst>
                    <a:ext uri="{9D8B030D-6E8A-4147-A177-3AD203B41FA5}">
                      <a16:colId xmlns:a16="http://schemas.microsoft.com/office/drawing/2014/main" val="1730231488"/>
                    </a:ext>
                  </a:extLst>
                </a:gridCol>
                <a:gridCol w="889408">
                  <a:extLst>
                    <a:ext uri="{9D8B030D-6E8A-4147-A177-3AD203B41FA5}">
                      <a16:colId xmlns:a16="http://schemas.microsoft.com/office/drawing/2014/main" val="501262603"/>
                    </a:ext>
                  </a:extLst>
                </a:gridCol>
                <a:gridCol w="889408">
                  <a:extLst>
                    <a:ext uri="{9D8B030D-6E8A-4147-A177-3AD203B41FA5}">
                      <a16:colId xmlns:a16="http://schemas.microsoft.com/office/drawing/2014/main" val="2680842943"/>
                    </a:ext>
                  </a:extLst>
                </a:gridCol>
                <a:gridCol w="889408">
                  <a:extLst>
                    <a:ext uri="{9D8B030D-6E8A-4147-A177-3AD203B41FA5}">
                      <a16:colId xmlns:a16="http://schemas.microsoft.com/office/drawing/2014/main" val="721785736"/>
                    </a:ext>
                  </a:extLst>
                </a:gridCol>
                <a:gridCol w="889408">
                  <a:extLst>
                    <a:ext uri="{9D8B030D-6E8A-4147-A177-3AD203B41FA5}">
                      <a16:colId xmlns:a16="http://schemas.microsoft.com/office/drawing/2014/main" val="3434474072"/>
                    </a:ext>
                  </a:extLst>
                </a:gridCol>
                <a:gridCol w="889408">
                  <a:extLst>
                    <a:ext uri="{9D8B030D-6E8A-4147-A177-3AD203B41FA5}">
                      <a16:colId xmlns:a16="http://schemas.microsoft.com/office/drawing/2014/main" val="4076299226"/>
                    </a:ext>
                  </a:extLst>
                </a:gridCol>
                <a:gridCol w="889408">
                  <a:extLst>
                    <a:ext uri="{9D8B030D-6E8A-4147-A177-3AD203B41FA5}">
                      <a16:colId xmlns:a16="http://schemas.microsoft.com/office/drawing/2014/main" val="2074678434"/>
                    </a:ext>
                  </a:extLst>
                </a:gridCol>
              </a:tblGrid>
              <a:tr h="360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ctr"/>
                      <a:r>
                        <a:rPr lang="en-US" sz="1100" b="1" i="0" u="none" strike="noStrike" baseline="0" noProof="0" dirty="0">
                          <a:solidFill>
                            <a:schemeClr val="tx1"/>
                          </a:solidFill>
                          <a:effectLst/>
                          <a:latin typeface="+mn-lt"/>
                        </a:rPr>
                        <a:t>Cost</a:t>
                      </a:r>
                      <a:endParaRPr lang="en-US" sz="1100" b="1" i="0" u="none" strike="noStrike" noProof="0" dirty="0">
                        <a:solidFill>
                          <a:schemeClr val="tx1"/>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ctr"/>
                      <a:r>
                        <a:rPr lang="en-US" sz="1100" b="1" i="0" u="none" strike="noStrike" kern="1200" baseline="0" noProof="0" dirty="0">
                          <a:solidFill>
                            <a:schemeClr val="tx1"/>
                          </a:solidFill>
                          <a:effectLst/>
                          <a:latin typeface="+mn-lt"/>
                          <a:ea typeface="+mn-ea"/>
                          <a:cs typeface="+mn-cs"/>
                        </a:rPr>
                        <a:t>2021</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2022</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2023</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2024</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2025</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2026</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Total</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449144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baseline="0" noProof="0" dirty="0">
                          <a:solidFill>
                            <a:srgbClr val="000000"/>
                          </a:solidFill>
                          <a:effectLst/>
                          <a:latin typeface="+mn-lt"/>
                        </a:rPr>
                        <a:t>One time cost</a:t>
                      </a:r>
                      <a:endParaRPr lang="en-US" sz="1050" b="0" i="1" u="none" strike="noStrike" noProof="0" dirty="0">
                        <a:solidFill>
                          <a:srgbClr val="000000"/>
                        </a:solidFill>
                        <a:effectLst/>
                        <a:latin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noProof="0" dirty="0">
                          <a:solidFill>
                            <a:srgbClr val="000000"/>
                          </a:solidFill>
                          <a:effectLst/>
                          <a:latin typeface="+mn-lt"/>
                        </a:rPr>
                        <a:t>1.321.700</a:t>
                      </a:r>
                      <a:r>
                        <a:rPr lang="en-US" sz="1050" b="0" i="0" u="none" strike="noStrike" baseline="0" noProof="0" dirty="0">
                          <a:solidFill>
                            <a:srgbClr val="000000"/>
                          </a:solidFill>
                          <a:effectLst/>
                          <a:latin typeface="+mn-lt"/>
                        </a:rPr>
                        <a:t> €</a:t>
                      </a:r>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r>
                        <a:rPr lang="en-US" sz="1050" b="0" i="0" u="none" strike="noStrike" kern="1200" dirty="0">
                          <a:solidFill>
                            <a:srgbClr val="000000"/>
                          </a:solidFill>
                          <a:effectLst/>
                          <a:latin typeface="+mn-lt"/>
                          <a:ea typeface="+mn-ea"/>
                          <a:cs typeface="+mn-cs"/>
                        </a:rPr>
                        <a:t>263.700 €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1" i="0" u="none" strike="noStrike" kern="1200" dirty="0">
                          <a:solidFill>
                            <a:srgbClr val="000000"/>
                          </a:solidFill>
                          <a:effectLst/>
                          <a:latin typeface="+mn-lt"/>
                          <a:ea typeface="+mn-ea"/>
                          <a:cs typeface="+mn-cs"/>
                        </a:rPr>
                        <a:t>1.585.400 €</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438353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noProof="0" dirty="0">
                          <a:solidFill>
                            <a:srgbClr val="000000"/>
                          </a:solidFill>
                          <a:effectLst/>
                          <a:latin typeface="+mn-lt"/>
                        </a:rPr>
                        <a:t>Run cost</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eaLnBrk="1" fontAlgn="b"/>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dirty="0">
                          <a:solidFill>
                            <a:srgbClr val="000000"/>
                          </a:solidFill>
                          <a:effectLst/>
                          <a:latin typeface="+mn-lt"/>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60.000 €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a:ea typeface="Arial Unicode MS"/>
                          <a:cs typeface="Arial"/>
                        </a:rPr>
                        <a:t>300.000 €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159227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l" defTabSz="914400" rtl="0" eaLnBrk="1" fontAlgn="b" latinLnBrk="0" hangingPunct="1"/>
                      <a:r>
                        <a:rPr lang="en-US" sz="1100" b="1" i="0" u="none" strike="noStrike" kern="1200" noProof="0" dirty="0">
                          <a:solidFill>
                            <a:srgbClr val="000000"/>
                          </a:solidFill>
                          <a:effectLst/>
                          <a:latin typeface="+mn-lt"/>
                          <a:ea typeface="+mn-ea"/>
                          <a:cs typeface="+mn-cs"/>
                        </a:rPr>
                        <a:t>Total*</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r>
                        <a:rPr lang="en-US" sz="1100" b="1" i="0" u="none" strike="noStrike" kern="1200" noProof="0" dirty="0">
                          <a:solidFill>
                            <a:srgbClr val="000000"/>
                          </a:solidFill>
                          <a:effectLst/>
                          <a:latin typeface="+mn-lt"/>
                          <a:ea typeface="+mn-ea"/>
                          <a:cs typeface="+mn-cs"/>
                        </a:rPr>
                        <a:t>1.321.700 €</a:t>
                      </a:r>
                    </a:p>
                  </a:txBody>
                  <a:tcPr marL="72000" marR="72000" marT="36000" marB="3600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r>
                        <a:rPr lang="en-US" sz="1100" b="1" i="0" u="none" strike="noStrike" kern="1200" dirty="0">
                          <a:solidFill>
                            <a:srgbClr val="000000"/>
                          </a:solidFill>
                          <a:effectLst/>
                          <a:latin typeface="+mn-lt"/>
                          <a:ea typeface="+mn-ea"/>
                          <a:cs typeface="+mn-cs"/>
                        </a:rPr>
                        <a:t>323.700 €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lang="en-US" sz="1100" b="1" i="0" u="none" strike="noStrike" kern="1200" dirty="0">
                          <a:solidFill>
                            <a:srgbClr val="000000"/>
                          </a:solidFill>
                          <a:effectLst/>
                          <a:latin typeface="+mn-lt"/>
                          <a:ea typeface="+mn-ea"/>
                          <a:cs typeface="+mn-cs"/>
                        </a:rPr>
                        <a:t>60.000 €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60.000 €</a:t>
                      </a:r>
                      <a:endParaRPr lang="en-US" sz="1100" b="1" i="0" u="none" strike="noStrike" kern="1200" dirty="0">
                        <a:solidFill>
                          <a:srgbClr val="000000"/>
                        </a:solidFill>
                        <a:effectLst/>
                        <a:latin typeface="+mn-lt"/>
                        <a:ea typeface="+mn-ea"/>
                        <a:cs typeface="+mn-cs"/>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60.000 €</a:t>
                      </a:r>
                      <a:endParaRPr lang="en-US" sz="1100" b="1" i="0" u="none" strike="noStrike" kern="1200" dirty="0">
                        <a:solidFill>
                          <a:srgbClr val="000000"/>
                        </a:solidFill>
                        <a:effectLst/>
                        <a:latin typeface="+mn-lt"/>
                        <a:ea typeface="+mn-ea"/>
                        <a:cs typeface="+mn-cs"/>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60.000 €</a:t>
                      </a:r>
                      <a:endParaRPr kumimoji="0" lang="en-US" sz="1100" b="1" i="0" u="none" strike="noStrike" kern="1200" cap="none" spc="0" normalizeH="0" baseline="0" dirty="0">
                        <a:ln>
                          <a:noFill/>
                        </a:ln>
                        <a:solidFill>
                          <a:srgbClr val="000000"/>
                        </a:solidFill>
                        <a:effectLst/>
                        <a:uLnTx/>
                        <a:uFillTx/>
                        <a:latin typeface="Arial"/>
                        <a:ea typeface="Arial Unicode MS"/>
                        <a:cs typeface="Arial"/>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lang="en-US" sz="1100" b="1" i="0" u="none" strike="noStrike" kern="1200" dirty="0">
                          <a:solidFill>
                            <a:srgbClr val="000000"/>
                          </a:solidFill>
                          <a:effectLst/>
                          <a:latin typeface="+mn-lt"/>
                          <a:ea typeface="+mn-ea"/>
                          <a:cs typeface="+mn-cs"/>
                        </a:rPr>
                        <a:t>1.885.400</a:t>
                      </a:r>
                      <a:r>
                        <a:rPr lang="en-US" sz="1100" b="1" i="0" u="none" strike="noStrike" kern="1200" baseline="0" dirty="0">
                          <a:solidFill>
                            <a:srgbClr val="000000"/>
                          </a:solidFill>
                          <a:effectLst/>
                          <a:latin typeface="+mn-lt"/>
                          <a:ea typeface="+mn-ea"/>
                          <a:cs typeface="+mn-cs"/>
                        </a:rPr>
                        <a:t> €</a:t>
                      </a:r>
                      <a:endParaRPr lang="en-US" sz="1100" b="1" i="0" u="none" strike="noStrike" kern="1200" dirty="0">
                        <a:solidFill>
                          <a:srgbClr val="000000"/>
                        </a:solidFill>
                        <a:effectLst/>
                        <a:latin typeface="+mn-lt"/>
                        <a:ea typeface="+mn-ea"/>
                        <a:cs typeface="+mn-cs"/>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604206502"/>
                  </a:ext>
                </a:extLst>
              </a:tr>
            </a:tbl>
          </a:graphicData>
        </a:graphic>
      </p:graphicFrame>
      <p:graphicFrame>
        <p:nvGraphicFramePr>
          <p:cNvPr id="11" name="Table 10"/>
          <p:cNvGraphicFramePr>
            <a:graphicFrameLocks noGrp="1"/>
          </p:cNvGraphicFramePr>
          <p:nvPr/>
        </p:nvGraphicFramePr>
        <p:xfrm>
          <a:off x="935919" y="3827509"/>
          <a:ext cx="7115264" cy="1576080"/>
        </p:xfrm>
        <a:graphic>
          <a:graphicData uri="http://schemas.openxmlformats.org/drawingml/2006/table">
            <a:tbl>
              <a:tblPr/>
              <a:tblGrid>
                <a:gridCol w="889408">
                  <a:extLst>
                    <a:ext uri="{9D8B030D-6E8A-4147-A177-3AD203B41FA5}">
                      <a16:colId xmlns:a16="http://schemas.microsoft.com/office/drawing/2014/main" val="224078592"/>
                    </a:ext>
                  </a:extLst>
                </a:gridCol>
                <a:gridCol w="889408">
                  <a:extLst>
                    <a:ext uri="{9D8B030D-6E8A-4147-A177-3AD203B41FA5}">
                      <a16:colId xmlns:a16="http://schemas.microsoft.com/office/drawing/2014/main" val="1730231488"/>
                    </a:ext>
                  </a:extLst>
                </a:gridCol>
                <a:gridCol w="889408">
                  <a:extLst>
                    <a:ext uri="{9D8B030D-6E8A-4147-A177-3AD203B41FA5}">
                      <a16:colId xmlns:a16="http://schemas.microsoft.com/office/drawing/2014/main" val="501262603"/>
                    </a:ext>
                  </a:extLst>
                </a:gridCol>
                <a:gridCol w="889408">
                  <a:extLst>
                    <a:ext uri="{9D8B030D-6E8A-4147-A177-3AD203B41FA5}">
                      <a16:colId xmlns:a16="http://schemas.microsoft.com/office/drawing/2014/main" val="2680842943"/>
                    </a:ext>
                  </a:extLst>
                </a:gridCol>
                <a:gridCol w="889408">
                  <a:extLst>
                    <a:ext uri="{9D8B030D-6E8A-4147-A177-3AD203B41FA5}">
                      <a16:colId xmlns:a16="http://schemas.microsoft.com/office/drawing/2014/main" val="721785736"/>
                    </a:ext>
                  </a:extLst>
                </a:gridCol>
                <a:gridCol w="889408">
                  <a:extLst>
                    <a:ext uri="{9D8B030D-6E8A-4147-A177-3AD203B41FA5}">
                      <a16:colId xmlns:a16="http://schemas.microsoft.com/office/drawing/2014/main" val="3434474072"/>
                    </a:ext>
                  </a:extLst>
                </a:gridCol>
                <a:gridCol w="889408">
                  <a:extLst>
                    <a:ext uri="{9D8B030D-6E8A-4147-A177-3AD203B41FA5}">
                      <a16:colId xmlns:a16="http://schemas.microsoft.com/office/drawing/2014/main" val="3251115704"/>
                    </a:ext>
                  </a:extLst>
                </a:gridCol>
                <a:gridCol w="889408">
                  <a:extLst>
                    <a:ext uri="{9D8B030D-6E8A-4147-A177-3AD203B41FA5}">
                      <a16:colId xmlns:a16="http://schemas.microsoft.com/office/drawing/2014/main" val="2074678434"/>
                    </a:ext>
                  </a:extLst>
                </a:gridCol>
              </a:tblGrid>
              <a:tr h="360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ctr"/>
                      <a:r>
                        <a:rPr lang="en-US" sz="1100" b="1" i="0" u="none" strike="noStrike" baseline="0" noProof="0" dirty="0">
                          <a:solidFill>
                            <a:schemeClr val="tx1"/>
                          </a:solidFill>
                          <a:effectLst/>
                          <a:latin typeface="+mn-lt"/>
                        </a:rPr>
                        <a:t>Benefits</a:t>
                      </a:r>
                      <a:endParaRPr lang="en-US" sz="1100" b="1" i="0" u="none" strike="noStrike" noProof="0" dirty="0">
                        <a:solidFill>
                          <a:schemeClr val="tx1"/>
                        </a:solidFill>
                        <a:effectLst/>
                        <a:latin typeface="+mn-lt"/>
                      </a:endParaRPr>
                    </a:p>
                  </a:txBody>
                  <a:tcPr marL="0" marR="0" marT="0" marB="0" anchor="ctr">
                    <a:lnL>
                      <a:noFill/>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ctr"/>
                      <a:r>
                        <a:rPr lang="en-US" sz="1100" b="1" i="0" u="none" strike="noStrike" kern="1200" baseline="0" noProof="0" dirty="0">
                          <a:solidFill>
                            <a:schemeClr val="tx1"/>
                          </a:solidFill>
                          <a:effectLst/>
                          <a:latin typeface="+mn-lt"/>
                          <a:ea typeface="+mn-ea"/>
                          <a:cs typeface="+mn-cs"/>
                        </a:rPr>
                        <a:t>2021</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2022</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2023</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2024</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2025</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2026</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100" b="1" i="0" u="none" strike="noStrike" kern="1200" baseline="0" noProof="0" dirty="0">
                          <a:solidFill>
                            <a:schemeClr val="tx1"/>
                          </a:solidFill>
                          <a:effectLst/>
                          <a:latin typeface="+mn-lt"/>
                          <a:ea typeface="+mn-ea"/>
                          <a:cs typeface="+mn-cs"/>
                        </a:rPr>
                        <a:t>Total</a:t>
                      </a:r>
                    </a:p>
                  </a:txBody>
                  <a:tcPr marL="72000" marR="72000" marT="36000" marB="360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DD3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449144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baseline="0" noProof="0" dirty="0">
                          <a:solidFill>
                            <a:srgbClr val="000000"/>
                          </a:solidFill>
                          <a:effectLst/>
                          <a:latin typeface="+mn-lt"/>
                        </a:rPr>
                        <a:t>Additional revenue</a:t>
                      </a:r>
                      <a:endParaRPr lang="en-US" sz="1050" b="0" i="1" u="none" strike="noStrike" noProof="0" dirty="0">
                        <a:solidFill>
                          <a:srgbClr val="000000"/>
                        </a:solidFill>
                        <a:effectLst/>
                        <a:latin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noProof="0" dirty="0">
                          <a:solidFill>
                            <a:srgbClr val="000000"/>
                          </a:solidFill>
                          <a:effectLst/>
                          <a:latin typeface="+mn-lt"/>
                        </a:rPr>
                        <a:t>-</a:t>
                      </a:r>
                      <a:r>
                        <a:rPr lang="en-US" sz="1050" b="0" i="0" u="none" strike="noStrike" baseline="0" noProof="0" dirty="0">
                          <a:solidFill>
                            <a:srgbClr val="000000"/>
                          </a:solidFill>
                          <a:effectLst/>
                          <a:latin typeface="+mn-lt"/>
                        </a:rPr>
                        <a:t> €</a:t>
                      </a:r>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Arial Unicode MS"/>
                          <a:cs typeface="Arial"/>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mn-lt"/>
                          <a:ea typeface="+mn-ea"/>
                          <a:cs typeface="+mn-cs"/>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4383534"/>
                  </a:ext>
                </a:extLst>
              </a:tr>
              <a:tr h="288000">
                <a:tc>
                  <a:txBody>
                    <a:bodyPr/>
                    <a:lstStyle/>
                    <a:p>
                      <a:pPr algn="l" fontAlgn="b"/>
                      <a:r>
                        <a:rPr lang="en-US" sz="1050" b="0" i="0" u="none" strike="noStrike" noProof="0" dirty="0">
                          <a:solidFill>
                            <a:srgbClr val="000000"/>
                          </a:solidFill>
                          <a:effectLst/>
                          <a:latin typeface="+mn-lt"/>
                        </a:rPr>
                        <a:t>Savings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50" b="0" i="0" u="none" strike="noStrike" noProof="0" dirty="0">
                          <a:solidFill>
                            <a:srgbClr val="000000"/>
                          </a:solidFill>
                          <a:effectLst/>
                          <a:latin typeface="+mn-lt"/>
                        </a:rPr>
                        <a:t>-</a:t>
                      </a:r>
                      <a:r>
                        <a:rPr lang="en-US" sz="1050" b="0" i="0" u="none" strike="noStrike" baseline="0" noProof="0" dirty="0">
                          <a:solidFill>
                            <a:srgbClr val="000000"/>
                          </a:solidFill>
                          <a:effectLst/>
                          <a:latin typeface="+mn-lt"/>
                        </a:rPr>
                        <a:t> €</a:t>
                      </a:r>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0" i="0" u="none" strike="noStrike" kern="1200" dirty="0">
                          <a:solidFill>
                            <a:srgbClr val="000000"/>
                          </a:solidFill>
                          <a:effectLst/>
                          <a:latin typeface="+mn-lt"/>
                          <a:ea typeface="+mn-ea"/>
                          <a:cs typeface="+mn-cs"/>
                        </a:rPr>
                        <a:t>532.995</a:t>
                      </a:r>
                      <a:r>
                        <a:rPr lang="en-US" sz="1050" b="0" i="0" u="none" strike="noStrike" kern="1200" baseline="0" dirty="0">
                          <a:solidFill>
                            <a:srgbClr val="000000"/>
                          </a:solidFill>
                          <a:effectLst/>
                          <a:latin typeface="+mn-lt"/>
                          <a:ea typeface="+mn-ea"/>
                          <a:cs typeface="+mn-cs"/>
                        </a:rPr>
                        <a:t> €</a:t>
                      </a:r>
                      <a:endParaRPr lang="en-US" sz="1050" b="0" i="0" u="none" strike="noStrike" kern="1200" dirty="0">
                        <a:solidFill>
                          <a:srgbClr val="000000"/>
                        </a:solidFill>
                        <a:effectLst/>
                        <a:latin typeface="+mn-lt"/>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en-US" sz="1050" b="1" i="0" u="none" strike="noStrike" kern="1200" dirty="0">
                          <a:solidFill>
                            <a:srgbClr val="000000"/>
                          </a:solidFill>
                          <a:effectLst/>
                          <a:latin typeface="+mn-lt"/>
                          <a:ea typeface="+mn-ea"/>
                          <a:cs typeface="+mn-cs"/>
                        </a:rPr>
                        <a:t>2.664.975 €</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37705291"/>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l" fontAlgn="b"/>
                      <a:r>
                        <a:rPr lang="en-US" sz="1050" b="0" i="0" u="none" strike="noStrike" noProof="0" dirty="0">
                          <a:solidFill>
                            <a:srgbClr val="000000"/>
                          </a:solidFill>
                          <a:effectLst/>
                          <a:latin typeface="+mn-lt"/>
                        </a:rPr>
                        <a:t>Cost Avoidance</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eaLnBrk="1" fontAlgn="b"/>
                      <a:endParaRPr lang="en-US" sz="1050" b="0" i="0" u="none" strike="noStrike" noProof="0" dirty="0">
                        <a:solidFill>
                          <a:srgbClr val="000000"/>
                        </a:solidFill>
                        <a:effectLst/>
                        <a:latin typeface="+mn-lt"/>
                      </a:endParaRPr>
                    </a:p>
                  </a:txBody>
                  <a:tcPr marL="72000" marR="72000" marT="36000" marB="36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algn="r" fontAlgn="b"/>
                      <a:r>
                        <a:rPr lang="en-US" sz="1050" b="0" i="0" u="none" strike="noStrike" dirty="0">
                          <a:solidFill>
                            <a:srgbClr val="000000"/>
                          </a:solidFill>
                          <a:effectLst/>
                          <a:latin typeface="+mn-lt"/>
                        </a:rPr>
                        <a:t>79.949 €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a:ea typeface="Arial Unicode MS"/>
                          <a:cs typeface="Arial"/>
                        </a:rPr>
                        <a:t>399.746 €</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1592274"/>
                  </a:ext>
                </a:extLst>
              </a:tr>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l" defTabSz="914400" rtl="0" eaLnBrk="1" fontAlgn="b" latinLnBrk="0" hangingPunct="1"/>
                      <a:r>
                        <a:rPr lang="en-US" sz="1100" b="1" i="0" u="none" strike="noStrike" kern="1200" noProof="0" dirty="0">
                          <a:solidFill>
                            <a:srgbClr val="000000"/>
                          </a:solidFill>
                          <a:effectLst/>
                          <a:latin typeface="+mn-lt"/>
                          <a:ea typeface="+mn-ea"/>
                          <a:cs typeface="+mn-cs"/>
                        </a:rPr>
                        <a:t>Total</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endParaRPr lang="en-US" sz="1100" b="1" i="0" u="none" strike="noStrike" kern="1200" noProof="0" dirty="0">
                        <a:solidFill>
                          <a:srgbClr val="000000"/>
                        </a:solidFill>
                        <a:effectLst/>
                        <a:latin typeface="+mn-lt"/>
                        <a:ea typeface="+mn-ea"/>
                        <a:cs typeface="+mn-cs"/>
                      </a:endParaRPr>
                    </a:p>
                  </a:txBody>
                  <a:tcPr marL="72000" marR="72000" marT="36000" marB="3600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endParaRPr lang="en-US" sz="1100" b="1" i="0" u="none" strike="noStrike" kern="1200" dirty="0">
                        <a:solidFill>
                          <a:srgbClr val="000000"/>
                        </a:solidFill>
                        <a:effectLst/>
                        <a:latin typeface="+mn-lt"/>
                        <a:ea typeface="+mn-ea"/>
                        <a:cs typeface="+mn-cs"/>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algn="r" defTabSz="914400" rtl="0" eaLnBrk="1" fontAlgn="b" latinLnBrk="0" hangingPunct="1"/>
                      <a:r>
                        <a:rPr lang="en-US" sz="1100" b="1" i="0" u="none" strike="noStrike" kern="1200" dirty="0">
                          <a:solidFill>
                            <a:srgbClr val="000000"/>
                          </a:solidFill>
                          <a:effectLst/>
                          <a:latin typeface="+mn-lt"/>
                          <a:ea typeface="+mn-ea"/>
                          <a:cs typeface="+mn-cs"/>
                        </a:rPr>
                        <a:t>3.064.721 €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604206502"/>
                  </a:ext>
                </a:extLst>
              </a:tr>
            </a:tbl>
          </a:graphicData>
        </a:graphic>
      </p:graphicFrame>
      <p:graphicFrame>
        <p:nvGraphicFramePr>
          <p:cNvPr id="14" name="Table 13"/>
          <p:cNvGraphicFramePr>
            <a:graphicFrameLocks noGrp="1"/>
          </p:cNvGraphicFramePr>
          <p:nvPr/>
        </p:nvGraphicFramePr>
        <p:xfrm>
          <a:off x="1013885" y="5913513"/>
          <a:ext cx="7115264" cy="288000"/>
        </p:xfrm>
        <a:graphic>
          <a:graphicData uri="http://schemas.openxmlformats.org/drawingml/2006/table">
            <a:tbl>
              <a:tblPr>
                <a:tableStyleId>{2D5ABB26-0587-4C30-8999-92F81FD0307C}</a:tableStyleId>
              </a:tblPr>
              <a:tblGrid>
                <a:gridCol w="2367264">
                  <a:extLst>
                    <a:ext uri="{9D8B030D-6E8A-4147-A177-3AD203B41FA5}">
                      <a16:colId xmlns:a16="http://schemas.microsoft.com/office/drawing/2014/main" val="3038051808"/>
                    </a:ext>
                  </a:extLst>
                </a:gridCol>
                <a:gridCol w="1190368">
                  <a:extLst>
                    <a:ext uri="{9D8B030D-6E8A-4147-A177-3AD203B41FA5}">
                      <a16:colId xmlns:a16="http://schemas.microsoft.com/office/drawing/2014/main" val="1016221417"/>
                    </a:ext>
                  </a:extLst>
                </a:gridCol>
                <a:gridCol w="1778816">
                  <a:extLst>
                    <a:ext uri="{9D8B030D-6E8A-4147-A177-3AD203B41FA5}">
                      <a16:colId xmlns:a16="http://schemas.microsoft.com/office/drawing/2014/main" val="3900993535"/>
                    </a:ext>
                  </a:extLst>
                </a:gridCol>
                <a:gridCol w="1778816">
                  <a:extLst>
                    <a:ext uri="{9D8B030D-6E8A-4147-A177-3AD203B41FA5}">
                      <a16:colId xmlns:a16="http://schemas.microsoft.com/office/drawing/2014/main" val="1346983227"/>
                    </a:ext>
                  </a:extLst>
                </a:gridCol>
              </a:tblGrid>
              <a:tr h="288000">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l" defTabSz="914400" rtl="0" eaLnBrk="1" fontAlgn="b" latinLnBrk="0" hangingPunct="1"/>
                      <a:r>
                        <a:rPr lang="en-US" sz="1400" b="1" u="none" strike="noStrike" kern="1200" noProof="0" dirty="0">
                          <a:effectLst/>
                        </a:rPr>
                        <a:t>Pay-Back Period (in years)</a:t>
                      </a:r>
                      <a:endParaRPr lang="en-US" sz="1400" b="1" i="0" u="none" strike="noStrike" kern="1200" noProof="0" dirty="0">
                        <a:solidFill>
                          <a:srgbClr val="000000"/>
                        </a:solidFill>
                        <a:effectLst/>
                        <a:latin typeface="+mn-lt"/>
                        <a:ea typeface="+mn-ea"/>
                        <a:cs typeface="+mn-cs"/>
                      </a:endParaRPr>
                    </a:p>
                  </a:txBody>
                  <a:tcPr marL="0" marR="0" marT="0" marB="0" anchor="ct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0" algn="ctr" defTabSz="914400" rtl="0" eaLnBrk="1" fontAlgn="b" latinLnBrk="0" hangingPunct="1"/>
                      <a:r>
                        <a:rPr lang="en-US" sz="1400" b="1" u="none" strike="noStrike" kern="1200" noProof="0" dirty="0">
                          <a:effectLst/>
                        </a:rPr>
                        <a:t>3,31</a:t>
                      </a:r>
                      <a:endParaRPr lang="en-US" sz="1400" b="1" i="0" u="none" strike="noStrike" kern="1200" noProof="0" dirty="0">
                        <a:solidFill>
                          <a:srgbClr val="000000"/>
                        </a:solidFill>
                        <a:effectLst/>
                        <a:latin typeface="+mn-lt"/>
                        <a:ea typeface="+mn-ea"/>
                        <a:cs typeface="+mn-cs"/>
                      </a:endParaRPr>
                    </a:p>
                  </a:txBody>
                  <a:tcPr marL="72000" marR="72000" marT="36000" marB="36000" anchor="ctr"/>
                </a:tc>
                <a:tc>
                  <a:txBody>
                    <a:bodyPr/>
                    <a:lstStyle/>
                    <a:p>
                      <a:pPr marL="0" algn="r" defTabSz="914400" rtl="0" eaLnBrk="1" fontAlgn="b" latinLnBrk="0" hangingPunct="1"/>
                      <a:r>
                        <a:rPr lang="en-US" sz="1400" b="1" u="none" strike="noStrike" kern="1200" dirty="0">
                          <a:effectLst/>
                        </a:rPr>
                        <a:t>Net Present Value</a:t>
                      </a:r>
                      <a:endParaRPr lang="en-US" sz="1400" b="1"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400" b="1" u="none" strike="noStrike" kern="1200" dirty="0">
                          <a:effectLst/>
                        </a:rPr>
                        <a:t>489.207 €</a:t>
                      </a:r>
                      <a:endParaRPr lang="en-US" sz="1400" b="1"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331093426"/>
                  </a:ext>
                </a:extLst>
              </a:tr>
            </a:tbl>
          </a:graphicData>
        </a:graphic>
      </p:graphicFrame>
      <p:sp>
        <p:nvSpPr>
          <p:cNvPr id="18" name="Rectangle 17"/>
          <p:cNvSpPr/>
          <p:nvPr/>
        </p:nvSpPr>
        <p:spPr>
          <a:xfrm>
            <a:off x="3304878" y="3403303"/>
            <a:ext cx="4746305" cy="307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*Not included in estimates are one-time and run cost for cloud resources as they are controlled centrally. They are estimated with ~40.000€ per year. </a:t>
            </a:r>
          </a:p>
        </p:txBody>
      </p:sp>
      <p:cxnSp>
        <p:nvCxnSpPr>
          <p:cNvPr id="20" name="Straight Connector 19">
            <a:extLst>
              <a:ext uri="{FF2B5EF4-FFF2-40B4-BE49-F238E27FC236}">
                <a16:creationId xmlns:a16="http://schemas.microsoft.com/office/drawing/2014/main" id="{3B4857F0-C03A-DA43-91C2-0EAFC4492926}"/>
              </a:ext>
            </a:extLst>
          </p:cNvPr>
          <p:cNvCxnSpPr>
            <a:cxnSpLocks/>
          </p:cNvCxnSpPr>
          <p:nvPr/>
        </p:nvCxnSpPr>
        <p:spPr>
          <a:xfrm rot="5400000" flipV="1">
            <a:off x="1265123" y="1543628"/>
            <a:ext cx="0" cy="658408"/>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E91575A-3185-DE4E-BF38-E185B82E0FCB}"/>
              </a:ext>
            </a:extLst>
          </p:cNvPr>
          <p:cNvSpPr/>
          <p:nvPr/>
        </p:nvSpPr>
        <p:spPr>
          <a:xfrm>
            <a:off x="953283" y="1683108"/>
            <a:ext cx="1187826" cy="246221"/>
          </a:xfrm>
          <a:prstGeom prst="rect">
            <a:avLst/>
          </a:prstGeom>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a:ea typeface="Arial Unicode MS"/>
                <a:cs typeface="Arial"/>
              </a:rPr>
              <a:t>Quantitative</a:t>
            </a:r>
          </a:p>
        </p:txBody>
      </p:sp>
      <p:cxnSp>
        <p:nvCxnSpPr>
          <p:cNvPr id="23" name="Straight Connector 22">
            <a:extLst>
              <a:ext uri="{FF2B5EF4-FFF2-40B4-BE49-F238E27FC236}">
                <a16:creationId xmlns:a16="http://schemas.microsoft.com/office/drawing/2014/main" id="{3B4857F0-C03A-DA43-91C2-0EAFC4492926}"/>
              </a:ext>
            </a:extLst>
          </p:cNvPr>
          <p:cNvCxnSpPr>
            <a:cxnSpLocks/>
          </p:cNvCxnSpPr>
          <p:nvPr/>
        </p:nvCxnSpPr>
        <p:spPr>
          <a:xfrm rot="5400000" flipV="1">
            <a:off x="9009170" y="1543628"/>
            <a:ext cx="0" cy="658408"/>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E91575A-3185-DE4E-BF38-E185B82E0FCB}"/>
              </a:ext>
            </a:extLst>
          </p:cNvPr>
          <p:cNvSpPr/>
          <p:nvPr/>
        </p:nvSpPr>
        <p:spPr>
          <a:xfrm>
            <a:off x="8697330" y="1683108"/>
            <a:ext cx="1051570" cy="246221"/>
          </a:xfrm>
          <a:prstGeom prst="rect">
            <a:avLst/>
          </a:prstGeom>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a:ea typeface="Arial Unicode MS"/>
                <a:cs typeface="Arial"/>
              </a:rPr>
              <a:t>Qualitative</a:t>
            </a:r>
          </a:p>
        </p:txBody>
      </p:sp>
      <p:grpSp>
        <p:nvGrpSpPr>
          <p:cNvPr id="29" name="Group 28">
            <a:extLst>
              <a:ext uri="{FF2B5EF4-FFF2-40B4-BE49-F238E27FC236}">
                <a16:creationId xmlns:a16="http://schemas.microsoft.com/office/drawing/2014/main" id="{736B238B-6572-40F5-AD1F-08F6770B5732}"/>
              </a:ext>
            </a:extLst>
          </p:cNvPr>
          <p:cNvGrpSpPr/>
          <p:nvPr/>
        </p:nvGrpSpPr>
        <p:grpSpPr bwMode="gray">
          <a:xfrm>
            <a:off x="935918" y="6188187"/>
            <a:ext cx="3224955" cy="105318"/>
            <a:chOff x="5326065" y="4605303"/>
            <a:chExt cx="1762126" cy="150848"/>
          </a:xfrm>
          <a:solidFill>
            <a:schemeClr val="accent2"/>
          </a:solidFill>
        </p:grpSpPr>
        <p:sp>
          <p:nvSpPr>
            <p:cNvPr id="30" name="Freeform 31">
              <a:extLst>
                <a:ext uri="{FF2B5EF4-FFF2-40B4-BE49-F238E27FC236}">
                  <a16:creationId xmlns:a16="http://schemas.microsoft.com/office/drawing/2014/main" id="{7FA3F2B3-2136-40C2-A032-347215914C98}"/>
                </a:ext>
              </a:extLst>
            </p:cNvPr>
            <p:cNvSpPr>
              <a:spLocks/>
            </p:cNvSpPr>
            <p:nvPr/>
          </p:nvSpPr>
          <p:spPr bwMode="gray">
            <a:xfrm>
              <a:off x="5326065" y="4605303"/>
              <a:ext cx="1762126" cy="65088"/>
            </a:xfrm>
            <a:custGeom>
              <a:avLst/>
              <a:gdLst>
                <a:gd name="T0" fmla="*/ 467 w 540"/>
                <a:gd name="T1" fmla="*/ 5 h 20"/>
                <a:gd name="T2" fmla="*/ 270 w 540"/>
                <a:gd name="T3" fmla="*/ 3 h 20"/>
                <a:gd name="T4" fmla="*/ 73 w 540"/>
                <a:gd name="T5" fmla="*/ 1 h 20"/>
                <a:gd name="T6" fmla="*/ 0 w 540"/>
                <a:gd name="T7" fmla="*/ 8 h 20"/>
                <a:gd name="T8" fmla="*/ 73 w 540"/>
                <a:gd name="T9" fmla="*/ 16 h 20"/>
                <a:gd name="T10" fmla="*/ 270 w 540"/>
                <a:gd name="T11" fmla="*/ 18 h 20"/>
                <a:gd name="T12" fmla="*/ 467 w 540"/>
                <a:gd name="T13" fmla="*/ 20 h 20"/>
                <a:gd name="T14" fmla="*/ 540 w 540"/>
                <a:gd name="T15" fmla="*/ 13 h 20"/>
                <a:gd name="T16" fmla="*/ 467 w 540"/>
                <a:gd name="T1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
                  <a:moveTo>
                    <a:pt x="467" y="5"/>
                  </a:moveTo>
                  <a:cubicBezTo>
                    <a:pt x="435" y="5"/>
                    <a:pt x="270" y="3"/>
                    <a:pt x="270" y="3"/>
                  </a:cubicBezTo>
                  <a:cubicBezTo>
                    <a:pt x="270" y="3"/>
                    <a:pt x="106" y="0"/>
                    <a:pt x="73" y="1"/>
                  </a:cubicBezTo>
                  <a:cubicBezTo>
                    <a:pt x="43" y="1"/>
                    <a:pt x="26" y="3"/>
                    <a:pt x="0" y="8"/>
                  </a:cubicBezTo>
                  <a:cubicBezTo>
                    <a:pt x="26" y="13"/>
                    <a:pt x="43" y="16"/>
                    <a:pt x="73" y="16"/>
                  </a:cubicBezTo>
                  <a:cubicBezTo>
                    <a:pt x="106" y="16"/>
                    <a:pt x="270" y="18"/>
                    <a:pt x="270" y="18"/>
                  </a:cubicBezTo>
                  <a:cubicBezTo>
                    <a:pt x="270" y="18"/>
                    <a:pt x="434" y="20"/>
                    <a:pt x="467" y="20"/>
                  </a:cubicBezTo>
                  <a:cubicBezTo>
                    <a:pt x="498" y="20"/>
                    <a:pt x="515" y="18"/>
                    <a:pt x="540" y="13"/>
                  </a:cubicBezTo>
                  <a:cubicBezTo>
                    <a:pt x="515" y="8"/>
                    <a:pt x="498" y="5"/>
                    <a:pt x="46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 name="Freeform 32">
              <a:extLst>
                <a:ext uri="{FF2B5EF4-FFF2-40B4-BE49-F238E27FC236}">
                  <a16:creationId xmlns:a16="http://schemas.microsoft.com/office/drawing/2014/main" id="{1148D62D-D3D2-4DF5-96EF-32048DD44790}"/>
                </a:ext>
              </a:extLst>
            </p:cNvPr>
            <p:cNvSpPr>
              <a:spLocks/>
            </p:cNvSpPr>
            <p:nvPr/>
          </p:nvSpPr>
          <p:spPr bwMode="gray">
            <a:xfrm>
              <a:off x="5561013" y="4703763"/>
              <a:ext cx="1171575" cy="52388"/>
            </a:xfrm>
            <a:custGeom>
              <a:avLst/>
              <a:gdLst>
                <a:gd name="T0" fmla="*/ 180 w 359"/>
                <a:gd name="T1" fmla="*/ 0 h 16"/>
                <a:gd name="T2" fmla="*/ 49 w 359"/>
                <a:gd name="T3" fmla="*/ 0 h 16"/>
                <a:gd name="T4" fmla="*/ 0 w 359"/>
                <a:gd name="T5" fmla="*/ 8 h 16"/>
                <a:gd name="T6" fmla="*/ 49 w 359"/>
                <a:gd name="T7" fmla="*/ 16 h 16"/>
                <a:gd name="T8" fmla="*/ 180 w 359"/>
                <a:gd name="T9" fmla="*/ 16 h 16"/>
                <a:gd name="T10" fmla="*/ 311 w 359"/>
                <a:gd name="T11" fmla="*/ 16 h 16"/>
                <a:gd name="T12" fmla="*/ 359 w 359"/>
                <a:gd name="T13" fmla="*/ 8 h 16"/>
                <a:gd name="T14" fmla="*/ 311 w 359"/>
                <a:gd name="T15" fmla="*/ 0 h 16"/>
                <a:gd name="T16" fmla="*/ 180 w 35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6">
                  <a:moveTo>
                    <a:pt x="180" y="0"/>
                  </a:moveTo>
                  <a:cubicBezTo>
                    <a:pt x="180" y="0"/>
                    <a:pt x="71" y="0"/>
                    <a:pt x="49" y="0"/>
                  </a:cubicBezTo>
                  <a:cubicBezTo>
                    <a:pt x="29" y="1"/>
                    <a:pt x="17" y="3"/>
                    <a:pt x="0" y="8"/>
                  </a:cubicBezTo>
                  <a:cubicBezTo>
                    <a:pt x="17" y="13"/>
                    <a:pt x="29" y="16"/>
                    <a:pt x="49" y="16"/>
                  </a:cubicBezTo>
                  <a:cubicBezTo>
                    <a:pt x="71" y="16"/>
                    <a:pt x="180" y="16"/>
                    <a:pt x="180" y="16"/>
                  </a:cubicBezTo>
                  <a:cubicBezTo>
                    <a:pt x="180" y="16"/>
                    <a:pt x="289" y="16"/>
                    <a:pt x="311" y="16"/>
                  </a:cubicBezTo>
                  <a:cubicBezTo>
                    <a:pt x="331" y="16"/>
                    <a:pt x="342" y="13"/>
                    <a:pt x="359" y="8"/>
                  </a:cubicBezTo>
                  <a:cubicBezTo>
                    <a:pt x="342" y="3"/>
                    <a:pt x="331" y="1"/>
                    <a:pt x="311" y="0"/>
                  </a:cubicBezTo>
                  <a:cubicBezTo>
                    <a:pt x="289" y="0"/>
                    <a:pt x="180"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35" name="Group 34">
            <a:extLst>
              <a:ext uri="{FF2B5EF4-FFF2-40B4-BE49-F238E27FC236}">
                <a16:creationId xmlns:a16="http://schemas.microsoft.com/office/drawing/2014/main" id="{2E9A4A83-00C8-4C8D-B0B3-2E9BF154B971}"/>
              </a:ext>
            </a:extLst>
          </p:cNvPr>
          <p:cNvGrpSpPr/>
          <p:nvPr/>
        </p:nvGrpSpPr>
        <p:grpSpPr bwMode="gray">
          <a:xfrm>
            <a:off x="4767688" y="6193644"/>
            <a:ext cx="2937372" cy="92230"/>
            <a:chOff x="5492751" y="5000614"/>
            <a:chExt cx="3411538" cy="190512"/>
          </a:xfrm>
          <a:solidFill>
            <a:schemeClr val="accent2"/>
          </a:solidFill>
        </p:grpSpPr>
        <p:sp>
          <p:nvSpPr>
            <p:cNvPr id="36" name="Freeform 28">
              <a:extLst>
                <a:ext uri="{FF2B5EF4-FFF2-40B4-BE49-F238E27FC236}">
                  <a16:creationId xmlns:a16="http://schemas.microsoft.com/office/drawing/2014/main" id="{876C2A75-1C5E-4BD6-A752-91C8AF0ACF95}"/>
                </a:ext>
              </a:extLst>
            </p:cNvPr>
            <p:cNvSpPr>
              <a:spLocks/>
            </p:cNvSpPr>
            <p:nvPr/>
          </p:nvSpPr>
          <p:spPr bwMode="gray">
            <a:xfrm>
              <a:off x="5492751" y="5000614"/>
              <a:ext cx="3411538" cy="180975"/>
            </a:xfrm>
            <a:custGeom>
              <a:avLst/>
              <a:gdLst>
                <a:gd name="T0" fmla="*/ 522 w 1045"/>
                <a:gd name="T1" fmla="*/ 33 h 55"/>
                <a:gd name="T2" fmla="*/ 904 w 1045"/>
                <a:gd name="T3" fmla="*/ 17 h 55"/>
                <a:gd name="T4" fmla="*/ 1045 w 1045"/>
                <a:gd name="T5" fmla="*/ 5 h 55"/>
                <a:gd name="T6" fmla="*/ 903 w 1045"/>
                <a:gd name="T7" fmla="*/ 2 h 55"/>
                <a:gd name="T8" fmla="*/ 522 w 1045"/>
                <a:gd name="T9" fmla="*/ 17 h 55"/>
                <a:gd name="T10" fmla="*/ 140 w 1045"/>
                <a:gd name="T11" fmla="*/ 36 h 55"/>
                <a:gd name="T12" fmla="*/ 0 w 1045"/>
                <a:gd name="T13" fmla="*/ 48 h 55"/>
                <a:gd name="T14" fmla="*/ 141 w 1045"/>
                <a:gd name="T15" fmla="*/ 52 h 55"/>
                <a:gd name="T16" fmla="*/ 522 w 1045"/>
                <a:gd name="T17"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5" h="55">
                  <a:moveTo>
                    <a:pt x="522" y="33"/>
                  </a:moveTo>
                  <a:cubicBezTo>
                    <a:pt x="522" y="33"/>
                    <a:pt x="841" y="19"/>
                    <a:pt x="904" y="17"/>
                  </a:cubicBezTo>
                  <a:cubicBezTo>
                    <a:pt x="963" y="15"/>
                    <a:pt x="996" y="11"/>
                    <a:pt x="1045" y="5"/>
                  </a:cubicBezTo>
                  <a:cubicBezTo>
                    <a:pt x="996" y="1"/>
                    <a:pt x="962" y="0"/>
                    <a:pt x="903" y="2"/>
                  </a:cubicBezTo>
                  <a:cubicBezTo>
                    <a:pt x="840" y="3"/>
                    <a:pt x="522" y="17"/>
                    <a:pt x="522" y="17"/>
                  </a:cubicBezTo>
                  <a:cubicBezTo>
                    <a:pt x="522" y="17"/>
                    <a:pt x="203" y="32"/>
                    <a:pt x="140" y="36"/>
                  </a:cubicBezTo>
                  <a:cubicBezTo>
                    <a:pt x="82" y="39"/>
                    <a:pt x="49" y="42"/>
                    <a:pt x="0" y="48"/>
                  </a:cubicBezTo>
                  <a:cubicBezTo>
                    <a:pt x="49" y="52"/>
                    <a:pt x="82" y="55"/>
                    <a:pt x="141" y="52"/>
                  </a:cubicBezTo>
                  <a:cubicBezTo>
                    <a:pt x="205" y="48"/>
                    <a:pt x="522" y="33"/>
                    <a:pt x="52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7" name="Freeform 29">
              <a:extLst>
                <a:ext uri="{FF2B5EF4-FFF2-40B4-BE49-F238E27FC236}">
                  <a16:creationId xmlns:a16="http://schemas.microsoft.com/office/drawing/2014/main" id="{DA97A1CD-D07F-4C1E-8421-2B7805176836}"/>
                </a:ext>
              </a:extLst>
            </p:cNvPr>
            <p:cNvSpPr>
              <a:spLocks/>
            </p:cNvSpPr>
            <p:nvPr/>
          </p:nvSpPr>
          <p:spPr bwMode="gray">
            <a:xfrm>
              <a:off x="6762751" y="5080001"/>
              <a:ext cx="1857375" cy="111125"/>
            </a:xfrm>
            <a:custGeom>
              <a:avLst/>
              <a:gdLst>
                <a:gd name="T0" fmla="*/ 492 w 569"/>
                <a:gd name="T1" fmla="*/ 1 h 34"/>
                <a:gd name="T2" fmla="*/ 284 w 569"/>
                <a:gd name="T3" fmla="*/ 6 h 34"/>
                <a:gd name="T4" fmla="*/ 193 w 569"/>
                <a:gd name="T5" fmla="*/ 9 h 34"/>
                <a:gd name="T6" fmla="*/ 76 w 569"/>
                <a:gd name="T7" fmla="*/ 17 h 34"/>
                <a:gd name="T8" fmla="*/ 0 w 569"/>
                <a:gd name="T9" fmla="*/ 26 h 34"/>
                <a:gd name="T10" fmla="*/ 77 w 569"/>
                <a:gd name="T11" fmla="*/ 32 h 34"/>
                <a:gd name="T12" fmla="*/ 194 w 569"/>
                <a:gd name="T13" fmla="*/ 24 h 34"/>
                <a:gd name="T14" fmla="*/ 284 w 569"/>
                <a:gd name="T15" fmla="*/ 21 h 34"/>
                <a:gd name="T16" fmla="*/ 492 w 569"/>
                <a:gd name="T17" fmla="*/ 16 h 34"/>
                <a:gd name="T18" fmla="*/ 569 w 569"/>
                <a:gd name="T19" fmla="*/ 7 h 34"/>
                <a:gd name="T20" fmla="*/ 492 w 569"/>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9" h="34">
                  <a:moveTo>
                    <a:pt x="492" y="1"/>
                  </a:moveTo>
                  <a:cubicBezTo>
                    <a:pt x="457" y="2"/>
                    <a:pt x="284" y="6"/>
                    <a:pt x="284" y="6"/>
                  </a:cubicBezTo>
                  <a:cubicBezTo>
                    <a:pt x="284" y="6"/>
                    <a:pt x="241" y="6"/>
                    <a:pt x="193" y="9"/>
                  </a:cubicBezTo>
                  <a:cubicBezTo>
                    <a:pt x="145" y="11"/>
                    <a:pt x="93" y="16"/>
                    <a:pt x="76" y="17"/>
                  </a:cubicBezTo>
                  <a:cubicBezTo>
                    <a:pt x="44" y="18"/>
                    <a:pt x="26" y="21"/>
                    <a:pt x="0" y="26"/>
                  </a:cubicBezTo>
                  <a:cubicBezTo>
                    <a:pt x="26" y="31"/>
                    <a:pt x="45" y="34"/>
                    <a:pt x="77" y="32"/>
                  </a:cubicBezTo>
                  <a:cubicBezTo>
                    <a:pt x="94" y="31"/>
                    <a:pt x="146" y="27"/>
                    <a:pt x="194" y="24"/>
                  </a:cubicBezTo>
                  <a:cubicBezTo>
                    <a:pt x="241" y="22"/>
                    <a:pt x="284" y="22"/>
                    <a:pt x="284" y="21"/>
                  </a:cubicBezTo>
                  <a:cubicBezTo>
                    <a:pt x="284" y="21"/>
                    <a:pt x="458" y="17"/>
                    <a:pt x="492" y="16"/>
                  </a:cubicBezTo>
                  <a:cubicBezTo>
                    <a:pt x="524" y="16"/>
                    <a:pt x="542" y="12"/>
                    <a:pt x="569" y="7"/>
                  </a:cubicBezTo>
                  <a:cubicBezTo>
                    <a:pt x="542" y="2"/>
                    <a:pt x="524" y="0"/>
                    <a:pt x="49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cxnSp>
        <p:nvCxnSpPr>
          <p:cNvPr id="38" name="Straight Connector 37"/>
          <p:cNvCxnSpPr/>
          <p:nvPr/>
        </p:nvCxnSpPr>
        <p:spPr bwMode="gray">
          <a:xfrm>
            <a:off x="8265042" y="1872832"/>
            <a:ext cx="0" cy="4155448"/>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677010A-1A72-47E6-9A99-611D7B075009}"/>
              </a:ext>
            </a:extLst>
          </p:cNvPr>
          <p:cNvGrpSpPr>
            <a:grpSpLocks noChangeAspect="1"/>
          </p:cNvGrpSpPr>
          <p:nvPr/>
        </p:nvGrpSpPr>
        <p:grpSpPr bwMode="gray">
          <a:xfrm>
            <a:off x="8658083" y="2167761"/>
            <a:ext cx="252000" cy="80896"/>
            <a:chOff x="6848475" y="5891213"/>
            <a:chExt cx="1246188" cy="400050"/>
          </a:xfrm>
          <a:solidFill>
            <a:schemeClr val="accent2"/>
          </a:solidFill>
        </p:grpSpPr>
        <p:sp>
          <p:nvSpPr>
            <p:cNvPr id="49"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0"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51" name="Group 50">
            <a:extLst>
              <a:ext uri="{FF2B5EF4-FFF2-40B4-BE49-F238E27FC236}">
                <a16:creationId xmlns:a16="http://schemas.microsoft.com/office/drawing/2014/main" id="{C677010A-1A72-47E6-9A99-611D7B075009}"/>
              </a:ext>
            </a:extLst>
          </p:cNvPr>
          <p:cNvGrpSpPr>
            <a:grpSpLocks noChangeAspect="1"/>
          </p:cNvGrpSpPr>
          <p:nvPr/>
        </p:nvGrpSpPr>
        <p:grpSpPr bwMode="gray">
          <a:xfrm>
            <a:off x="8657975" y="2868209"/>
            <a:ext cx="252000" cy="80896"/>
            <a:chOff x="6848475" y="5891213"/>
            <a:chExt cx="1246188" cy="400050"/>
          </a:xfrm>
          <a:solidFill>
            <a:schemeClr val="accent2"/>
          </a:solidFill>
        </p:grpSpPr>
        <p:sp>
          <p:nvSpPr>
            <p:cNvPr id="52"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3"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54" name="Group 53">
            <a:extLst>
              <a:ext uri="{FF2B5EF4-FFF2-40B4-BE49-F238E27FC236}">
                <a16:creationId xmlns:a16="http://schemas.microsoft.com/office/drawing/2014/main" id="{C677010A-1A72-47E6-9A99-611D7B075009}"/>
              </a:ext>
            </a:extLst>
          </p:cNvPr>
          <p:cNvGrpSpPr>
            <a:grpSpLocks noChangeAspect="1"/>
          </p:cNvGrpSpPr>
          <p:nvPr/>
        </p:nvGrpSpPr>
        <p:grpSpPr bwMode="gray">
          <a:xfrm>
            <a:off x="8653025" y="3528813"/>
            <a:ext cx="252000" cy="80896"/>
            <a:chOff x="6848475" y="5891213"/>
            <a:chExt cx="1246188" cy="400050"/>
          </a:xfrm>
          <a:solidFill>
            <a:schemeClr val="accent2"/>
          </a:solidFill>
        </p:grpSpPr>
        <p:sp>
          <p:nvSpPr>
            <p:cNvPr id="55"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6"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57" name="Group 56">
            <a:extLst>
              <a:ext uri="{FF2B5EF4-FFF2-40B4-BE49-F238E27FC236}">
                <a16:creationId xmlns:a16="http://schemas.microsoft.com/office/drawing/2014/main" id="{C677010A-1A72-47E6-9A99-611D7B075009}"/>
              </a:ext>
            </a:extLst>
          </p:cNvPr>
          <p:cNvGrpSpPr>
            <a:grpSpLocks noChangeAspect="1"/>
          </p:cNvGrpSpPr>
          <p:nvPr/>
        </p:nvGrpSpPr>
        <p:grpSpPr bwMode="gray">
          <a:xfrm>
            <a:off x="8657975" y="4297074"/>
            <a:ext cx="252000" cy="80896"/>
            <a:chOff x="6848475" y="5891213"/>
            <a:chExt cx="1246188" cy="400050"/>
          </a:xfrm>
          <a:solidFill>
            <a:schemeClr val="accent2"/>
          </a:solidFill>
        </p:grpSpPr>
        <p:sp>
          <p:nvSpPr>
            <p:cNvPr id="58"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9"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60" name="Group 59">
            <a:extLst>
              <a:ext uri="{FF2B5EF4-FFF2-40B4-BE49-F238E27FC236}">
                <a16:creationId xmlns:a16="http://schemas.microsoft.com/office/drawing/2014/main" id="{C677010A-1A72-47E6-9A99-611D7B075009}"/>
              </a:ext>
            </a:extLst>
          </p:cNvPr>
          <p:cNvGrpSpPr>
            <a:grpSpLocks noChangeAspect="1"/>
          </p:cNvGrpSpPr>
          <p:nvPr/>
        </p:nvGrpSpPr>
        <p:grpSpPr bwMode="gray">
          <a:xfrm>
            <a:off x="8657975" y="4996163"/>
            <a:ext cx="252000" cy="80896"/>
            <a:chOff x="6848475" y="5891213"/>
            <a:chExt cx="1246188" cy="400050"/>
          </a:xfrm>
          <a:solidFill>
            <a:schemeClr val="accent2"/>
          </a:solidFill>
        </p:grpSpPr>
        <p:sp>
          <p:nvSpPr>
            <p:cNvPr id="61" name="Freeform 49">
              <a:extLst>
                <a:ext uri="{FF2B5EF4-FFF2-40B4-BE49-F238E27FC236}">
                  <a16:creationId xmlns:a16="http://schemas.microsoft.com/office/drawing/2014/main" id="{B01875C1-DB33-480C-AE26-6B4E4D5C8800}"/>
                </a:ext>
              </a:extLst>
            </p:cNvPr>
            <p:cNvSpPr>
              <a:spLocks/>
            </p:cNvSpPr>
            <p:nvPr/>
          </p:nvSpPr>
          <p:spPr bwMode="gray">
            <a:xfrm>
              <a:off x="6848475" y="6032500"/>
              <a:ext cx="933450" cy="117475"/>
            </a:xfrm>
            <a:custGeom>
              <a:avLst/>
              <a:gdLst>
                <a:gd name="T0" fmla="*/ 286 w 286"/>
                <a:gd name="T1" fmla="*/ 22 h 36"/>
                <a:gd name="T2" fmla="*/ 247 w 286"/>
                <a:gd name="T3" fmla="*/ 11 h 36"/>
                <a:gd name="T4" fmla="*/ 143 w 286"/>
                <a:gd name="T5" fmla="*/ 12 h 36"/>
                <a:gd name="T6" fmla="*/ 40 w 286"/>
                <a:gd name="T7" fmla="*/ 2 h 36"/>
                <a:gd name="T8" fmla="*/ 0 w 286"/>
                <a:gd name="T9" fmla="*/ 8 h 36"/>
                <a:gd name="T10" fmla="*/ 37 w 286"/>
                <a:gd name="T11" fmla="*/ 24 h 36"/>
                <a:gd name="T12" fmla="*/ 142 w 286"/>
                <a:gd name="T13" fmla="*/ 34 h 36"/>
                <a:gd name="T14" fmla="*/ 247 w 286"/>
                <a:gd name="T15" fmla="*/ 33 h 36"/>
                <a:gd name="T16" fmla="*/ 286 w 286"/>
                <a:gd name="T1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6">
                  <a:moveTo>
                    <a:pt x="286" y="22"/>
                  </a:moveTo>
                  <a:cubicBezTo>
                    <a:pt x="272" y="15"/>
                    <a:pt x="263" y="11"/>
                    <a:pt x="247" y="11"/>
                  </a:cubicBezTo>
                  <a:cubicBezTo>
                    <a:pt x="230" y="11"/>
                    <a:pt x="142" y="13"/>
                    <a:pt x="143" y="12"/>
                  </a:cubicBezTo>
                  <a:cubicBezTo>
                    <a:pt x="143" y="14"/>
                    <a:pt x="57" y="4"/>
                    <a:pt x="40" y="2"/>
                  </a:cubicBezTo>
                  <a:cubicBezTo>
                    <a:pt x="24" y="0"/>
                    <a:pt x="14" y="3"/>
                    <a:pt x="0" y="8"/>
                  </a:cubicBezTo>
                  <a:cubicBezTo>
                    <a:pt x="13" y="17"/>
                    <a:pt x="21" y="22"/>
                    <a:pt x="37" y="24"/>
                  </a:cubicBezTo>
                  <a:cubicBezTo>
                    <a:pt x="54" y="26"/>
                    <a:pt x="141" y="36"/>
                    <a:pt x="142" y="34"/>
                  </a:cubicBezTo>
                  <a:cubicBezTo>
                    <a:pt x="143" y="35"/>
                    <a:pt x="230" y="33"/>
                    <a:pt x="247" y="33"/>
                  </a:cubicBezTo>
                  <a:cubicBezTo>
                    <a:pt x="263" y="33"/>
                    <a:pt x="272" y="29"/>
                    <a:pt x="2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2" name="Freeform 51">
              <a:extLst>
                <a:ext uri="{FF2B5EF4-FFF2-40B4-BE49-F238E27FC236}">
                  <a16:creationId xmlns:a16="http://schemas.microsoft.com/office/drawing/2014/main" id="{0B51129C-C876-438B-A0BC-F3F6A52788BF}"/>
                </a:ext>
              </a:extLst>
            </p:cNvPr>
            <p:cNvSpPr>
              <a:spLocks/>
            </p:cNvSpPr>
            <p:nvPr/>
          </p:nvSpPr>
          <p:spPr bwMode="gray">
            <a:xfrm>
              <a:off x="7507288" y="5891213"/>
              <a:ext cx="587375" cy="400050"/>
            </a:xfrm>
            <a:custGeom>
              <a:avLst/>
              <a:gdLst>
                <a:gd name="T0" fmla="*/ 180 w 180"/>
                <a:gd name="T1" fmla="*/ 60 h 122"/>
                <a:gd name="T2" fmla="*/ 179 w 180"/>
                <a:gd name="T3" fmla="*/ 59 h 122"/>
                <a:gd name="T4" fmla="*/ 171 w 180"/>
                <a:gd name="T5" fmla="*/ 53 h 122"/>
                <a:gd name="T6" fmla="*/ 166 w 180"/>
                <a:gd name="T7" fmla="*/ 49 h 122"/>
                <a:gd name="T8" fmla="*/ 129 w 180"/>
                <a:gd name="T9" fmla="*/ 32 h 122"/>
                <a:gd name="T10" fmla="*/ 60 w 180"/>
                <a:gd name="T11" fmla="*/ 7 h 122"/>
                <a:gd name="T12" fmla="*/ 12 w 180"/>
                <a:gd name="T13" fmla="*/ 1 h 122"/>
                <a:gd name="T14" fmla="*/ 53 w 180"/>
                <a:gd name="T15" fmla="*/ 27 h 122"/>
                <a:gd name="T16" fmla="*/ 121 w 180"/>
                <a:gd name="T17" fmla="*/ 53 h 122"/>
                <a:gd name="T18" fmla="*/ 143 w 180"/>
                <a:gd name="T19" fmla="*/ 62 h 122"/>
                <a:gd name="T20" fmla="*/ 41 w 180"/>
                <a:gd name="T21" fmla="*/ 94 h 122"/>
                <a:gd name="T22" fmla="*/ 0 w 180"/>
                <a:gd name="T23" fmla="*/ 122 h 122"/>
                <a:gd name="T24" fmla="*/ 48 w 180"/>
                <a:gd name="T25" fmla="*/ 115 h 122"/>
                <a:gd name="T26" fmla="*/ 170 w 180"/>
                <a:gd name="T27" fmla="*/ 78 h 122"/>
                <a:gd name="T28" fmla="*/ 171 w 180"/>
                <a:gd name="T29" fmla="*/ 78 h 122"/>
                <a:gd name="T30" fmla="*/ 172 w 180"/>
                <a:gd name="T31" fmla="*/ 78 h 122"/>
                <a:gd name="T32" fmla="*/ 173 w 180"/>
                <a:gd name="T33" fmla="*/ 78 h 122"/>
                <a:gd name="T34" fmla="*/ 180 w 180"/>
                <a:gd name="T3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22">
                  <a:moveTo>
                    <a:pt x="180" y="60"/>
                  </a:moveTo>
                  <a:cubicBezTo>
                    <a:pt x="179" y="59"/>
                    <a:pt x="179" y="59"/>
                    <a:pt x="179" y="59"/>
                  </a:cubicBezTo>
                  <a:cubicBezTo>
                    <a:pt x="176" y="57"/>
                    <a:pt x="174" y="55"/>
                    <a:pt x="171" y="53"/>
                  </a:cubicBezTo>
                  <a:cubicBezTo>
                    <a:pt x="170" y="52"/>
                    <a:pt x="168" y="51"/>
                    <a:pt x="166" y="49"/>
                  </a:cubicBezTo>
                  <a:cubicBezTo>
                    <a:pt x="156" y="44"/>
                    <a:pt x="143" y="38"/>
                    <a:pt x="129" y="32"/>
                  </a:cubicBezTo>
                  <a:cubicBezTo>
                    <a:pt x="101" y="21"/>
                    <a:pt x="70" y="10"/>
                    <a:pt x="60" y="7"/>
                  </a:cubicBezTo>
                  <a:cubicBezTo>
                    <a:pt x="41" y="0"/>
                    <a:pt x="30" y="0"/>
                    <a:pt x="12" y="1"/>
                  </a:cubicBezTo>
                  <a:cubicBezTo>
                    <a:pt x="24" y="13"/>
                    <a:pt x="34" y="20"/>
                    <a:pt x="53" y="27"/>
                  </a:cubicBezTo>
                  <a:cubicBezTo>
                    <a:pt x="63" y="31"/>
                    <a:pt x="93" y="42"/>
                    <a:pt x="121" y="53"/>
                  </a:cubicBezTo>
                  <a:cubicBezTo>
                    <a:pt x="128" y="56"/>
                    <a:pt x="136" y="59"/>
                    <a:pt x="143" y="62"/>
                  </a:cubicBezTo>
                  <a:cubicBezTo>
                    <a:pt x="110" y="71"/>
                    <a:pt x="55" y="88"/>
                    <a:pt x="41" y="94"/>
                  </a:cubicBezTo>
                  <a:cubicBezTo>
                    <a:pt x="22" y="101"/>
                    <a:pt x="12" y="109"/>
                    <a:pt x="0" y="122"/>
                  </a:cubicBezTo>
                  <a:cubicBezTo>
                    <a:pt x="18" y="122"/>
                    <a:pt x="30" y="122"/>
                    <a:pt x="48" y="115"/>
                  </a:cubicBezTo>
                  <a:cubicBezTo>
                    <a:pt x="68" y="107"/>
                    <a:pt x="171" y="75"/>
                    <a:pt x="170" y="78"/>
                  </a:cubicBezTo>
                  <a:cubicBezTo>
                    <a:pt x="170" y="78"/>
                    <a:pt x="170" y="78"/>
                    <a:pt x="171" y="78"/>
                  </a:cubicBezTo>
                  <a:cubicBezTo>
                    <a:pt x="172" y="78"/>
                    <a:pt x="172" y="78"/>
                    <a:pt x="172" y="78"/>
                  </a:cubicBezTo>
                  <a:cubicBezTo>
                    <a:pt x="173" y="78"/>
                    <a:pt x="173" y="78"/>
                    <a:pt x="173" y="78"/>
                  </a:cubicBezTo>
                  <a:cubicBezTo>
                    <a:pt x="180" y="60"/>
                    <a:pt x="180" y="60"/>
                    <a:pt x="18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63" name="Group 62">
            <a:extLst>
              <a:ext uri="{FF2B5EF4-FFF2-40B4-BE49-F238E27FC236}">
                <a16:creationId xmlns:a16="http://schemas.microsoft.com/office/drawing/2014/main" id="{6E5138F8-40E5-48BC-8323-50F070BA6406}"/>
              </a:ext>
            </a:extLst>
          </p:cNvPr>
          <p:cNvGrpSpPr/>
          <p:nvPr/>
        </p:nvGrpSpPr>
        <p:grpSpPr bwMode="gray">
          <a:xfrm>
            <a:off x="11766979" y="2039042"/>
            <a:ext cx="113993" cy="610606"/>
            <a:chOff x="10134601" y="354013"/>
            <a:chExt cx="182563" cy="977900"/>
          </a:xfrm>
          <a:solidFill>
            <a:schemeClr val="accent2"/>
          </a:solidFill>
        </p:grpSpPr>
        <p:sp>
          <p:nvSpPr>
            <p:cNvPr id="64" name="Freeform 59">
              <a:extLst>
                <a:ext uri="{FF2B5EF4-FFF2-40B4-BE49-F238E27FC236}">
                  <a16:creationId xmlns:a16="http://schemas.microsoft.com/office/drawing/2014/main" id="{67A43D92-D721-4FE5-8427-1B4B72E35287}"/>
                </a:ext>
              </a:extLst>
            </p:cNvPr>
            <p:cNvSpPr>
              <a:spLocks/>
            </p:cNvSpPr>
            <p:nvPr/>
          </p:nvSpPr>
          <p:spPr bwMode="gray">
            <a:xfrm>
              <a:off x="10196513" y="354013"/>
              <a:ext cx="92075" cy="658813"/>
            </a:xfrm>
            <a:custGeom>
              <a:avLst/>
              <a:gdLst>
                <a:gd name="T0" fmla="*/ 23 w 28"/>
                <a:gd name="T1" fmla="*/ 176 h 201"/>
                <a:gd name="T2" fmla="*/ 27 w 28"/>
                <a:gd name="T3" fmla="*/ 101 h 201"/>
                <a:gd name="T4" fmla="*/ 27 w 28"/>
                <a:gd name="T5" fmla="*/ 26 h 201"/>
                <a:gd name="T6" fmla="*/ 12 w 28"/>
                <a:gd name="T7" fmla="*/ 0 h 201"/>
                <a:gd name="T8" fmla="*/ 5 w 28"/>
                <a:gd name="T9" fmla="*/ 27 h 201"/>
                <a:gd name="T10" fmla="*/ 5 w 28"/>
                <a:gd name="T11" fmla="*/ 100 h 201"/>
                <a:gd name="T12" fmla="*/ 1 w 28"/>
                <a:gd name="T13" fmla="*/ 173 h 201"/>
                <a:gd name="T14" fmla="*/ 7 w 28"/>
                <a:gd name="T15" fmla="*/ 201 h 201"/>
                <a:gd name="T16" fmla="*/ 23 w 28"/>
                <a:gd name="T17" fmla="*/ 1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1">
                  <a:moveTo>
                    <a:pt x="23" y="176"/>
                  </a:moveTo>
                  <a:cubicBezTo>
                    <a:pt x="25" y="163"/>
                    <a:pt x="28" y="101"/>
                    <a:pt x="27" y="101"/>
                  </a:cubicBezTo>
                  <a:cubicBezTo>
                    <a:pt x="28" y="101"/>
                    <a:pt x="28" y="39"/>
                    <a:pt x="27" y="26"/>
                  </a:cubicBezTo>
                  <a:cubicBezTo>
                    <a:pt x="25" y="14"/>
                    <a:pt x="21" y="7"/>
                    <a:pt x="12" y="0"/>
                  </a:cubicBezTo>
                  <a:cubicBezTo>
                    <a:pt x="8" y="10"/>
                    <a:pt x="4" y="16"/>
                    <a:pt x="5" y="27"/>
                  </a:cubicBezTo>
                  <a:cubicBezTo>
                    <a:pt x="6" y="39"/>
                    <a:pt x="6" y="100"/>
                    <a:pt x="5" y="100"/>
                  </a:cubicBezTo>
                  <a:cubicBezTo>
                    <a:pt x="6" y="100"/>
                    <a:pt x="3" y="161"/>
                    <a:pt x="1" y="173"/>
                  </a:cubicBezTo>
                  <a:cubicBezTo>
                    <a:pt x="0" y="184"/>
                    <a:pt x="3" y="190"/>
                    <a:pt x="7" y="201"/>
                  </a:cubicBezTo>
                  <a:cubicBezTo>
                    <a:pt x="17" y="194"/>
                    <a:pt x="21" y="187"/>
                    <a:pt x="2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5" name="Freeform 60">
              <a:extLst>
                <a:ext uri="{FF2B5EF4-FFF2-40B4-BE49-F238E27FC236}">
                  <a16:creationId xmlns:a16="http://schemas.microsoft.com/office/drawing/2014/main" id="{BD7E0152-7414-435D-941E-B1FC641FFA4F}"/>
                </a:ext>
              </a:extLst>
            </p:cNvPr>
            <p:cNvSpPr>
              <a:spLocks/>
            </p:cNvSpPr>
            <p:nvPr/>
          </p:nvSpPr>
          <p:spPr bwMode="gray">
            <a:xfrm>
              <a:off x="10134601" y="1154113"/>
              <a:ext cx="182563" cy="177800"/>
            </a:xfrm>
            <a:custGeom>
              <a:avLst/>
              <a:gdLst>
                <a:gd name="T0" fmla="*/ 55 w 56"/>
                <a:gd name="T1" fmla="*/ 28 h 54"/>
                <a:gd name="T2" fmla="*/ 40 w 56"/>
                <a:gd name="T3" fmla="*/ 18 h 54"/>
                <a:gd name="T4" fmla="*/ 34 w 56"/>
                <a:gd name="T5" fmla="*/ 30 h 54"/>
                <a:gd name="T6" fmla="*/ 32 w 56"/>
                <a:gd name="T7" fmla="*/ 30 h 54"/>
                <a:gd name="T8" fmla="*/ 25 w 56"/>
                <a:gd name="T9" fmla="*/ 30 h 54"/>
                <a:gd name="T10" fmla="*/ 29 w 56"/>
                <a:gd name="T11" fmla="*/ 24 h 54"/>
                <a:gd name="T12" fmla="*/ 34 w 56"/>
                <a:gd name="T13" fmla="*/ 14 h 54"/>
                <a:gd name="T14" fmla="*/ 17 w 56"/>
                <a:gd name="T15" fmla="*/ 5 h 54"/>
                <a:gd name="T16" fmla="*/ 3 w 56"/>
                <a:gd name="T17" fmla="*/ 28 h 54"/>
                <a:gd name="T18" fmla="*/ 16 w 56"/>
                <a:gd name="T19" fmla="*/ 50 h 54"/>
                <a:gd name="T20" fmla="*/ 36 w 56"/>
                <a:gd name="T21" fmla="*/ 52 h 54"/>
                <a:gd name="T22" fmla="*/ 52 w 56"/>
                <a:gd name="T23" fmla="*/ 42 h 54"/>
                <a:gd name="T24" fmla="*/ 55 w 56"/>
                <a:gd name="T25"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4">
                  <a:moveTo>
                    <a:pt x="55" y="28"/>
                  </a:moveTo>
                  <a:cubicBezTo>
                    <a:pt x="54" y="20"/>
                    <a:pt x="48" y="18"/>
                    <a:pt x="40" y="18"/>
                  </a:cubicBezTo>
                  <a:cubicBezTo>
                    <a:pt x="37" y="25"/>
                    <a:pt x="34" y="28"/>
                    <a:pt x="34" y="30"/>
                  </a:cubicBezTo>
                  <a:cubicBezTo>
                    <a:pt x="33" y="30"/>
                    <a:pt x="33" y="30"/>
                    <a:pt x="32" y="30"/>
                  </a:cubicBezTo>
                  <a:cubicBezTo>
                    <a:pt x="29" y="31"/>
                    <a:pt x="26" y="31"/>
                    <a:pt x="25" y="30"/>
                  </a:cubicBezTo>
                  <a:cubicBezTo>
                    <a:pt x="25" y="28"/>
                    <a:pt x="29" y="23"/>
                    <a:pt x="29" y="24"/>
                  </a:cubicBezTo>
                  <a:cubicBezTo>
                    <a:pt x="31" y="23"/>
                    <a:pt x="25" y="17"/>
                    <a:pt x="34" y="14"/>
                  </a:cubicBezTo>
                  <a:cubicBezTo>
                    <a:pt x="37" y="5"/>
                    <a:pt x="23" y="0"/>
                    <a:pt x="17" y="5"/>
                  </a:cubicBezTo>
                  <a:cubicBezTo>
                    <a:pt x="13" y="8"/>
                    <a:pt x="5" y="16"/>
                    <a:pt x="3" y="28"/>
                  </a:cubicBezTo>
                  <a:cubicBezTo>
                    <a:pt x="0" y="43"/>
                    <a:pt x="18" y="52"/>
                    <a:pt x="16" y="50"/>
                  </a:cubicBezTo>
                  <a:cubicBezTo>
                    <a:pt x="17" y="51"/>
                    <a:pt x="26" y="54"/>
                    <a:pt x="36" y="52"/>
                  </a:cubicBezTo>
                  <a:cubicBezTo>
                    <a:pt x="41" y="51"/>
                    <a:pt x="48" y="49"/>
                    <a:pt x="52" y="42"/>
                  </a:cubicBezTo>
                  <a:cubicBezTo>
                    <a:pt x="56" y="35"/>
                    <a:pt x="55" y="30"/>
                    <a:pt x="5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47" name="Text Placeholder 3"/>
          <p:cNvSpPr txBox="1">
            <a:spLocks/>
          </p:cNvSpPr>
          <p:nvPr/>
        </p:nvSpPr>
        <p:spPr bwMode="gray">
          <a:xfrm>
            <a:off x="8910083" y="3516489"/>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Utilize most recent advances in NLP domain to increase accuracy for medical coding</a:t>
            </a:r>
          </a:p>
        </p:txBody>
      </p:sp>
      <p:sp>
        <p:nvSpPr>
          <p:cNvPr id="66" name="Text Placeholder 3"/>
          <p:cNvSpPr txBox="1">
            <a:spLocks/>
          </p:cNvSpPr>
          <p:nvPr/>
        </p:nvSpPr>
        <p:spPr bwMode="gray">
          <a:xfrm>
            <a:off x="8910083" y="4260849"/>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Enable future use cases such as medical coding of Real World Data </a:t>
            </a:r>
          </a:p>
          <a:p>
            <a:pPr marL="0" marR="0" lvl="1" indent="0" algn="l" defTabSz="914327" rtl="0" eaLnBrk="1" fontAlgn="auto" latinLnBrk="0" hangingPunct="1">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endParaRPr>
          </a:p>
        </p:txBody>
      </p:sp>
      <p:sp>
        <p:nvSpPr>
          <p:cNvPr id="67" name="Text Placeholder 3"/>
          <p:cNvSpPr txBox="1">
            <a:spLocks/>
          </p:cNvSpPr>
          <p:nvPr/>
        </p:nvSpPr>
        <p:spPr bwMode="gray">
          <a:xfrm>
            <a:off x="8910083" y="2812767"/>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Ensure available Business IP stays within Bayer and further develop new IP, i.e. AI algorithms and/or patents</a:t>
            </a:r>
          </a:p>
        </p:txBody>
      </p:sp>
      <p:sp>
        <p:nvSpPr>
          <p:cNvPr id="68" name="Text Placeholder 3"/>
          <p:cNvSpPr txBox="1">
            <a:spLocks/>
          </p:cNvSpPr>
          <p:nvPr/>
        </p:nvSpPr>
        <p:spPr bwMode="gray">
          <a:xfrm>
            <a:off x="8910083" y="4923934"/>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Reduce dependency from external vendors to allow for further development and improvement</a:t>
            </a:r>
          </a:p>
        </p:txBody>
      </p:sp>
      <p:sp>
        <p:nvSpPr>
          <p:cNvPr id="69" name="Text Placeholder 3"/>
          <p:cNvSpPr txBox="1">
            <a:spLocks/>
          </p:cNvSpPr>
          <p:nvPr/>
        </p:nvSpPr>
        <p:spPr bwMode="gray">
          <a:xfrm>
            <a:off x="8910083" y="2109045"/>
            <a:ext cx="2970889" cy="648000"/>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marL="0" marR="0" lvl="1" indent="0" algn="l" defTabSz="914327"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panose="020B0604020202020204" pitchFamily="34" charset="0"/>
              </a:rPr>
              <a:t>Support Digital Roadmap through expanding Bayer’s internal AI skills and expertise</a:t>
            </a:r>
          </a:p>
        </p:txBody>
      </p:sp>
    </p:spTree>
    <p:extLst>
      <p:ext uri="{BB962C8B-B14F-4D97-AF65-F5344CB8AC3E}">
        <p14:creationId xmlns:p14="http://schemas.microsoft.com/office/powerpoint/2010/main" val="6606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410443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sz="4000" dirty="0"/>
              <a:t>Next Steps</a:t>
            </a:r>
          </a:p>
        </p:txBody>
      </p:sp>
      <p:sp>
        <p:nvSpPr>
          <p:cNvPr id="9" name="Subtitle 8"/>
          <p:cNvSpPr>
            <a:spLocks noGrp="1"/>
          </p:cNvSpPr>
          <p:nvPr>
            <p:ph type="subTitle" idx="1"/>
          </p:nvPr>
        </p:nvSpPr>
        <p:spPr/>
        <p:txBody>
          <a:bodyPr/>
          <a:lstStyle/>
          <a:p>
            <a:endParaRPr lang="en-US" dirty="0"/>
          </a:p>
        </p:txBody>
      </p:sp>
      <p:sp>
        <p:nvSpPr>
          <p:cNvPr id="11" name="Fußzeilenplatzhalter 10"/>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Arial Unicode MS"/>
                <a:cs typeface="Arial"/>
              </a:rPr>
              <a:t>/// Bayer 16:9 Template /// September 2018</a:t>
            </a:r>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1232175743"/>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4069357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With the proposed project start being only 6 weeks away, internal initialization has to start now</a:t>
            </a:r>
          </a:p>
        </p:txBody>
      </p:sp>
      <p:sp>
        <p:nvSpPr>
          <p:cNvPr id="3" name="Title 2"/>
          <p:cNvSpPr>
            <a:spLocks noGrp="1"/>
          </p:cNvSpPr>
          <p:nvPr>
            <p:ph type="title"/>
          </p:nvPr>
        </p:nvSpPr>
        <p:spPr/>
        <p:txBody>
          <a:bodyPr/>
          <a:lstStyle/>
          <a:p>
            <a:r>
              <a:rPr lang="en-US" dirty="0"/>
              <a:t>Next Steps</a:t>
            </a:r>
          </a:p>
        </p:txBody>
      </p:sp>
      <p:sp>
        <p:nvSpPr>
          <p:cNvPr id="5" name="Slide Number Placeholder 4"/>
          <p:cNvSpPr>
            <a:spLocks noGrp="1"/>
          </p:cNvSpPr>
          <p:nvPr>
            <p:ph type="sldNum" sz="quarter" idx="12"/>
          </p:nvPr>
        </p:nvSpPr>
        <p:spPr/>
        <p:txBody>
          <a:bodyPr/>
          <a:lstStyle/>
          <a:p>
            <a:fld id="{EEAD9179-7A6B-4268-BEB2-F3B8EB06115B}" type="slidenum">
              <a:rPr lang="en-US" smtClean="0"/>
              <a:t>47</a:t>
            </a:fld>
            <a:endParaRPr lang="en-US" dirty="0"/>
          </a:p>
        </p:txBody>
      </p:sp>
      <p:sp>
        <p:nvSpPr>
          <p:cNvPr id="9" name="Text Placeholder 3"/>
          <p:cNvSpPr txBox="1">
            <a:spLocks/>
          </p:cNvSpPr>
          <p:nvPr/>
        </p:nvSpPr>
        <p:spPr bwMode="gray">
          <a:xfrm>
            <a:off x="1259883" y="2941707"/>
            <a:ext cx="1912361" cy="1037373"/>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Request and secure</a:t>
            </a:r>
            <a:r>
              <a:rPr lang="en-US" sz="1200" b="0" dirty="0">
                <a:solidFill>
                  <a:srgbClr val="000000"/>
                </a:solidFill>
                <a:latin typeface="Arial" panose="020B0604020202020204" pitchFamily="34" charset="0"/>
                <a:cs typeface="Arial" panose="020B0604020202020204" pitchFamily="34" charset="0"/>
              </a:rPr>
              <a:t> budget for 2021 and 2022 to avoid delays in project delivery</a:t>
            </a:r>
            <a:endParaRPr lang="en-US" sz="1200" dirty="0">
              <a:solidFill>
                <a:srgbClr val="000000"/>
              </a:solidFill>
              <a:latin typeface="Arial" panose="020B0604020202020204" pitchFamily="34" charset="0"/>
              <a:cs typeface="Arial" panose="020B0604020202020204" pitchFamily="34" charset="0"/>
            </a:endParaRPr>
          </a:p>
        </p:txBody>
      </p:sp>
      <p:sp>
        <p:nvSpPr>
          <p:cNvPr id="10" name="Text Placeholder 3"/>
          <p:cNvSpPr txBox="1">
            <a:spLocks/>
          </p:cNvSpPr>
          <p:nvPr/>
        </p:nvSpPr>
        <p:spPr bwMode="gray">
          <a:xfrm>
            <a:off x="3956916" y="2958948"/>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Determine </a:t>
            </a:r>
            <a:r>
              <a:rPr lang="en-US" sz="1200" b="0" dirty="0">
                <a:solidFill>
                  <a:srgbClr val="000000"/>
                </a:solidFill>
                <a:latin typeface="Arial" panose="020B0604020202020204" pitchFamily="34" charset="0"/>
                <a:cs typeface="Arial" panose="020B0604020202020204" pitchFamily="34" charset="0"/>
              </a:rPr>
              <a:t>available employee resources and </a:t>
            </a:r>
            <a:r>
              <a:rPr lang="en-US" sz="1200" dirty="0">
                <a:solidFill>
                  <a:srgbClr val="000000"/>
                </a:solidFill>
                <a:latin typeface="Arial" panose="020B0604020202020204" pitchFamily="34" charset="0"/>
                <a:cs typeface="Arial" panose="020B0604020202020204" pitchFamily="34" charset="0"/>
              </a:rPr>
              <a:t>identify</a:t>
            </a:r>
            <a:r>
              <a:rPr lang="en-US" sz="1200" b="0" dirty="0">
                <a:solidFill>
                  <a:srgbClr val="000000"/>
                </a:solidFill>
                <a:latin typeface="Arial" panose="020B0604020202020204" pitchFamily="34" charset="0"/>
                <a:cs typeface="Arial" panose="020B0604020202020204" pitchFamily="34" charset="0"/>
              </a:rPr>
              <a:t> needs for external support</a:t>
            </a:r>
          </a:p>
        </p:txBody>
      </p:sp>
      <p:sp>
        <p:nvSpPr>
          <p:cNvPr id="11" name="Text Placeholder 3"/>
          <p:cNvSpPr txBox="1">
            <a:spLocks/>
          </p:cNvSpPr>
          <p:nvPr/>
        </p:nvSpPr>
        <p:spPr bwMode="gray">
          <a:xfrm>
            <a:off x="6541354" y="2958948"/>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Involve</a:t>
            </a:r>
            <a:r>
              <a:rPr lang="en-US" sz="1200" b="0" dirty="0">
                <a:solidFill>
                  <a:srgbClr val="000000"/>
                </a:solidFill>
                <a:latin typeface="Arial" panose="020B0604020202020204" pitchFamily="34" charset="0"/>
                <a:cs typeface="Arial" panose="020B0604020202020204" pitchFamily="34" charset="0"/>
              </a:rPr>
              <a:t> relevant stakeholders and </a:t>
            </a:r>
            <a:r>
              <a:rPr lang="en-US" sz="1200" dirty="0">
                <a:solidFill>
                  <a:srgbClr val="000000"/>
                </a:solidFill>
                <a:latin typeface="Arial" panose="020B0604020202020204" pitchFamily="34" charset="0"/>
                <a:cs typeface="Arial" panose="020B0604020202020204" pitchFamily="34" charset="0"/>
              </a:rPr>
              <a:t>close</a:t>
            </a:r>
            <a:r>
              <a:rPr lang="en-US" sz="1200" b="0" dirty="0">
                <a:solidFill>
                  <a:srgbClr val="000000"/>
                </a:solidFill>
                <a:latin typeface="Arial" panose="020B0604020202020204" pitchFamily="34" charset="0"/>
                <a:cs typeface="Arial" panose="020B0604020202020204" pitchFamily="34" charset="0"/>
              </a:rPr>
              <a:t> information gaps </a:t>
            </a:r>
            <a:br>
              <a:rPr lang="en-US" sz="1200" b="0" dirty="0">
                <a:solidFill>
                  <a:srgbClr val="000000"/>
                </a:solidFill>
                <a:latin typeface="Arial" panose="020B0604020202020204" pitchFamily="34" charset="0"/>
                <a:cs typeface="Arial" panose="020B0604020202020204" pitchFamily="34" charset="0"/>
              </a:rPr>
            </a:br>
            <a:r>
              <a:rPr lang="en-US" sz="1200" b="0" dirty="0">
                <a:solidFill>
                  <a:srgbClr val="000000"/>
                </a:solidFill>
                <a:latin typeface="Arial" panose="020B0604020202020204" pitchFamily="34" charset="0"/>
                <a:cs typeface="Arial" panose="020B0604020202020204" pitchFamily="34" charset="0"/>
              </a:rPr>
              <a:t>(e.g. regarding cloud infrastructure)</a:t>
            </a:r>
          </a:p>
        </p:txBody>
      </p:sp>
      <p:sp>
        <p:nvSpPr>
          <p:cNvPr id="54" name="Text Placeholder 3"/>
          <p:cNvSpPr txBox="1">
            <a:spLocks/>
          </p:cNvSpPr>
          <p:nvPr/>
        </p:nvSpPr>
        <p:spPr bwMode="gray">
          <a:xfrm>
            <a:off x="9125792" y="2958948"/>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Gather </a:t>
            </a:r>
            <a:r>
              <a:rPr lang="en-US" sz="1200" b="0" dirty="0">
                <a:solidFill>
                  <a:srgbClr val="000000"/>
                </a:solidFill>
                <a:latin typeface="Arial" panose="020B0604020202020204" pitchFamily="34" charset="0"/>
                <a:cs typeface="Arial" panose="020B0604020202020204" pitchFamily="34" charset="0"/>
              </a:rPr>
              <a:t>relevant </a:t>
            </a:r>
            <a:r>
              <a:rPr lang="en-US" sz="1200" b="0" dirty="0" err="1">
                <a:solidFill>
                  <a:srgbClr val="000000"/>
                </a:solidFill>
                <a:latin typeface="Arial" panose="020B0604020202020204" pitchFamily="34" charset="0"/>
                <a:cs typeface="Arial" panose="020B0604020202020204" pitchFamily="34" charset="0"/>
              </a:rPr>
              <a:t>AutoCoder</a:t>
            </a:r>
            <a:r>
              <a:rPr lang="en-US" sz="1200" b="0" dirty="0">
                <a:solidFill>
                  <a:srgbClr val="000000"/>
                </a:solidFill>
                <a:latin typeface="Arial" panose="020B0604020202020204" pitchFamily="34" charset="0"/>
                <a:cs typeface="Arial" panose="020B0604020202020204" pitchFamily="34" charset="0"/>
              </a:rPr>
              <a:t> and omissions data and identify further data sources</a:t>
            </a:r>
          </a:p>
        </p:txBody>
      </p:sp>
      <p:sp>
        <p:nvSpPr>
          <p:cNvPr id="55" name="Text Placeholder 3"/>
          <p:cNvSpPr txBox="1">
            <a:spLocks/>
          </p:cNvSpPr>
          <p:nvPr/>
        </p:nvSpPr>
        <p:spPr bwMode="gray">
          <a:xfrm>
            <a:off x="1259883" y="4832243"/>
            <a:ext cx="1912361" cy="1037373"/>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Prepare </a:t>
            </a:r>
            <a:r>
              <a:rPr lang="en-US" sz="1200" b="0" dirty="0">
                <a:solidFill>
                  <a:srgbClr val="000000"/>
                </a:solidFill>
                <a:latin typeface="Arial" panose="020B0604020202020204" pitchFamily="34" charset="0"/>
                <a:cs typeface="Arial" panose="020B0604020202020204" pitchFamily="34" charset="0"/>
              </a:rPr>
              <a:t>project kick-off and set up project management</a:t>
            </a:r>
          </a:p>
        </p:txBody>
      </p:sp>
      <p:sp>
        <p:nvSpPr>
          <p:cNvPr id="56" name="Text Placeholder 3"/>
          <p:cNvSpPr txBox="1">
            <a:spLocks/>
          </p:cNvSpPr>
          <p:nvPr/>
        </p:nvSpPr>
        <p:spPr bwMode="gray">
          <a:xfrm>
            <a:off x="3956916" y="4849484"/>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Validate </a:t>
            </a:r>
            <a:r>
              <a:rPr lang="en-US" sz="1200" b="0" dirty="0">
                <a:solidFill>
                  <a:srgbClr val="000000"/>
                </a:solidFill>
                <a:latin typeface="Arial" panose="020B0604020202020204" pitchFamily="34" charset="0"/>
                <a:cs typeface="Arial" panose="020B0604020202020204" pitchFamily="34" charset="0"/>
              </a:rPr>
              <a:t>User Requirements and Effort Estimates, adjust when necessary</a:t>
            </a:r>
          </a:p>
        </p:txBody>
      </p:sp>
      <p:sp>
        <p:nvSpPr>
          <p:cNvPr id="57" name="Text Placeholder 3"/>
          <p:cNvSpPr txBox="1">
            <a:spLocks/>
          </p:cNvSpPr>
          <p:nvPr/>
        </p:nvSpPr>
        <p:spPr bwMode="gray">
          <a:xfrm>
            <a:off x="6541354" y="4849484"/>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Initiate </a:t>
            </a:r>
            <a:r>
              <a:rPr lang="en-US" sz="1200" b="0" dirty="0">
                <a:solidFill>
                  <a:srgbClr val="000000"/>
                </a:solidFill>
                <a:latin typeface="Arial" panose="020B0604020202020204" pitchFamily="34" charset="0"/>
                <a:cs typeface="Arial" panose="020B0604020202020204" pitchFamily="34" charset="0"/>
              </a:rPr>
              <a:t>further initiatives required for a full replacement of IBM Watson (e.g. UMC Drug Coding </a:t>
            </a:r>
            <a:r>
              <a:rPr lang="en-US" sz="1200" b="0" dirty="0" err="1">
                <a:solidFill>
                  <a:srgbClr val="000000"/>
                </a:solidFill>
                <a:latin typeface="Arial" panose="020B0604020202020204" pitchFamily="34" charset="0"/>
                <a:cs typeface="Arial" panose="020B0604020202020204" pitchFamily="34" charset="0"/>
              </a:rPr>
              <a:t>PoC</a:t>
            </a:r>
            <a:r>
              <a:rPr lang="en-US" sz="1200" b="0" dirty="0">
                <a:solidFill>
                  <a:srgbClr val="000000"/>
                </a:solidFill>
                <a:latin typeface="Arial" panose="020B0604020202020204" pitchFamily="34" charset="0"/>
                <a:cs typeface="Arial" panose="020B0604020202020204" pitchFamily="34" charset="0"/>
              </a:rPr>
              <a:t>)</a:t>
            </a:r>
          </a:p>
        </p:txBody>
      </p:sp>
      <p:sp>
        <p:nvSpPr>
          <p:cNvPr id="58" name="Text Placeholder 3"/>
          <p:cNvSpPr txBox="1">
            <a:spLocks/>
          </p:cNvSpPr>
          <p:nvPr/>
        </p:nvSpPr>
        <p:spPr bwMode="gray">
          <a:xfrm>
            <a:off x="9125792" y="4849484"/>
            <a:ext cx="1799766" cy="1027031"/>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Start negotiations</a:t>
            </a:r>
            <a:r>
              <a:rPr lang="en-US" sz="1200" b="0" dirty="0">
                <a:solidFill>
                  <a:srgbClr val="000000"/>
                </a:solidFill>
                <a:latin typeface="Arial" panose="020B0604020202020204" pitchFamily="34" charset="0"/>
                <a:cs typeface="Arial" panose="020B0604020202020204" pitchFamily="34" charset="0"/>
              </a:rPr>
              <a:t> with IBM regarding a 1-year extension to have a fallback option and sharpen Business Case</a:t>
            </a:r>
          </a:p>
        </p:txBody>
      </p:sp>
      <p:grpSp>
        <p:nvGrpSpPr>
          <p:cNvPr id="59" name="myP_People">
            <a:extLst>
              <a:ext uri="{FF2B5EF4-FFF2-40B4-BE49-F238E27FC236}">
                <a16:creationId xmlns:a16="http://schemas.microsoft.com/office/drawing/2014/main" id="{79D2031B-9547-4855-8974-5BD542D4120B}"/>
              </a:ext>
            </a:extLst>
          </p:cNvPr>
          <p:cNvGrpSpPr/>
          <p:nvPr/>
        </p:nvGrpSpPr>
        <p:grpSpPr>
          <a:xfrm>
            <a:off x="9824899" y="4223527"/>
            <a:ext cx="401552" cy="503659"/>
            <a:chOff x="2501969" y="3150838"/>
            <a:chExt cx="749714" cy="940352"/>
          </a:xfrm>
          <a:solidFill>
            <a:schemeClr val="tx1"/>
          </a:solidFill>
        </p:grpSpPr>
        <p:grpSp>
          <p:nvGrpSpPr>
            <p:cNvPr id="60" name="Gruppieren 231">
              <a:extLst>
                <a:ext uri="{FF2B5EF4-FFF2-40B4-BE49-F238E27FC236}">
                  <a16:creationId xmlns:a16="http://schemas.microsoft.com/office/drawing/2014/main" id="{CCBB5D4F-C22F-4031-AE2D-A67C65061CFA}"/>
                </a:ext>
              </a:extLst>
            </p:cNvPr>
            <p:cNvGrpSpPr/>
            <p:nvPr/>
          </p:nvGrpSpPr>
          <p:grpSpPr bwMode="gray">
            <a:xfrm>
              <a:off x="2501969" y="3703798"/>
              <a:ext cx="749714" cy="387392"/>
              <a:chOff x="-11871325" y="315913"/>
              <a:chExt cx="1027112" cy="527050"/>
            </a:xfrm>
            <a:grpFill/>
          </p:grpSpPr>
          <p:sp>
            <p:nvSpPr>
              <p:cNvPr id="67" name="Freeform 106">
                <a:extLst>
                  <a:ext uri="{FF2B5EF4-FFF2-40B4-BE49-F238E27FC236}">
                    <a16:creationId xmlns:a16="http://schemas.microsoft.com/office/drawing/2014/main" id="{8EC3879A-9114-4B12-876C-F61788286C86}"/>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07">
                <a:extLst>
                  <a:ext uri="{FF2B5EF4-FFF2-40B4-BE49-F238E27FC236}">
                    <a16:creationId xmlns:a16="http://schemas.microsoft.com/office/drawing/2014/main" id="{30F5032A-AFC5-4DA0-80B2-947B0A6EF159}"/>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08">
                <a:extLst>
                  <a:ext uri="{FF2B5EF4-FFF2-40B4-BE49-F238E27FC236}">
                    <a16:creationId xmlns:a16="http://schemas.microsoft.com/office/drawing/2014/main" id="{E9BB61A9-F3C6-4CD5-B445-A5412AEB5D6B}"/>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1" name="Group 60">
              <a:extLst>
                <a:ext uri="{FF2B5EF4-FFF2-40B4-BE49-F238E27FC236}">
                  <a16:creationId xmlns:a16="http://schemas.microsoft.com/office/drawing/2014/main" id="{624E1B4C-C58D-447F-88FF-F9F14AF77B77}"/>
                </a:ext>
              </a:extLst>
            </p:cNvPr>
            <p:cNvGrpSpPr/>
            <p:nvPr/>
          </p:nvGrpSpPr>
          <p:grpSpPr>
            <a:xfrm>
              <a:off x="2617234" y="3150838"/>
              <a:ext cx="519184" cy="519184"/>
              <a:chOff x="3678907" y="4912081"/>
              <a:chExt cx="386950" cy="386950"/>
            </a:xfrm>
            <a:grpFill/>
          </p:grpSpPr>
          <p:sp>
            <p:nvSpPr>
              <p:cNvPr id="62" name="Freeform 68">
                <a:extLst>
                  <a:ext uri="{FF2B5EF4-FFF2-40B4-BE49-F238E27FC236}">
                    <a16:creationId xmlns:a16="http://schemas.microsoft.com/office/drawing/2014/main" id="{72B4F804-53FC-4E4C-AC4B-E419E0E08233}"/>
                  </a:ext>
                </a:extLst>
              </p:cNvPr>
              <p:cNvSpPr>
                <a:spLocks/>
              </p:cNvSpPr>
              <p:nvPr/>
            </p:nvSpPr>
            <p:spPr bwMode="gray">
              <a:xfrm>
                <a:off x="3814995" y="5099817"/>
                <a:ext cx="250862" cy="199214"/>
              </a:xfrm>
              <a:custGeom>
                <a:avLst/>
                <a:gdLst>
                  <a:gd name="T0" fmla="*/ 238 w 257"/>
                  <a:gd name="T1" fmla="*/ 0 h 204"/>
                  <a:gd name="T2" fmla="*/ 257 w 257"/>
                  <a:gd name="T3" fmla="*/ 55 h 204"/>
                  <a:gd name="T4" fmla="*/ 227 w 257"/>
                  <a:gd name="T5" fmla="*/ 122 h 204"/>
                  <a:gd name="T6" fmla="*/ 232 w 257"/>
                  <a:gd name="T7" fmla="*/ 204 h 204"/>
                  <a:gd name="T8" fmla="*/ 167 w 257"/>
                  <a:gd name="T9" fmla="*/ 156 h 204"/>
                  <a:gd name="T10" fmla="*/ 123 w 257"/>
                  <a:gd name="T11" fmla="*/ 163 h 204"/>
                  <a:gd name="T12" fmla="*/ 0 w 257"/>
                  <a:gd name="T13" fmla="*/ 96 h 204"/>
                  <a:gd name="T14" fmla="*/ 40 w 257"/>
                  <a:gd name="T15" fmla="*/ 99 h 204"/>
                  <a:gd name="T16" fmla="*/ 238 w 257"/>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204">
                    <a:moveTo>
                      <a:pt x="238" y="0"/>
                    </a:moveTo>
                    <a:cubicBezTo>
                      <a:pt x="250" y="16"/>
                      <a:pt x="257" y="35"/>
                      <a:pt x="257" y="55"/>
                    </a:cubicBezTo>
                    <a:cubicBezTo>
                      <a:pt x="257" y="80"/>
                      <a:pt x="246" y="104"/>
                      <a:pt x="227" y="122"/>
                    </a:cubicBezTo>
                    <a:cubicBezTo>
                      <a:pt x="232" y="204"/>
                      <a:pt x="232" y="204"/>
                      <a:pt x="232" y="204"/>
                    </a:cubicBezTo>
                    <a:cubicBezTo>
                      <a:pt x="167" y="156"/>
                      <a:pt x="167" y="156"/>
                      <a:pt x="167" y="156"/>
                    </a:cubicBezTo>
                    <a:cubicBezTo>
                      <a:pt x="153" y="160"/>
                      <a:pt x="138" y="163"/>
                      <a:pt x="123" y="163"/>
                    </a:cubicBezTo>
                    <a:cubicBezTo>
                      <a:pt x="67" y="163"/>
                      <a:pt x="20" y="135"/>
                      <a:pt x="0" y="96"/>
                    </a:cubicBezTo>
                    <a:cubicBezTo>
                      <a:pt x="13" y="98"/>
                      <a:pt x="26" y="99"/>
                      <a:pt x="40" y="99"/>
                    </a:cubicBezTo>
                    <a:cubicBezTo>
                      <a:pt x="130" y="99"/>
                      <a:pt x="208" y="58"/>
                      <a:pt x="2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9">
                <a:extLst>
                  <a:ext uri="{FF2B5EF4-FFF2-40B4-BE49-F238E27FC236}">
                    <a16:creationId xmlns:a16="http://schemas.microsoft.com/office/drawing/2014/main" id="{F0A45FCF-905B-4DBA-A9E8-7BE8AF57302E}"/>
                  </a:ext>
                </a:extLst>
              </p:cNvPr>
              <p:cNvSpPr>
                <a:spLocks noEditPoints="1"/>
              </p:cNvSpPr>
              <p:nvPr/>
            </p:nvSpPr>
            <p:spPr bwMode="gray">
              <a:xfrm>
                <a:off x="3678907" y="4912081"/>
                <a:ext cx="350878" cy="310708"/>
              </a:xfrm>
              <a:custGeom>
                <a:avLst/>
                <a:gdLst>
                  <a:gd name="T0" fmla="*/ 306 w 360"/>
                  <a:gd name="T1" fmla="*/ 38 h 319"/>
                  <a:gd name="T2" fmla="*/ 180 w 360"/>
                  <a:gd name="T3" fmla="*/ 0 h 319"/>
                  <a:gd name="T4" fmla="*/ 54 w 360"/>
                  <a:gd name="T5" fmla="*/ 38 h 319"/>
                  <a:gd name="T6" fmla="*/ 0 w 360"/>
                  <a:gd name="T7" fmla="*/ 135 h 319"/>
                  <a:gd name="T8" fmla="*/ 36 w 360"/>
                  <a:gd name="T9" fmla="*/ 216 h 319"/>
                  <a:gd name="T10" fmla="*/ 29 w 360"/>
                  <a:gd name="T11" fmla="*/ 319 h 319"/>
                  <a:gd name="T12" fmla="*/ 117 w 360"/>
                  <a:gd name="T13" fmla="*/ 261 h 319"/>
                  <a:gd name="T14" fmla="*/ 180 w 360"/>
                  <a:gd name="T15" fmla="*/ 269 h 319"/>
                  <a:gd name="T16" fmla="*/ 306 w 360"/>
                  <a:gd name="T17" fmla="*/ 231 h 319"/>
                  <a:gd name="T18" fmla="*/ 360 w 360"/>
                  <a:gd name="T19" fmla="*/ 135 h 319"/>
                  <a:gd name="T20" fmla="*/ 306 w 360"/>
                  <a:gd name="T21" fmla="*/ 38 h 319"/>
                  <a:gd name="T22" fmla="*/ 289 w 360"/>
                  <a:gd name="T23" fmla="*/ 209 h 319"/>
                  <a:gd name="T24" fmla="*/ 180 w 360"/>
                  <a:gd name="T25" fmla="*/ 241 h 319"/>
                  <a:gd name="T26" fmla="*/ 119 w 360"/>
                  <a:gd name="T27" fmla="*/ 232 h 319"/>
                  <a:gd name="T28" fmla="*/ 113 w 360"/>
                  <a:gd name="T29" fmla="*/ 230 h 319"/>
                  <a:gd name="T30" fmla="*/ 61 w 360"/>
                  <a:gd name="T31" fmla="*/ 264 h 319"/>
                  <a:gd name="T32" fmla="*/ 65 w 360"/>
                  <a:gd name="T33" fmla="*/ 204 h 319"/>
                  <a:gd name="T34" fmla="*/ 60 w 360"/>
                  <a:gd name="T35" fmla="*/ 200 h 319"/>
                  <a:gd name="T36" fmla="*/ 28 w 360"/>
                  <a:gd name="T37" fmla="*/ 135 h 319"/>
                  <a:gd name="T38" fmla="*/ 71 w 360"/>
                  <a:gd name="T39" fmla="*/ 61 h 319"/>
                  <a:gd name="T40" fmla="*/ 180 w 360"/>
                  <a:gd name="T41" fmla="*/ 28 h 319"/>
                  <a:gd name="T42" fmla="*/ 289 w 360"/>
                  <a:gd name="T43" fmla="*/ 61 h 319"/>
                  <a:gd name="T44" fmla="*/ 332 w 360"/>
                  <a:gd name="T45" fmla="*/ 135 h 319"/>
                  <a:gd name="T46" fmla="*/ 289 w 360"/>
                  <a:gd name="T47" fmla="*/ 20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319">
                    <a:moveTo>
                      <a:pt x="306" y="38"/>
                    </a:moveTo>
                    <a:cubicBezTo>
                      <a:pt x="273" y="15"/>
                      <a:pt x="229" y="0"/>
                      <a:pt x="180" y="0"/>
                    </a:cubicBezTo>
                    <a:cubicBezTo>
                      <a:pt x="131" y="0"/>
                      <a:pt x="87" y="15"/>
                      <a:pt x="54" y="38"/>
                    </a:cubicBezTo>
                    <a:cubicBezTo>
                      <a:pt x="22" y="62"/>
                      <a:pt x="0" y="96"/>
                      <a:pt x="0" y="135"/>
                    </a:cubicBezTo>
                    <a:cubicBezTo>
                      <a:pt x="0" y="166"/>
                      <a:pt x="14" y="194"/>
                      <a:pt x="36" y="216"/>
                    </a:cubicBezTo>
                    <a:cubicBezTo>
                      <a:pt x="29" y="319"/>
                      <a:pt x="29" y="319"/>
                      <a:pt x="29" y="319"/>
                    </a:cubicBezTo>
                    <a:cubicBezTo>
                      <a:pt x="117" y="261"/>
                      <a:pt x="117" y="261"/>
                      <a:pt x="117" y="261"/>
                    </a:cubicBezTo>
                    <a:cubicBezTo>
                      <a:pt x="137" y="266"/>
                      <a:pt x="158" y="269"/>
                      <a:pt x="180" y="269"/>
                    </a:cubicBezTo>
                    <a:cubicBezTo>
                      <a:pt x="229" y="269"/>
                      <a:pt x="273" y="255"/>
                      <a:pt x="306" y="231"/>
                    </a:cubicBezTo>
                    <a:cubicBezTo>
                      <a:pt x="338" y="208"/>
                      <a:pt x="360" y="174"/>
                      <a:pt x="360" y="135"/>
                    </a:cubicBezTo>
                    <a:cubicBezTo>
                      <a:pt x="360" y="96"/>
                      <a:pt x="338" y="62"/>
                      <a:pt x="306" y="38"/>
                    </a:cubicBezTo>
                    <a:close/>
                    <a:moveTo>
                      <a:pt x="289" y="209"/>
                    </a:moveTo>
                    <a:cubicBezTo>
                      <a:pt x="262" y="229"/>
                      <a:pt x="223" y="241"/>
                      <a:pt x="180" y="241"/>
                    </a:cubicBezTo>
                    <a:cubicBezTo>
                      <a:pt x="158" y="241"/>
                      <a:pt x="138" y="238"/>
                      <a:pt x="119" y="232"/>
                    </a:cubicBezTo>
                    <a:cubicBezTo>
                      <a:pt x="113" y="230"/>
                      <a:pt x="113" y="230"/>
                      <a:pt x="113" y="230"/>
                    </a:cubicBezTo>
                    <a:cubicBezTo>
                      <a:pt x="61" y="264"/>
                      <a:pt x="61" y="264"/>
                      <a:pt x="61" y="264"/>
                    </a:cubicBezTo>
                    <a:cubicBezTo>
                      <a:pt x="65" y="204"/>
                      <a:pt x="65" y="204"/>
                      <a:pt x="65" y="204"/>
                    </a:cubicBezTo>
                    <a:cubicBezTo>
                      <a:pt x="60" y="200"/>
                      <a:pt x="60" y="200"/>
                      <a:pt x="60" y="200"/>
                    </a:cubicBezTo>
                    <a:cubicBezTo>
                      <a:pt x="39" y="181"/>
                      <a:pt x="28" y="159"/>
                      <a:pt x="28" y="135"/>
                    </a:cubicBezTo>
                    <a:cubicBezTo>
                      <a:pt x="28" y="107"/>
                      <a:pt x="43" y="81"/>
                      <a:pt x="71" y="61"/>
                    </a:cubicBezTo>
                    <a:cubicBezTo>
                      <a:pt x="98" y="41"/>
                      <a:pt x="137" y="28"/>
                      <a:pt x="180" y="28"/>
                    </a:cubicBezTo>
                    <a:cubicBezTo>
                      <a:pt x="223" y="28"/>
                      <a:pt x="262" y="41"/>
                      <a:pt x="289" y="61"/>
                    </a:cubicBezTo>
                    <a:cubicBezTo>
                      <a:pt x="317" y="81"/>
                      <a:pt x="332" y="107"/>
                      <a:pt x="332" y="135"/>
                    </a:cubicBezTo>
                    <a:cubicBezTo>
                      <a:pt x="332" y="163"/>
                      <a:pt x="317" y="189"/>
                      <a:pt x="28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70">
                <a:extLst>
                  <a:ext uri="{FF2B5EF4-FFF2-40B4-BE49-F238E27FC236}">
                    <a16:creationId xmlns:a16="http://schemas.microsoft.com/office/drawing/2014/main" id="{16B12C6D-7B75-40C8-B4A5-B9F076F115FB}"/>
                  </a:ext>
                </a:extLst>
              </p:cNvPr>
              <p:cNvSpPr>
                <a:spLocks noChangeArrowheads="1"/>
              </p:cNvSpPr>
              <p:nvPr/>
            </p:nvSpPr>
            <p:spPr bwMode="gray">
              <a:xfrm>
                <a:off x="3902715" y="5026034"/>
                <a:ext cx="39351" cy="39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71">
                <a:extLst>
                  <a:ext uri="{FF2B5EF4-FFF2-40B4-BE49-F238E27FC236}">
                    <a16:creationId xmlns:a16="http://schemas.microsoft.com/office/drawing/2014/main" id="{E90736AB-D0A4-4DCE-9CEB-340A420BF5B9}"/>
                  </a:ext>
                </a:extLst>
              </p:cNvPr>
              <p:cNvSpPr>
                <a:spLocks noChangeArrowheads="1"/>
              </p:cNvSpPr>
              <p:nvPr/>
            </p:nvSpPr>
            <p:spPr bwMode="gray">
              <a:xfrm>
                <a:off x="3774825" y="5026034"/>
                <a:ext cx="38531" cy="39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Oval 72">
                <a:extLst>
                  <a:ext uri="{FF2B5EF4-FFF2-40B4-BE49-F238E27FC236}">
                    <a16:creationId xmlns:a16="http://schemas.microsoft.com/office/drawing/2014/main" id="{A2F49EBF-0A41-4107-B973-AAC4FE8D1BE9}"/>
                  </a:ext>
                </a:extLst>
              </p:cNvPr>
              <p:cNvSpPr>
                <a:spLocks noChangeArrowheads="1"/>
              </p:cNvSpPr>
              <p:nvPr/>
            </p:nvSpPr>
            <p:spPr bwMode="gray">
              <a:xfrm>
                <a:off x="3838770" y="5026034"/>
                <a:ext cx="38531" cy="39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4" name="myP_People">
            <a:extLst>
              <a:ext uri="{FF2B5EF4-FFF2-40B4-BE49-F238E27FC236}">
                <a16:creationId xmlns:a16="http://schemas.microsoft.com/office/drawing/2014/main" id="{E7106BD4-DCC3-4F76-B255-D20652958836}"/>
              </a:ext>
            </a:extLst>
          </p:cNvPr>
          <p:cNvGrpSpPr>
            <a:grpSpLocks/>
          </p:cNvGrpSpPr>
          <p:nvPr/>
        </p:nvGrpSpPr>
        <p:grpSpPr>
          <a:xfrm>
            <a:off x="4634661" y="2241811"/>
            <a:ext cx="444277" cy="442161"/>
            <a:chOff x="7105650" y="944563"/>
            <a:chExt cx="666750" cy="663576"/>
          </a:xfrm>
          <a:solidFill>
            <a:schemeClr val="tx1"/>
          </a:solidFill>
        </p:grpSpPr>
        <p:sp>
          <p:nvSpPr>
            <p:cNvPr id="75" name="Freeform 17">
              <a:extLst>
                <a:ext uri="{FF2B5EF4-FFF2-40B4-BE49-F238E27FC236}">
                  <a16:creationId xmlns:a16="http://schemas.microsoft.com/office/drawing/2014/main" id="{B68F7169-E596-41D2-AC31-9EF21A32586B}"/>
                </a:ext>
              </a:extLst>
            </p:cNvPr>
            <p:cNvSpPr>
              <a:spLocks noEditPoints="1"/>
            </p:cNvSpPr>
            <p:nvPr/>
          </p:nvSpPr>
          <p:spPr bwMode="auto">
            <a:xfrm>
              <a:off x="7105650" y="1028701"/>
              <a:ext cx="666750" cy="579438"/>
            </a:xfrm>
            <a:custGeom>
              <a:avLst/>
              <a:gdLst>
                <a:gd name="T0" fmla="*/ 961 w 961"/>
                <a:gd name="T1" fmla="*/ 728 h 836"/>
                <a:gd name="T2" fmla="*/ 869 w 961"/>
                <a:gd name="T3" fmla="*/ 820 h 836"/>
                <a:gd name="T4" fmla="*/ 828 w 961"/>
                <a:gd name="T5" fmla="*/ 820 h 836"/>
                <a:gd name="T6" fmla="*/ 629 w 961"/>
                <a:gd name="T7" fmla="*/ 621 h 836"/>
                <a:gd name="T8" fmla="*/ 597 w 961"/>
                <a:gd name="T9" fmla="*/ 615 h 836"/>
                <a:gd name="T10" fmla="*/ 203 w 961"/>
                <a:gd name="T11" fmla="*/ 529 h 836"/>
                <a:gd name="T12" fmla="*/ 175 w 961"/>
                <a:gd name="T13" fmla="*/ 515 h 836"/>
                <a:gd name="T14" fmla="*/ 32 w 961"/>
                <a:gd name="T15" fmla="*/ 515 h 836"/>
                <a:gd name="T16" fmla="*/ 2 w 961"/>
                <a:gd name="T17" fmla="*/ 483 h 836"/>
                <a:gd name="T18" fmla="*/ 2 w 961"/>
                <a:gd name="T19" fmla="*/ 423 h 836"/>
                <a:gd name="T20" fmla="*/ 44 w 961"/>
                <a:gd name="T21" fmla="*/ 328 h 836"/>
                <a:gd name="T22" fmla="*/ 40 w 961"/>
                <a:gd name="T23" fmla="*/ 233 h 836"/>
                <a:gd name="T24" fmla="*/ 98 w 961"/>
                <a:gd name="T25" fmla="*/ 173 h 836"/>
                <a:gd name="T26" fmla="*/ 164 w 961"/>
                <a:gd name="T27" fmla="*/ 177 h 836"/>
                <a:gd name="T28" fmla="*/ 454 w 961"/>
                <a:gd name="T29" fmla="*/ 0 h 836"/>
                <a:gd name="T30" fmla="*/ 746 w 961"/>
                <a:gd name="T31" fmla="*/ 178 h 836"/>
                <a:gd name="T32" fmla="*/ 812 w 961"/>
                <a:gd name="T33" fmla="*/ 173 h 836"/>
                <a:gd name="T34" fmla="*/ 869 w 961"/>
                <a:gd name="T35" fmla="*/ 220 h 836"/>
                <a:gd name="T36" fmla="*/ 862 w 961"/>
                <a:gd name="T37" fmla="*/ 325 h 836"/>
                <a:gd name="T38" fmla="*/ 908 w 961"/>
                <a:gd name="T39" fmla="*/ 495 h 836"/>
                <a:gd name="T40" fmla="*/ 883 w 961"/>
                <a:gd name="T41" fmla="*/ 515 h 836"/>
                <a:gd name="T42" fmla="*/ 763 w 961"/>
                <a:gd name="T43" fmla="*/ 515 h 836"/>
                <a:gd name="T44" fmla="*/ 961 w 961"/>
                <a:gd name="T45" fmla="*/ 715 h 836"/>
                <a:gd name="T46" fmla="*/ 961 w 961"/>
                <a:gd name="T47" fmla="*/ 728 h 836"/>
                <a:gd name="T48" fmla="*/ 912 w 961"/>
                <a:gd name="T49" fmla="*/ 719 h 836"/>
                <a:gd name="T50" fmla="*/ 707 w 961"/>
                <a:gd name="T51" fmla="*/ 515 h 836"/>
                <a:gd name="T52" fmla="*/ 701 w 961"/>
                <a:gd name="T53" fmla="*/ 469 h 836"/>
                <a:gd name="T54" fmla="*/ 735 w 961"/>
                <a:gd name="T55" fmla="*/ 266 h 836"/>
                <a:gd name="T56" fmla="*/ 430 w 961"/>
                <a:gd name="T57" fmla="*/ 39 h 836"/>
                <a:gd name="T58" fmla="*/ 168 w 961"/>
                <a:gd name="T59" fmla="*/ 333 h 836"/>
                <a:gd name="T60" fmla="*/ 597 w 961"/>
                <a:gd name="T61" fmla="*/ 572 h 836"/>
                <a:gd name="T62" fmla="*/ 641 w 961"/>
                <a:gd name="T63" fmla="*/ 577 h 836"/>
                <a:gd name="T64" fmla="*/ 832 w 961"/>
                <a:gd name="T65" fmla="*/ 769 h 836"/>
                <a:gd name="T66" fmla="*/ 849 w 961"/>
                <a:gd name="T67" fmla="*/ 784 h 836"/>
                <a:gd name="T68" fmla="*/ 912 w 961"/>
                <a:gd name="T69" fmla="*/ 719 h 836"/>
                <a:gd name="T70" fmla="*/ 747 w 961"/>
                <a:gd name="T71" fmla="*/ 476 h 836"/>
                <a:gd name="T72" fmla="*/ 843 w 961"/>
                <a:gd name="T73" fmla="*/ 476 h 836"/>
                <a:gd name="T74" fmla="*/ 869 w 961"/>
                <a:gd name="T75" fmla="*/ 476 h 836"/>
                <a:gd name="T76" fmla="*/ 869 w 961"/>
                <a:gd name="T77" fmla="*/ 423 h 836"/>
                <a:gd name="T78" fmla="*/ 783 w 961"/>
                <a:gd name="T79" fmla="*/ 355 h 836"/>
                <a:gd name="T80" fmla="*/ 747 w 961"/>
                <a:gd name="T81" fmla="*/ 476 h 836"/>
                <a:gd name="T82" fmla="*/ 126 w 961"/>
                <a:gd name="T83" fmla="*/ 353 h 836"/>
                <a:gd name="T84" fmla="*/ 95 w 961"/>
                <a:gd name="T85" fmla="*/ 353 h 836"/>
                <a:gd name="T86" fmla="*/ 43 w 961"/>
                <a:gd name="T87" fmla="*/ 397 h 836"/>
                <a:gd name="T88" fmla="*/ 42 w 961"/>
                <a:gd name="T89" fmla="*/ 475 h 836"/>
                <a:gd name="T90" fmla="*/ 162 w 961"/>
                <a:gd name="T91" fmla="*/ 475 h 836"/>
                <a:gd name="T92" fmla="*/ 126 w 961"/>
                <a:gd name="T93" fmla="*/ 353 h 836"/>
                <a:gd name="T94" fmla="*/ 832 w 961"/>
                <a:gd name="T95" fmla="*/ 263 h 836"/>
                <a:gd name="T96" fmla="*/ 832 w 961"/>
                <a:gd name="T97" fmla="*/ 240 h 836"/>
                <a:gd name="T98" fmla="*/ 816 w 961"/>
                <a:gd name="T99" fmla="*/ 214 h 836"/>
                <a:gd name="T100" fmla="*/ 769 w 961"/>
                <a:gd name="T101" fmla="*/ 220 h 836"/>
                <a:gd name="T102" fmla="*/ 768 w 961"/>
                <a:gd name="T103" fmla="*/ 232 h 836"/>
                <a:gd name="T104" fmla="*/ 779 w 961"/>
                <a:gd name="T105" fmla="*/ 297 h 836"/>
                <a:gd name="T106" fmla="*/ 786 w 961"/>
                <a:gd name="T107" fmla="*/ 311 h 836"/>
                <a:gd name="T108" fmla="*/ 832 w 961"/>
                <a:gd name="T109" fmla="*/ 285 h 836"/>
                <a:gd name="T110" fmla="*/ 832 w 961"/>
                <a:gd name="T111" fmla="*/ 263 h 836"/>
                <a:gd name="T112" fmla="*/ 129 w 961"/>
                <a:gd name="T113" fmla="*/ 310 h 836"/>
                <a:gd name="T114" fmla="*/ 134 w 961"/>
                <a:gd name="T115" fmla="*/ 269 h 836"/>
                <a:gd name="T116" fmla="*/ 143 w 961"/>
                <a:gd name="T117" fmla="*/ 228 h 836"/>
                <a:gd name="T118" fmla="*/ 132 w 961"/>
                <a:gd name="T119" fmla="*/ 213 h 836"/>
                <a:gd name="T120" fmla="*/ 78 w 961"/>
                <a:gd name="T121" fmla="*/ 254 h 836"/>
                <a:gd name="T122" fmla="*/ 78 w 961"/>
                <a:gd name="T123" fmla="*/ 271 h 836"/>
                <a:gd name="T124" fmla="*/ 129 w 961"/>
                <a:gd name="T125" fmla="*/ 31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1" h="836">
                  <a:moveTo>
                    <a:pt x="961" y="728"/>
                  </a:moveTo>
                  <a:cubicBezTo>
                    <a:pt x="930" y="759"/>
                    <a:pt x="900" y="789"/>
                    <a:pt x="869" y="820"/>
                  </a:cubicBezTo>
                  <a:cubicBezTo>
                    <a:pt x="853" y="836"/>
                    <a:pt x="844" y="836"/>
                    <a:pt x="828" y="820"/>
                  </a:cubicBezTo>
                  <a:cubicBezTo>
                    <a:pt x="762" y="754"/>
                    <a:pt x="695" y="687"/>
                    <a:pt x="629" y="621"/>
                  </a:cubicBezTo>
                  <a:cubicBezTo>
                    <a:pt x="619" y="610"/>
                    <a:pt x="612" y="608"/>
                    <a:pt x="597" y="615"/>
                  </a:cubicBezTo>
                  <a:cubicBezTo>
                    <a:pt x="460" y="681"/>
                    <a:pt x="298" y="645"/>
                    <a:pt x="203" y="529"/>
                  </a:cubicBezTo>
                  <a:cubicBezTo>
                    <a:pt x="197" y="521"/>
                    <a:pt x="185" y="515"/>
                    <a:pt x="175" y="515"/>
                  </a:cubicBezTo>
                  <a:cubicBezTo>
                    <a:pt x="127" y="514"/>
                    <a:pt x="80" y="515"/>
                    <a:pt x="32" y="515"/>
                  </a:cubicBezTo>
                  <a:cubicBezTo>
                    <a:pt x="7" y="514"/>
                    <a:pt x="2" y="509"/>
                    <a:pt x="2" y="483"/>
                  </a:cubicBezTo>
                  <a:cubicBezTo>
                    <a:pt x="2" y="463"/>
                    <a:pt x="2" y="443"/>
                    <a:pt x="2" y="423"/>
                  </a:cubicBezTo>
                  <a:cubicBezTo>
                    <a:pt x="0" y="382"/>
                    <a:pt x="13" y="348"/>
                    <a:pt x="44" y="328"/>
                  </a:cubicBezTo>
                  <a:cubicBezTo>
                    <a:pt x="42" y="294"/>
                    <a:pt x="40" y="264"/>
                    <a:pt x="40" y="233"/>
                  </a:cubicBezTo>
                  <a:cubicBezTo>
                    <a:pt x="40" y="201"/>
                    <a:pt x="66" y="175"/>
                    <a:pt x="98" y="173"/>
                  </a:cubicBezTo>
                  <a:cubicBezTo>
                    <a:pt x="119" y="173"/>
                    <a:pt x="140" y="175"/>
                    <a:pt x="164" y="177"/>
                  </a:cubicBezTo>
                  <a:cubicBezTo>
                    <a:pt x="225" y="67"/>
                    <a:pt x="321" y="0"/>
                    <a:pt x="454" y="0"/>
                  </a:cubicBezTo>
                  <a:cubicBezTo>
                    <a:pt x="588" y="0"/>
                    <a:pt x="684" y="66"/>
                    <a:pt x="746" y="178"/>
                  </a:cubicBezTo>
                  <a:cubicBezTo>
                    <a:pt x="769" y="176"/>
                    <a:pt x="790" y="173"/>
                    <a:pt x="812" y="173"/>
                  </a:cubicBezTo>
                  <a:cubicBezTo>
                    <a:pt x="840" y="173"/>
                    <a:pt x="866" y="192"/>
                    <a:pt x="869" y="220"/>
                  </a:cubicBezTo>
                  <a:cubicBezTo>
                    <a:pt x="873" y="254"/>
                    <a:pt x="877" y="289"/>
                    <a:pt x="862" y="325"/>
                  </a:cubicBezTo>
                  <a:cubicBezTo>
                    <a:pt x="927" y="367"/>
                    <a:pt x="906" y="434"/>
                    <a:pt x="908" y="495"/>
                  </a:cubicBezTo>
                  <a:cubicBezTo>
                    <a:pt x="908" y="509"/>
                    <a:pt x="897" y="515"/>
                    <a:pt x="883" y="515"/>
                  </a:cubicBezTo>
                  <a:cubicBezTo>
                    <a:pt x="844" y="514"/>
                    <a:pt x="806" y="515"/>
                    <a:pt x="763" y="515"/>
                  </a:cubicBezTo>
                  <a:cubicBezTo>
                    <a:pt x="831" y="583"/>
                    <a:pt x="896" y="649"/>
                    <a:pt x="961" y="715"/>
                  </a:cubicBezTo>
                  <a:cubicBezTo>
                    <a:pt x="961" y="719"/>
                    <a:pt x="961" y="724"/>
                    <a:pt x="961" y="728"/>
                  </a:cubicBezTo>
                  <a:close/>
                  <a:moveTo>
                    <a:pt x="912" y="719"/>
                  </a:moveTo>
                  <a:cubicBezTo>
                    <a:pt x="843" y="651"/>
                    <a:pt x="776" y="583"/>
                    <a:pt x="707" y="515"/>
                  </a:cubicBezTo>
                  <a:cubicBezTo>
                    <a:pt x="691" y="500"/>
                    <a:pt x="689" y="488"/>
                    <a:pt x="701" y="469"/>
                  </a:cubicBezTo>
                  <a:cubicBezTo>
                    <a:pt x="739" y="406"/>
                    <a:pt x="749" y="338"/>
                    <a:pt x="735" y="266"/>
                  </a:cubicBezTo>
                  <a:cubicBezTo>
                    <a:pt x="708" y="128"/>
                    <a:pt x="577" y="24"/>
                    <a:pt x="430" y="39"/>
                  </a:cubicBezTo>
                  <a:cubicBezTo>
                    <a:pt x="275" y="54"/>
                    <a:pt x="163" y="183"/>
                    <a:pt x="168" y="333"/>
                  </a:cubicBezTo>
                  <a:cubicBezTo>
                    <a:pt x="177" y="549"/>
                    <a:pt x="408" y="678"/>
                    <a:pt x="597" y="572"/>
                  </a:cubicBezTo>
                  <a:cubicBezTo>
                    <a:pt x="615" y="562"/>
                    <a:pt x="626" y="563"/>
                    <a:pt x="641" y="577"/>
                  </a:cubicBezTo>
                  <a:cubicBezTo>
                    <a:pt x="704" y="642"/>
                    <a:pt x="768" y="705"/>
                    <a:pt x="832" y="769"/>
                  </a:cubicBezTo>
                  <a:cubicBezTo>
                    <a:pt x="837" y="774"/>
                    <a:pt x="843" y="779"/>
                    <a:pt x="849" y="784"/>
                  </a:cubicBezTo>
                  <a:cubicBezTo>
                    <a:pt x="870" y="762"/>
                    <a:pt x="890" y="741"/>
                    <a:pt x="912" y="719"/>
                  </a:cubicBezTo>
                  <a:close/>
                  <a:moveTo>
                    <a:pt x="747" y="476"/>
                  </a:moveTo>
                  <a:cubicBezTo>
                    <a:pt x="779" y="476"/>
                    <a:pt x="811" y="476"/>
                    <a:pt x="843" y="476"/>
                  </a:cubicBezTo>
                  <a:cubicBezTo>
                    <a:pt x="851" y="476"/>
                    <a:pt x="859" y="476"/>
                    <a:pt x="869" y="476"/>
                  </a:cubicBezTo>
                  <a:cubicBezTo>
                    <a:pt x="869" y="457"/>
                    <a:pt x="868" y="440"/>
                    <a:pt x="869" y="423"/>
                  </a:cubicBezTo>
                  <a:cubicBezTo>
                    <a:pt x="873" y="369"/>
                    <a:pt x="838" y="342"/>
                    <a:pt x="783" y="355"/>
                  </a:cubicBezTo>
                  <a:cubicBezTo>
                    <a:pt x="771" y="396"/>
                    <a:pt x="759" y="435"/>
                    <a:pt x="747" y="476"/>
                  </a:cubicBezTo>
                  <a:close/>
                  <a:moveTo>
                    <a:pt x="126" y="353"/>
                  </a:moveTo>
                  <a:cubicBezTo>
                    <a:pt x="118" y="353"/>
                    <a:pt x="106" y="353"/>
                    <a:pt x="95" y="353"/>
                  </a:cubicBezTo>
                  <a:cubicBezTo>
                    <a:pt x="68" y="354"/>
                    <a:pt x="46" y="369"/>
                    <a:pt x="43" y="397"/>
                  </a:cubicBezTo>
                  <a:cubicBezTo>
                    <a:pt x="40" y="422"/>
                    <a:pt x="42" y="448"/>
                    <a:pt x="42" y="475"/>
                  </a:cubicBezTo>
                  <a:cubicBezTo>
                    <a:pt x="84" y="475"/>
                    <a:pt x="123" y="475"/>
                    <a:pt x="162" y="475"/>
                  </a:cubicBezTo>
                  <a:cubicBezTo>
                    <a:pt x="150" y="435"/>
                    <a:pt x="139" y="396"/>
                    <a:pt x="126" y="353"/>
                  </a:cubicBezTo>
                  <a:close/>
                  <a:moveTo>
                    <a:pt x="832" y="263"/>
                  </a:moveTo>
                  <a:cubicBezTo>
                    <a:pt x="832" y="255"/>
                    <a:pt x="834" y="247"/>
                    <a:pt x="832" y="240"/>
                  </a:cubicBezTo>
                  <a:cubicBezTo>
                    <a:pt x="828" y="230"/>
                    <a:pt x="822" y="215"/>
                    <a:pt x="816" y="214"/>
                  </a:cubicBezTo>
                  <a:cubicBezTo>
                    <a:pt x="801" y="212"/>
                    <a:pt x="785" y="217"/>
                    <a:pt x="769" y="220"/>
                  </a:cubicBezTo>
                  <a:cubicBezTo>
                    <a:pt x="768" y="220"/>
                    <a:pt x="767" y="228"/>
                    <a:pt x="768" y="232"/>
                  </a:cubicBezTo>
                  <a:cubicBezTo>
                    <a:pt x="771" y="254"/>
                    <a:pt x="775" y="276"/>
                    <a:pt x="779" y="297"/>
                  </a:cubicBezTo>
                  <a:cubicBezTo>
                    <a:pt x="780" y="302"/>
                    <a:pt x="782" y="309"/>
                    <a:pt x="786" y="311"/>
                  </a:cubicBezTo>
                  <a:cubicBezTo>
                    <a:pt x="806" y="322"/>
                    <a:pt x="831" y="307"/>
                    <a:pt x="832" y="285"/>
                  </a:cubicBezTo>
                  <a:cubicBezTo>
                    <a:pt x="832" y="277"/>
                    <a:pt x="832" y="270"/>
                    <a:pt x="832" y="263"/>
                  </a:cubicBezTo>
                  <a:close/>
                  <a:moveTo>
                    <a:pt x="129" y="310"/>
                  </a:moveTo>
                  <a:cubicBezTo>
                    <a:pt x="130" y="297"/>
                    <a:pt x="131" y="283"/>
                    <a:pt x="134" y="269"/>
                  </a:cubicBezTo>
                  <a:cubicBezTo>
                    <a:pt x="136" y="255"/>
                    <a:pt x="142" y="242"/>
                    <a:pt x="143" y="228"/>
                  </a:cubicBezTo>
                  <a:cubicBezTo>
                    <a:pt x="144" y="223"/>
                    <a:pt x="137" y="214"/>
                    <a:pt x="132" y="213"/>
                  </a:cubicBezTo>
                  <a:cubicBezTo>
                    <a:pt x="95" y="203"/>
                    <a:pt x="78" y="216"/>
                    <a:pt x="78" y="254"/>
                  </a:cubicBezTo>
                  <a:cubicBezTo>
                    <a:pt x="78" y="260"/>
                    <a:pt x="78" y="265"/>
                    <a:pt x="78" y="271"/>
                  </a:cubicBezTo>
                  <a:cubicBezTo>
                    <a:pt x="78" y="307"/>
                    <a:pt x="91" y="317"/>
                    <a:pt x="12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8">
              <a:extLst>
                <a:ext uri="{FF2B5EF4-FFF2-40B4-BE49-F238E27FC236}">
                  <a16:creationId xmlns:a16="http://schemas.microsoft.com/office/drawing/2014/main" id="{F8471EBA-BFE6-4925-9DD8-C94DFD726F48}"/>
                </a:ext>
              </a:extLst>
            </p:cNvPr>
            <p:cNvSpPr>
              <a:spLocks/>
            </p:cNvSpPr>
            <p:nvPr/>
          </p:nvSpPr>
          <p:spPr bwMode="auto">
            <a:xfrm>
              <a:off x="7267575" y="981076"/>
              <a:ext cx="39688" cy="49213"/>
            </a:xfrm>
            <a:custGeom>
              <a:avLst/>
              <a:gdLst>
                <a:gd name="T0" fmla="*/ 32 w 59"/>
                <a:gd name="T1" fmla="*/ 70 h 70"/>
                <a:gd name="T2" fmla="*/ 20 w 59"/>
                <a:gd name="T3" fmla="*/ 61 h 70"/>
                <a:gd name="T4" fmla="*/ 2 w 59"/>
                <a:gd name="T5" fmla="*/ 28 h 70"/>
                <a:gd name="T6" fmla="*/ 8 w 59"/>
                <a:gd name="T7" fmla="*/ 4 h 70"/>
                <a:gd name="T8" fmla="*/ 33 w 59"/>
                <a:gd name="T9" fmla="*/ 9 h 70"/>
                <a:gd name="T10" fmla="*/ 53 w 59"/>
                <a:gd name="T11" fmla="*/ 43 h 70"/>
                <a:gd name="T12" fmla="*/ 32 w 59"/>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9" h="70">
                  <a:moveTo>
                    <a:pt x="32" y="70"/>
                  </a:moveTo>
                  <a:cubicBezTo>
                    <a:pt x="30" y="68"/>
                    <a:pt x="23" y="65"/>
                    <a:pt x="20" y="61"/>
                  </a:cubicBezTo>
                  <a:cubicBezTo>
                    <a:pt x="13" y="50"/>
                    <a:pt x="5" y="40"/>
                    <a:pt x="2" y="28"/>
                  </a:cubicBezTo>
                  <a:cubicBezTo>
                    <a:pt x="0" y="21"/>
                    <a:pt x="3" y="7"/>
                    <a:pt x="8" y="4"/>
                  </a:cubicBezTo>
                  <a:cubicBezTo>
                    <a:pt x="13" y="0"/>
                    <a:pt x="27" y="4"/>
                    <a:pt x="33" y="9"/>
                  </a:cubicBezTo>
                  <a:cubicBezTo>
                    <a:pt x="42" y="18"/>
                    <a:pt x="48" y="31"/>
                    <a:pt x="53" y="43"/>
                  </a:cubicBezTo>
                  <a:cubicBezTo>
                    <a:pt x="59" y="57"/>
                    <a:pt x="49" y="70"/>
                    <a:pt x="3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9">
              <a:extLst>
                <a:ext uri="{FF2B5EF4-FFF2-40B4-BE49-F238E27FC236}">
                  <a16:creationId xmlns:a16="http://schemas.microsoft.com/office/drawing/2014/main" id="{84FE778E-E473-4DA8-8168-98FBE01A4826}"/>
                </a:ext>
              </a:extLst>
            </p:cNvPr>
            <p:cNvSpPr>
              <a:spLocks/>
            </p:cNvSpPr>
            <p:nvPr/>
          </p:nvSpPr>
          <p:spPr bwMode="auto">
            <a:xfrm>
              <a:off x="7532688" y="981076"/>
              <a:ext cx="46038" cy="52388"/>
            </a:xfrm>
            <a:custGeom>
              <a:avLst/>
              <a:gdLst>
                <a:gd name="T0" fmla="*/ 41 w 66"/>
                <a:gd name="T1" fmla="*/ 0 h 75"/>
                <a:gd name="T2" fmla="*/ 60 w 66"/>
                <a:gd name="T3" fmla="*/ 26 h 75"/>
                <a:gd name="T4" fmla="*/ 39 w 66"/>
                <a:gd name="T5" fmla="*/ 63 h 75"/>
                <a:gd name="T6" fmla="*/ 8 w 66"/>
                <a:gd name="T7" fmla="*/ 62 h 75"/>
                <a:gd name="T8" fmla="*/ 41 w 66"/>
                <a:gd name="T9" fmla="*/ 0 h 75"/>
              </a:gdLst>
              <a:ahLst/>
              <a:cxnLst>
                <a:cxn ang="0">
                  <a:pos x="T0" y="T1"/>
                </a:cxn>
                <a:cxn ang="0">
                  <a:pos x="T2" y="T3"/>
                </a:cxn>
                <a:cxn ang="0">
                  <a:pos x="T4" y="T5"/>
                </a:cxn>
                <a:cxn ang="0">
                  <a:pos x="T6" y="T7"/>
                </a:cxn>
                <a:cxn ang="0">
                  <a:pos x="T8" y="T9"/>
                </a:cxn>
              </a:cxnLst>
              <a:rect l="0" t="0" r="r" b="b"/>
              <a:pathLst>
                <a:path w="66" h="75">
                  <a:moveTo>
                    <a:pt x="41" y="0"/>
                  </a:moveTo>
                  <a:cubicBezTo>
                    <a:pt x="55" y="0"/>
                    <a:pt x="66" y="14"/>
                    <a:pt x="60" y="26"/>
                  </a:cubicBezTo>
                  <a:cubicBezTo>
                    <a:pt x="54" y="39"/>
                    <a:pt x="47" y="52"/>
                    <a:pt x="39" y="63"/>
                  </a:cubicBezTo>
                  <a:cubicBezTo>
                    <a:pt x="30" y="75"/>
                    <a:pt x="15" y="73"/>
                    <a:pt x="8" y="62"/>
                  </a:cubicBezTo>
                  <a:cubicBezTo>
                    <a:pt x="0" y="48"/>
                    <a:pt x="25" y="1"/>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0">
              <a:extLst>
                <a:ext uri="{FF2B5EF4-FFF2-40B4-BE49-F238E27FC236}">
                  <a16:creationId xmlns:a16="http://schemas.microsoft.com/office/drawing/2014/main" id="{5A58E24A-D73C-4C1B-BF84-31DC6932EE36}"/>
                </a:ext>
              </a:extLst>
            </p:cNvPr>
            <p:cNvSpPr>
              <a:spLocks/>
            </p:cNvSpPr>
            <p:nvPr/>
          </p:nvSpPr>
          <p:spPr bwMode="auto">
            <a:xfrm>
              <a:off x="7402513" y="944563"/>
              <a:ext cx="36513" cy="50800"/>
            </a:xfrm>
            <a:custGeom>
              <a:avLst/>
              <a:gdLst>
                <a:gd name="T0" fmla="*/ 7 w 51"/>
                <a:gd name="T1" fmla="*/ 36 h 73"/>
                <a:gd name="T2" fmla="*/ 25 w 51"/>
                <a:gd name="T3" fmla="*/ 0 h 73"/>
                <a:gd name="T4" fmla="*/ 45 w 51"/>
                <a:gd name="T5" fmla="*/ 36 h 73"/>
                <a:gd name="T6" fmla="*/ 26 w 51"/>
                <a:gd name="T7" fmla="*/ 73 h 73"/>
                <a:gd name="T8" fmla="*/ 7 w 51"/>
                <a:gd name="T9" fmla="*/ 36 h 73"/>
              </a:gdLst>
              <a:ahLst/>
              <a:cxnLst>
                <a:cxn ang="0">
                  <a:pos x="T0" y="T1"/>
                </a:cxn>
                <a:cxn ang="0">
                  <a:pos x="T2" y="T3"/>
                </a:cxn>
                <a:cxn ang="0">
                  <a:pos x="T4" y="T5"/>
                </a:cxn>
                <a:cxn ang="0">
                  <a:pos x="T6" y="T7"/>
                </a:cxn>
                <a:cxn ang="0">
                  <a:pos x="T8" y="T9"/>
                </a:cxn>
              </a:cxnLst>
              <a:rect l="0" t="0" r="r" b="b"/>
              <a:pathLst>
                <a:path w="51" h="73">
                  <a:moveTo>
                    <a:pt x="7" y="36"/>
                  </a:moveTo>
                  <a:cubicBezTo>
                    <a:pt x="9" y="21"/>
                    <a:pt x="1" y="0"/>
                    <a:pt x="25" y="0"/>
                  </a:cubicBezTo>
                  <a:cubicBezTo>
                    <a:pt x="51" y="0"/>
                    <a:pt x="45" y="21"/>
                    <a:pt x="45" y="36"/>
                  </a:cubicBezTo>
                  <a:cubicBezTo>
                    <a:pt x="45" y="52"/>
                    <a:pt x="51" y="73"/>
                    <a:pt x="26" y="73"/>
                  </a:cubicBezTo>
                  <a:cubicBezTo>
                    <a:pt x="0" y="72"/>
                    <a:pt x="9" y="50"/>
                    <a:pt x="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1">
              <a:extLst>
                <a:ext uri="{FF2B5EF4-FFF2-40B4-BE49-F238E27FC236}">
                  <a16:creationId xmlns:a16="http://schemas.microsoft.com/office/drawing/2014/main" id="{3456D6B7-0994-4BCC-AAAB-DFD5C19E1236}"/>
                </a:ext>
              </a:extLst>
            </p:cNvPr>
            <p:cNvSpPr>
              <a:spLocks noEditPoints="1"/>
            </p:cNvSpPr>
            <p:nvPr/>
          </p:nvSpPr>
          <p:spPr bwMode="auto">
            <a:xfrm>
              <a:off x="7256463" y="1089026"/>
              <a:ext cx="330200" cy="327025"/>
            </a:xfrm>
            <a:custGeom>
              <a:avLst/>
              <a:gdLst>
                <a:gd name="T0" fmla="*/ 237 w 475"/>
                <a:gd name="T1" fmla="*/ 473 h 473"/>
                <a:gd name="T2" fmla="*/ 1 w 475"/>
                <a:gd name="T3" fmla="*/ 240 h 473"/>
                <a:gd name="T4" fmla="*/ 235 w 475"/>
                <a:gd name="T5" fmla="*/ 1 h 473"/>
                <a:gd name="T6" fmla="*/ 474 w 475"/>
                <a:gd name="T7" fmla="*/ 235 h 473"/>
                <a:gd name="T8" fmla="*/ 237 w 475"/>
                <a:gd name="T9" fmla="*/ 473 h 473"/>
                <a:gd name="T10" fmla="*/ 412 w 475"/>
                <a:gd name="T11" fmla="*/ 322 h 473"/>
                <a:gd name="T12" fmla="*/ 360 w 475"/>
                <a:gd name="T13" fmla="*/ 82 h 473"/>
                <a:gd name="T14" fmla="*/ 99 w 475"/>
                <a:gd name="T15" fmla="*/ 96 h 473"/>
                <a:gd name="T16" fmla="*/ 62 w 475"/>
                <a:gd name="T17" fmla="*/ 321 h 473"/>
                <a:gd name="T18" fmla="*/ 152 w 475"/>
                <a:gd name="T19" fmla="*/ 265 h 473"/>
                <a:gd name="T20" fmla="*/ 147 w 475"/>
                <a:gd name="T21" fmla="*/ 164 h 473"/>
                <a:gd name="T22" fmla="*/ 224 w 475"/>
                <a:gd name="T23" fmla="*/ 82 h 473"/>
                <a:gd name="T24" fmla="*/ 326 w 475"/>
                <a:gd name="T25" fmla="*/ 155 h 473"/>
                <a:gd name="T26" fmla="*/ 315 w 475"/>
                <a:gd name="T27" fmla="*/ 264 h 473"/>
                <a:gd name="T28" fmla="*/ 412 w 475"/>
                <a:gd name="T29" fmla="*/ 322 h 473"/>
                <a:gd name="T30" fmla="*/ 256 w 475"/>
                <a:gd name="T31" fmla="*/ 433 h 473"/>
                <a:gd name="T32" fmla="*/ 364 w 475"/>
                <a:gd name="T33" fmla="*/ 387 h 473"/>
                <a:gd name="T34" fmla="*/ 362 w 475"/>
                <a:gd name="T35" fmla="*/ 325 h 473"/>
                <a:gd name="T36" fmla="*/ 322 w 475"/>
                <a:gd name="T37" fmla="*/ 306 h 473"/>
                <a:gd name="T38" fmla="*/ 304 w 475"/>
                <a:gd name="T39" fmla="*/ 314 h 473"/>
                <a:gd name="T40" fmla="*/ 257 w 475"/>
                <a:gd name="T41" fmla="*/ 386 h 473"/>
                <a:gd name="T42" fmla="*/ 217 w 475"/>
                <a:gd name="T43" fmla="*/ 386 h 473"/>
                <a:gd name="T44" fmla="*/ 172 w 475"/>
                <a:gd name="T45" fmla="*/ 316 h 473"/>
                <a:gd name="T46" fmla="*/ 156 w 475"/>
                <a:gd name="T47" fmla="*/ 305 h 473"/>
                <a:gd name="T48" fmla="*/ 93 w 475"/>
                <a:gd name="T49" fmla="*/ 349 h 473"/>
                <a:gd name="T50" fmla="*/ 99 w 475"/>
                <a:gd name="T51" fmla="*/ 376 h 473"/>
                <a:gd name="T52" fmla="*/ 256 w 475"/>
                <a:gd name="T53" fmla="*/ 433 h 473"/>
                <a:gd name="T54" fmla="*/ 185 w 475"/>
                <a:gd name="T55" fmla="*/ 191 h 473"/>
                <a:gd name="T56" fmla="*/ 183 w 475"/>
                <a:gd name="T57" fmla="*/ 191 h 473"/>
                <a:gd name="T58" fmla="*/ 189 w 475"/>
                <a:gd name="T59" fmla="*/ 230 h 473"/>
                <a:gd name="T60" fmla="*/ 223 w 475"/>
                <a:gd name="T61" fmla="*/ 261 h 473"/>
                <a:gd name="T62" fmla="*/ 289 w 475"/>
                <a:gd name="T63" fmla="*/ 205 h 473"/>
                <a:gd name="T64" fmla="*/ 287 w 475"/>
                <a:gd name="T65" fmla="*/ 162 h 473"/>
                <a:gd name="T66" fmla="*/ 233 w 475"/>
                <a:gd name="T67" fmla="*/ 121 h 473"/>
                <a:gd name="T68" fmla="*/ 186 w 475"/>
                <a:gd name="T69" fmla="*/ 165 h 473"/>
                <a:gd name="T70" fmla="*/ 185 w 475"/>
                <a:gd name="T71" fmla="*/ 191 h 473"/>
                <a:gd name="T72" fmla="*/ 237 w 475"/>
                <a:gd name="T73" fmla="*/ 345 h 473"/>
                <a:gd name="T74" fmla="*/ 263 w 475"/>
                <a:gd name="T75" fmla="*/ 302 h 473"/>
                <a:gd name="T76" fmla="*/ 210 w 475"/>
                <a:gd name="T77" fmla="*/ 302 h 473"/>
                <a:gd name="T78" fmla="*/ 237 w 475"/>
                <a:gd name="T79" fmla="*/ 34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5" h="473">
                  <a:moveTo>
                    <a:pt x="237" y="473"/>
                  </a:moveTo>
                  <a:cubicBezTo>
                    <a:pt x="109" y="473"/>
                    <a:pt x="2" y="368"/>
                    <a:pt x="1" y="240"/>
                  </a:cubicBezTo>
                  <a:cubicBezTo>
                    <a:pt x="0" y="108"/>
                    <a:pt x="104" y="2"/>
                    <a:pt x="235" y="1"/>
                  </a:cubicBezTo>
                  <a:cubicBezTo>
                    <a:pt x="366" y="0"/>
                    <a:pt x="472" y="105"/>
                    <a:pt x="474" y="235"/>
                  </a:cubicBezTo>
                  <a:cubicBezTo>
                    <a:pt x="475" y="365"/>
                    <a:pt x="368" y="472"/>
                    <a:pt x="237" y="473"/>
                  </a:cubicBezTo>
                  <a:close/>
                  <a:moveTo>
                    <a:pt x="412" y="322"/>
                  </a:moveTo>
                  <a:cubicBezTo>
                    <a:pt x="458" y="252"/>
                    <a:pt x="433" y="141"/>
                    <a:pt x="360" y="82"/>
                  </a:cubicBezTo>
                  <a:cubicBezTo>
                    <a:pt x="283" y="20"/>
                    <a:pt x="171" y="26"/>
                    <a:pt x="99" y="96"/>
                  </a:cubicBezTo>
                  <a:cubicBezTo>
                    <a:pt x="33" y="159"/>
                    <a:pt x="23" y="265"/>
                    <a:pt x="62" y="321"/>
                  </a:cubicBezTo>
                  <a:cubicBezTo>
                    <a:pt x="84" y="285"/>
                    <a:pt x="120" y="271"/>
                    <a:pt x="152" y="265"/>
                  </a:cubicBezTo>
                  <a:cubicBezTo>
                    <a:pt x="150" y="229"/>
                    <a:pt x="145" y="196"/>
                    <a:pt x="147" y="164"/>
                  </a:cubicBezTo>
                  <a:cubicBezTo>
                    <a:pt x="148" y="118"/>
                    <a:pt x="182" y="85"/>
                    <a:pt x="224" y="82"/>
                  </a:cubicBezTo>
                  <a:cubicBezTo>
                    <a:pt x="283" y="79"/>
                    <a:pt x="316" y="102"/>
                    <a:pt x="326" y="155"/>
                  </a:cubicBezTo>
                  <a:cubicBezTo>
                    <a:pt x="332" y="192"/>
                    <a:pt x="331" y="228"/>
                    <a:pt x="315" y="264"/>
                  </a:cubicBezTo>
                  <a:cubicBezTo>
                    <a:pt x="355" y="271"/>
                    <a:pt x="390" y="286"/>
                    <a:pt x="412" y="322"/>
                  </a:cubicBezTo>
                  <a:close/>
                  <a:moveTo>
                    <a:pt x="256" y="433"/>
                  </a:moveTo>
                  <a:cubicBezTo>
                    <a:pt x="287" y="432"/>
                    <a:pt x="327" y="416"/>
                    <a:pt x="364" y="387"/>
                  </a:cubicBezTo>
                  <a:cubicBezTo>
                    <a:pt x="395" y="363"/>
                    <a:pt x="388" y="348"/>
                    <a:pt x="362" y="325"/>
                  </a:cubicBezTo>
                  <a:cubicBezTo>
                    <a:pt x="351" y="315"/>
                    <a:pt x="336" y="310"/>
                    <a:pt x="322" y="306"/>
                  </a:cubicBezTo>
                  <a:cubicBezTo>
                    <a:pt x="317" y="305"/>
                    <a:pt x="307" y="310"/>
                    <a:pt x="304" y="314"/>
                  </a:cubicBezTo>
                  <a:cubicBezTo>
                    <a:pt x="288" y="338"/>
                    <a:pt x="273" y="362"/>
                    <a:pt x="257" y="386"/>
                  </a:cubicBezTo>
                  <a:cubicBezTo>
                    <a:pt x="244" y="406"/>
                    <a:pt x="230" y="406"/>
                    <a:pt x="217" y="386"/>
                  </a:cubicBezTo>
                  <a:cubicBezTo>
                    <a:pt x="201" y="363"/>
                    <a:pt x="187" y="339"/>
                    <a:pt x="172" y="316"/>
                  </a:cubicBezTo>
                  <a:cubicBezTo>
                    <a:pt x="168" y="311"/>
                    <a:pt x="162" y="305"/>
                    <a:pt x="156" y="305"/>
                  </a:cubicBezTo>
                  <a:cubicBezTo>
                    <a:pt x="135" y="304"/>
                    <a:pt x="99" y="328"/>
                    <a:pt x="93" y="349"/>
                  </a:cubicBezTo>
                  <a:cubicBezTo>
                    <a:pt x="91" y="357"/>
                    <a:pt x="93" y="370"/>
                    <a:pt x="99" y="376"/>
                  </a:cubicBezTo>
                  <a:cubicBezTo>
                    <a:pt x="138" y="415"/>
                    <a:pt x="185" y="435"/>
                    <a:pt x="256" y="433"/>
                  </a:cubicBezTo>
                  <a:close/>
                  <a:moveTo>
                    <a:pt x="185" y="191"/>
                  </a:moveTo>
                  <a:cubicBezTo>
                    <a:pt x="185" y="191"/>
                    <a:pt x="184" y="191"/>
                    <a:pt x="183" y="191"/>
                  </a:cubicBezTo>
                  <a:cubicBezTo>
                    <a:pt x="185" y="204"/>
                    <a:pt x="186" y="218"/>
                    <a:pt x="189" y="230"/>
                  </a:cubicBezTo>
                  <a:cubicBezTo>
                    <a:pt x="194" y="247"/>
                    <a:pt x="205" y="259"/>
                    <a:pt x="223" y="261"/>
                  </a:cubicBezTo>
                  <a:cubicBezTo>
                    <a:pt x="267" y="266"/>
                    <a:pt x="288" y="248"/>
                    <a:pt x="289" y="205"/>
                  </a:cubicBezTo>
                  <a:cubicBezTo>
                    <a:pt x="289" y="191"/>
                    <a:pt x="290" y="176"/>
                    <a:pt x="287" y="162"/>
                  </a:cubicBezTo>
                  <a:cubicBezTo>
                    <a:pt x="282" y="132"/>
                    <a:pt x="267" y="120"/>
                    <a:pt x="233" y="121"/>
                  </a:cubicBezTo>
                  <a:cubicBezTo>
                    <a:pt x="206" y="122"/>
                    <a:pt x="189" y="136"/>
                    <a:pt x="186" y="165"/>
                  </a:cubicBezTo>
                  <a:cubicBezTo>
                    <a:pt x="184" y="173"/>
                    <a:pt x="185" y="182"/>
                    <a:pt x="185" y="191"/>
                  </a:cubicBezTo>
                  <a:close/>
                  <a:moveTo>
                    <a:pt x="237" y="345"/>
                  </a:moveTo>
                  <a:cubicBezTo>
                    <a:pt x="246" y="329"/>
                    <a:pt x="254" y="316"/>
                    <a:pt x="263" y="302"/>
                  </a:cubicBezTo>
                  <a:cubicBezTo>
                    <a:pt x="244" y="302"/>
                    <a:pt x="229" y="302"/>
                    <a:pt x="210" y="302"/>
                  </a:cubicBezTo>
                  <a:cubicBezTo>
                    <a:pt x="220" y="317"/>
                    <a:pt x="228" y="330"/>
                    <a:pt x="237" y="3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myP_Communication">
            <a:extLst>
              <a:ext uri="{FF2B5EF4-FFF2-40B4-BE49-F238E27FC236}">
                <a16:creationId xmlns:a16="http://schemas.microsoft.com/office/drawing/2014/main" id="{37EA3215-3D69-43F7-9AF0-41D0D790F1FC}"/>
              </a:ext>
            </a:extLst>
          </p:cNvPr>
          <p:cNvGrpSpPr/>
          <p:nvPr/>
        </p:nvGrpSpPr>
        <p:grpSpPr>
          <a:xfrm>
            <a:off x="7245298" y="2243424"/>
            <a:ext cx="391879" cy="438935"/>
            <a:chOff x="4502150" y="5078413"/>
            <a:chExt cx="806450" cy="903287"/>
          </a:xfrm>
          <a:solidFill>
            <a:schemeClr val="tx1"/>
          </a:solidFill>
        </p:grpSpPr>
        <p:sp>
          <p:nvSpPr>
            <p:cNvPr id="81" name="Freeform 100">
              <a:extLst>
                <a:ext uri="{FF2B5EF4-FFF2-40B4-BE49-F238E27FC236}">
                  <a16:creationId xmlns:a16="http://schemas.microsoft.com/office/drawing/2014/main" id="{B2416A84-EE31-423C-AA31-CE5EFD8AFE82}"/>
                </a:ext>
              </a:extLst>
            </p:cNvPr>
            <p:cNvSpPr>
              <a:spLocks noEditPoints="1"/>
            </p:cNvSpPr>
            <p:nvPr/>
          </p:nvSpPr>
          <p:spPr bwMode="auto">
            <a:xfrm>
              <a:off x="4837113" y="5684838"/>
              <a:ext cx="131763" cy="131763"/>
            </a:xfrm>
            <a:custGeom>
              <a:avLst/>
              <a:gdLst>
                <a:gd name="T0" fmla="*/ 33 w 65"/>
                <a:gd name="T1" fmla="*/ 0 h 65"/>
                <a:gd name="T2" fmla="*/ 0 w 65"/>
                <a:gd name="T3" fmla="*/ 33 h 65"/>
                <a:gd name="T4" fmla="*/ 33 w 65"/>
                <a:gd name="T5" fmla="*/ 65 h 65"/>
                <a:gd name="T6" fmla="*/ 65 w 65"/>
                <a:gd name="T7" fmla="*/ 33 h 65"/>
                <a:gd name="T8" fmla="*/ 33 w 65"/>
                <a:gd name="T9" fmla="*/ 0 h 65"/>
                <a:gd name="T10" fmla="*/ 33 w 65"/>
                <a:gd name="T11" fmla="*/ 53 h 65"/>
                <a:gd name="T12" fmla="*/ 12 w 65"/>
                <a:gd name="T13" fmla="*/ 33 h 65"/>
                <a:gd name="T14" fmla="*/ 33 w 65"/>
                <a:gd name="T15" fmla="*/ 12 h 65"/>
                <a:gd name="T16" fmla="*/ 53 w 65"/>
                <a:gd name="T17" fmla="*/ 33 h 65"/>
                <a:gd name="T18" fmla="*/ 33 w 65"/>
                <a:gd name="T19"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0"/>
                  </a:moveTo>
                  <a:cubicBezTo>
                    <a:pt x="15" y="0"/>
                    <a:pt x="0" y="15"/>
                    <a:pt x="0" y="33"/>
                  </a:cubicBezTo>
                  <a:cubicBezTo>
                    <a:pt x="0" y="51"/>
                    <a:pt x="15" y="65"/>
                    <a:pt x="33" y="65"/>
                  </a:cubicBezTo>
                  <a:cubicBezTo>
                    <a:pt x="51" y="65"/>
                    <a:pt x="65" y="51"/>
                    <a:pt x="65" y="33"/>
                  </a:cubicBezTo>
                  <a:cubicBezTo>
                    <a:pt x="65" y="15"/>
                    <a:pt x="51" y="0"/>
                    <a:pt x="33" y="0"/>
                  </a:cubicBezTo>
                  <a:close/>
                  <a:moveTo>
                    <a:pt x="33" y="53"/>
                  </a:moveTo>
                  <a:cubicBezTo>
                    <a:pt x="21" y="53"/>
                    <a:pt x="12" y="44"/>
                    <a:pt x="12" y="33"/>
                  </a:cubicBezTo>
                  <a:cubicBezTo>
                    <a:pt x="12" y="21"/>
                    <a:pt x="21" y="12"/>
                    <a:pt x="33" y="12"/>
                  </a:cubicBezTo>
                  <a:cubicBezTo>
                    <a:pt x="44" y="12"/>
                    <a:pt x="53" y="21"/>
                    <a:pt x="53" y="33"/>
                  </a:cubicBezTo>
                  <a:cubicBezTo>
                    <a:pt x="53" y="44"/>
                    <a:pt x="44" y="53"/>
                    <a:pt x="3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1">
              <a:extLst>
                <a:ext uri="{FF2B5EF4-FFF2-40B4-BE49-F238E27FC236}">
                  <a16:creationId xmlns:a16="http://schemas.microsoft.com/office/drawing/2014/main" id="{72F6416F-64CB-4A83-946A-6694FE3C73F8}"/>
                </a:ext>
              </a:extLst>
            </p:cNvPr>
            <p:cNvSpPr>
              <a:spLocks noEditPoints="1"/>
            </p:cNvSpPr>
            <p:nvPr/>
          </p:nvSpPr>
          <p:spPr bwMode="auto">
            <a:xfrm>
              <a:off x="4837113" y="5078413"/>
              <a:ext cx="131763" cy="131763"/>
            </a:xfrm>
            <a:custGeom>
              <a:avLst/>
              <a:gdLst>
                <a:gd name="T0" fmla="*/ 33 w 65"/>
                <a:gd name="T1" fmla="*/ 65 h 65"/>
                <a:gd name="T2" fmla="*/ 65 w 65"/>
                <a:gd name="T3" fmla="*/ 33 h 65"/>
                <a:gd name="T4" fmla="*/ 33 w 65"/>
                <a:gd name="T5" fmla="*/ 0 h 65"/>
                <a:gd name="T6" fmla="*/ 0 w 65"/>
                <a:gd name="T7" fmla="*/ 33 h 65"/>
                <a:gd name="T8" fmla="*/ 33 w 65"/>
                <a:gd name="T9" fmla="*/ 65 h 65"/>
                <a:gd name="T10" fmla="*/ 33 w 65"/>
                <a:gd name="T11" fmla="*/ 12 h 65"/>
                <a:gd name="T12" fmla="*/ 53 w 65"/>
                <a:gd name="T13" fmla="*/ 33 h 65"/>
                <a:gd name="T14" fmla="*/ 33 w 65"/>
                <a:gd name="T15" fmla="*/ 53 h 65"/>
                <a:gd name="T16" fmla="*/ 12 w 65"/>
                <a:gd name="T17" fmla="*/ 33 h 65"/>
                <a:gd name="T18" fmla="*/ 33 w 65"/>
                <a:gd name="T19"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65"/>
                  </a:moveTo>
                  <a:cubicBezTo>
                    <a:pt x="51" y="65"/>
                    <a:pt x="65" y="51"/>
                    <a:pt x="65" y="33"/>
                  </a:cubicBezTo>
                  <a:cubicBezTo>
                    <a:pt x="65" y="15"/>
                    <a:pt x="51" y="0"/>
                    <a:pt x="33" y="0"/>
                  </a:cubicBezTo>
                  <a:cubicBezTo>
                    <a:pt x="15" y="0"/>
                    <a:pt x="0" y="15"/>
                    <a:pt x="0" y="33"/>
                  </a:cubicBezTo>
                  <a:cubicBezTo>
                    <a:pt x="0" y="51"/>
                    <a:pt x="15" y="65"/>
                    <a:pt x="33" y="65"/>
                  </a:cubicBezTo>
                  <a:close/>
                  <a:moveTo>
                    <a:pt x="33" y="12"/>
                  </a:moveTo>
                  <a:cubicBezTo>
                    <a:pt x="44" y="12"/>
                    <a:pt x="53" y="21"/>
                    <a:pt x="53" y="33"/>
                  </a:cubicBezTo>
                  <a:cubicBezTo>
                    <a:pt x="53" y="44"/>
                    <a:pt x="44" y="53"/>
                    <a:pt x="33" y="53"/>
                  </a:cubicBezTo>
                  <a:cubicBezTo>
                    <a:pt x="21" y="53"/>
                    <a:pt x="12" y="44"/>
                    <a:pt x="12" y="33"/>
                  </a:cubicBezTo>
                  <a:cubicBezTo>
                    <a:pt x="12" y="21"/>
                    <a:pt x="21"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02">
              <a:extLst>
                <a:ext uri="{FF2B5EF4-FFF2-40B4-BE49-F238E27FC236}">
                  <a16:creationId xmlns:a16="http://schemas.microsoft.com/office/drawing/2014/main" id="{E09E67D5-FDFB-4C5A-A743-EC30A196A185}"/>
                </a:ext>
              </a:extLst>
            </p:cNvPr>
            <p:cNvSpPr>
              <a:spLocks noEditPoints="1"/>
            </p:cNvSpPr>
            <p:nvPr/>
          </p:nvSpPr>
          <p:spPr bwMode="auto">
            <a:xfrm>
              <a:off x="4502150" y="5232400"/>
              <a:ext cx="806450" cy="749300"/>
            </a:xfrm>
            <a:custGeom>
              <a:avLst/>
              <a:gdLst>
                <a:gd name="T0" fmla="*/ 379 w 399"/>
                <a:gd name="T1" fmla="*/ 178 h 371"/>
                <a:gd name="T2" fmla="*/ 350 w 399"/>
                <a:gd name="T3" fmla="*/ 205 h 371"/>
                <a:gd name="T4" fmla="*/ 298 w 399"/>
                <a:gd name="T5" fmla="*/ 185 h 371"/>
                <a:gd name="T6" fmla="*/ 350 w 399"/>
                <a:gd name="T7" fmla="*/ 159 h 371"/>
                <a:gd name="T8" fmla="*/ 373 w 399"/>
                <a:gd name="T9" fmla="*/ 167 h 371"/>
                <a:gd name="T10" fmla="*/ 344 w 399"/>
                <a:gd name="T11" fmla="*/ 134 h 371"/>
                <a:gd name="T12" fmla="*/ 313 w 399"/>
                <a:gd name="T13" fmla="*/ 81 h 371"/>
                <a:gd name="T14" fmla="*/ 242 w 399"/>
                <a:gd name="T15" fmla="*/ 32 h 371"/>
                <a:gd name="T16" fmla="*/ 239 w 399"/>
                <a:gd name="T17" fmla="*/ 39 h 371"/>
                <a:gd name="T18" fmla="*/ 153 w 399"/>
                <a:gd name="T19" fmla="*/ 59 h 371"/>
                <a:gd name="T20" fmla="*/ 162 w 399"/>
                <a:gd name="T21" fmla="*/ 35 h 371"/>
                <a:gd name="T22" fmla="*/ 234 w 399"/>
                <a:gd name="T23" fmla="*/ 22 h 371"/>
                <a:gd name="T24" fmla="*/ 199 w 399"/>
                <a:gd name="T25" fmla="*/ 0 h 371"/>
                <a:gd name="T26" fmla="*/ 85 w 399"/>
                <a:gd name="T27" fmla="*/ 82 h 371"/>
                <a:gd name="T28" fmla="*/ 55 w 399"/>
                <a:gd name="T29" fmla="*/ 135 h 371"/>
                <a:gd name="T30" fmla="*/ 0 w 399"/>
                <a:gd name="T31" fmla="*/ 209 h 371"/>
                <a:gd name="T32" fmla="*/ 52 w 399"/>
                <a:gd name="T33" fmla="*/ 217 h 371"/>
                <a:gd name="T34" fmla="*/ 139 w 399"/>
                <a:gd name="T35" fmla="*/ 363 h 371"/>
                <a:gd name="T36" fmla="*/ 254 w 399"/>
                <a:gd name="T37" fmla="*/ 371 h 371"/>
                <a:gd name="T38" fmla="*/ 250 w 399"/>
                <a:gd name="T39" fmla="*/ 335 h 371"/>
                <a:gd name="T40" fmla="*/ 239 w 399"/>
                <a:gd name="T41" fmla="*/ 339 h 371"/>
                <a:gd name="T42" fmla="*/ 160 w 399"/>
                <a:gd name="T43" fmla="*/ 339 h 371"/>
                <a:gd name="T44" fmla="*/ 199 w 399"/>
                <a:gd name="T45" fmla="*/ 312 h 371"/>
                <a:gd name="T46" fmla="*/ 234 w 399"/>
                <a:gd name="T47" fmla="*/ 322 h 371"/>
                <a:gd name="T48" fmla="*/ 393 w 399"/>
                <a:gd name="T49" fmla="*/ 217 h 371"/>
                <a:gd name="T50" fmla="*/ 388 w 399"/>
                <a:gd name="T51" fmla="*/ 181 h 371"/>
                <a:gd name="T52" fmla="*/ 340 w 399"/>
                <a:gd name="T53" fmla="*/ 123 h 371"/>
                <a:gd name="T54" fmla="*/ 317 w 399"/>
                <a:gd name="T55" fmla="*/ 106 h 371"/>
                <a:gd name="T56" fmla="*/ 337 w 399"/>
                <a:gd name="T57" fmla="*/ 82 h 371"/>
                <a:gd name="T58" fmla="*/ 60 w 399"/>
                <a:gd name="T59" fmla="*/ 123 h 371"/>
                <a:gd name="T60" fmla="*/ 60 w 399"/>
                <a:gd name="T61" fmla="*/ 82 h 371"/>
                <a:gd name="T62" fmla="*/ 234 w 399"/>
                <a:gd name="T63" fmla="*/ 312 h 371"/>
                <a:gd name="T64" fmla="*/ 64 w 399"/>
                <a:gd name="T65" fmla="*/ 217 h 371"/>
                <a:gd name="T66" fmla="*/ 121 w 399"/>
                <a:gd name="T67" fmla="*/ 209 h 371"/>
                <a:gd name="T68" fmla="*/ 103 w 399"/>
                <a:gd name="T69" fmla="*/ 178 h 371"/>
                <a:gd name="T70" fmla="*/ 62 w 399"/>
                <a:gd name="T71" fmla="*/ 205 h 371"/>
                <a:gd name="T72" fmla="*/ 21 w 399"/>
                <a:gd name="T73" fmla="*/ 185 h 371"/>
                <a:gd name="T74" fmla="*/ 62 w 399"/>
                <a:gd name="T75" fmla="*/ 158 h 371"/>
                <a:gd name="T76" fmla="*/ 96 w 399"/>
                <a:gd name="T77" fmla="*/ 167 h 371"/>
                <a:gd name="T78" fmla="*/ 68 w 399"/>
                <a:gd name="T79" fmla="*/ 134 h 371"/>
                <a:gd name="T80" fmla="*/ 141 w 399"/>
                <a:gd name="T81" fmla="*/ 55 h 371"/>
                <a:gd name="T82" fmla="*/ 144 w 399"/>
                <a:gd name="T83" fmla="*/ 71 h 371"/>
                <a:gd name="T84" fmla="*/ 260 w 399"/>
                <a:gd name="T85" fmla="*/ 63 h 371"/>
                <a:gd name="T86" fmla="*/ 305 w 399"/>
                <a:gd name="T87" fmla="*/ 103 h 371"/>
                <a:gd name="T88" fmla="*/ 287 w 399"/>
                <a:gd name="T89" fmla="*/ 181 h 371"/>
                <a:gd name="T90" fmla="*/ 283 w 399"/>
                <a:gd name="T91" fmla="*/ 2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 h="371">
                  <a:moveTo>
                    <a:pt x="388" y="181"/>
                  </a:moveTo>
                  <a:cubicBezTo>
                    <a:pt x="387" y="178"/>
                    <a:pt x="384" y="177"/>
                    <a:pt x="381" y="178"/>
                  </a:cubicBezTo>
                  <a:cubicBezTo>
                    <a:pt x="380" y="178"/>
                    <a:pt x="380" y="178"/>
                    <a:pt x="379" y="178"/>
                  </a:cubicBezTo>
                  <a:cubicBezTo>
                    <a:pt x="377" y="180"/>
                    <a:pt x="376" y="183"/>
                    <a:pt x="377" y="185"/>
                  </a:cubicBezTo>
                  <a:cubicBezTo>
                    <a:pt x="384" y="205"/>
                    <a:pt x="384" y="205"/>
                    <a:pt x="384" y="205"/>
                  </a:cubicBezTo>
                  <a:cubicBezTo>
                    <a:pt x="350" y="205"/>
                    <a:pt x="350" y="205"/>
                    <a:pt x="350" y="205"/>
                  </a:cubicBezTo>
                  <a:cubicBezTo>
                    <a:pt x="338" y="205"/>
                    <a:pt x="338" y="205"/>
                    <a:pt x="338" y="205"/>
                  </a:cubicBezTo>
                  <a:cubicBezTo>
                    <a:pt x="291" y="205"/>
                    <a:pt x="291" y="205"/>
                    <a:pt x="291" y="205"/>
                  </a:cubicBezTo>
                  <a:cubicBezTo>
                    <a:pt x="298" y="185"/>
                    <a:pt x="298" y="185"/>
                    <a:pt x="298" y="185"/>
                  </a:cubicBezTo>
                  <a:cubicBezTo>
                    <a:pt x="304" y="169"/>
                    <a:pt x="320" y="158"/>
                    <a:pt x="337" y="158"/>
                  </a:cubicBezTo>
                  <a:cubicBezTo>
                    <a:pt x="338" y="158"/>
                    <a:pt x="338" y="158"/>
                    <a:pt x="338" y="158"/>
                  </a:cubicBezTo>
                  <a:cubicBezTo>
                    <a:pt x="342" y="158"/>
                    <a:pt x="346" y="158"/>
                    <a:pt x="350" y="159"/>
                  </a:cubicBezTo>
                  <a:cubicBezTo>
                    <a:pt x="355" y="161"/>
                    <a:pt x="360" y="164"/>
                    <a:pt x="365" y="168"/>
                  </a:cubicBezTo>
                  <a:cubicBezTo>
                    <a:pt x="367" y="169"/>
                    <a:pt x="370" y="169"/>
                    <a:pt x="372" y="168"/>
                  </a:cubicBezTo>
                  <a:cubicBezTo>
                    <a:pt x="373" y="168"/>
                    <a:pt x="373" y="167"/>
                    <a:pt x="373" y="167"/>
                  </a:cubicBezTo>
                  <a:cubicBezTo>
                    <a:pt x="375" y="164"/>
                    <a:pt x="375" y="161"/>
                    <a:pt x="373" y="158"/>
                  </a:cubicBezTo>
                  <a:cubicBezTo>
                    <a:pt x="365" y="152"/>
                    <a:pt x="357" y="148"/>
                    <a:pt x="347" y="146"/>
                  </a:cubicBezTo>
                  <a:cubicBezTo>
                    <a:pt x="346" y="142"/>
                    <a:pt x="345" y="138"/>
                    <a:pt x="344" y="134"/>
                  </a:cubicBezTo>
                  <a:cubicBezTo>
                    <a:pt x="359" y="131"/>
                    <a:pt x="370" y="118"/>
                    <a:pt x="370" y="103"/>
                  </a:cubicBezTo>
                  <a:cubicBezTo>
                    <a:pt x="370" y="85"/>
                    <a:pt x="355" y="70"/>
                    <a:pt x="337" y="70"/>
                  </a:cubicBezTo>
                  <a:cubicBezTo>
                    <a:pt x="328" y="70"/>
                    <a:pt x="319" y="75"/>
                    <a:pt x="313" y="81"/>
                  </a:cubicBezTo>
                  <a:cubicBezTo>
                    <a:pt x="296" y="63"/>
                    <a:pt x="275" y="48"/>
                    <a:pt x="251" y="39"/>
                  </a:cubicBezTo>
                  <a:cubicBezTo>
                    <a:pt x="250" y="35"/>
                    <a:pt x="250" y="35"/>
                    <a:pt x="250" y="35"/>
                  </a:cubicBezTo>
                  <a:cubicBezTo>
                    <a:pt x="249" y="32"/>
                    <a:pt x="245" y="31"/>
                    <a:pt x="242" y="32"/>
                  </a:cubicBezTo>
                  <a:cubicBezTo>
                    <a:pt x="242" y="32"/>
                    <a:pt x="241" y="32"/>
                    <a:pt x="241" y="33"/>
                  </a:cubicBezTo>
                  <a:cubicBezTo>
                    <a:pt x="240" y="33"/>
                    <a:pt x="239" y="34"/>
                    <a:pt x="239" y="35"/>
                  </a:cubicBezTo>
                  <a:cubicBezTo>
                    <a:pt x="238" y="37"/>
                    <a:pt x="238" y="38"/>
                    <a:pt x="239" y="39"/>
                  </a:cubicBezTo>
                  <a:cubicBezTo>
                    <a:pt x="242" y="49"/>
                    <a:pt x="242" y="49"/>
                    <a:pt x="242" y="49"/>
                  </a:cubicBezTo>
                  <a:cubicBezTo>
                    <a:pt x="246" y="59"/>
                    <a:pt x="246" y="59"/>
                    <a:pt x="246" y="59"/>
                  </a:cubicBezTo>
                  <a:cubicBezTo>
                    <a:pt x="153" y="59"/>
                    <a:pt x="153" y="59"/>
                    <a:pt x="153" y="59"/>
                  </a:cubicBezTo>
                  <a:cubicBezTo>
                    <a:pt x="156" y="49"/>
                    <a:pt x="156" y="49"/>
                    <a:pt x="156" y="49"/>
                  </a:cubicBezTo>
                  <a:cubicBezTo>
                    <a:pt x="160" y="39"/>
                    <a:pt x="160" y="39"/>
                    <a:pt x="160" y="39"/>
                  </a:cubicBezTo>
                  <a:cubicBezTo>
                    <a:pt x="160" y="38"/>
                    <a:pt x="161" y="37"/>
                    <a:pt x="162" y="35"/>
                  </a:cubicBezTo>
                  <a:cubicBezTo>
                    <a:pt x="169" y="21"/>
                    <a:pt x="183" y="12"/>
                    <a:pt x="199" y="12"/>
                  </a:cubicBezTo>
                  <a:cubicBezTo>
                    <a:pt x="209" y="12"/>
                    <a:pt x="219" y="15"/>
                    <a:pt x="226" y="22"/>
                  </a:cubicBezTo>
                  <a:cubicBezTo>
                    <a:pt x="228" y="23"/>
                    <a:pt x="231" y="23"/>
                    <a:pt x="234" y="22"/>
                  </a:cubicBezTo>
                  <a:cubicBezTo>
                    <a:pt x="234" y="22"/>
                    <a:pt x="234" y="21"/>
                    <a:pt x="235" y="21"/>
                  </a:cubicBezTo>
                  <a:cubicBezTo>
                    <a:pt x="237" y="18"/>
                    <a:pt x="237" y="15"/>
                    <a:pt x="234" y="12"/>
                  </a:cubicBezTo>
                  <a:cubicBezTo>
                    <a:pt x="224" y="4"/>
                    <a:pt x="212" y="0"/>
                    <a:pt x="199" y="0"/>
                  </a:cubicBezTo>
                  <a:cubicBezTo>
                    <a:pt x="177" y="0"/>
                    <a:pt x="156" y="14"/>
                    <a:pt x="148" y="35"/>
                  </a:cubicBezTo>
                  <a:cubicBezTo>
                    <a:pt x="147" y="40"/>
                    <a:pt x="147" y="40"/>
                    <a:pt x="147" y="40"/>
                  </a:cubicBezTo>
                  <a:cubicBezTo>
                    <a:pt x="123" y="49"/>
                    <a:pt x="102" y="63"/>
                    <a:pt x="85" y="82"/>
                  </a:cubicBezTo>
                  <a:cubicBezTo>
                    <a:pt x="80" y="75"/>
                    <a:pt x="70" y="70"/>
                    <a:pt x="60" y="70"/>
                  </a:cubicBezTo>
                  <a:cubicBezTo>
                    <a:pt x="42" y="70"/>
                    <a:pt x="28" y="85"/>
                    <a:pt x="28" y="103"/>
                  </a:cubicBezTo>
                  <a:cubicBezTo>
                    <a:pt x="28" y="119"/>
                    <a:pt x="40" y="132"/>
                    <a:pt x="55" y="135"/>
                  </a:cubicBezTo>
                  <a:cubicBezTo>
                    <a:pt x="54" y="139"/>
                    <a:pt x="53" y="142"/>
                    <a:pt x="52" y="146"/>
                  </a:cubicBezTo>
                  <a:cubicBezTo>
                    <a:pt x="33" y="149"/>
                    <a:pt x="17" y="163"/>
                    <a:pt x="10" y="181"/>
                  </a:cubicBezTo>
                  <a:cubicBezTo>
                    <a:pt x="0" y="209"/>
                    <a:pt x="0" y="209"/>
                    <a:pt x="0" y="209"/>
                  </a:cubicBezTo>
                  <a:cubicBezTo>
                    <a:pt x="0" y="210"/>
                    <a:pt x="0" y="213"/>
                    <a:pt x="1" y="214"/>
                  </a:cubicBezTo>
                  <a:cubicBezTo>
                    <a:pt x="2" y="216"/>
                    <a:pt x="4" y="217"/>
                    <a:pt x="6" y="217"/>
                  </a:cubicBezTo>
                  <a:cubicBezTo>
                    <a:pt x="52" y="217"/>
                    <a:pt x="52" y="217"/>
                    <a:pt x="52" y="217"/>
                  </a:cubicBezTo>
                  <a:cubicBezTo>
                    <a:pt x="64" y="269"/>
                    <a:pt x="102" y="310"/>
                    <a:pt x="152" y="327"/>
                  </a:cubicBezTo>
                  <a:cubicBezTo>
                    <a:pt x="151" y="330"/>
                    <a:pt x="150" y="332"/>
                    <a:pt x="148" y="335"/>
                  </a:cubicBezTo>
                  <a:cubicBezTo>
                    <a:pt x="139" y="363"/>
                    <a:pt x="139" y="363"/>
                    <a:pt x="139" y="363"/>
                  </a:cubicBezTo>
                  <a:cubicBezTo>
                    <a:pt x="138" y="364"/>
                    <a:pt x="138" y="367"/>
                    <a:pt x="140" y="368"/>
                  </a:cubicBezTo>
                  <a:cubicBezTo>
                    <a:pt x="141" y="370"/>
                    <a:pt x="142" y="371"/>
                    <a:pt x="144" y="371"/>
                  </a:cubicBezTo>
                  <a:cubicBezTo>
                    <a:pt x="254" y="371"/>
                    <a:pt x="254" y="371"/>
                    <a:pt x="254" y="371"/>
                  </a:cubicBezTo>
                  <a:cubicBezTo>
                    <a:pt x="256" y="371"/>
                    <a:pt x="258" y="370"/>
                    <a:pt x="259" y="368"/>
                  </a:cubicBezTo>
                  <a:cubicBezTo>
                    <a:pt x="260" y="367"/>
                    <a:pt x="260" y="364"/>
                    <a:pt x="260" y="363"/>
                  </a:cubicBezTo>
                  <a:cubicBezTo>
                    <a:pt x="250" y="335"/>
                    <a:pt x="250" y="335"/>
                    <a:pt x="250" y="335"/>
                  </a:cubicBezTo>
                  <a:cubicBezTo>
                    <a:pt x="249" y="332"/>
                    <a:pt x="245" y="331"/>
                    <a:pt x="242" y="332"/>
                  </a:cubicBezTo>
                  <a:cubicBezTo>
                    <a:pt x="242" y="332"/>
                    <a:pt x="241" y="332"/>
                    <a:pt x="241" y="332"/>
                  </a:cubicBezTo>
                  <a:cubicBezTo>
                    <a:pt x="239" y="334"/>
                    <a:pt x="238" y="337"/>
                    <a:pt x="239" y="339"/>
                  </a:cubicBezTo>
                  <a:cubicBezTo>
                    <a:pt x="246" y="359"/>
                    <a:pt x="246" y="359"/>
                    <a:pt x="246" y="359"/>
                  </a:cubicBezTo>
                  <a:cubicBezTo>
                    <a:pt x="153" y="359"/>
                    <a:pt x="153" y="359"/>
                    <a:pt x="153" y="359"/>
                  </a:cubicBezTo>
                  <a:cubicBezTo>
                    <a:pt x="160" y="339"/>
                    <a:pt x="160" y="339"/>
                    <a:pt x="160" y="339"/>
                  </a:cubicBezTo>
                  <a:cubicBezTo>
                    <a:pt x="161" y="336"/>
                    <a:pt x="163" y="333"/>
                    <a:pt x="164" y="330"/>
                  </a:cubicBezTo>
                  <a:cubicBezTo>
                    <a:pt x="167" y="326"/>
                    <a:pt x="170" y="323"/>
                    <a:pt x="174" y="320"/>
                  </a:cubicBezTo>
                  <a:cubicBezTo>
                    <a:pt x="181" y="315"/>
                    <a:pt x="190" y="312"/>
                    <a:pt x="199" y="312"/>
                  </a:cubicBezTo>
                  <a:cubicBezTo>
                    <a:pt x="208" y="312"/>
                    <a:pt x="217" y="315"/>
                    <a:pt x="225" y="320"/>
                  </a:cubicBezTo>
                  <a:cubicBezTo>
                    <a:pt x="225" y="321"/>
                    <a:pt x="226" y="321"/>
                    <a:pt x="226" y="322"/>
                  </a:cubicBezTo>
                  <a:cubicBezTo>
                    <a:pt x="228" y="323"/>
                    <a:pt x="231" y="323"/>
                    <a:pt x="234" y="322"/>
                  </a:cubicBezTo>
                  <a:cubicBezTo>
                    <a:pt x="239" y="329"/>
                    <a:pt x="239" y="329"/>
                    <a:pt x="239" y="329"/>
                  </a:cubicBezTo>
                  <a:cubicBezTo>
                    <a:pt x="293" y="315"/>
                    <a:pt x="335" y="271"/>
                    <a:pt x="348" y="217"/>
                  </a:cubicBezTo>
                  <a:cubicBezTo>
                    <a:pt x="393" y="217"/>
                    <a:pt x="393" y="217"/>
                    <a:pt x="393" y="217"/>
                  </a:cubicBezTo>
                  <a:cubicBezTo>
                    <a:pt x="394" y="217"/>
                    <a:pt x="396" y="216"/>
                    <a:pt x="397" y="214"/>
                  </a:cubicBezTo>
                  <a:cubicBezTo>
                    <a:pt x="399" y="213"/>
                    <a:pt x="399" y="210"/>
                    <a:pt x="398" y="209"/>
                  </a:cubicBezTo>
                  <a:lnTo>
                    <a:pt x="388" y="181"/>
                  </a:lnTo>
                  <a:close/>
                  <a:moveTo>
                    <a:pt x="337" y="82"/>
                  </a:moveTo>
                  <a:cubicBezTo>
                    <a:pt x="349" y="82"/>
                    <a:pt x="358" y="91"/>
                    <a:pt x="358" y="103"/>
                  </a:cubicBezTo>
                  <a:cubicBezTo>
                    <a:pt x="358" y="113"/>
                    <a:pt x="350" y="122"/>
                    <a:pt x="340" y="123"/>
                  </a:cubicBezTo>
                  <a:cubicBezTo>
                    <a:pt x="339" y="123"/>
                    <a:pt x="338" y="123"/>
                    <a:pt x="337" y="123"/>
                  </a:cubicBezTo>
                  <a:cubicBezTo>
                    <a:pt x="332" y="123"/>
                    <a:pt x="328" y="121"/>
                    <a:pt x="324" y="118"/>
                  </a:cubicBezTo>
                  <a:cubicBezTo>
                    <a:pt x="321" y="115"/>
                    <a:pt x="318" y="111"/>
                    <a:pt x="317" y="106"/>
                  </a:cubicBezTo>
                  <a:cubicBezTo>
                    <a:pt x="317" y="105"/>
                    <a:pt x="317" y="104"/>
                    <a:pt x="317" y="103"/>
                  </a:cubicBezTo>
                  <a:cubicBezTo>
                    <a:pt x="317" y="98"/>
                    <a:pt x="318" y="94"/>
                    <a:pt x="321" y="91"/>
                  </a:cubicBezTo>
                  <a:cubicBezTo>
                    <a:pt x="325" y="86"/>
                    <a:pt x="331" y="82"/>
                    <a:pt x="337" y="82"/>
                  </a:cubicBezTo>
                  <a:close/>
                  <a:moveTo>
                    <a:pt x="78" y="92"/>
                  </a:moveTo>
                  <a:cubicBezTo>
                    <a:pt x="80" y="95"/>
                    <a:pt x="81" y="99"/>
                    <a:pt x="81" y="103"/>
                  </a:cubicBezTo>
                  <a:cubicBezTo>
                    <a:pt x="81" y="114"/>
                    <a:pt x="72" y="123"/>
                    <a:pt x="60" y="123"/>
                  </a:cubicBezTo>
                  <a:cubicBezTo>
                    <a:pt x="60" y="123"/>
                    <a:pt x="60" y="123"/>
                    <a:pt x="60" y="123"/>
                  </a:cubicBezTo>
                  <a:cubicBezTo>
                    <a:pt x="49" y="123"/>
                    <a:pt x="40" y="114"/>
                    <a:pt x="40" y="103"/>
                  </a:cubicBezTo>
                  <a:cubicBezTo>
                    <a:pt x="40" y="91"/>
                    <a:pt x="49" y="82"/>
                    <a:pt x="60" y="82"/>
                  </a:cubicBezTo>
                  <a:cubicBezTo>
                    <a:pt x="68" y="82"/>
                    <a:pt x="74" y="86"/>
                    <a:pt x="78" y="92"/>
                  </a:cubicBezTo>
                  <a:close/>
                  <a:moveTo>
                    <a:pt x="236" y="318"/>
                  </a:moveTo>
                  <a:cubicBezTo>
                    <a:pt x="236" y="316"/>
                    <a:pt x="236" y="314"/>
                    <a:pt x="234" y="312"/>
                  </a:cubicBezTo>
                  <a:cubicBezTo>
                    <a:pt x="224" y="304"/>
                    <a:pt x="212" y="300"/>
                    <a:pt x="199" y="300"/>
                  </a:cubicBezTo>
                  <a:cubicBezTo>
                    <a:pt x="184" y="300"/>
                    <a:pt x="170" y="306"/>
                    <a:pt x="160" y="317"/>
                  </a:cubicBezTo>
                  <a:cubicBezTo>
                    <a:pt x="113" y="303"/>
                    <a:pt x="76" y="265"/>
                    <a:pt x="64" y="217"/>
                  </a:cubicBezTo>
                  <a:cubicBezTo>
                    <a:pt x="116" y="217"/>
                    <a:pt x="116" y="217"/>
                    <a:pt x="116" y="217"/>
                  </a:cubicBezTo>
                  <a:cubicBezTo>
                    <a:pt x="118" y="217"/>
                    <a:pt x="119" y="216"/>
                    <a:pt x="121" y="214"/>
                  </a:cubicBezTo>
                  <a:cubicBezTo>
                    <a:pt x="122" y="213"/>
                    <a:pt x="122" y="210"/>
                    <a:pt x="121" y="209"/>
                  </a:cubicBezTo>
                  <a:cubicBezTo>
                    <a:pt x="112" y="181"/>
                    <a:pt x="112" y="181"/>
                    <a:pt x="112" y="181"/>
                  </a:cubicBezTo>
                  <a:cubicBezTo>
                    <a:pt x="110" y="178"/>
                    <a:pt x="107" y="177"/>
                    <a:pt x="104" y="178"/>
                  </a:cubicBezTo>
                  <a:cubicBezTo>
                    <a:pt x="103" y="178"/>
                    <a:pt x="103" y="178"/>
                    <a:pt x="103" y="178"/>
                  </a:cubicBezTo>
                  <a:cubicBezTo>
                    <a:pt x="100" y="180"/>
                    <a:pt x="99" y="183"/>
                    <a:pt x="100" y="185"/>
                  </a:cubicBezTo>
                  <a:cubicBezTo>
                    <a:pt x="107" y="205"/>
                    <a:pt x="107" y="205"/>
                    <a:pt x="107" y="205"/>
                  </a:cubicBezTo>
                  <a:cubicBezTo>
                    <a:pt x="62" y="205"/>
                    <a:pt x="62" y="205"/>
                    <a:pt x="62" y="205"/>
                  </a:cubicBezTo>
                  <a:cubicBezTo>
                    <a:pt x="49" y="205"/>
                    <a:pt x="49" y="205"/>
                    <a:pt x="49" y="205"/>
                  </a:cubicBezTo>
                  <a:cubicBezTo>
                    <a:pt x="15" y="205"/>
                    <a:pt x="15" y="205"/>
                    <a:pt x="15" y="205"/>
                  </a:cubicBezTo>
                  <a:cubicBezTo>
                    <a:pt x="21" y="185"/>
                    <a:pt x="21" y="185"/>
                    <a:pt x="21" y="185"/>
                  </a:cubicBezTo>
                  <a:cubicBezTo>
                    <a:pt x="26" y="172"/>
                    <a:pt x="37" y="163"/>
                    <a:pt x="50" y="159"/>
                  </a:cubicBezTo>
                  <a:cubicBezTo>
                    <a:pt x="53" y="158"/>
                    <a:pt x="57" y="158"/>
                    <a:pt x="61" y="158"/>
                  </a:cubicBezTo>
                  <a:cubicBezTo>
                    <a:pt x="61" y="158"/>
                    <a:pt x="62" y="158"/>
                    <a:pt x="62" y="158"/>
                  </a:cubicBezTo>
                  <a:cubicBezTo>
                    <a:pt x="71" y="158"/>
                    <a:pt x="81" y="161"/>
                    <a:pt x="88" y="168"/>
                  </a:cubicBezTo>
                  <a:cubicBezTo>
                    <a:pt x="90" y="169"/>
                    <a:pt x="93" y="169"/>
                    <a:pt x="95" y="168"/>
                  </a:cubicBezTo>
                  <a:cubicBezTo>
                    <a:pt x="96" y="168"/>
                    <a:pt x="96" y="167"/>
                    <a:pt x="96" y="167"/>
                  </a:cubicBezTo>
                  <a:cubicBezTo>
                    <a:pt x="99" y="164"/>
                    <a:pt x="98" y="161"/>
                    <a:pt x="96" y="158"/>
                  </a:cubicBezTo>
                  <a:cubicBezTo>
                    <a:pt x="87" y="151"/>
                    <a:pt x="76" y="147"/>
                    <a:pt x="65" y="146"/>
                  </a:cubicBezTo>
                  <a:cubicBezTo>
                    <a:pt x="66" y="142"/>
                    <a:pt x="67" y="138"/>
                    <a:pt x="68" y="134"/>
                  </a:cubicBezTo>
                  <a:cubicBezTo>
                    <a:pt x="82" y="131"/>
                    <a:pt x="93" y="118"/>
                    <a:pt x="93" y="103"/>
                  </a:cubicBezTo>
                  <a:cubicBezTo>
                    <a:pt x="93" y="100"/>
                    <a:pt x="92" y="97"/>
                    <a:pt x="91" y="94"/>
                  </a:cubicBezTo>
                  <a:cubicBezTo>
                    <a:pt x="105" y="77"/>
                    <a:pt x="122" y="64"/>
                    <a:pt x="141" y="55"/>
                  </a:cubicBezTo>
                  <a:cubicBezTo>
                    <a:pt x="139" y="63"/>
                    <a:pt x="139" y="63"/>
                    <a:pt x="139" y="63"/>
                  </a:cubicBezTo>
                  <a:cubicBezTo>
                    <a:pt x="138" y="64"/>
                    <a:pt x="138" y="67"/>
                    <a:pt x="140" y="68"/>
                  </a:cubicBezTo>
                  <a:cubicBezTo>
                    <a:pt x="141" y="70"/>
                    <a:pt x="142" y="71"/>
                    <a:pt x="144" y="71"/>
                  </a:cubicBezTo>
                  <a:cubicBezTo>
                    <a:pt x="254" y="71"/>
                    <a:pt x="254" y="71"/>
                    <a:pt x="254" y="71"/>
                  </a:cubicBezTo>
                  <a:cubicBezTo>
                    <a:pt x="256" y="71"/>
                    <a:pt x="258" y="70"/>
                    <a:pt x="259" y="68"/>
                  </a:cubicBezTo>
                  <a:cubicBezTo>
                    <a:pt x="260" y="67"/>
                    <a:pt x="260" y="64"/>
                    <a:pt x="260" y="63"/>
                  </a:cubicBezTo>
                  <a:cubicBezTo>
                    <a:pt x="257" y="55"/>
                    <a:pt x="257" y="55"/>
                    <a:pt x="257" y="55"/>
                  </a:cubicBezTo>
                  <a:cubicBezTo>
                    <a:pt x="276" y="63"/>
                    <a:pt x="293" y="76"/>
                    <a:pt x="307" y="92"/>
                  </a:cubicBezTo>
                  <a:cubicBezTo>
                    <a:pt x="305" y="95"/>
                    <a:pt x="305" y="99"/>
                    <a:pt x="305" y="103"/>
                  </a:cubicBezTo>
                  <a:cubicBezTo>
                    <a:pt x="305" y="119"/>
                    <a:pt x="316" y="132"/>
                    <a:pt x="331" y="135"/>
                  </a:cubicBezTo>
                  <a:cubicBezTo>
                    <a:pt x="333" y="138"/>
                    <a:pt x="334" y="142"/>
                    <a:pt x="335" y="146"/>
                  </a:cubicBezTo>
                  <a:cubicBezTo>
                    <a:pt x="313" y="147"/>
                    <a:pt x="294" y="161"/>
                    <a:pt x="287" y="181"/>
                  </a:cubicBezTo>
                  <a:cubicBezTo>
                    <a:pt x="277" y="209"/>
                    <a:pt x="277" y="209"/>
                    <a:pt x="277" y="209"/>
                  </a:cubicBezTo>
                  <a:cubicBezTo>
                    <a:pt x="277" y="210"/>
                    <a:pt x="277" y="213"/>
                    <a:pt x="278" y="214"/>
                  </a:cubicBezTo>
                  <a:cubicBezTo>
                    <a:pt x="279" y="216"/>
                    <a:pt x="281" y="217"/>
                    <a:pt x="283" y="217"/>
                  </a:cubicBezTo>
                  <a:cubicBezTo>
                    <a:pt x="335" y="217"/>
                    <a:pt x="335" y="217"/>
                    <a:pt x="335" y="217"/>
                  </a:cubicBezTo>
                  <a:cubicBezTo>
                    <a:pt x="323" y="266"/>
                    <a:pt x="285" y="304"/>
                    <a:pt x="23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uppieren 215">
            <a:extLst>
              <a:ext uri="{FF2B5EF4-FFF2-40B4-BE49-F238E27FC236}">
                <a16:creationId xmlns:a16="http://schemas.microsoft.com/office/drawing/2014/main" id="{ADE48AF4-011F-443A-98FA-EA89C99B7C38}"/>
              </a:ext>
            </a:extLst>
          </p:cNvPr>
          <p:cNvGrpSpPr>
            <a:grpSpLocks noChangeAspect="1"/>
          </p:cNvGrpSpPr>
          <p:nvPr/>
        </p:nvGrpSpPr>
        <p:grpSpPr bwMode="gray">
          <a:xfrm>
            <a:off x="7243237" y="4271982"/>
            <a:ext cx="396000" cy="406749"/>
            <a:chOff x="-16246475" y="1563688"/>
            <a:chExt cx="701675" cy="720725"/>
          </a:xfrm>
          <a:solidFill>
            <a:schemeClr val="tx1"/>
          </a:solidFill>
        </p:grpSpPr>
        <p:sp>
          <p:nvSpPr>
            <p:cNvPr id="85" name="Freeform 81">
              <a:extLst>
                <a:ext uri="{FF2B5EF4-FFF2-40B4-BE49-F238E27FC236}">
                  <a16:creationId xmlns:a16="http://schemas.microsoft.com/office/drawing/2014/main" id="{85CD5A3B-92DC-43A6-820C-DD58960DE512}"/>
                </a:ext>
              </a:extLst>
            </p:cNvPr>
            <p:cNvSpPr>
              <a:spLocks/>
            </p:cNvSpPr>
            <p:nvPr/>
          </p:nvSpPr>
          <p:spPr bwMode="gray">
            <a:xfrm>
              <a:off x="-16246475" y="2030413"/>
              <a:ext cx="242888" cy="254000"/>
            </a:xfrm>
            <a:custGeom>
              <a:avLst/>
              <a:gdLst>
                <a:gd name="T0" fmla="*/ 0 w 132"/>
                <a:gd name="T1" fmla="*/ 139 h 139"/>
                <a:gd name="T2" fmla="*/ 61 w 132"/>
                <a:gd name="T3" fmla="*/ 98 h 139"/>
                <a:gd name="T4" fmla="*/ 51 w 132"/>
                <a:gd name="T5" fmla="*/ 117 h 139"/>
                <a:gd name="T6" fmla="*/ 132 w 132"/>
                <a:gd name="T7" fmla="*/ 44 h 139"/>
                <a:gd name="T8" fmla="*/ 85 w 132"/>
                <a:gd name="T9" fmla="*/ 0 h 139"/>
                <a:gd name="T10" fmla="*/ 25 w 132"/>
                <a:gd name="T11" fmla="*/ 77 h 139"/>
                <a:gd name="T12" fmla="*/ 52 w 132"/>
                <a:gd name="T13" fmla="*/ 55 h 139"/>
                <a:gd name="T14" fmla="*/ 0 w 132"/>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0" y="139"/>
                  </a:moveTo>
                  <a:cubicBezTo>
                    <a:pt x="27" y="123"/>
                    <a:pt x="37" y="115"/>
                    <a:pt x="61" y="98"/>
                  </a:cubicBezTo>
                  <a:cubicBezTo>
                    <a:pt x="60" y="103"/>
                    <a:pt x="53" y="112"/>
                    <a:pt x="51" y="117"/>
                  </a:cubicBezTo>
                  <a:cubicBezTo>
                    <a:pt x="97" y="95"/>
                    <a:pt x="121" y="77"/>
                    <a:pt x="132" y="44"/>
                  </a:cubicBezTo>
                  <a:cubicBezTo>
                    <a:pt x="119" y="44"/>
                    <a:pt x="89" y="15"/>
                    <a:pt x="85" y="0"/>
                  </a:cubicBezTo>
                  <a:cubicBezTo>
                    <a:pt x="61" y="9"/>
                    <a:pt x="42" y="30"/>
                    <a:pt x="25" y="77"/>
                  </a:cubicBezTo>
                  <a:cubicBezTo>
                    <a:pt x="32" y="73"/>
                    <a:pt x="47" y="56"/>
                    <a:pt x="52" y="55"/>
                  </a:cubicBezTo>
                  <a:cubicBezTo>
                    <a:pt x="34" y="84"/>
                    <a:pt x="17" y="111"/>
                    <a:pt x="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2">
              <a:extLst>
                <a:ext uri="{FF2B5EF4-FFF2-40B4-BE49-F238E27FC236}">
                  <a16:creationId xmlns:a16="http://schemas.microsoft.com/office/drawing/2014/main" id="{1809EB3E-18D1-4AC6-BD2E-EFA29FCFBA0C}"/>
                </a:ext>
              </a:extLst>
            </p:cNvPr>
            <p:cNvSpPr>
              <a:spLocks noEditPoints="1"/>
            </p:cNvSpPr>
            <p:nvPr/>
          </p:nvSpPr>
          <p:spPr bwMode="gray">
            <a:xfrm>
              <a:off x="-16194088" y="1563688"/>
              <a:ext cx="649288" cy="647700"/>
            </a:xfrm>
            <a:custGeom>
              <a:avLst/>
              <a:gdLst>
                <a:gd name="T0" fmla="*/ 354 w 354"/>
                <a:gd name="T1" fmla="*/ 0 h 353"/>
                <a:gd name="T2" fmla="*/ 192 w 354"/>
                <a:gd name="T3" fmla="*/ 74 h 353"/>
                <a:gd name="T4" fmla="*/ 71 w 354"/>
                <a:gd name="T5" fmla="*/ 219 h 353"/>
                <a:gd name="T6" fmla="*/ 94 w 354"/>
                <a:gd name="T7" fmla="*/ 260 h 353"/>
                <a:gd name="T8" fmla="*/ 135 w 354"/>
                <a:gd name="T9" fmla="*/ 283 h 353"/>
                <a:gd name="T10" fmla="*/ 279 w 354"/>
                <a:gd name="T11" fmla="*/ 162 h 353"/>
                <a:gd name="T12" fmla="*/ 354 w 354"/>
                <a:gd name="T13" fmla="*/ 0 h 353"/>
                <a:gd name="T14" fmla="*/ 219 w 354"/>
                <a:gd name="T15" fmla="*/ 135 h 353"/>
                <a:gd name="T16" fmla="*/ 219 w 354"/>
                <a:gd name="T17" fmla="*/ 84 h 353"/>
                <a:gd name="T18" fmla="*/ 270 w 354"/>
                <a:gd name="T19" fmla="*/ 84 h 353"/>
                <a:gd name="T20" fmla="*/ 270 w 354"/>
                <a:gd name="T21" fmla="*/ 135 h 353"/>
                <a:gd name="T22" fmla="*/ 219 w 354"/>
                <a:gd name="T23" fmla="*/ 135 h 353"/>
                <a:gd name="T24" fmla="*/ 216 w 354"/>
                <a:gd name="T25" fmla="*/ 241 h 353"/>
                <a:gd name="T26" fmla="*/ 147 w 354"/>
                <a:gd name="T27" fmla="*/ 294 h 353"/>
                <a:gd name="T28" fmla="*/ 155 w 354"/>
                <a:gd name="T29" fmla="*/ 353 h 353"/>
                <a:gd name="T30" fmla="*/ 186 w 354"/>
                <a:gd name="T31" fmla="*/ 331 h 353"/>
                <a:gd name="T32" fmla="*/ 216 w 354"/>
                <a:gd name="T33" fmla="*/ 241 h 353"/>
                <a:gd name="T34" fmla="*/ 22 w 354"/>
                <a:gd name="T35" fmla="*/ 168 h 353"/>
                <a:gd name="T36" fmla="*/ 0 w 354"/>
                <a:gd name="T37" fmla="*/ 199 h 353"/>
                <a:gd name="T38" fmla="*/ 59 w 354"/>
                <a:gd name="T39" fmla="*/ 207 h 353"/>
                <a:gd name="T40" fmla="*/ 113 w 354"/>
                <a:gd name="T41" fmla="*/ 138 h 353"/>
                <a:gd name="T42" fmla="*/ 22 w 354"/>
                <a:gd name="T4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53">
                  <a:moveTo>
                    <a:pt x="354" y="0"/>
                  </a:moveTo>
                  <a:cubicBezTo>
                    <a:pt x="306" y="11"/>
                    <a:pt x="241" y="26"/>
                    <a:pt x="192" y="74"/>
                  </a:cubicBezTo>
                  <a:cubicBezTo>
                    <a:pt x="144" y="123"/>
                    <a:pt x="117" y="156"/>
                    <a:pt x="71" y="219"/>
                  </a:cubicBezTo>
                  <a:cubicBezTo>
                    <a:pt x="71" y="228"/>
                    <a:pt x="80" y="246"/>
                    <a:pt x="94" y="260"/>
                  </a:cubicBezTo>
                  <a:cubicBezTo>
                    <a:pt x="108" y="274"/>
                    <a:pt x="126" y="283"/>
                    <a:pt x="135" y="283"/>
                  </a:cubicBezTo>
                  <a:cubicBezTo>
                    <a:pt x="197" y="237"/>
                    <a:pt x="231" y="210"/>
                    <a:pt x="279" y="162"/>
                  </a:cubicBezTo>
                  <a:cubicBezTo>
                    <a:pt x="328" y="113"/>
                    <a:pt x="343" y="48"/>
                    <a:pt x="354" y="0"/>
                  </a:cubicBezTo>
                  <a:close/>
                  <a:moveTo>
                    <a:pt x="219" y="135"/>
                  </a:moveTo>
                  <a:cubicBezTo>
                    <a:pt x="205" y="121"/>
                    <a:pt x="205" y="98"/>
                    <a:pt x="219" y="84"/>
                  </a:cubicBezTo>
                  <a:cubicBezTo>
                    <a:pt x="233" y="70"/>
                    <a:pt x="256" y="70"/>
                    <a:pt x="270" y="84"/>
                  </a:cubicBezTo>
                  <a:cubicBezTo>
                    <a:pt x="284" y="98"/>
                    <a:pt x="284" y="121"/>
                    <a:pt x="270" y="135"/>
                  </a:cubicBezTo>
                  <a:cubicBezTo>
                    <a:pt x="256" y="149"/>
                    <a:pt x="233" y="149"/>
                    <a:pt x="219" y="135"/>
                  </a:cubicBezTo>
                  <a:close/>
                  <a:moveTo>
                    <a:pt x="216" y="241"/>
                  </a:moveTo>
                  <a:cubicBezTo>
                    <a:pt x="189" y="264"/>
                    <a:pt x="173" y="276"/>
                    <a:pt x="147" y="294"/>
                  </a:cubicBezTo>
                  <a:cubicBezTo>
                    <a:pt x="153" y="325"/>
                    <a:pt x="155" y="353"/>
                    <a:pt x="155" y="353"/>
                  </a:cubicBezTo>
                  <a:cubicBezTo>
                    <a:pt x="155" y="353"/>
                    <a:pt x="166" y="347"/>
                    <a:pt x="186" y="331"/>
                  </a:cubicBezTo>
                  <a:cubicBezTo>
                    <a:pt x="203" y="298"/>
                    <a:pt x="209" y="272"/>
                    <a:pt x="216" y="241"/>
                  </a:cubicBezTo>
                  <a:close/>
                  <a:moveTo>
                    <a:pt x="22" y="168"/>
                  </a:moveTo>
                  <a:cubicBezTo>
                    <a:pt x="7" y="188"/>
                    <a:pt x="0" y="199"/>
                    <a:pt x="0" y="199"/>
                  </a:cubicBezTo>
                  <a:cubicBezTo>
                    <a:pt x="0" y="199"/>
                    <a:pt x="29" y="201"/>
                    <a:pt x="59" y="207"/>
                  </a:cubicBezTo>
                  <a:cubicBezTo>
                    <a:pt x="78" y="181"/>
                    <a:pt x="90" y="165"/>
                    <a:pt x="113" y="138"/>
                  </a:cubicBezTo>
                  <a:cubicBezTo>
                    <a:pt x="81" y="145"/>
                    <a:pt x="56" y="151"/>
                    <a:pt x="2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myP_List">
            <a:extLst>
              <a:ext uri="{FF2B5EF4-FFF2-40B4-BE49-F238E27FC236}">
                <a16:creationId xmlns:a16="http://schemas.microsoft.com/office/drawing/2014/main" id="{1616E0E3-72EA-4C48-9B97-C1D9F0D570E7}"/>
              </a:ext>
            </a:extLst>
          </p:cNvPr>
          <p:cNvGrpSpPr/>
          <p:nvPr/>
        </p:nvGrpSpPr>
        <p:grpSpPr>
          <a:xfrm>
            <a:off x="4682589" y="4264049"/>
            <a:ext cx="348421" cy="422615"/>
            <a:chOff x="1609725" y="2506663"/>
            <a:chExt cx="1520825" cy="1844675"/>
          </a:xfrm>
          <a:solidFill>
            <a:schemeClr val="tx1"/>
          </a:solidFill>
        </p:grpSpPr>
        <p:sp>
          <p:nvSpPr>
            <p:cNvPr id="88" name="Freeform 6">
              <a:extLst>
                <a:ext uri="{FF2B5EF4-FFF2-40B4-BE49-F238E27FC236}">
                  <a16:creationId xmlns:a16="http://schemas.microsoft.com/office/drawing/2014/main" id="{A80C175E-23E6-4915-8B01-68686DFDE58D}"/>
                </a:ext>
              </a:extLst>
            </p:cNvPr>
            <p:cNvSpPr>
              <a:spLocks noEditPoints="1"/>
            </p:cNvSpPr>
            <p:nvPr/>
          </p:nvSpPr>
          <p:spPr bwMode="auto">
            <a:xfrm>
              <a:off x="1609725" y="2506663"/>
              <a:ext cx="1520825" cy="1844675"/>
            </a:xfrm>
            <a:custGeom>
              <a:avLst/>
              <a:gdLst>
                <a:gd name="T0" fmla="*/ 747 w 1352"/>
                <a:gd name="T1" fmla="*/ 13 h 1639"/>
                <a:gd name="T2" fmla="*/ 849 w 1352"/>
                <a:gd name="T3" fmla="*/ 120 h 1639"/>
                <a:gd name="T4" fmla="*/ 953 w 1352"/>
                <a:gd name="T5" fmla="*/ 154 h 1639"/>
                <a:gd name="T6" fmla="*/ 1223 w 1352"/>
                <a:gd name="T7" fmla="*/ 165 h 1639"/>
                <a:gd name="T8" fmla="*/ 1352 w 1352"/>
                <a:gd name="T9" fmla="*/ 1514 h 1639"/>
                <a:gd name="T10" fmla="*/ 1233 w 1352"/>
                <a:gd name="T11" fmla="*/ 1639 h 1639"/>
                <a:gd name="T12" fmla="*/ 0 w 1352"/>
                <a:gd name="T13" fmla="*/ 1517 h 1639"/>
                <a:gd name="T14" fmla="*/ 0 w 1352"/>
                <a:gd name="T15" fmla="*/ 295 h 1639"/>
                <a:gd name="T16" fmla="*/ 375 w 1352"/>
                <a:gd name="T17" fmla="*/ 165 h 1639"/>
                <a:gd name="T18" fmla="*/ 463 w 1352"/>
                <a:gd name="T19" fmla="*/ 120 h 1639"/>
                <a:gd name="T20" fmla="*/ 520 w 1352"/>
                <a:gd name="T21" fmla="*/ 111 h 1639"/>
                <a:gd name="T22" fmla="*/ 644 w 1352"/>
                <a:gd name="T23" fmla="*/ 0 h 1639"/>
                <a:gd name="T24" fmla="*/ 197 w 1352"/>
                <a:gd name="T25" fmla="*/ 893 h 1639"/>
                <a:gd name="T26" fmla="*/ 217 w 1352"/>
                <a:gd name="T27" fmla="*/ 1426 h 1639"/>
                <a:gd name="T28" fmla="*/ 1156 w 1352"/>
                <a:gd name="T29" fmla="*/ 1405 h 1639"/>
                <a:gd name="T30" fmla="*/ 1132 w 1352"/>
                <a:gd name="T31" fmla="*/ 362 h 1639"/>
                <a:gd name="T32" fmla="*/ 197 w 1352"/>
                <a:gd name="T33" fmla="*/ 386 h 1639"/>
                <a:gd name="T34" fmla="*/ 1284 w 1352"/>
                <a:gd name="T35" fmla="*/ 902 h 1639"/>
                <a:gd name="T36" fmla="*/ 1222 w 1352"/>
                <a:gd name="T37" fmla="*/ 233 h 1639"/>
                <a:gd name="T38" fmla="*/ 968 w 1352"/>
                <a:gd name="T39" fmla="*/ 274 h 1639"/>
                <a:gd name="T40" fmla="*/ 1177 w 1352"/>
                <a:gd name="T41" fmla="*/ 293 h 1639"/>
                <a:gd name="T42" fmla="*/ 1224 w 1352"/>
                <a:gd name="T43" fmla="*/ 808 h 1639"/>
                <a:gd name="T44" fmla="*/ 1174 w 1352"/>
                <a:gd name="T45" fmla="*/ 1495 h 1639"/>
                <a:gd name="T46" fmla="*/ 579 w 1352"/>
                <a:gd name="T47" fmla="*/ 1495 h 1639"/>
                <a:gd name="T48" fmla="*/ 128 w 1352"/>
                <a:gd name="T49" fmla="*/ 1445 h 1639"/>
                <a:gd name="T50" fmla="*/ 174 w 1352"/>
                <a:gd name="T51" fmla="*/ 293 h 1639"/>
                <a:gd name="T52" fmla="*/ 385 w 1352"/>
                <a:gd name="T53" fmla="*/ 255 h 1639"/>
                <a:gd name="T54" fmla="*/ 129 w 1352"/>
                <a:gd name="T55" fmla="*/ 234 h 1639"/>
                <a:gd name="T56" fmla="*/ 69 w 1352"/>
                <a:gd name="T57" fmla="*/ 583 h 1639"/>
                <a:gd name="T58" fmla="*/ 130 w 1352"/>
                <a:gd name="T59" fmla="*/ 1571 h 1639"/>
                <a:gd name="T60" fmla="*/ 987 w 1352"/>
                <a:gd name="T61" fmla="*/ 1571 h 1639"/>
                <a:gd name="T62" fmla="*/ 1252 w 1352"/>
                <a:gd name="T63" fmla="*/ 1567 h 1639"/>
                <a:gd name="T64" fmla="*/ 1284 w 1352"/>
                <a:gd name="T65" fmla="*/ 902 h 1639"/>
                <a:gd name="T66" fmla="*/ 881 w 1352"/>
                <a:gd name="T67" fmla="*/ 293 h 1639"/>
                <a:gd name="T68" fmla="*/ 899 w 1352"/>
                <a:gd name="T69" fmla="*/ 206 h 1639"/>
                <a:gd name="T70" fmla="*/ 798 w 1352"/>
                <a:gd name="T71" fmla="*/ 189 h 1639"/>
                <a:gd name="T72" fmla="*/ 646 w 1352"/>
                <a:gd name="T73" fmla="*/ 71 h 1639"/>
                <a:gd name="T74" fmla="*/ 561 w 1352"/>
                <a:gd name="T75" fmla="*/ 189 h 1639"/>
                <a:gd name="T76" fmla="*/ 453 w 1352"/>
                <a:gd name="T77" fmla="*/ 205 h 1639"/>
                <a:gd name="T78" fmla="*/ 473 w 1352"/>
                <a:gd name="T79" fmla="*/ 293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2" h="1639">
                  <a:moveTo>
                    <a:pt x="708" y="0"/>
                  </a:moveTo>
                  <a:cubicBezTo>
                    <a:pt x="721" y="5"/>
                    <a:pt x="735" y="7"/>
                    <a:pt x="747" y="13"/>
                  </a:cubicBezTo>
                  <a:cubicBezTo>
                    <a:pt x="788" y="33"/>
                    <a:pt x="817" y="64"/>
                    <a:pt x="831" y="107"/>
                  </a:cubicBezTo>
                  <a:cubicBezTo>
                    <a:pt x="834" y="117"/>
                    <a:pt x="839" y="121"/>
                    <a:pt x="849" y="120"/>
                  </a:cubicBezTo>
                  <a:cubicBezTo>
                    <a:pt x="862" y="120"/>
                    <a:pt x="875" y="120"/>
                    <a:pt x="888" y="120"/>
                  </a:cubicBezTo>
                  <a:cubicBezTo>
                    <a:pt x="916" y="119"/>
                    <a:pt x="937" y="131"/>
                    <a:pt x="953" y="154"/>
                  </a:cubicBezTo>
                  <a:cubicBezTo>
                    <a:pt x="959" y="162"/>
                    <a:pt x="965" y="165"/>
                    <a:pt x="975" y="165"/>
                  </a:cubicBezTo>
                  <a:cubicBezTo>
                    <a:pt x="1058" y="165"/>
                    <a:pt x="1141" y="165"/>
                    <a:pt x="1223" y="165"/>
                  </a:cubicBezTo>
                  <a:cubicBezTo>
                    <a:pt x="1303" y="165"/>
                    <a:pt x="1352" y="214"/>
                    <a:pt x="1352" y="293"/>
                  </a:cubicBezTo>
                  <a:cubicBezTo>
                    <a:pt x="1352" y="700"/>
                    <a:pt x="1352" y="1107"/>
                    <a:pt x="1352" y="1514"/>
                  </a:cubicBezTo>
                  <a:cubicBezTo>
                    <a:pt x="1352" y="1577"/>
                    <a:pt x="1319" y="1620"/>
                    <a:pt x="1260" y="1636"/>
                  </a:cubicBezTo>
                  <a:cubicBezTo>
                    <a:pt x="1251" y="1639"/>
                    <a:pt x="1242" y="1639"/>
                    <a:pt x="1233" y="1639"/>
                  </a:cubicBezTo>
                  <a:cubicBezTo>
                    <a:pt x="862" y="1639"/>
                    <a:pt x="491" y="1639"/>
                    <a:pt x="120" y="1639"/>
                  </a:cubicBezTo>
                  <a:cubicBezTo>
                    <a:pt x="52" y="1639"/>
                    <a:pt x="0" y="1587"/>
                    <a:pt x="0" y="1517"/>
                  </a:cubicBezTo>
                  <a:cubicBezTo>
                    <a:pt x="0" y="1311"/>
                    <a:pt x="0" y="1104"/>
                    <a:pt x="0" y="897"/>
                  </a:cubicBezTo>
                  <a:cubicBezTo>
                    <a:pt x="0" y="696"/>
                    <a:pt x="0" y="496"/>
                    <a:pt x="0" y="295"/>
                  </a:cubicBezTo>
                  <a:cubicBezTo>
                    <a:pt x="0" y="214"/>
                    <a:pt x="49" y="165"/>
                    <a:pt x="131" y="165"/>
                  </a:cubicBezTo>
                  <a:cubicBezTo>
                    <a:pt x="212" y="165"/>
                    <a:pt x="294" y="165"/>
                    <a:pt x="375" y="165"/>
                  </a:cubicBezTo>
                  <a:cubicBezTo>
                    <a:pt x="387" y="165"/>
                    <a:pt x="394" y="162"/>
                    <a:pt x="400" y="152"/>
                  </a:cubicBezTo>
                  <a:cubicBezTo>
                    <a:pt x="415" y="131"/>
                    <a:pt x="436" y="120"/>
                    <a:pt x="463" y="120"/>
                  </a:cubicBezTo>
                  <a:cubicBezTo>
                    <a:pt x="477" y="120"/>
                    <a:pt x="492" y="120"/>
                    <a:pt x="506" y="120"/>
                  </a:cubicBezTo>
                  <a:cubicBezTo>
                    <a:pt x="513" y="120"/>
                    <a:pt x="517" y="118"/>
                    <a:pt x="520" y="111"/>
                  </a:cubicBezTo>
                  <a:cubicBezTo>
                    <a:pt x="539" y="50"/>
                    <a:pt x="582" y="15"/>
                    <a:pt x="643" y="0"/>
                  </a:cubicBezTo>
                  <a:cubicBezTo>
                    <a:pt x="643" y="0"/>
                    <a:pt x="644" y="0"/>
                    <a:pt x="644" y="0"/>
                  </a:cubicBezTo>
                  <a:cubicBezTo>
                    <a:pt x="666" y="0"/>
                    <a:pt x="687" y="0"/>
                    <a:pt x="708" y="0"/>
                  </a:cubicBezTo>
                  <a:close/>
                  <a:moveTo>
                    <a:pt x="197" y="893"/>
                  </a:moveTo>
                  <a:cubicBezTo>
                    <a:pt x="197" y="1064"/>
                    <a:pt x="197" y="1235"/>
                    <a:pt x="197" y="1405"/>
                  </a:cubicBezTo>
                  <a:cubicBezTo>
                    <a:pt x="197" y="1421"/>
                    <a:pt x="201" y="1426"/>
                    <a:pt x="217" y="1426"/>
                  </a:cubicBezTo>
                  <a:cubicBezTo>
                    <a:pt x="523" y="1426"/>
                    <a:pt x="829" y="1426"/>
                    <a:pt x="1135" y="1426"/>
                  </a:cubicBezTo>
                  <a:cubicBezTo>
                    <a:pt x="1152" y="1426"/>
                    <a:pt x="1156" y="1421"/>
                    <a:pt x="1156" y="1405"/>
                  </a:cubicBezTo>
                  <a:cubicBezTo>
                    <a:pt x="1155" y="1065"/>
                    <a:pt x="1156" y="726"/>
                    <a:pt x="1156" y="386"/>
                  </a:cubicBezTo>
                  <a:cubicBezTo>
                    <a:pt x="1155" y="362"/>
                    <a:pt x="1155" y="362"/>
                    <a:pt x="1132" y="362"/>
                  </a:cubicBezTo>
                  <a:cubicBezTo>
                    <a:pt x="828" y="362"/>
                    <a:pt x="525" y="362"/>
                    <a:pt x="222" y="362"/>
                  </a:cubicBezTo>
                  <a:cubicBezTo>
                    <a:pt x="197" y="362"/>
                    <a:pt x="197" y="362"/>
                    <a:pt x="197" y="386"/>
                  </a:cubicBezTo>
                  <a:cubicBezTo>
                    <a:pt x="197" y="555"/>
                    <a:pt x="197" y="724"/>
                    <a:pt x="197" y="893"/>
                  </a:cubicBezTo>
                  <a:close/>
                  <a:moveTo>
                    <a:pt x="1284" y="902"/>
                  </a:moveTo>
                  <a:cubicBezTo>
                    <a:pt x="1284" y="700"/>
                    <a:pt x="1283" y="498"/>
                    <a:pt x="1284" y="296"/>
                  </a:cubicBezTo>
                  <a:cubicBezTo>
                    <a:pt x="1285" y="253"/>
                    <a:pt x="1258" y="233"/>
                    <a:pt x="1222" y="233"/>
                  </a:cubicBezTo>
                  <a:cubicBezTo>
                    <a:pt x="1151" y="235"/>
                    <a:pt x="1080" y="233"/>
                    <a:pt x="1009" y="234"/>
                  </a:cubicBezTo>
                  <a:cubicBezTo>
                    <a:pt x="968" y="234"/>
                    <a:pt x="969" y="234"/>
                    <a:pt x="968" y="274"/>
                  </a:cubicBezTo>
                  <a:cubicBezTo>
                    <a:pt x="967" y="289"/>
                    <a:pt x="972" y="294"/>
                    <a:pt x="987" y="293"/>
                  </a:cubicBezTo>
                  <a:cubicBezTo>
                    <a:pt x="1050" y="293"/>
                    <a:pt x="1114" y="293"/>
                    <a:pt x="1177" y="293"/>
                  </a:cubicBezTo>
                  <a:cubicBezTo>
                    <a:pt x="1213" y="293"/>
                    <a:pt x="1224" y="304"/>
                    <a:pt x="1224" y="340"/>
                  </a:cubicBezTo>
                  <a:cubicBezTo>
                    <a:pt x="1224" y="496"/>
                    <a:pt x="1224" y="652"/>
                    <a:pt x="1224" y="808"/>
                  </a:cubicBezTo>
                  <a:cubicBezTo>
                    <a:pt x="1224" y="1020"/>
                    <a:pt x="1225" y="1232"/>
                    <a:pt x="1225" y="1444"/>
                  </a:cubicBezTo>
                  <a:cubicBezTo>
                    <a:pt x="1225" y="1482"/>
                    <a:pt x="1212" y="1494"/>
                    <a:pt x="1174" y="1495"/>
                  </a:cubicBezTo>
                  <a:cubicBezTo>
                    <a:pt x="1166" y="1495"/>
                    <a:pt x="1159" y="1495"/>
                    <a:pt x="1151" y="1495"/>
                  </a:cubicBezTo>
                  <a:cubicBezTo>
                    <a:pt x="960" y="1495"/>
                    <a:pt x="770" y="1495"/>
                    <a:pt x="579" y="1495"/>
                  </a:cubicBezTo>
                  <a:cubicBezTo>
                    <a:pt x="445" y="1495"/>
                    <a:pt x="311" y="1494"/>
                    <a:pt x="177" y="1494"/>
                  </a:cubicBezTo>
                  <a:cubicBezTo>
                    <a:pt x="140" y="1494"/>
                    <a:pt x="128" y="1482"/>
                    <a:pt x="128" y="1445"/>
                  </a:cubicBezTo>
                  <a:cubicBezTo>
                    <a:pt x="128" y="1077"/>
                    <a:pt x="128" y="708"/>
                    <a:pt x="128" y="340"/>
                  </a:cubicBezTo>
                  <a:cubicBezTo>
                    <a:pt x="128" y="305"/>
                    <a:pt x="140" y="293"/>
                    <a:pt x="174" y="293"/>
                  </a:cubicBezTo>
                  <a:cubicBezTo>
                    <a:pt x="231" y="293"/>
                    <a:pt x="288" y="293"/>
                    <a:pt x="345" y="293"/>
                  </a:cubicBezTo>
                  <a:cubicBezTo>
                    <a:pt x="384" y="293"/>
                    <a:pt x="384" y="293"/>
                    <a:pt x="385" y="255"/>
                  </a:cubicBezTo>
                  <a:cubicBezTo>
                    <a:pt x="385" y="238"/>
                    <a:pt x="380" y="233"/>
                    <a:pt x="364" y="233"/>
                  </a:cubicBezTo>
                  <a:cubicBezTo>
                    <a:pt x="285" y="234"/>
                    <a:pt x="207" y="234"/>
                    <a:pt x="129" y="234"/>
                  </a:cubicBezTo>
                  <a:cubicBezTo>
                    <a:pt x="87" y="234"/>
                    <a:pt x="69" y="252"/>
                    <a:pt x="69" y="293"/>
                  </a:cubicBezTo>
                  <a:cubicBezTo>
                    <a:pt x="69" y="390"/>
                    <a:pt x="69" y="487"/>
                    <a:pt x="69" y="583"/>
                  </a:cubicBezTo>
                  <a:cubicBezTo>
                    <a:pt x="69" y="892"/>
                    <a:pt x="69" y="1201"/>
                    <a:pt x="68" y="1509"/>
                  </a:cubicBezTo>
                  <a:cubicBezTo>
                    <a:pt x="68" y="1550"/>
                    <a:pt x="91" y="1572"/>
                    <a:pt x="130" y="1571"/>
                  </a:cubicBezTo>
                  <a:cubicBezTo>
                    <a:pt x="180" y="1570"/>
                    <a:pt x="230" y="1571"/>
                    <a:pt x="280" y="1571"/>
                  </a:cubicBezTo>
                  <a:cubicBezTo>
                    <a:pt x="516" y="1571"/>
                    <a:pt x="751" y="1571"/>
                    <a:pt x="987" y="1571"/>
                  </a:cubicBezTo>
                  <a:cubicBezTo>
                    <a:pt x="1065" y="1571"/>
                    <a:pt x="1143" y="1571"/>
                    <a:pt x="1221" y="1571"/>
                  </a:cubicBezTo>
                  <a:cubicBezTo>
                    <a:pt x="1231" y="1571"/>
                    <a:pt x="1242" y="1572"/>
                    <a:pt x="1252" y="1567"/>
                  </a:cubicBezTo>
                  <a:cubicBezTo>
                    <a:pt x="1276" y="1556"/>
                    <a:pt x="1284" y="1537"/>
                    <a:pt x="1284" y="1512"/>
                  </a:cubicBezTo>
                  <a:cubicBezTo>
                    <a:pt x="1284" y="1309"/>
                    <a:pt x="1284" y="1105"/>
                    <a:pt x="1284" y="902"/>
                  </a:cubicBezTo>
                  <a:close/>
                  <a:moveTo>
                    <a:pt x="675" y="293"/>
                  </a:moveTo>
                  <a:cubicBezTo>
                    <a:pt x="743" y="293"/>
                    <a:pt x="812" y="293"/>
                    <a:pt x="881" y="293"/>
                  </a:cubicBezTo>
                  <a:cubicBezTo>
                    <a:pt x="895" y="293"/>
                    <a:pt x="900" y="289"/>
                    <a:pt x="899" y="275"/>
                  </a:cubicBezTo>
                  <a:cubicBezTo>
                    <a:pt x="899" y="252"/>
                    <a:pt x="899" y="229"/>
                    <a:pt x="899" y="206"/>
                  </a:cubicBezTo>
                  <a:cubicBezTo>
                    <a:pt x="900" y="193"/>
                    <a:pt x="894" y="188"/>
                    <a:pt x="881" y="189"/>
                  </a:cubicBezTo>
                  <a:cubicBezTo>
                    <a:pt x="854" y="189"/>
                    <a:pt x="826" y="189"/>
                    <a:pt x="798" y="189"/>
                  </a:cubicBezTo>
                  <a:cubicBezTo>
                    <a:pt x="772" y="189"/>
                    <a:pt x="771" y="189"/>
                    <a:pt x="771" y="162"/>
                  </a:cubicBezTo>
                  <a:cubicBezTo>
                    <a:pt x="770" y="83"/>
                    <a:pt x="706" y="55"/>
                    <a:pt x="646" y="71"/>
                  </a:cubicBezTo>
                  <a:cubicBezTo>
                    <a:pt x="603" y="82"/>
                    <a:pt x="581" y="115"/>
                    <a:pt x="582" y="168"/>
                  </a:cubicBezTo>
                  <a:cubicBezTo>
                    <a:pt x="582" y="184"/>
                    <a:pt x="577" y="189"/>
                    <a:pt x="561" y="189"/>
                  </a:cubicBezTo>
                  <a:cubicBezTo>
                    <a:pt x="531" y="188"/>
                    <a:pt x="500" y="189"/>
                    <a:pt x="470" y="189"/>
                  </a:cubicBezTo>
                  <a:cubicBezTo>
                    <a:pt x="458" y="189"/>
                    <a:pt x="453" y="194"/>
                    <a:pt x="453" y="205"/>
                  </a:cubicBezTo>
                  <a:cubicBezTo>
                    <a:pt x="454" y="228"/>
                    <a:pt x="454" y="251"/>
                    <a:pt x="453" y="274"/>
                  </a:cubicBezTo>
                  <a:cubicBezTo>
                    <a:pt x="452" y="290"/>
                    <a:pt x="458" y="294"/>
                    <a:pt x="473" y="293"/>
                  </a:cubicBezTo>
                  <a:cubicBezTo>
                    <a:pt x="540" y="293"/>
                    <a:pt x="607" y="293"/>
                    <a:pt x="675"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
              <a:extLst>
                <a:ext uri="{FF2B5EF4-FFF2-40B4-BE49-F238E27FC236}">
                  <a16:creationId xmlns:a16="http://schemas.microsoft.com/office/drawing/2014/main" id="{B09C0DA9-F06A-4312-8E43-A9DD3FC9B230}"/>
                </a:ext>
              </a:extLst>
            </p:cNvPr>
            <p:cNvSpPr>
              <a:spLocks noEditPoints="1"/>
            </p:cNvSpPr>
            <p:nvPr/>
          </p:nvSpPr>
          <p:spPr bwMode="auto">
            <a:xfrm>
              <a:off x="2063750" y="3024188"/>
              <a:ext cx="612775" cy="614363"/>
            </a:xfrm>
            <a:custGeom>
              <a:avLst/>
              <a:gdLst>
                <a:gd name="T0" fmla="*/ 273 w 544"/>
                <a:gd name="T1" fmla="*/ 545 h 545"/>
                <a:gd name="T2" fmla="*/ 0 w 544"/>
                <a:gd name="T3" fmla="*/ 273 h 545"/>
                <a:gd name="T4" fmla="*/ 272 w 544"/>
                <a:gd name="T5" fmla="*/ 1 h 545"/>
                <a:gd name="T6" fmla="*/ 544 w 544"/>
                <a:gd name="T7" fmla="*/ 272 h 545"/>
                <a:gd name="T8" fmla="*/ 273 w 544"/>
                <a:gd name="T9" fmla="*/ 545 h 545"/>
                <a:gd name="T10" fmla="*/ 272 w 544"/>
                <a:gd name="T11" fmla="*/ 476 h 545"/>
                <a:gd name="T12" fmla="*/ 476 w 544"/>
                <a:gd name="T13" fmla="*/ 273 h 545"/>
                <a:gd name="T14" fmla="*/ 272 w 544"/>
                <a:gd name="T15" fmla="*/ 69 h 545"/>
                <a:gd name="T16" fmla="*/ 69 w 544"/>
                <a:gd name="T17" fmla="*/ 273 h 545"/>
                <a:gd name="T18" fmla="*/ 272 w 544"/>
                <a:gd name="T19" fmla="*/ 47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545">
                  <a:moveTo>
                    <a:pt x="273" y="545"/>
                  </a:moveTo>
                  <a:cubicBezTo>
                    <a:pt x="115" y="542"/>
                    <a:pt x="0" y="419"/>
                    <a:pt x="0" y="273"/>
                  </a:cubicBezTo>
                  <a:cubicBezTo>
                    <a:pt x="1" y="122"/>
                    <a:pt x="117" y="2"/>
                    <a:pt x="272" y="1"/>
                  </a:cubicBezTo>
                  <a:cubicBezTo>
                    <a:pt x="417" y="0"/>
                    <a:pt x="543" y="113"/>
                    <a:pt x="544" y="272"/>
                  </a:cubicBezTo>
                  <a:cubicBezTo>
                    <a:pt x="544" y="426"/>
                    <a:pt x="426" y="541"/>
                    <a:pt x="273" y="545"/>
                  </a:cubicBezTo>
                  <a:close/>
                  <a:moveTo>
                    <a:pt x="272" y="476"/>
                  </a:moveTo>
                  <a:cubicBezTo>
                    <a:pt x="384" y="476"/>
                    <a:pt x="476" y="384"/>
                    <a:pt x="476" y="273"/>
                  </a:cubicBezTo>
                  <a:cubicBezTo>
                    <a:pt x="476" y="161"/>
                    <a:pt x="383" y="69"/>
                    <a:pt x="272" y="69"/>
                  </a:cubicBezTo>
                  <a:cubicBezTo>
                    <a:pt x="160" y="69"/>
                    <a:pt x="68" y="161"/>
                    <a:pt x="69" y="273"/>
                  </a:cubicBezTo>
                  <a:cubicBezTo>
                    <a:pt x="69" y="385"/>
                    <a:pt x="160" y="476"/>
                    <a:pt x="272" y="4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
              <a:extLst>
                <a:ext uri="{FF2B5EF4-FFF2-40B4-BE49-F238E27FC236}">
                  <a16:creationId xmlns:a16="http://schemas.microsoft.com/office/drawing/2014/main" id="{AF9DE02C-94E1-435D-B972-3A807BA7D43C}"/>
                </a:ext>
              </a:extLst>
            </p:cNvPr>
            <p:cNvSpPr>
              <a:spLocks/>
            </p:cNvSpPr>
            <p:nvPr/>
          </p:nvSpPr>
          <p:spPr bwMode="auto">
            <a:xfrm>
              <a:off x="2190750" y="3935413"/>
              <a:ext cx="554038" cy="77788"/>
            </a:xfrm>
            <a:custGeom>
              <a:avLst/>
              <a:gdLst>
                <a:gd name="T0" fmla="*/ 244 w 492"/>
                <a:gd name="T1" fmla="*/ 69 h 69"/>
                <a:gd name="T2" fmla="*/ 42 w 492"/>
                <a:gd name="T3" fmla="*/ 69 h 69"/>
                <a:gd name="T4" fmla="*/ 18 w 492"/>
                <a:gd name="T5" fmla="*/ 64 h 69"/>
                <a:gd name="T6" fmla="*/ 1 w 492"/>
                <a:gd name="T7" fmla="*/ 30 h 69"/>
                <a:gd name="T8" fmla="*/ 23 w 492"/>
                <a:gd name="T9" fmla="*/ 3 h 69"/>
                <a:gd name="T10" fmla="*/ 48 w 492"/>
                <a:gd name="T11" fmla="*/ 0 h 69"/>
                <a:gd name="T12" fmla="*/ 443 w 492"/>
                <a:gd name="T13" fmla="*/ 0 h 69"/>
                <a:gd name="T14" fmla="*/ 465 w 492"/>
                <a:gd name="T15" fmla="*/ 3 h 69"/>
                <a:gd name="T16" fmla="*/ 492 w 492"/>
                <a:gd name="T17" fmla="*/ 34 h 69"/>
                <a:gd name="T18" fmla="*/ 465 w 492"/>
                <a:gd name="T19" fmla="*/ 67 h 69"/>
                <a:gd name="T20" fmla="*/ 444 w 492"/>
                <a:gd name="T21" fmla="*/ 69 h 69"/>
                <a:gd name="T22" fmla="*/ 244 w 492"/>
                <a:gd name="T2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2" h="69">
                  <a:moveTo>
                    <a:pt x="244" y="69"/>
                  </a:moveTo>
                  <a:cubicBezTo>
                    <a:pt x="177" y="69"/>
                    <a:pt x="110" y="69"/>
                    <a:pt x="42" y="69"/>
                  </a:cubicBezTo>
                  <a:cubicBezTo>
                    <a:pt x="34" y="69"/>
                    <a:pt x="25" y="68"/>
                    <a:pt x="18" y="64"/>
                  </a:cubicBezTo>
                  <a:cubicBezTo>
                    <a:pt x="4" y="57"/>
                    <a:pt x="0" y="45"/>
                    <a:pt x="1" y="30"/>
                  </a:cubicBezTo>
                  <a:cubicBezTo>
                    <a:pt x="2" y="17"/>
                    <a:pt x="10" y="8"/>
                    <a:pt x="23" y="3"/>
                  </a:cubicBezTo>
                  <a:cubicBezTo>
                    <a:pt x="31" y="1"/>
                    <a:pt x="39" y="0"/>
                    <a:pt x="48" y="0"/>
                  </a:cubicBezTo>
                  <a:cubicBezTo>
                    <a:pt x="179" y="0"/>
                    <a:pt x="311" y="0"/>
                    <a:pt x="443" y="0"/>
                  </a:cubicBezTo>
                  <a:cubicBezTo>
                    <a:pt x="450" y="0"/>
                    <a:pt x="458" y="0"/>
                    <a:pt x="465" y="3"/>
                  </a:cubicBezTo>
                  <a:cubicBezTo>
                    <a:pt x="481" y="7"/>
                    <a:pt x="491" y="19"/>
                    <a:pt x="492" y="34"/>
                  </a:cubicBezTo>
                  <a:cubicBezTo>
                    <a:pt x="492" y="50"/>
                    <a:pt x="481" y="64"/>
                    <a:pt x="465" y="67"/>
                  </a:cubicBezTo>
                  <a:cubicBezTo>
                    <a:pt x="458" y="69"/>
                    <a:pt x="451" y="69"/>
                    <a:pt x="444" y="69"/>
                  </a:cubicBezTo>
                  <a:cubicBezTo>
                    <a:pt x="377" y="69"/>
                    <a:pt x="311" y="69"/>
                    <a:pt x="2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9">
              <a:extLst>
                <a:ext uri="{FF2B5EF4-FFF2-40B4-BE49-F238E27FC236}">
                  <a16:creationId xmlns:a16="http://schemas.microsoft.com/office/drawing/2014/main" id="{69750AEE-025A-4F27-B087-2C03473095B1}"/>
                </a:ext>
              </a:extLst>
            </p:cNvPr>
            <p:cNvSpPr>
              <a:spLocks/>
            </p:cNvSpPr>
            <p:nvPr/>
          </p:nvSpPr>
          <p:spPr bwMode="auto">
            <a:xfrm>
              <a:off x="2185988" y="3762375"/>
              <a:ext cx="558800" cy="77788"/>
            </a:xfrm>
            <a:custGeom>
              <a:avLst/>
              <a:gdLst>
                <a:gd name="T0" fmla="*/ 251 w 497"/>
                <a:gd name="T1" fmla="*/ 69 h 69"/>
                <a:gd name="T2" fmla="*/ 48 w 497"/>
                <a:gd name="T3" fmla="*/ 69 h 69"/>
                <a:gd name="T4" fmla="*/ 7 w 497"/>
                <a:gd name="T5" fmla="*/ 45 h 69"/>
                <a:gd name="T6" fmla="*/ 43 w 497"/>
                <a:gd name="T7" fmla="*/ 1 h 69"/>
                <a:gd name="T8" fmla="*/ 143 w 497"/>
                <a:gd name="T9" fmla="*/ 0 h 69"/>
                <a:gd name="T10" fmla="*/ 447 w 497"/>
                <a:gd name="T11" fmla="*/ 0 h 69"/>
                <a:gd name="T12" fmla="*/ 463 w 497"/>
                <a:gd name="T13" fmla="*/ 1 h 69"/>
                <a:gd name="T14" fmla="*/ 497 w 497"/>
                <a:gd name="T15" fmla="*/ 33 h 69"/>
                <a:gd name="T16" fmla="*/ 467 w 497"/>
                <a:gd name="T17" fmla="*/ 68 h 69"/>
                <a:gd name="T18" fmla="*/ 446 w 497"/>
                <a:gd name="T19" fmla="*/ 69 h 69"/>
                <a:gd name="T20" fmla="*/ 251 w 497"/>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9">
                  <a:moveTo>
                    <a:pt x="251" y="69"/>
                  </a:moveTo>
                  <a:cubicBezTo>
                    <a:pt x="184" y="69"/>
                    <a:pt x="116" y="69"/>
                    <a:pt x="48" y="69"/>
                  </a:cubicBezTo>
                  <a:cubicBezTo>
                    <a:pt x="26" y="69"/>
                    <a:pt x="12" y="61"/>
                    <a:pt x="7" y="45"/>
                  </a:cubicBezTo>
                  <a:cubicBezTo>
                    <a:pt x="0" y="22"/>
                    <a:pt x="16" y="1"/>
                    <a:pt x="43" y="1"/>
                  </a:cubicBezTo>
                  <a:cubicBezTo>
                    <a:pt x="76" y="0"/>
                    <a:pt x="110" y="0"/>
                    <a:pt x="143" y="0"/>
                  </a:cubicBezTo>
                  <a:cubicBezTo>
                    <a:pt x="245" y="0"/>
                    <a:pt x="346" y="0"/>
                    <a:pt x="447" y="0"/>
                  </a:cubicBezTo>
                  <a:cubicBezTo>
                    <a:pt x="452" y="0"/>
                    <a:pt x="458" y="0"/>
                    <a:pt x="463" y="1"/>
                  </a:cubicBezTo>
                  <a:cubicBezTo>
                    <a:pt x="482" y="3"/>
                    <a:pt x="496" y="16"/>
                    <a:pt x="497" y="33"/>
                  </a:cubicBezTo>
                  <a:cubicBezTo>
                    <a:pt x="497" y="50"/>
                    <a:pt x="486" y="64"/>
                    <a:pt x="467" y="68"/>
                  </a:cubicBezTo>
                  <a:cubicBezTo>
                    <a:pt x="460" y="69"/>
                    <a:pt x="453" y="69"/>
                    <a:pt x="446" y="69"/>
                  </a:cubicBezTo>
                  <a:cubicBezTo>
                    <a:pt x="381" y="69"/>
                    <a:pt x="316" y="69"/>
                    <a:pt x="25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0">
              <a:extLst>
                <a:ext uri="{FF2B5EF4-FFF2-40B4-BE49-F238E27FC236}">
                  <a16:creationId xmlns:a16="http://schemas.microsoft.com/office/drawing/2014/main" id="{0FD2A7F8-AB0B-45ED-BA4D-8CB511B1263F}"/>
                </a:ext>
              </a:extLst>
            </p:cNvPr>
            <p:cNvSpPr>
              <a:spLocks/>
            </p:cNvSpPr>
            <p:nvPr/>
          </p:nvSpPr>
          <p:spPr bwMode="auto">
            <a:xfrm>
              <a:off x="1993900" y="3762375"/>
              <a:ext cx="158750" cy="79375"/>
            </a:xfrm>
            <a:custGeom>
              <a:avLst/>
              <a:gdLst>
                <a:gd name="T0" fmla="*/ 71 w 140"/>
                <a:gd name="T1" fmla="*/ 1 h 71"/>
                <a:gd name="T2" fmla="*/ 105 w 140"/>
                <a:gd name="T3" fmla="*/ 1 h 71"/>
                <a:gd name="T4" fmla="*/ 140 w 140"/>
                <a:gd name="T5" fmla="*/ 34 h 71"/>
                <a:gd name="T6" fmla="*/ 109 w 140"/>
                <a:gd name="T7" fmla="*/ 68 h 71"/>
                <a:gd name="T8" fmla="*/ 32 w 140"/>
                <a:gd name="T9" fmla="*/ 68 h 71"/>
                <a:gd name="T10" fmla="*/ 2 w 140"/>
                <a:gd name="T11" fmla="*/ 32 h 71"/>
                <a:gd name="T12" fmla="*/ 38 w 140"/>
                <a:gd name="T13" fmla="*/ 0 h 71"/>
                <a:gd name="T14" fmla="*/ 71 w 140"/>
                <a:gd name="T15" fmla="*/ 0 h 71"/>
                <a:gd name="T16" fmla="*/ 71 w 140"/>
                <a:gd name="T17"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71">
                  <a:moveTo>
                    <a:pt x="71" y="1"/>
                  </a:moveTo>
                  <a:cubicBezTo>
                    <a:pt x="82" y="1"/>
                    <a:pt x="94" y="0"/>
                    <a:pt x="105" y="1"/>
                  </a:cubicBezTo>
                  <a:cubicBezTo>
                    <a:pt x="124" y="2"/>
                    <a:pt x="139" y="16"/>
                    <a:pt x="140" y="34"/>
                  </a:cubicBezTo>
                  <a:cubicBezTo>
                    <a:pt x="140" y="51"/>
                    <a:pt x="128" y="66"/>
                    <a:pt x="109" y="68"/>
                  </a:cubicBezTo>
                  <a:cubicBezTo>
                    <a:pt x="83" y="71"/>
                    <a:pt x="58" y="71"/>
                    <a:pt x="32" y="68"/>
                  </a:cubicBezTo>
                  <a:cubicBezTo>
                    <a:pt x="12" y="65"/>
                    <a:pt x="0" y="49"/>
                    <a:pt x="2" y="32"/>
                  </a:cubicBezTo>
                  <a:cubicBezTo>
                    <a:pt x="3" y="14"/>
                    <a:pt x="18" y="1"/>
                    <a:pt x="38" y="0"/>
                  </a:cubicBezTo>
                  <a:cubicBezTo>
                    <a:pt x="49" y="0"/>
                    <a:pt x="60" y="0"/>
                    <a:pt x="71" y="0"/>
                  </a:cubicBezTo>
                  <a:cubicBezTo>
                    <a:pt x="71" y="0"/>
                    <a:pt x="71" y="1"/>
                    <a:pt x="7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1">
              <a:extLst>
                <a:ext uri="{FF2B5EF4-FFF2-40B4-BE49-F238E27FC236}">
                  <a16:creationId xmlns:a16="http://schemas.microsoft.com/office/drawing/2014/main" id="{A0BAAAE2-4074-43C2-B698-B0D84115D038}"/>
                </a:ext>
              </a:extLst>
            </p:cNvPr>
            <p:cNvSpPr>
              <a:spLocks/>
            </p:cNvSpPr>
            <p:nvPr/>
          </p:nvSpPr>
          <p:spPr bwMode="auto">
            <a:xfrm>
              <a:off x="1995488" y="3933825"/>
              <a:ext cx="157163" cy="79375"/>
            </a:xfrm>
            <a:custGeom>
              <a:avLst/>
              <a:gdLst>
                <a:gd name="T0" fmla="*/ 70 w 140"/>
                <a:gd name="T1" fmla="*/ 70 h 71"/>
                <a:gd name="T2" fmla="*/ 37 w 140"/>
                <a:gd name="T3" fmla="*/ 70 h 71"/>
                <a:gd name="T4" fmla="*/ 1 w 140"/>
                <a:gd name="T5" fmla="*/ 38 h 71"/>
                <a:gd name="T6" fmla="*/ 33 w 140"/>
                <a:gd name="T7" fmla="*/ 2 h 71"/>
                <a:gd name="T8" fmla="*/ 107 w 140"/>
                <a:gd name="T9" fmla="*/ 2 h 71"/>
                <a:gd name="T10" fmla="*/ 139 w 140"/>
                <a:gd name="T11" fmla="*/ 38 h 71"/>
                <a:gd name="T12" fmla="*/ 104 w 140"/>
                <a:gd name="T13" fmla="*/ 70 h 71"/>
                <a:gd name="T14" fmla="*/ 70 w 140"/>
                <a:gd name="T15" fmla="*/ 70 h 71"/>
                <a:gd name="T16" fmla="*/ 70 w 140"/>
                <a:gd name="T17" fmla="*/ 7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71">
                  <a:moveTo>
                    <a:pt x="70" y="70"/>
                  </a:moveTo>
                  <a:cubicBezTo>
                    <a:pt x="59" y="70"/>
                    <a:pt x="48" y="71"/>
                    <a:pt x="37" y="70"/>
                  </a:cubicBezTo>
                  <a:cubicBezTo>
                    <a:pt x="16" y="69"/>
                    <a:pt x="2" y="56"/>
                    <a:pt x="1" y="38"/>
                  </a:cubicBezTo>
                  <a:cubicBezTo>
                    <a:pt x="0" y="20"/>
                    <a:pt x="12" y="5"/>
                    <a:pt x="33" y="2"/>
                  </a:cubicBezTo>
                  <a:cubicBezTo>
                    <a:pt x="57" y="0"/>
                    <a:pt x="83" y="0"/>
                    <a:pt x="107" y="2"/>
                  </a:cubicBezTo>
                  <a:cubicBezTo>
                    <a:pt x="128" y="5"/>
                    <a:pt x="140" y="20"/>
                    <a:pt x="139" y="38"/>
                  </a:cubicBezTo>
                  <a:cubicBezTo>
                    <a:pt x="138" y="56"/>
                    <a:pt x="124" y="69"/>
                    <a:pt x="104" y="70"/>
                  </a:cubicBezTo>
                  <a:cubicBezTo>
                    <a:pt x="92" y="71"/>
                    <a:pt x="81" y="70"/>
                    <a:pt x="70" y="70"/>
                  </a:cubicBezTo>
                  <a:cubicBezTo>
                    <a:pt x="70" y="70"/>
                    <a:pt x="70" y="70"/>
                    <a:pt x="7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2">
              <a:extLst>
                <a:ext uri="{FF2B5EF4-FFF2-40B4-BE49-F238E27FC236}">
                  <a16:creationId xmlns:a16="http://schemas.microsoft.com/office/drawing/2014/main" id="{72FB3D29-ADB8-4B85-AD85-4AE5B3B12F69}"/>
                </a:ext>
              </a:extLst>
            </p:cNvPr>
            <p:cNvSpPr>
              <a:spLocks/>
            </p:cNvSpPr>
            <p:nvPr/>
          </p:nvSpPr>
          <p:spPr bwMode="auto">
            <a:xfrm>
              <a:off x="2311400" y="2627313"/>
              <a:ext cx="119063" cy="119063"/>
            </a:xfrm>
            <a:custGeom>
              <a:avLst/>
              <a:gdLst>
                <a:gd name="T0" fmla="*/ 105 w 105"/>
                <a:gd name="T1" fmla="*/ 54 h 107"/>
                <a:gd name="T2" fmla="*/ 53 w 105"/>
                <a:gd name="T3" fmla="*/ 107 h 107"/>
                <a:gd name="T4" fmla="*/ 0 w 105"/>
                <a:gd name="T5" fmla="*/ 54 h 107"/>
                <a:gd name="T6" fmla="*/ 51 w 105"/>
                <a:gd name="T7" fmla="*/ 0 h 107"/>
                <a:gd name="T8" fmla="*/ 105 w 105"/>
                <a:gd name="T9" fmla="*/ 54 h 107"/>
              </a:gdLst>
              <a:ahLst/>
              <a:cxnLst>
                <a:cxn ang="0">
                  <a:pos x="T0" y="T1"/>
                </a:cxn>
                <a:cxn ang="0">
                  <a:pos x="T2" y="T3"/>
                </a:cxn>
                <a:cxn ang="0">
                  <a:pos x="T4" y="T5"/>
                </a:cxn>
                <a:cxn ang="0">
                  <a:pos x="T6" y="T7"/>
                </a:cxn>
                <a:cxn ang="0">
                  <a:pos x="T8" y="T9"/>
                </a:cxn>
              </a:cxnLst>
              <a:rect l="0" t="0" r="r" b="b"/>
              <a:pathLst>
                <a:path w="105" h="107">
                  <a:moveTo>
                    <a:pt x="105" y="54"/>
                  </a:moveTo>
                  <a:cubicBezTo>
                    <a:pt x="105" y="83"/>
                    <a:pt x="82" y="107"/>
                    <a:pt x="53" y="107"/>
                  </a:cubicBezTo>
                  <a:cubicBezTo>
                    <a:pt x="23" y="107"/>
                    <a:pt x="0" y="84"/>
                    <a:pt x="0" y="54"/>
                  </a:cubicBezTo>
                  <a:cubicBezTo>
                    <a:pt x="0" y="24"/>
                    <a:pt x="22" y="1"/>
                    <a:pt x="51" y="0"/>
                  </a:cubicBezTo>
                  <a:cubicBezTo>
                    <a:pt x="81" y="0"/>
                    <a:pt x="104" y="23"/>
                    <a:pt x="10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3">
              <a:extLst>
                <a:ext uri="{FF2B5EF4-FFF2-40B4-BE49-F238E27FC236}">
                  <a16:creationId xmlns:a16="http://schemas.microsoft.com/office/drawing/2014/main" id="{B4F239E0-42DF-4579-83A1-C6E46DF61781}"/>
                </a:ext>
              </a:extLst>
            </p:cNvPr>
            <p:cNvSpPr>
              <a:spLocks/>
            </p:cNvSpPr>
            <p:nvPr/>
          </p:nvSpPr>
          <p:spPr bwMode="auto">
            <a:xfrm>
              <a:off x="2228850" y="3214688"/>
              <a:ext cx="317500" cy="250825"/>
            </a:xfrm>
            <a:custGeom>
              <a:avLst/>
              <a:gdLst>
                <a:gd name="T0" fmla="*/ 93 w 282"/>
                <a:gd name="T1" fmla="*/ 223 h 223"/>
                <a:gd name="T2" fmla="*/ 66 w 282"/>
                <a:gd name="T3" fmla="*/ 211 h 223"/>
                <a:gd name="T4" fmla="*/ 17 w 282"/>
                <a:gd name="T5" fmla="*/ 161 h 223"/>
                <a:gd name="T6" fmla="*/ 15 w 282"/>
                <a:gd name="T7" fmla="*/ 110 h 223"/>
                <a:gd name="T8" fmla="*/ 66 w 282"/>
                <a:gd name="T9" fmla="*/ 114 h 223"/>
                <a:gd name="T10" fmla="*/ 94 w 282"/>
                <a:gd name="T11" fmla="*/ 137 h 223"/>
                <a:gd name="T12" fmla="*/ 121 w 282"/>
                <a:gd name="T13" fmla="*/ 113 h 223"/>
                <a:gd name="T14" fmla="*/ 218 w 282"/>
                <a:gd name="T15" fmla="*/ 15 h 223"/>
                <a:gd name="T16" fmla="*/ 256 w 282"/>
                <a:gd name="T17" fmla="*/ 4 h 223"/>
                <a:gd name="T18" fmla="*/ 279 w 282"/>
                <a:gd name="T19" fmla="*/ 30 h 223"/>
                <a:gd name="T20" fmla="*/ 268 w 282"/>
                <a:gd name="T21" fmla="*/ 62 h 223"/>
                <a:gd name="T22" fmla="*/ 119 w 282"/>
                <a:gd name="T23" fmla="*/ 211 h 223"/>
                <a:gd name="T24" fmla="*/ 93 w 282"/>
                <a:gd name="T25"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23">
                  <a:moveTo>
                    <a:pt x="93" y="223"/>
                  </a:moveTo>
                  <a:cubicBezTo>
                    <a:pt x="82" y="223"/>
                    <a:pt x="74" y="218"/>
                    <a:pt x="66" y="211"/>
                  </a:cubicBezTo>
                  <a:cubicBezTo>
                    <a:pt x="50" y="194"/>
                    <a:pt x="33" y="178"/>
                    <a:pt x="17" y="161"/>
                  </a:cubicBezTo>
                  <a:cubicBezTo>
                    <a:pt x="0" y="143"/>
                    <a:pt x="0" y="124"/>
                    <a:pt x="15" y="110"/>
                  </a:cubicBezTo>
                  <a:cubicBezTo>
                    <a:pt x="29" y="96"/>
                    <a:pt x="48" y="98"/>
                    <a:pt x="66" y="114"/>
                  </a:cubicBezTo>
                  <a:cubicBezTo>
                    <a:pt x="75" y="122"/>
                    <a:pt x="82" y="139"/>
                    <a:pt x="94" y="137"/>
                  </a:cubicBezTo>
                  <a:cubicBezTo>
                    <a:pt x="104" y="135"/>
                    <a:pt x="112" y="121"/>
                    <a:pt x="121" y="113"/>
                  </a:cubicBezTo>
                  <a:cubicBezTo>
                    <a:pt x="153" y="80"/>
                    <a:pt x="186" y="48"/>
                    <a:pt x="218" y="15"/>
                  </a:cubicBezTo>
                  <a:cubicBezTo>
                    <a:pt x="229" y="5"/>
                    <a:pt x="241" y="0"/>
                    <a:pt x="256" y="4"/>
                  </a:cubicBezTo>
                  <a:cubicBezTo>
                    <a:pt x="269" y="8"/>
                    <a:pt x="276" y="17"/>
                    <a:pt x="279" y="30"/>
                  </a:cubicBezTo>
                  <a:cubicBezTo>
                    <a:pt x="282" y="43"/>
                    <a:pt x="277" y="54"/>
                    <a:pt x="268" y="62"/>
                  </a:cubicBezTo>
                  <a:cubicBezTo>
                    <a:pt x="219" y="112"/>
                    <a:pt x="169" y="162"/>
                    <a:pt x="119" y="211"/>
                  </a:cubicBezTo>
                  <a:cubicBezTo>
                    <a:pt x="112" y="218"/>
                    <a:pt x="103" y="223"/>
                    <a:pt x="93"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6" name="myP_Finance">
            <a:extLst>
              <a:ext uri="{FF2B5EF4-FFF2-40B4-BE49-F238E27FC236}">
                <a16:creationId xmlns:a16="http://schemas.microsoft.com/office/drawing/2014/main" id="{023F9AC9-6292-4C3F-9978-753B87E58A37}"/>
              </a:ext>
            </a:extLst>
          </p:cNvPr>
          <p:cNvGrpSpPr/>
          <p:nvPr/>
        </p:nvGrpSpPr>
        <p:grpSpPr>
          <a:xfrm>
            <a:off x="2016474" y="2276143"/>
            <a:ext cx="399179" cy="373496"/>
            <a:chOff x="4467225" y="5867400"/>
            <a:chExt cx="863600" cy="808038"/>
          </a:xfrm>
          <a:solidFill>
            <a:schemeClr val="tx1"/>
          </a:solidFill>
        </p:grpSpPr>
        <p:sp>
          <p:nvSpPr>
            <p:cNvPr id="97" name="Freeform 119">
              <a:extLst>
                <a:ext uri="{FF2B5EF4-FFF2-40B4-BE49-F238E27FC236}">
                  <a16:creationId xmlns:a16="http://schemas.microsoft.com/office/drawing/2014/main" id="{2EE52E4F-BFD3-48CA-B6EC-A5ED61A7FA95}"/>
                </a:ext>
              </a:extLst>
            </p:cNvPr>
            <p:cNvSpPr>
              <a:spLocks noEditPoints="1"/>
            </p:cNvSpPr>
            <p:nvPr/>
          </p:nvSpPr>
          <p:spPr bwMode="auto">
            <a:xfrm>
              <a:off x="4548188" y="5867400"/>
              <a:ext cx="782637" cy="773113"/>
            </a:xfrm>
            <a:custGeom>
              <a:avLst/>
              <a:gdLst>
                <a:gd name="T0" fmla="*/ 554 w 625"/>
                <a:gd name="T1" fmla="*/ 259 h 617"/>
                <a:gd name="T2" fmla="*/ 349 w 625"/>
                <a:gd name="T3" fmla="*/ 342 h 617"/>
                <a:gd name="T4" fmla="*/ 431 w 625"/>
                <a:gd name="T5" fmla="*/ 237 h 617"/>
                <a:gd name="T6" fmla="*/ 349 w 625"/>
                <a:gd name="T7" fmla="*/ 95 h 617"/>
                <a:gd name="T8" fmla="*/ 414 w 625"/>
                <a:gd name="T9" fmla="*/ 108 h 617"/>
                <a:gd name="T10" fmla="*/ 396 w 625"/>
                <a:gd name="T11" fmla="*/ 44 h 617"/>
                <a:gd name="T12" fmla="*/ 339 w 625"/>
                <a:gd name="T13" fmla="*/ 0 h 617"/>
                <a:gd name="T14" fmla="*/ 300 w 625"/>
                <a:gd name="T15" fmla="*/ 21 h 617"/>
                <a:gd name="T16" fmla="*/ 225 w 625"/>
                <a:gd name="T17" fmla="*/ 119 h 617"/>
                <a:gd name="T18" fmla="*/ 0 w 625"/>
                <a:gd name="T19" fmla="*/ 295 h 617"/>
                <a:gd name="T20" fmla="*/ 247 w 625"/>
                <a:gd name="T21" fmla="*/ 310 h 617"/>
                <a:gd name="T22" fmla="*/ 231 w 625"/>
                <a:gd name="T23" fmla="*/ 308 h 617"/>
                <a:gd name="T24" fmla="*/ 12 w 625"/>
                <a:gd name="T25" fmla="*/ 425 h 617"/>
                <a:gd name="T26" fmla="*/ 22 w 625"/>
                <a:gd name="T27" fmla="*/ 617 h 617"/>
                <a:gd name="T28" fmla="*/ 366 w 625"/>
                <a:gd name="T29" fmla="*/ 571 h 617"/>
                <a:gd name="T30" fmla="*/ 603 w 625"/>
                <a:gd name="T31" fmla="*/ 336 h 617"/>
                <a:gd name="T32" fmla="*/ 619 w 625"/>
                <a:gd name="T33" fmla="*/ 278 h 617"/>
                <a:gd name="T34" fmla="*/ 261 w 625"/>
                <a:gd name="T35" fmla="*/ 296 h 617"/>
                <a:gd name="T36" fmla="*/ 271 w 625"/>
                <a:gd name="T37" fmla="*/ 248 h 617"/>
                <a:gd name="T38" fmla="*/ 304 w 625"/>
                <a:gd name="T39" fmla="*/ 290 h 617"/>
                <a:gd name="T40" fmla="*/ 320 w 625"/>
                <a:gd name="T41" fmla="*/ 281 h 617"/>
                <a:gd name="T42" fmla="*/ 304 w 625"/>
                <a:gd name="T43" fmla="*/ 186 h 617"/>
                <a:gd name="T44" fmla="*/ 250 w 625"/>
                <a:gd name="T45" fmla="*/ 139 h 617"/>
                <a:gd name="T46" fmla="*/ 262 w 625"/>
                <a:gd name="T47" fmla="*/ 62 h 617"/>
                <a:gd name="T48" fmla="*/ 320 w 625"/>
                <a:gd name="T49" fmla="*/ 20 h 617"/>
                <a:gd name="T50" fmla="*/ 337 w 625"/>
                <a:gd name="T51" fmla="*/ 39 h 617"/>
                <a:gd name="T52" fmla="*/ 370 w 625"/>
                <a:gd name="T53" fmla="*/ 94 h 617"/>
                <a:gd name="T54" fmla="*/ 329 w 625"/>
                <a:gd name="T55" fmla="*/ 73 h 617"/>
                <a:gd name="T56" fmla="*/ 396 w 625"/>
                <a:gd name="T57" fmla="*/ 191 h 617"/>
                <a:gd name="T58" fmla="*/ 337 w 625"/>
                <a:gd name="T59" fmla="*/ 318 h 617"/>
                <a:gd name="T60" fmla="*/ 320 w 625"/>
                <a:gd name="T61" fmla="*/ 334 h 617"/>
                <a:gd name="T62" fmla="*/ 20 w 625"/>
                <a:gd name="T63" fmla="*/ 285 h 617"/>
                <a:gd name="T64" fmla="*/ 245 w 625"/>
                <a:gd name="T65" fmla="*/ 171 h 617"/>
                <a:gd name="T66" fmla="*/ 277 w 625"/>
                <a:gd name="T67" fmla="*/ 227 h 617"/>
                <a:gd name="T68" fmla="*/ 217 w 625"/>
                <a:gd name="T69" fmla="*/ 244 h 617"/>
                <a:gd name="T70" fmla="*/ 586 w 625"/>
                <a:gd name="T71" fmla="*/ 326 h 617"/>
                <a:gd name="T72" fmla="*/ 221 w 625"/>
                <a:gd name="T73" fmla="*/ 490 h 617"/>
                <a:gd name="T74" fmla="*/ 225 w 625"/>
                <a:gd name="T75" fmla="*/ 328 h 617"/>
                <a:gd name="T76" fmla="*/ 234 w 625"/>
                <a:gd name="T77" fmla="*/ 331 h 617"/>
                <a:gd name="T78" fmla="*/ 316 w 625"/>
                <a:gd name="T79" fmla="*/ 353 h 617"/>
                <a:gd name="T80" fmla="*/ 339 w 625"/>
                <a:gd name="T81" fmla="*/ 360 h 617"/>
                <a:gd name="T82" fmla="*/ 409 w 625"/>
                <a:gd name="T83" fmla="*/ 379 h 617"/>
                <a:gd name="T84" fmla="*/ 289 w 625"/>
                <a:gd name="T85" fmla="*/ 390 h 617"/>
                <a:gd name="T86" fmla="*/ 283 w 625"/>
                <a:gd name="T87" fmla="*/ 409 h 617"/>
                <a:gd name="T88" fmla="*/ 399 w 625"/>
                <a:gd name="T89" fmla="*/ 440 h 617"/>
                <a:gd name="T90" fmla="*/ 541 w 625"/>
                <a:gd name="T91" fmla="*/ 320 h 617"/>
                <a:gd name="T92" fmla="*/ 602 w 625"/>
                <a:gd name="T93" fmla="*/ 29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617">
                  <a:moveTo>
                    <a:pt x="619" y="278"/>
                  </a:moveTo>
                  <a:cubicBezTo>
                    <a:pt x="567" y="255"/>
                    <a:pt x="567" y="255"/>
                    <a:pt x="567" y="255"/>
                  </a:cubicBezTo>
                  <a:cubicBezTo>
                    <a:pt x="562" y="252"/>
                    <a:pt x="557" y="254"/>
                    <a:pt x="554" y="259"/>
                  </a:cubicBezTo>
                  <a:cubicBezTo>
                    <a:pt x="529" y="304"/>
                    <a:pt x="529" y="304"/>
                    <a:pt x="529" y="304"/>
                  </a:cubicBezTo>
                  <a:cubicBezTo>
                    <a:pt x="420" y="361"/>
                    <a:pt x="420" y="361"/>
                    <a:pt x="420" y="361"/>
                  </a:cubicBezTo>
                  <a:cubicBezTo>
                    <a:pt x="349" y="342"/>
                    <a:pt x="349" y="342"/>
                    <a:pt x="349" y="342"/>
                  </a:cubicBezTo>
                  <a:cubicBezTo>
                    <a:pt x="349" y="336"/>
                    <a:pt x="349" y="336"/>
                    <a:pt x="349" y="336"/>
                  </a:cubicBezTo>
                  <a:cubicBezTo>
                    <a:pt x="373" y="331"/>
                    <a:pt x="392" y="321"/>
                    <a:pt x="407" y="304"/>
                  </a:cubicBezTo>
                  <a:cubicBezTo>
                    <a:pt x="423" y="286"/>
                    <a:pt x="431" y="264"/>
                    <a:pt x="431" y="237"/>
                  </a:cubicBezTo>
                  <a:cubicBezTo>
                    <a:pt x="431" y="213"/>
                    <a:pt x="424" y="194"/>
                    <a:pt x="411" y="178"/>
                  </a:cubicBezTo>
                  <a:cubicBezTo>
                    <a:pt x="399" y="164"/>
                    <a:pt x="379" y="152"/>
                    <a:pt x="349" y="143"/>
                  </a:cubicBezTo>
                  <a:cubicBezTo>
                    <a:pt x="349" y="95"/>
                    <a:pt x="349" y="95"/>
                    <a:pt x="349" y="95"/>
                  </a:cubicBezTo>
                  <a:cubicBezTo>
                    <a:pt x="350" y="99"/>
                    <a:pt x="352" y="102"/>
                    <a:pt x="353" y="107"/>
                  </a:cubicBezTo>
                  <a:cubicBezTo>
                    <a:pt x="354" y="112"/>
                    <a:pt x="359" y="116"/>
                    <a:pt x="364" y="115"/>
                  </a:cubicBezTo>
                  <a:cubicBezTo>
                    <a:pt x="414" y="108"/>
                    <a:pt x="414" y="108"/>
                    <a:pt x="414" y="108"/>
                  </a:cubicBezTo>
                  <a:cubicBezTo>
                    <a:pt x="417" y="108"/>
                    <a:pt x="419" y="107"/>
                    <a:pt x="421" y="104"/>
                  </a:cubicBezTo>
                  <a:cubicBezTo>
                    <a:pt x="422" y="102"/>
                    <a:pt x="423" y="100"/>
                    <a:pt x="423" y="97"/>
                  </a:cubicBezTo>
                  <a:cubicBezTo>
                    <a:pt x="419" y="75"/>
                    <a:pt x="410" y="57"/>
                    <a:pt x="396" y="44"/>
                  </a:cubicBezTo>
                  <a:cubicBezTo>
                    <a:pt x="384" y="32"/>
                    <a:pt x="368" y="24"/>
                    <a:pt x="349" y="21"/>
                  </a:cubicBezTo>
                  <a:cubicBezTo>
                    <a:pt x="349" y="10"/>
                    <a:pt x="349" y="10"/>
                    <a:pt x="349" y="10"/>
                  </a:cubicBezTo>
                  <a:cubicBezTo>
                    <a:pt x="349" y="4"/>
                    <a:pt x="344" y="0"/>
                    <a:pt x="339" y="0"/>
                  </a:cubicBezTo>
                  <a:cubicBezTo>
                    <a:pt x="310" y="0"/>
                    <a:pt x="310" y="0"/>
                    <a:pt x="310" y="0"/>
                  </a:cubicBezTo>
                  <a:cubicBezTo>
                    <a:pt x="304" y="0"/>
                    <a:pt x="300" y="4"/>
                    <a:pt x="300" y="10"/>
                  </a:cubicBezTo>
                  <a:cubicBezTo>
                    <a:pt x="300" y="21"/>
                    <a:pt x="300" y="21"/>
                    <a:pt x="300" y="21"/>
                  </a:cubicBezTo>
                  <a:cubicBezTo>
                    <a:pt x="279" y="24"/>
                    <a:pt x="261" y="34"/>
                    <a:pt x="248" y="48"/>
                  </a:cubicBezTo>
                  <a:cubicBezTo>
                    <a:pt x="232" y="65"/>
                    <a:pt x="225" y="85"/>
                    <a:pt x="225" y="110"/>
                  </a:cubicBezTo>
                  <a:cubicBezTo>
                    <a:pt x="225" y="113"/>
                    <a:pt x="225" y="116"/>
                    <a:pt x="225" y="119"/>
                  </a:cubicBezTo>
                  <a:cubicBezTo>
                    <a:pt x="10" y="119"/>
                    <a:pt x="10" y="119"/>
                    <a:pt x="10" y="119"/>
                  </a:cubicBezTo>
                  <a:cubicBezTo>
                    <a:pt x="4" y="119"/>
                    <a:pt x="0" y="124"/>
                    <a:pt x="0" y="129"/>
                  </a:cubicBezTo>
                  <a:cubicBezTo>
                    <a:pt x="0" y="295"/>
                    <a:pt x="0" y="295"/>
                    <a:pt x="0" y="295"/>
                  </a:cubicBezTo>
                  <a:cubicBezTo>
                    <a:pt x="0" y="301"/>
                    <a:pt x="4" y="305"/>
                    <a:pt x="10" y="305"/>
                  </a:cubicBezTo>
                  <a:cubicBezTo>
                    <a:pt x="242" y="305"/>
                    <a:pt x="242" y="305"/>
                    <a:pt x="242" y="305"/>
                  </a:cubicBezTo>
                  <a:cubicBezTo>
                    <a:pt x="244" y="307"/>
                    <a:pt x="245" y="309"/>
                    <a:pt x="247" y="310"/>
                  </a:cubicBezTo>
                  <a:cubicBezTo>
                    <a:pt x="249" y="312"/>
                    <a:pt x="250" y="314"/>
                    <a:pt x="252" y="315"/>
                  </a:cubicBezTo>
                  <a:cubicBezTo>
                    <a:pt x="237" y="311"/>
                    <a:pt x="237" y="311"/>
                    <a:pt x="237" y="311"/>
                  </a:cubicBezTo>
                  <a:cubicBezTo>
                    <a:pt x="231" y="308"/>
                    <a:pt x="231" y="308"/>
                    <a:pt x="231" y="308"/>
                  </a:cubicBezTo>
                  <a:cubicBezTo>
                    <a:pt x="228" y="306"/>
                    <a:pt x="224" y="306"/>
                    <a:pt x="221" y="308"/>
                  </a:cubicBezTo>
                  <a:cubicBezTo>
                    <a:pt x="17" y="416"/>
                    <a:pt x="17" y="416"/>
                    <a:pt x="17" y="416"/>
                  </a:cubicBezTo>
                  <a:cubicBezTo>
                    <a:pt x="14" y="418"/>
                    <a:pt x="12" y="421"/>
                    <a:pt x="12" y="425"/>
                  </a:cubicBezTo>
                  <a:cubicBezTo>
                    <a:pt x="12" y="607"/>
                    <a:pt x="12" y="607"/>
                    <a:pt x="12" y="607"/>
                  </a:cubicBezTo>
                  <a:cubicBezTo>
                    <a:pt x="12" y="610"/>
                    <a:pt x="13" y="613"/>
                    <a:pt x="16" y="615"/>
                  </a:cubicBezTo>
                  <a:cubicBezTo>
                    <a:pt x="18" y="616"/>
                    <a:pt x="20" y="617"/>
                    <a:pt x="22" y="617"/>
                  </a:cubicBezTo>
                  <a:cubicBezTo>
                    <a:pt x="23" y="617"/>
                    <a:pt x="25" y="616"/>
                    <a:pt x="26" y="615"/>
                  </a:cubicBezTo>
                  <a:cubicBezTo>
                    <a:pt x="226" y="509"/>
                    <a:pt x="226" y="509"/>
                    <a:pt x="226" y="509"/>
                  </a:cubicBezTo>
                  <a:cubicBezTo>
                    <a:pt x="366" y="571"/>
                    <a:pt x="366" y="571"/>
                    <a:pt x="366" y="571"/>
                  </a:cubicBezTo>
                  <a:cubicBezTo>
                    <a:pt x="370" y="573"/>
                    <a:pt x="374" y="572"/>
                    <a:pt x="377" y="569"/>
                  </a:cubicBezTo>
                  <a:cubicBezTo>
                    <a:pt x="601" y="339"/>
                    <a:pt x="601" y="339"/>
                    <a:pt x="601" y="339"/>
                  </a:cubicBezTo>
                  <a:cubicBezTo>
                    <a:pt x="602" y="338"/>
                    <a:pt x="603" y="337"/>
                    <a:pt x="603" y="336"/>
                  </a:cubicBezTo>
                  <a:cubicBezTo>
                    <a:pt x="624" y="292"/>
                    <a:pt x="624" y="292"/>
                    <a:pt x="624" y="292"/>
                  </a:cubicBezTo>
                  <a:cubicBezTo>
                    <a:pt x="625" y="289"/>
                    <a:pt x="625" y="286"/>
                    <a:pt x="624" y="284"/>
                  </a:cubicBezTo>
                  <a:cubicBezTo>
                    <a:pt x="623" y="281"/>
                    <a:pt x="621" y="279"/>
                    <a:pt x="619" y="278"/>
                  </a:cubicBezTo>
                  <a:close/>
                  <a:moveTo>
                    <a:pt x="311" y="319"/>
                  </a:moveTo>
                  <a:cubicBezTo>
                    <a:pt x="296" y="317"/>
                    <a:pt x="283" y="313"/>
                    <a:pt x="272" y="305"/>
                  </a:cubicBezTo>
                  <a:cubicBezTo>
                    <a:pt x="268" y="303"/>
                    <a:pt x="264" y="300"/>
                    <a:pt x="261" y="296"/>
                  </a:cubicBezTo>
                  <a:cubicBezTo>
                    <a:pt x="258" y="293"/>
                    <a:pt x="255" y="289"/>
                    <a:pt x="252" y="285"/>
                  </a:cubicBezTo>
                  <a:cubicBezTo>
                    <a:pt x="246" y="276"/>
                    <a:pt x="241" y="265"/>
                    <a:pt x="238" y="252"/>
                  </a:cubicBezTo>
                  <a:cubicBezTo>
                    <a:pt x="271" y="248"/>
                    <a:pt x="271" y="248"/>
                    <a:pt x="271" y="248"/>
                  </a:cubicBezTo>
                  <a:cubicBezTo>
                    <a:pt x="274" y="256"/>
                    <a:pt x="277" y="264"/>
                    <a:pt x="282" y="271"/>
                  </a:cubicBezTo>
                  <a:cubicBezTo>
                    <a:pt x="283" y="271"/>
                    <a:pt x="283" y="272"/>
                    <a:pt x="284" y="273"/>
                  </a:cubicBezTo>
                  <a:cubicBezTo>
                    <a:pt x="290" y="280"/>
                    <a:pt x="297" y="286"/>
                    <a:pt x="304" y="290"/>
                  </a:cubicBezTo>
                  <a:cubicBezTo>
                    <a:pt x="305" y="290"/>
                    <a:pt x="305" y="290"/>
                    <a:pt x="305" y="290"/>
                  </a:cubicBezTo>
                  <a:cubicBezTo>
                    <a:pt x="309" y="292"/>
                    <a:pt x="312" y="292"/>
                    <a:pt x="315" y="290"/>
                  </a:cubicBezTo>
                  <a:cubicBezTo>
                    <a:pt x="318" y="288"/>
                    <a:pt x="320" y="285"/>
                    <a:pt x="320" y="281"/>
                  </a:cubicBezTo>
                  <a:cubicBezTo>
                    <a:pt x="320" y="198"/>
                    <a:pt x="320" y="198"/>
                    <a:pt x="320" y="198"/>
                  </a:cubicBezTo>
                  <a:cubicBezTo>
                    <a:pt x="320" y="194"/>
                    <a:pt x="317" y="190"/>
                    <a:pt x="313" y="188"/>
                  </a:cubicBezTo>
                  <a:cubicBezTo>
                    <a:pt x="310" y="188"/>
                    <a:pt x="307" y="187"/>
                    <a:pt x="304" y="186"/>
                  </a:cubicBezTo>
                  <a:cubicBezTo>
                    <a:pt x="297" y="183"/>
                    <a:pt x="290" y="180"/>
                    <a:pt x="284" y="177"/>
                  </a:cubicBezTo>
                  <a:cubicBezTo>
                    <a:pt x="274" y="172"/>
                    <a:pt x="266" y="165"/>
                    <a:pt x="260" y="158"/>
                  </a:cubicBezTo>
                  <a:cubicBezTo>
                    <a:pt x="256" y="152"/>
                    <a:pt x="252" y="146"/>
                    <a:pt x="250" y="139"/>
                  </a:cubicBezTo>
                  <a:cubicBezTo>
                    <a:pt x="247" y="133"/>
                    <a:pt x="246" y="126"/>
                    <a:pt x="245" y="119"/>
                  </a:cubicBezTo>
                  <a:cubicBezTo>
                    <a:pt x="245" y="116"/>
                    <a:pt x="245" y="113"/>
                    <a:pt x="245" y="110"/>
                  </a:cubicBezTo>
                  <a:cubicBezTo>
                    <a:pt x="245" y="90"/>
                    <a:pt x="250" y="75"/>
                    <a:pt x="262" y="62"/>
                  </a:cubicBezTo>
                  <a:cubicBezTo>
                    <a:pt x="275" y="49"/>
                    <a:pt x="290" y="41"/>
                    <a:pt x="311" y="39"/>
                  </a:cubicBezTo>
                  <a:cubicBezTo>
                    <a:pt x="316" y="39"/>
                    <a:pt x="320" y="35"/>
                    <a:pt x="320" y="29"/>
                  </a:cubicBezTo>
                  <a:cubicBezTo>
                    <a:pt x="320" y="20"/>
                    <a:pt x="320" y="20"/>
                    <a:pt x="320" y="20"/>
                  </a:cubicBezTo>
                  <a:cubicBezTo>
                    <a:pt x="329" y="20"/>
                    <a:pt x="329" y="20"/>
                    <a:pt x="329" y="20"/>
                  </a:cubicBezTo>
                  <a:cubicBezTo>
                    <a:pt x="329" y="29"/>
                    <a:pt x="329" y="29"/>
                    <a:pt x="329" y="29"/>
                  </a:cubicBezTo>
                  <a:cubicBezTo>
                    <a:pt x="329" y="34"/>
                    <a:pt x="332" y="39"/>
                    <a:pt x="337" y="39"/>
                  </a:cubicBezTo>
                  <a:cubicBezTo>
                    <a:pt x="356" y="42"/>
                    <a:pt x="371" y="48"/>
                    <a:pt x="382" y="58"/>
                  </a:cubicBezTo>
                  <a:cubicBezTo>
                    <a:pt x="391" y="67"/>
                    <a:pt x="397" y="77"/>
                    <a:pt x="401" y="90"/>
                  </a:cubicBezTo>
                  <a:cubicBezTo>
                    <a:pt x="370" y="94"/>
                    <a:pt x="370" y="94"/>
                    <a:pt x="370" y="94"/>
                  </a:cubicBezTo>
                  <a:cubicBezTo>
                    <a:pt x="365" y="80"/>
                    <a:pt x="356" y="70"/>
                    <a:pt x="343" y="64"/>
                  </a:cubicBezTo>
                  <a:cubicBezTo>
                    <a:pt x="340" y="63"/>
                    <a:pt x="336" y="63"/>
                    <a:pt x="333" y="65"/>
                  </a:cubicBezTo>
                  <a:cubicBezTo>
                    <a:pt x="330" y="67"/>
                    <a:pt x="329" y="70"/>
                    <a:pt x="329" y="73"/>
                  </a:cubicBezTo>
                  <a:cubicBezTo>
                    <a:pt x="329" y="151"/>
                    <a:pt x="329" y="151"/>
                    <a:pt x="329" y="151"/>
                  </a:cubicBezTo>
                  <a:cubicBezTo>
                    <a:pt x="329" y="155"/>
                    <a:pt x="332" y="159"/>
                    <a:pt x="336" y="161"/>
                  </a:cubicBezTo>
                  <a:cubicBezTo>
                    <a:pt x="366" y="169"/>
                    <a:pt x="386" y="179"/>
                    <a:pt x="396" y="191"/>
                  </a:cubicBezTo>
                  <a:cubicBezTo>
                    <a:pt x="406" y="203"/>
                    <a:pt x="411" y="218"/>
                    <a:pt x="411" y="237"/>
                  </a:cubicBezTo>
                  <a:cubicBezTo>
                    <a:pt x="411" y="259"/>
                    <a:pt x="405" y="277"/>
                    <a:pt x="392" y="291"/>
                  </a:cubicBezTo>
                  <a:cubicBezTo>
                    <a:pt x="379" y="306"/>
                    <a:pt x="361" y="315"/>
                    <a:pt x="337" y="318"/>
                  </a:cubicBezTo>
                  <a:cubicBezTo>
                    <a:pt x="332" y="319"/>
                    <a:pt x="329" y="323"/>
                    <a:pt x="329" y="328"/>
                  </a:cubicBezTo>
                  <a:cubicBezTo>
                    <a:pt x="329" y="336"/>
                    <a:pt x="329" y="336"/>
                    <a:pt x="329" y="336"/>
                  </a:cubicBezTo>
                  <a:cubicBezTo>
                    <a:pt x="320" y="334"/>
                    <a:pt x="320" y="334"/>
                    <a:pt x="320" y="334"/>
                  </a:cubicBezTo>
                  <a:cubicBezTo>
                    <a:pt x="320" y="329"/>
                    <a:pt x="320" y="329"/>
                    <a:pt x="320" y="329"/>
                  </a:cubicBezTo>
                  <a:cubicBezTo>
                    <a:pt x="320" y="324"/>
                    <a:pt x="316" y="320"/>
                    <a:pt x="311" y="319"/>
                  </a:cubicBezTo>
                  <a:close/>
                  <a:moveTo>
                    <a:pt x="20" y="285"/>
                  </a:moveTo>
                  <a:cubicBezTo>
                    <a:pt x="20" y="139"/>
                    <a:pt x="20" y="139"/>
                    <a:pt x="20" y="139"/>
                  </a:cubicBezTo>
                  <a:cubicBezTo>
                    <a:pt x="229" y="139"/>
                    <a:pt x="229" y="139"/>
                    <a:pt x="229" y="139"/>
                  </a:cubicBezTo>
                  <a:cubicBezTo>
                    <a:pt x="232" y="151"/>
                    <a:pt x="237" y="161"/>
                    <a:pt x="245" y="171"/>
                  </a:cubicBezTo>
                  <a:cubicBezTo>
                    <a:pt x="254" y="182"/>
                    <a:pt x="267" y="192"/>
                    <a:pt x="284" y="199"/>
                  </a:cubicBezTo>
                  <a:cubicBezTo>
                    <a:pt x="284" y="229"/>
                    <a:pt x="284" y="229"/>
                    <a:pt x="284" y="229"/>
                  </a:cubicBezTo>
                  <a:cubicBezTo>
                    <a:pt x="282" y="228"/>
                    <a:pt x="280" y="227"/>
                    <a:pt x="277" y="227"/>
                  </a:cubicBezTo>
                  <a:cubicBezTo>
                    <a:pt x="226" y="233"/>
                    <a:pt x="226" y="233"/>
                    <a:pt x="226" y="233"/>
                  </a:cubicBezTo>
                  <a:cubicBezTo>
                    <a:pt x="223" y="233"/>
                    <a:pt x="220" y="235"/>
                    <a:pt x="219" y="237"/>
                  </a:cubicBezTo>
                  <a:cubicBezTo>
                    <a:pt x="217" y="239"/>
                    <a:pt x="216" y="242"/>
                    <a:pt x="217" y="244"/>
                  </a:cubicBezTo>
                  <a:cubicBezTo>
                    <a:pt x="219" y="260"/>
                    <a:pt x="223" y="273"/>
                    <a:pt x="229" y="285"/>
                  </a:cubicBezTo>
                  <a:lnTo>
                    <a:pt x="20" y="285"/>
                  </a:lnTo>
                  <a:close/>
                  <a:moveTo>
                    <a:pt x="586" y="326"/>
                  </a:moveTo>
                  <a:cubicBezTo>
                    <a:pt x="368" y="550"/>
                    <a:pt x="368" y="550"/>
                    <a:pt x="368" y="550"/>
                  </a:cubicBezTo>
                  <a:cubicBezTo>
                    <a:pt x="230" y="489"/>
                    <a:pt x="230" y="489"/>
                    <a:pt x="230" y="489"/>
                  </a:cubicBezTo>
                  <a:cubicBezTo>
                    <a:pt x="227" y="488"/>
                    <a:pt x="224" y="488"/>
                    <a:pt x="221" y="490"/>
                  </a:cubicBezTo>
                  <a:cubicBezTo>
                    <a:pt x="32" y="590"/>
                    <a:pt x="32" y="590"/>
                    <a:pt x="32" y="590"/>
                  </a:cubicBezTo>
                  <a:cubicBezTo>
                    <a:pt x="32" y="431"/>
                    <a:pt x="32" y="431"/>
                    <a:pt x="32" y="431"/>
                  </a:cubicBezTo>
                  <a:cubicBezTo>
                    <a:pt x="225" y="328"/>
                    <a:pt x="225" y="328"/>
                    <a:pt x="225" y="328"/>
                  </a:cubicBezTo>
                  <a:cubicBezTo>
                    <a:pt x="229" y="330"/>
                    <a:pt x="229" y="330"/>
                    <a:pt x="229" y="330"/>
                  </a:cubicBezTo>
                  <a:cubicBezTo>
                    <a:pt x="235" y="333"/>
                    <a:pt x="235" y="333"/>
                    <a:pt x="235" y="333"/>
                  </a:cubicBezTo>
                  <a:cubicBezTo>
                    <a:pt x="234" y="331"/>
                    <a:pt x="234" y="331"/>
                    <a:pt x="234" y="331"/>
                  </a:cubicBezTo>
                  <a:cubicBezTo>
                    <a:pt x="300" y="349"/>
                    <a:pt x="300" y="349"/>
                    <a:pt x="300" y="349"/>
                  </a:cubicBezTo>
                  <a:cubicBezTo>
                    <a:pt x="310" y="352"/>
                    <a:pt x="310" y="352"/>
                    <a:pt x="310" y="352"/>
                  </a:cubicBezTo>
                  <a:cubicBezTo>
                    <a:pt x="316" y="353"/>
                    <a:pt x="316" y="353"/>
                    <a:pt x="316" y="353"/>
                  </a:cubicBezTo>
                  <a:cubicBezTo>
                    <a:pt x="320" y="355"/>
                    <a:pt x="320" y="355"/>
                    <a:pt x="320" y="355"/>
                  </a:cubicBezTo>
                  <a:cubicBezTo>
                    <a:pt x="322" y="355"/>
                    <a:pt x="322" y="355"/>
                    <a:pt x="322" y="355"/>
                  </a:cubicBezTo>
                  <a:cubicBezTo>
                    <a:pt x="339" y="360"/>
                    <a:pt x="339" y="360"/>
                    <a:pt x="339" y="360"/>
                  </a:cubicBezTo>
                  <a:cubicBezTo>
                    <a:pt x="349" y="362"/>
                    <a:pt x="349" y="362"/>
                    <a:pt x="349" y="362"/>
                  </a:cubicBezTo>
                  <a:cubicBezTo>
                    <a:pt x="394" y="375"/>
                    <a:pt x="394" y="375"/>
                    <a:pt x="394" y="375"/>
                  </a:cubicBezTo>
                  <a:cubicBezTo>
                    <a:pt x="409" y="379"/>
                    <a:pt x="409" y="379"/>
                    <a:pt x="409" y="379"/>
                  </a:cubicBezTo>
                  <a:cubicBezTo>
                    <a:pt x="401" y="394"/>
                    <a:pt x="401" y="394"/>
                    <a:pt x="401" y="394"/>
                  </a:cubicBezTo>
                  <a:cubicBezTo>
                    <a:pt x="386" y="423"/>
                    <a:pt x="386" y="423"/>
                    <a:pt x="386" y="423"/>
                  </a:cubicBezTo>
                  <a:cubicBezTo>
                    <a:pt x="289" y="390"/>
                    <a:pt x="289" y="390"/>
                    <a:pt x="289" y="390"/>
                  </a:cubicBezTo>
                  <a:cubicBezTo>
                    <a:pt x="286" y="389"/>
                    <a:pt x="283" y="390"/>
                    <a:pt x="280" y="392"/>
                  </a:cubicBezTo>
                  <a:cubicBezTo>
                    <a:pt x="279" y="393"/>
                    <a:pt x="277" y="394"/>
                    <a:pt x="277" y="396"/>
                  </a:cubicBezTo>
                  <a:cubicBezTo>
                    <a:pt x="275" y="402"/>
                    <a:pt x="278" y="407"/>
                    <a:pt x="283" y="409"/>
                  </a:cubicBezTo>
                  <a:cubicBezTo>
                    <a:pt x="387" y="445"/>
                    <a:pt x="387" y="445"/>
                    <a:pt x="387" y="445"/>
                  </a:cubicBezTo>
                  <a:cubicBezTo>
                    <a:pt x="388" y="445"/>
                    <a:pt x="389" y="445"/>
                    <a:pt x="390" y="445"/>
                  </a:cubicBezTo>
                  <a:cubicBezTo>
                    <a:pt x="394" y="445"/>
                    <a:pt x="397" y="443"/>
                    <a:pt x="399" y="440"/>
                  </a:cubicBezTo>
                  <a:cubicBezTo>
                    <a:pt x="432" y="377"/>
                    <a:pt x="432" y="377"/>
                    <a:pt x="432" y="377"/>
                  </a:cubicBezTo>
                  <a:cubicBezTo>
                    <a:pt x="433" y="377"/>
                    <a:pt x="433" y="377"/>
                    <a:pt x="433" y="377"/>
                  </a:cubicBezTo>
                  <a:cubicBezTo>
                    <a:pt x="541" y="320"/>
                    <a:pt x="541" y="320"/>
                    <a:pt x="541" y="320"/>
                  </a:cubicBezTo>
                  <a:cubicBezTo>
                    <a:pt x="542" y="319"/>
                    <a:pt x="544" y="318"/>
                    <a:pt x="545" y="316"/>
                  </a:cubicBezTo>
                  <a:cubicBezTo>
                    <a:pt x="567" y="277"/>
                    <a:pt x="567" y="277"/>
                    <a:pt x="567" y="277"/>
                  </a:cubicBezTo>
                  <a:cubicBezTo>
                    <a:pt x="602" y="292"/>
                    <a:pt x="602" y="292"/>
                    <a:pt x="602" y="292"/>
                  </a:cubicBezTo>
                  <a:lnTo>
                    <a:pt x="586"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20">
              <a:extLst>
                <a:ext uri="{FF2B5EF4-FFF2-40B4-BE49-F238E27FC236}">
                  <a16:creationId xmlns:a16="http://schemas.microsoft.com/office/drawing/2014/main" id="{EC75112A-EAF8-4016-A6DA-FC4C6012EFF1}"/>
                </a:ext>
              </a:extLst>
            </p:cNvPr>
            <p:cNvSpPr>
              <a:spLocks noEditPoints="1"/>
            </p:cNvSpPr>
            <p:nvPr/>
          </p:nvSpPr>
          <p:spPr bwMode="auto">
            <a:xfrm>
              <a:off x="4959350" y="6113463"/>
              <a:ext cx="66675" cy="122238"/>
            </a:xfrm>
            <a:custGeom>
              <a:avLst/>
              <a:gdLst>
                <a:gd name="T0" fmla="*/ 10 w 53"/>
                <a:gd name="T1" fmla="*/ 98 h 98"/>
                <a:gd name="T2" fmla="*/ 11 w 53"/>
                <a:gd name="T3" fmla="*/ 98 h 98"/>
                <a:gd name="T4" fmla="*/ 42 w 53"/>
                <a:gd name="T5" fmla="*/ 81 h 98"/>
                <a:gd name="T6" fmla="*/ 53 w 53"/>
                <a:gd name="T7" fmla="*/ 48 h 98"/>
                <a:gd name="T8" fmla="*/ 43 w 53"/>
                <a:gd name="T9" fmla="*/ 19 h 98"/>
                <a:gd name="T10" fmla="*/ 12 w 53"/>
                <a:gd name="T11" fmla="*/ 1 h 98"/>
                <a:gd name="T12" fmla="*/ 4 w 53"/>
                <a:gd name="T13" fmla="*/ 3 h 98"/>
                <a:gd name="T14" fmla="*/ 0 w 53"/>
                <a:gd name="T15" fmla="*/ 11 h 98"/>
                <a:gd name="T16" fmla="*/ 0 w 53"/>
                <a:gd name="T17" fmla="*/ 88 h 98"/>
                <a:gd name="T18" fmla="*/ 3 w 53"/>
                <a:gd name="T19" fmla="*/ 96 h 98"/>
                <a:gd name="T20" fmla="*/ 10 w 53"/>
                <a:gd name="T21" fmla="*/ 98 h 98"/>
                <a:gd name="T22" fmla="*/ 20 w 53"/>
                <a:gd name="T23" fmla="*/ 25 h 98"/>
                <a:gd name="T24" fmla="*/ 28 w 53"/>
                <a:gd name="T25" fmla="*/ 32 h 98"/>
                <a:gd name="T26" fmla="*/ 33 w 53"/>
                <a:gd name="T27" fmla="*/ 48 h 98"/>
                <a:gd name="T28" fmla="*/ 26 w 53"/>
                <a:gd name="T29" fmla="*/ 68 h 98"/>
                <a:gd name="T30" fmla="*/ 20 w 53"/>
                <a:gd name="T31" fmla="*/ 74 h 98"/>
                <a:gd name="T32" fmla="*/ 20 w 53"/>
                <a:gd name="T33" fmla="*/ 2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8">
                  <a:moveTo>
                    <a:pt x="10" y="98"/>
                  </a:moveTo>
                  <a:cubicBezTo>
                    <a:pt x="10" y="98"/>
                    <a:pt x="11" y="98"/>
                    <a:pt x="11" y="98"/>
                  </a:cubicBezTo>
                  <a:cubicBezTo>
                    <a:pt x="24" y="96"/>
                    <a:pt x="34" y="90"/>
                    <a:pt x="42" y="81"/>
                  </a:cubicBezTo>
                  <a:cubicBezTo>
                    <a:pt x="49" y="72"/>
                    <a:pt x="53" y="61"/>
                    <a:pt x="53" y="48"/>
                  </a:cubicBezTo>
                  <a:cubicBezTo>
                    <a:pt x="53" y="37"/>
                    <a:pt x="50" y="27"/>
                    <a:pt x="43" y="19"/>
                  </a:cubicBezTo>
                  <a:cubicBezTo>
                    <a:pt x="37" y="11"/>
                    <a:pt x="26" y="5"/>
                    <a:pt x="12" y="1"/>
                  </a:cubicBezTo>
                  <a:cubicBezTo>
                    <a:pt x="9" y="0"/>
                    <a:pt x="6" y="1"/>
                    <a:pt x="4" y="3"/>
                  </a:cubicBezTo>
                  <a:cubicBezTo>
                    <a:pt x="1" y="5"/>
                    <a:pt x="0" y="7"/>
                    <a:pt x="0" y="11"/>
                  </a:cubicBezTo>
                  <a:cubicBezTo>
                    <a:pt x="0" y="88"/>
                    <a:pt x="0" y="88"/>
                    <a:pt x="0" y="88"/>
                  </a:cubicBezTo>
                  <a:cubicBezTo>
                    <a:pt x="0" y="91"/>
                    <a:pt x="1" y="94"/>
                    <a:pt x="3" y="96"/>
                  </a:cubicBezTo>
                  <a:cubicBezTo>
                    <a:pt x="5" y="97"/>
                    <a:pt x="7" y="98"/>
                    <a:pt x="10" y="98"/>
                  </a:cubicBezTo>
                  <a:close/>
                  <a:moveTo>
                    <a:pt x="20" y="25"/>
                  </a:moveTo>
                  <a:cubicBezTo>
                    <a:pt x="23" y="27"/>
                    <a:pt x="26" y="29"/>
                    <a:pt x="28" y="32"/>
                  </a:cubicBezTo>
                  <a:cubicBezTo>
                    <a:pt x="31" y="36"/>
                    <a:pt x="33" y="42"/>
                    <a:pt x="33" y="48"/>
                  </a:cubicBezTo>
                  <a:cubicBezTo>
                    <a:pt x="33" y="56"/>
                    <a:pt x="31" y="62"/>
                    <a:pt x="26" y="68"/>
                  </a:cubicBezTo>
                  <a:cubicBezTo>
                    <a:pt x="24" y="70"/>
                    <a:pt x="22" y="72"/>
                    <a:pt x="20" y="74"/>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21">
              <a:extLst>
                <a:ext uri="{FF2B5EF4-FFF2-40B4-BE49-F238E27FC236}">
                  <a16:creationId xmlns:a16="http://schemas.microsoft.com/office/drawing/2014/main" id="{440C7660-3EA2-44B6-9058-1A37B7EF1710}"/>
                </a:ext>
              </a:extLst>
            </p:cNvPr>
            <p:cNvSpPr>
              <a:spLocks noEditPoints="1"/>
            </p:cNvSpPr>
            <p:nvPr/>
          </p:nvSpPr>
          <p:spPr bwMode="auto">
            <a:xfrm>
              <a:off x="4891088" y="5945188"/>
              <a:ext cx="57150" cy="111125"/>
            </a:xfrm>
            <a:custGeom>
              <a:avLst/>
              <a:gdLst>
                <a:gd name="T0" fmla="*/ 46 w 46"/>
                <a:gd name="T1" fmla="*/ 11 h 89"/>
                <a:gd name="T2" fmla="*/ 42 w 46"/>
                <a:gd name="T3" fmla="*/ 3 h 89"/>
                <a:gd name="T4" fmla="*/ 33 w 46"/>
                <a:gd name="T5" fmla="*/ 1 h 89"/>
                <a:gd name="T6" fmla="*/ 9 w 46"/>
                <a:gd name="T7" fmla="*/ 18 h 89"/>
                <a:gd name="T8" fmla="*/ 0 w 46"/>
                <a:gd name="T9" fmla="*/ 45 h 89"/>
                <a:gd name="T10" fmla="*/ 2 w 46"/>
                <a:gd name="T11" fmla="*/ 57 h 89"/>
                <a:gd name="T12" fmla="*/ 8 w 46"/>
                <a:gd name="T13" fmla="*/ 71 h 89"/>
                <a:gd name="T14" fmla="*/ 30 w 46"/>
                <a:gd name="T15" fmla="*/ 88 h 89"/>
                <a:gd name="T16" fmla="*/ 32 w 46"/>
                <a:gd name="T17" fmla="*/ 89 h 89"/>
                <a:gd name="T18" fmla="*/ 36 w 46"/>
                <a:gd name="T19" fmla="*/ 89 h 89"/>
                <a:gd name="T20" fmla="*/ 41 w 46"/>
                <a:gd name="T21" fmla="*/ 88 h 89"/>
                <a:gd name="T22" fmla="*/ 46 w 46"/>
                <a:gd name="T23" fmla="*/ 79 h 89"/>
                <a:gd name="T24" fmla="*/ 46 w 46"/>
                <a:gd name="T25" fmla="*/ 11 h 89"/>
                <a:gd name="T26" fmla="*/ 26 w 46"/>
                <a:gd name="T27" fmla="*/ 59 h 89"/>
                <a:gd name="T28" fmla="*/ 24 w 46"/>
                <a:gd name="T29" fmla="*/ 58 h 89"/>
                <a:gd name="T30" fmla="*/ 20 w 46"/>
                <a:gd name="T31" fmla="*/ 45 h 89"/>
                <a:gd name="T32" fmla="*/ 25 w 46"/>
                <a:gd name="T33" fmla="*/ 30 h 89"/>
                <a:gd name="T34" fmla="*/ 26 w 46"/>
                <a:gd name="T35" fmla="*/ 29 h 89"/>
                <a:gd name="T36" fmla="*/ 26 w 46"/>
                <a:gd name="T37"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89">
                  <a:moveTo>
                    <a:pt x="46" y="11"/>
                  </a:moveTo>
                  <a:cubicBezTo>
                    <a:pt x="46" y="7"/>
                    <a:pt x="44" y="4"/>
                    <a:pt x="42" y="3"/>
                  </a:cubicBezTo>
                  <a:cubicBezTo>
                    <a:pt x="39" y="1"/>
                    <a:pt x="36" y="0"/>
                    <a:pt x="33" y="1"/>
                  </a:cubicBezTo>
                  <a:cubicBezTo>
                    <a:pt x="23" y="5"/>
                    <a:pt x="15" y="10"/>
                    <a:pt x="9" y="18"/>
                  </a:cubicBezTo>
                  <a:cubicBezTo>
                    <a:pt x="3" y="26"/>
                    <a:pt x="0" y="35"/>
                    <a:pt x="0" y="45"/>
                  </a:cubicBezTo>
                  <a:cubicBezTo>
                    <a:pt x="0" y="49"/>
                    <a:pt x="1" y="53"/>
                    <a:pt x="2" y="57"/>
                  </a:cubicBezTo>
                  <a:cubicBezTo>
                    <a:pt x="3" y="62"/>
                    <a:pt x="5" y="66"/>
                    <a:pt x="8" y="71"/>
                  </a:cubicBezTo>
                  <a:cubicBezTo>
                    <a:pt x="13" y="78"/>
                    <a:pt x="21" y="83"/>
                    <a:pt x="30" y="88"/>
                  </a:cubicBezTo>
                  <a:cubicBezTo>
                    <a:pt x="31" y="88"/>
                    <a:pt x="31" y="88"/>
                    <a:pt x="32" y="89"/>
                  </a:cubicBezTo>
                  <a:cubicBezTo>
                    <a:pt x="33" y="89"/>
                    <a:pt x="34" y="89"/>
                    <a:pt x="36" y="89"/>
                  </a:cubicBezTo>
                  <a:cubicBezTo>
                    <a:pt x="38" y="89"/>
                    <a:pt x="40" y="89"/>
                    <a:pt x="41" y="88"/>
                  </a:cubicBezTo>
                  <a:cubicBezTo>
                    <a:pt x="44" y="86"/>
                    <a:pt x="46" y="83"/>
                    <a:pt x="46" y="79"/>
                  </a:cubicBezTo>
                  <a:lnTo>
                    <a:pt x="46" y="11"/>
                  </a:lnTo>
                  <a:close/>
                  <a:moveTo>
                    <a:pt x="26" y="59"/>
                  </a:moveTo>
                  <a:cubicBezTo>
                    <a:pt x="25" y="59"/>
                    <a:pt x="25" y="59"/>
                    <a:pt x="24" y="58"/>
                  </a:cubicBezTo>
                  <a:cubicBezTo>
                    <a:pt x="22" y="54"/>
                    <a:pt x="20" y="50"/>
                    <a:pt x="20" y="45"/>
                  </a:cubicBezTo>
                  <a:cubicBezTo>
                    <a:pt x="20" y="40"/>
                    <a:pt x="22" y="35"/>
                    <a:pt x="25" y="30"/>
                  </a:cubicBezTo>
                  <a:cubicBezTo>
                    <a:pt x="25" y="30"/>
                    <a:pt x="26" y="30"/>
                    <a:pt x="26" y="29"/>
                  </a:cubicBezTo>
                  <a:lnTo>
                    <a:pt x="26"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22">
              <a:extLst>
                <a:ext uri="{FF2B5EF4-FFF2-40B4-BE49-F238E27FC236}">
                  <a16:creationId xmlns:a16="http://schemas.microsoft.com/office/drawing/2014/main" id="{60E05E99-DB34-47E0-886B-0DC8E95AD218}"/>
                </a:ext>
              </a:extLst>
            </p:cNvPr>
            <p:cNvSpPr>
              <a:spLocks noEditPoints="1"/>
            </p:cNvSpPr>
            <p:nvPr/>
          </p:nvSpPr>
          <p:spPr bwMode="auto">
            <a:xfrm>
              <a:off x="4467225" y="6370638"/>
              <a:ext cx="80962" cy="304800"/>
            </a:xfrm>
            <a:custGeom>
              <a:avLst/>
              <a:gdLst>
                <a:gd name="T0" fmla="*/ 54 w 64"/>
                <a:gd name="T1" fmla="*/ 0 h 244"/>
                <a:gd name="T2" fmla="*/ 10 w 64"/>
                <a:gd name="T3" fmla="*/ 0 h 244"/>
                <a:gd name="T4" fmla="*/ 0 w 64"/>
                <a:gd name="T5" fmla="*/ 10 h 244"/>
                <a:gd name="T6" fmla="*/ 0 w 64"/>
                <a:gd name="T7" fmla="*/ 234 h 244"/>
                <a:gd name="T8" fmla="*/ 10 w 64"/>
                <a:gd name="T9" fmla="*/ 244 h 244"/>
                <a:gd name="T10" fmla="*/ 54 w 64"/>
                <a:gd name="T11" fmla="*/ 244 h 244"/>
                <a:gd name="T12" fmla="*/ 64 w 64"/>
                <a:gd name="T13" fmla="*/ 234 h 244"/>
                <a:gd name="T14" fmla="*/ 64 w 64"/>
                <a:gd name="T15" fmla="*/ 10 h 244"/>
                <a:gd name="T16" fmla="*/ 54 w 64"/>
                <a:gd name="T17" fmla="*/ 0 h 244"/>
                <a:gd name="T18" fmla="*/ 44 w 64"/>
                <a:gd name="T19" fmla="*/ 224 h 244"/>
                <a:gd name="T20" fmla="*/ 20 w 64"/>
                <a:gd name="T21" fmla="*/ 224 h 244"/>
                <a:gd name="T22" fmla="*/ 20 w 64"/>
                <a:gd name="T23" fmla="*/ 20 h 244"/>
                <a:gd name="T24" fmla="*/ 44 w 64"/>
                <a:gd name="T25" fmla="*/ 20 h 244"/>
                <a:gd name="T26" fmla="*/ 44 w 6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244">
                  <a:moveTo>
                    <a:pt x="54" y="0"/>
                  </a:moveTo>
                  <a:cubicBezTo>
                    <a:pt x="10" y="0"/>
                    <a:pt x="10" y="0"/>
                    <a:pt x="10" y="0"/>
                  </a:cubicBezTo>
                  <a:cubicBezTo>
                    <a:pt x="5" y="0"/>
                    <a:pt x="0" y="4"/>
                    <a:pt x="0" y="10"/>
                  </a:cubicBezTo>
                  <a:cubicBezTo>
                    <a:pt x="0" y="234"/>
                    <a:pt x="0" y="234"/>
                    <a:pt x="0" y="234"/>
                  </a:cubicBezTo>
                  <a:cubicBezTo>
                    <a:pt x="0" y="240"/>
                    <a:pt x="5" y="244"/>
                    <a:pt x="10" y="244"/>
                  </a:cubicBezTo>
                  <a:cubicBezTo>
                    <a:pt x="54" y="244"/>
                    <a:pt x="54" y="244"/>
                    <a:pt x="54" y="244"/>
                  </a:cubicBezTo>
                  <a:cubicBezTo>
                    <a:pt x="59" y="244"/>
                    <a:pt x="64" y="240"/>
                    <a:pt x="64" y="234"/>
                  </a:cubicBezTo>
                  <a:cubicBezTo>
                    <a:pt x="64" y="10"/>
                    <a:pt x="64" y="10"/>
                    <a:pt x="64" y="10"/>
                  </a:cubicBezTo>
                  <a:cubicBezTo>
                    <a:pt x="64" y="4"/>
                    <a:pt x="59" y="0"/>
                    <a:pt x="54" y="0"/>
                  </a:cubicBezTo>
                  <a:close/>
                  <a:moveTo>
                    <a:pt x="44" y="224"/>
                  </a:moveTo>
                  <a:cubicBezTo>
                    <a:pt x="20" y="224"/>
                    <a:pt x="20" y="224"/>
                    <a:pt x="20" y="224"/>
                  </a:cubicBezTo>
                  <a:cubicBezTo>
                    <a:pt x="20" y="20"/>
                    <a:pt x="20" y="20"/>
                    <a:pt x="20" y="20"/>
                  </a:cubicBezTo>
                  <a:cubicBezTo>
                    <a:pt x="44" y="20"/>
                    <a:pt x="44" y="20"/>
                    <a:pt x="44" y="20"/>
                  </a:cubicBezTo>
                  <a:lnTo>
                    <a:pt x="44"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23">
              <a:extLst>
                <a:ext uri="{FF2B5EF4-FFF2-40B4-BE49-F238E27FC236}">
                  <a16:creationId xmlns:a16="http://schemas.microsoft.com/office/drawing/2014/main" id="{CF7B91B1-27DB-4537-B212-C85B25EC8CD5}"/>
                </a:ext>
              </a:extLst>
            </p:cNvPr>
            <p:cNvSpPr>
              <a:spLocks noEditPoints="1"/>
            </p:cNvSpPr>
            <p:nvPr/>
          </p:nvSpPr>
          <p:spPr bwMode="auto">
            <a:xfrm>
              <a:off x="4659313" y="6054725"/>
              <a:ext cx="155575" cy="15716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05 h 125"/>
                <a:gd name="T12" fmla="*/ 20 w 125"/>
                <a:gd name="T13" fmla="*/ 62 h 125"/>
                <a:gd name="T14" fmla="*/ 63 w 125"/>
                <a:gd name="T15" fmla="*/ 20 h 125"/>
                <a:gd name="T16" fmla="*/ 105 w 125"/>
                <a:gd name="T17" fmla="*/ 62 h 125"/>
                <a:gd name="T18" fmla="*/ 63 w 125"/>
                <a:gd name="T19" fmla="*/ 10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05"/>
                  </a:moveTo>
                  <a:cubicBezTo>
                    <a:pt x="39" y="105"/>
                    <a:pt x="20" y="86"/>
                    <a:pt x="20" y="62"/>
                  </a:cubicBezTo>
                  <a:cubicBezTo>
                    <a:pt x="20" y="39"/>
                    <a:pt x="39" y="20"/>
                    <a:pt x="63" y="20"/>
                  </a:cubicBezTo>
                  <a:cubicBezTo>
                    <a:pt x="86" y="20"/>
                    <a:pt x="105" y="39"/>
                    <a:pt x="105" y="62"/>
                  </a:cubicBezTo>
                  <a:cubicBezTo>
                    <a:pt x="105" y="86"/>
                    <a:pt x="86" y="105"/>
                    <a:pt x="63"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myP_Server">
            <a:extLst>
              <a:ext uri="{FF2B5EF4-FFF2-40B4-BE49-F238E27FC236}">
                <a16:creationId xmlns:a16="http://schemas.microsoft.com/office/drawing/2014/main" id="{C9EA2945-43DD-499A-8FE2-D23CD53D1FF3}"/>
              </a:ext>
            </a:extLst>
          </p:cNvPr>
          <p:cNvGrpSpPr/>
          <p:nvPr/>
        </p:nvGrpSpPr>
        <p:grpSpPr>
          <a:xfrm>
            <a:off x="9847796" y="2285457"/>
            <a:ext cx="355758" cy="354868"/>
            <a:chOff x="4972448" y="2995216"/>
            <a:chExt cx="533564" cy="532230"/>
          </a:xfrm>
          <a:solidFill>
            <a:schemeClr val="tx1"/>
          </a:solidFill>
        </p:grpSpPr>
        <p:sp>
          <p:nvSpPr>
            <p:cNvPr id="103" name="Freeform 619">
              <a:extLst>
                <a:ext uri="{FF2B5EF4-FFF2-40B4-BE49-F238E27FC236}">
                  <a16:creationId xmlns:a16="http://schemas.microsoft.com/office/drawing/2014/main" id="{E6D4F907-FBA9-4F09-81AC-538E152BB82E}"/>
                </a:ext>
              </a:extLst>
            </p:cNvPr>
            <p:cNvSpPr>
              <a:spLocks/>
            </p:cNvSpPr>
            <p:nvPr/>
          </p:nvSpPr>
          <p:spPr bwMode="auto">
            <a:xfrm>
              <a:off x="4972448" y="2995216"/>
              <a:ext cx="344149" cy="125387"/>
            </a:xfrm>
            <a:custGeom>
              <a:avLst/>
              <a:gdLst>
                <a:gd name="T0" fmla="*/ 22 w 297"/>
                <a:gd name="T1" fmla="*/ 81 h 108"/>
                <a:gd name="T2" fmla="*/ 45 w 297"/>
                <a:gd name="T3" fmla="*/ 91 h 108"/>
                <a:gd name="T4" fmla="*/ 54 w 297"/>
                <a:gd name="T5" fmla="*/ 95 h 108"/>
                <a:gd name="T6" fmla="*/ 74 w 297"/>
                <a:gd name="T7" fmla="*/ 100 h 108"/>
                <a:gd name="T8" fmla="*/ 85 w 297"/>
                <a:gd name="T9" fmla="*/ 102 h 108"/>
                <a:gd name="T10" fmla="*/ 97 w 297"/>
                <a:gd name="T11" fmla="*/ 104 h 108"/>
                <a:gd name="T12" fmla="*/ 109 w 297"/>
                <a:gd name="T13" fmla="*/ 105 h 108"/>
                <a:gd name="T14" fmla="*/ 122 w 297"/>
                <a:gd name="T15" fmla="*/ 107 h 108"/>
                <a:gd name="T16" fmla="*/ 136 w 297"/>
                <a:gd name="T17" fmla="*/ 107 h 108"/>
                <a:gd name="T18" fmla="*/ 161 w 297"/>
                <a:gd name="T19" fmla="*/ 107 h 108"/>
                <a:gd name="T20" fmla="*/ 174 w 297"/>
                <a:gd name="T21" fmla="*/ 107 h 108"/>
                <a:gd name="T22" fmla="*/ 188 w 297"/>
                <a:gd name="T23" fmla="*/ 105 h 108"/>
                <a:gd name="T24" fmla="*/ 200 w 297"/>
                <a:gd name="T25" fmla="*/ 104 h 108"/>
                <a:gd name="T26" fmla="*/ 211 w 297"/>
                <a:gd name="T27" fmla="*/ 102 h 108"/>
                <a:gd name="T28" fmla="*/ 223 w 297"/>
                <a:gd name="T29" fmla="*/ 100 h 108"/>
                <a:gd name="T30" fmla="*/ 243 w 297"/>
                <a:gd name="T31" fmla="*/ 95 h 108"/>
                <a:gd name="T32" fmla="*/ 252 w 297"/>
                <a:gd name="T33" fmla="*/ 91 h 108"/>
                <a:gd name="T34" fmla="*/ 275 w 297"/>
                <a:gd name="T35" fmla="*/ 81 h 108"/>
                <a:gd name="T36" fmla="*/ 297 w 297"/>
                <a:gd name="T37" fmla="*/ 54 h 108"/>
                <a:gd name="T38" fmla="*/ 275 w 297"/>
                <a:gd name="T39" fmla="*/ 27 h 108"/>
                <a:gd name="T40" fmla="*/ 252 w 297"/>
                <a:gd name="T41" fmla="*/ 16 h 108"/>
                <a:gd name="T42" fmla="*/ 243 w 297"/>
                <a:gd name="T43" fmla="*/ 13 h 108"/>
                <a:gd name="T44" fmla="*/ 223 w 297"/>
                <a:gd name="T45" fmla="*/ 8 h 108"/>
                <a:gd name="T46" fmla="*/ 211 w 297"/>
                <a:gd name="T47" fmla="*/ 5 h 108"/>
                <a:gd name="T48" fmla="*/ 200 w 297"/>
                <a:gd name="T49" fmla="*/ 4 h 108"/>
                <a:gd name="T50" fmla="*/ 188 w 297"/>
                <a:gd name="T51" fmla="*/ 2 h 108"/>
                <a:gd name="T52" fmla="*/ 174 w 297"/>
                <a:gd name="T53" fmla="*/ 1 h 108"/>
                <a:gd name="T54" fmla="*/ 161 w 297"/>
                <a:gd name="T55" fmla="*/ 0 h 108"/>
                <a:gd name="T56" fmla="*/ 136 w 297"/>
                <a:gd name="T57" fmla="*/ 0 h 108"/>
                <a:gd name="T58" fmla="*/ 122 w 297"/>
                <a:gd name="T59" fmla="*/ 1 h 108"/>
                <a:gd name="T60" fmla="*/ 109 w 297"/>
                <a:gd name="T61" fmla="*/ 2 h 108"/>
                <a:gd name="T62" fmla="*/ 97 w 297"/>
                <a:gd name="T63" fmla="*/ 4 h 108"/>
                <a:gd name="T64" fmla="*/ 85 w 297"/>
                <a:gd name="T65" fmla="*/ 5 h 108"/>
                <a:gd name="T66" fmla="*/ 74 w 297"/>
                <a:gd name="T67" fmla="*/ 8 h 108"/>
                <a:gd name="T68" fmla="*/ 54 w 297"/>
                <a:gd name="T69" fmla="*/ 13 h 108"/>
                <a:gd name="T70" fmla="*/ 45 w 297"/>
                <a:gd name="T71" fmla="*/ 16 h 108"/>
                <a:gd name="T72" fmla="*/ 22 w 297"/>
                <a:gd name="T73" fmla="*/ 27 h 108"/>
                <a:gd name="T74" fmla="*/ 4 w 297"/>
                <a:gd name="T75" fmla="*/ 43 h 108"/>
                <a:gd name="T76" fmla="*/ 0 w 297"/>
                <a:gd name="T77" fmla="*/ 54 h 108"/>
                <a:gd name="T78" fmla="*/ 22 w 297"/>
                <a:gd name="T79"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108">
                  <a:moveTo>
                    <a:pt x="22" y="81"/>
                  </a:moveTo>
                  <a:cubicBezTo>
                    <a:pt x="22" y="81"/>
                    <a:pt x="22" y="81"/>
                    <a:pt x="22" y="81"/>
                  </a:cubicBezTo>
                  <a:cubicBezTo>
                    <a:pt x="28" y="85"/>
                    <a:pt x="35" y="88"/>
                    <a:pt x="44" y="91"/>
                  </a:cubicBezTo>
                  <a:cubicBezTo>
                    <a:pt x="44" y="91"/>
                    <a:pt x="44" y="91"/>
                    <a:pt x="45" y="91"/>
                  </a:cubicBezTo>
                  <a:cubicBezTo>
                    <a:pt x="47" y="92"/>
                    <a:pt x="50" y="93"/>
                    <a:pt x="53" y="94"/>
                  </a:cubicBezTo>
                  <a:cubicBezTo>
                    <a:pt x="53" y="94"/>
                    <a:pt x="53" y="94"/>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5"/>
                    <a:pt x="109" y="105"/>
                  </a:cubicBezTo>
                  <a:cubicBezTo>
                    <a:pt x="112" y="106"/>
                    <a:pt x="116" y="106"/>
                    <a:pt x="120" y="106"/>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7" y="107"/>
                    <a:pt x="171" y="107"/>
                    <a:pt x="174" y="107"/>
                  </a:cubicBezTo>
                  <a:cubicBezTo>
                    <a:pt x="175" y="107"/>
                    <a:pt x="176" y="107"/>
                    <a:pt x="177" y="106"/>
                  </a:cubicBezTo>
                  <a:cubicBezTo>
                    <a:pt x="180" y="106"/>
                    <a:pt x="184" y="106"/>
                    <a:pt x="188" y="105"/>
                  </a:cubicBezTo>
                  <a:cubicBezTo>
                    <a:pt x="188" y="105"/>
                    <a:pt x="189" y="105"/>
                    <a:pt x="189" y="105"/>
                  </a:cubicBezTo>
                  <a:cubicBezTo>
                    <a:pt x="193" y="105"/>
                    <a:pt x="196" y="105"/>
                    <a:pt x="200" y="104"/>
                  </a:cubicBezTo>
                  <a:cubicBezTo>
                    <a:pt x="200" y="104"/>
                    <a:pt x="200" y="104"/>
                    <a:pt x="201" y="104"/>
                  </a:cubicBezTo>
                  <a:cubicBezTo>
                    <a:pt x="204" y="103"/>
                    <a:pt x="208" y="103"/>
                    <a:pt x="211" y="102"/>
                  </a:cubicBezTo>
                  <a:cubicBezTo>
                    <a:pt x="212" y="102"/>
                    <a:pt x="212" y="102"/>
                    <a:pt x="213" y="102"/>
                  </a:cubicBezTo>
                  <a:cubicBezTo>
                    <a:pt x="216" y="101"/>
                    <a:pt x="220" y="101"/>
                    <a:pt x="223" y="100"/>
                  </a:cubicBezTo>
                  <a:cubicBezTo>
                    <a:pt x="223" y="100"/>
                    <a:pt x="224" y="100"/>
                    <a:pt x="224" y="100"/>
                  </a:cubicBezTo>
                  <a:cubicBezTo>
                    <a:pt x="231" y="98"/>
                    <a:pt x="237" y="96"/>
                    <a:pt x="243" y="95"/>
                  </a:cubicBezTo>
                  <a:cubicBezTo>
                    <a:pt x="243" y="94"/>
                    <a:pt x="243" y="94"/>
                    <a:pt x="244" y="94"/>
                  </a:cubicBezTo>
                  <a:cubicBezTo>
                    <a:pt x="247" y="93"/>
                    <a:pt x="249" y="92"/>
                    <a:pt x="252" y="91"/>
                  </a:cubicBezTo>
                  <a:cubicBezTo>
                    <a:pt x="252" y="91"/>
                    <a:pt x="253" y="91"/>
                    <a:pt x="253" y="91"/>
                  </a:cubicBezTo>
                  <a:cubicBezTo>
                    <a:pt x="261" y="88"/>
                    <a:pt x="269" y="85"/>
                    <a:pt x="275" y="81"/>
                  </a:cubicBezTo>
                  <a:cubicBezTo>
                    <a:pt x="275" y="81"/>
                    <a:pt x="275" y="81"/>
                    <a:pt x="275" y="81"/>
                  </a:cubicBezTo>
                  <a:cubicBezTo>
                    <a:pt x="289" y="72"/>
                    <a:pt x="297" y="63"/>
                    <a:pt x="297" y="54"/>
                  </a:cubicBezTo>
                  <a:cubicBezTo>
                    <a:pt x="297" y="45"/>
                    <a:pt x="289" y="35"/>
                    <a:pt x="275" y="27"/>
                  </a:cubicBezTo>
                  <a:cubicBezTo>
                    <a:pt x="275" y="27"/>
                    <a:pt x="275" y="27"/>
                    <a:pt x="275" y="27"/>
                  </a:cubicBezTo>
                  <a:cubicBezTo>
                    <a:pt x="269" y="23"/>
                    <a:pt x="261" y="20"/>
                    <a:pt x="253" y="16"/>
                  </a:cubicBezTo>
                  <a:cubicBezTo>
                    <a:pt x="253" y="16"/>
                    <a:pt x="252" y="16"/>
                    <a:pt x="252" y="16"/>
                  </a:cubicBezTo>
                  <a:cubicBezTo>
                    <a:pt x="249" y="15"/>
                    <a:pt x="247" y="14"/>
                    <a:pt x="244" y="13"/>
                  </a:cubicBezTo>
                  <a:cubicBezTo>
                    <a:pt x="243" y="13"/>
                    <a:pt x="243" y="13"/>
                    <a:pt x="243" y="13"/>
                  </a:cubicBezTo>
                  <a:cubicBezTo>
                    <a:pt x="237" y="11"/>
                    <a:pt x="231" y="9"/>
                    <a:pt x="224" y="8"/>
                  </a:cubicBezTo>
                  <a:cubicBezTo>
                    <a:pt x="224" y="8"/>
                    <a:pt x="223" y="8"/>
                    <a:pt x="223" y="8"/>
                  </a:cubicBezTo>
                  <a:cubicBezTo>
                    <a:pt x="220" y="7"/>
                    <a:pt x="216" y="6"/>
                    <a:pt x="213" y="6"/>
                  </a:cubicBezTo>
                  <a:cubicBezTo>
                    <a:pt x="212" y="6"/>
                    <a:pt x="212" y="5"/>
                    <a:pt x="211" y="5"/>
                  </a:cubicBezTo>
                  <a:cubicBezTo>
                    <a:pt x="208" y="5"/>
                    <a:pt x="204" y="4"/>
                    <a:pt x="201" y="4"/>
                  </a:cubicBezTo>
                  <a:cubicBezTo>
                    <a:pt x="200" y="4"/>
                    <a:pt x="200" y="4"/>
                    <a:pt x="200" y="4"/>
                  </a:cubicBezTo>
                  <a:cubicBezTo>
                    <a:pt x="196" y="3"/>
                    <a:pt x="193" y="3"/>
                    <a:pt x="189" y="2"/>
                  </a:cubicBezTo>
                  <a:cubicBezTo>
                    <a:pt x="189" y="2"/>
                    <a:pt x="188" y="2"/>
                    <a:pt x="188" y="2"/>
                  </a:cubicBezTo>
                  <a:cubicBezTo>
                    <a:pt x="184" y="2"/>
                    <a:pt x="180" y="1"/>
                    <a:pt x="177" y="1"/>
                  </a:cubicBezTo>
                  <a:cubicBezTo>
                    <a:pt x="176" y="1"/>
                    <a:pt x="175" y="1"/>
                    <a:pt x="174" y="1"/>
                  </a:cubicBezTo>
                  <a:cubicBezTo>
                    <a:pt x="171" y="1"/>
                    <a:pt x="167" y="0"/>
                    <a:pt x="163" y="0"/>
                  </a:cubicBezTo>
                  <a:cubicBezTo>
                    <a:pt x="162" y="0"/>
                    <a:pt x="161" y="0"/>
                    <a:pt x="161" y="0"/>
                  </a:cubicBezTo>
                  <a:cubicBezTo>
                    <a:pt x="157" y="0"/>
                    <a:pt x="153" y="0"/>
                    <a:pt x="148" y="0"/>
                  </a:cubicBezTo>
                  <a:cubicBezTo>
                    <a:pt x="144" y="0"/>
                    <a:pt x="140" y="0"/>
                    <a:pt x="136" y="0"/>
                  </a:cubicBezTo>
                  <a:cubicBezTo>
                    <a:pt x="135" y="0"/>
                    <a:pt x="134" y="0"/>
                    <a:pt x="134" y="0"/>
                  </a:cubicBezTo>
                  <a:cubicBezTo>
                    <a:pt x="130" y="0"/>
                    <a:pt x="126" y="1"/>
                    <a:pt x="122" y="1"/>
                  </a:cubicBezTo>
                  <a:cubicBezTo>
                    <a:pt x="121" y="1"/>
                    <a:pt x="121" y="1"/>
                    <a:pt x="120" y="1"/>
                  </a:cubicBezTo>
                  <a:cubicBezTo>
                    <a:pt x="116" y="1"/>
                    <a:pt x="112" y="2"/>
                    <a:pt x="109" y="2"/>
                  </a:cubicBezTo>
                  <a:cubicBezTo>
                    <a:pt x="108" y="2"/>
                    <a:pt x="108" y="2"/>
                    <a:pt x="108" y="2"/>
                  </a:cubicBezTo>
                  <a:cubicBezTo>
                    <a:pt x="104" y="3"/>
                    <a:pt x="100" y="3"/>
                    <a:pt x="97" y="4"/>
                  </a:cubicBezTo>
                  <a:cubicBezTo>
                    <a:pt x="96" y="4"/>
                    <a:pt x="96" y="4"/>
                    <a:pt x="96" y="4"/>
                  </a:cubicBezTo>
                  <a:cubicBezTo>
                    <a:pt x="92" y="4"/>
                    <a:pt x="89" y="5"/>
                    <a:pt x="85" y="5"/>
                  </a:cubicBezTo>
                  <a:cubicBezTo>
                    <a:pt x="85" y="5"/>
                    <a:pt x="84" y="6"/>
                    <a:pt x="84" y="6"/>
                  </a:cubicBezTo>
                  <a:cubicBezTo>
                    <a:pt x="80" y="6"/>
                    <a:pt x="77" y="7"/>
                    <a:pt x="74" y="8"/>
                  </a:cubicBezTo>
                  <a:cubicBezTo>
                    <a:pt x="73" y="8"/>
                    <a:pt x="73" y="8"/>
                    <a:pt x="73" y="8"/>
                  </a:cubicBezTo>
                  <a:cubicBezTo>
                    <a:pt x="66" y="9"/>
                    <a:pt x="60" y="11"/>
                    <a:pt x="54" y="13"/>
                  </a:cubicBezTo>
                  <a:cubicBezTo>
                    <a:pt x="53" y="13"/>
                    <a:pt x="53" y="13"/>
                    <a:pt x="53" y="13"/>
                  </a:cubicBezTo>
                  <a:cubicBezTo>
                    <a:pt x="50" y="14"/>
                    <a:pt x="47" y="15"/>
                    <a:pt x="45" y="16"/>
                  </a:cubicBezTo>
                  <a:cubicBezTo>
                    <a:pt x="44" y="16"/>
                    <a:pt x="44" y="16"/>
                    <a:pt x="44" y="16"/>
                  </a:cubicBezTo>
                  <a:cubicBezTo>
                    <a:pt x="35" y="20"/>
                    <a:pt x="28" y="23"/>
                    <a:pt x="22" y="27"/>
                  </a:cubicBezTo>
                  <a:cubicBezTo>
                    <a:pt x="22" y="27"/>
                    <a:pt x="22" y="27"/>
                    <a:pt x="22" y="27"/>
                  </a:cubicBezTo>
                  <a:cubicBezTo>
                    <a:pt x="13" y="32"/>
                    <a:pt x="7" y="37"/>
                    <a:pt x="4" y="43"/>
                  </a:cubicBezTo>
                  <a:cubicBezTo>
                    <a:pt x="4" y="43"/>
                    <a:pt x="4" y="43"/>
                    <a:pt x="4" y="43"/>
                  </a:cubicBezTo>
                  <a:cubicBezTo>
                    <a:pt x="1" y="46"/>
                    <a:pt x="0" y="50"/>
                    <a:pt x="0" y="54"/>
                  </a:cubicBezTo>
                  <a:cubicBezTo>
                    <a:pt x="0" y="57"/>
                    <a:pt x="1" y="61"/>
                    <a:pt x="3" y="65"/>
                  </a:cubicBezTo>
                  <a:cubicBezTo>
                    <a:pt x="7" y="70"/>
                    <a:pt x="13" y="76"/>
                    <a:pt x="2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620">
              <a:extLst>
                <a:ext uri="{FF2B5EF4-FFF2-40B4-BE49-F238E27FC236}">
                  <a16:creationId xmlns:a16="http://schemas.microsoft.com/office/drawing/2014/main" id="{940194CD-6CD4-476C-86A2-7EF0707F1758}"/>
                </a:ext>
              </a:extLst>
            </p:cNvPr>
            <p:cNvSpPr>
              <a:spLocks/>
            </p:cNvSpPr>
            <p:nvPr/>
          </p:nvSpPr>
          <p:spPr bwMode="auto">
            <a:xfrm>
              <a:off x="5193877" y="3291343"/>
              <a:ext cx="90706" cy="90706"/>
            </a:xfrm>
            <a:custGeom>
              <a:avLst/>
              <a:gdLst>
                <a:gd name="T0" fmla="*/ 65 w 78"/>
                <a:gd name="T1" fmla="*/ 52 h 78"/>
                <a:gd name="T2" fmla="*/ 26 w 78"/>
                <a:gd name="T3" fmla="*/ 13 h 78"/>
                <a:gd name="T4" fmla="*/ 13 w 78"/>
                <a:gd name="T5" fmla="*/ 0 h 78"/>
                <a:gd name="T6" fmla="*/ 0 w 78"/>
                <a:gd name="T7" fmla="*/ 13 h 78"/>
                <a:gd name="T8" fmla="*/ 65 w 78"/>
                <a:gd name="T9" fmla="*/ 78 h 78"/>
                <a:gd name="T10" fmla="*/ 78 w 78"/>
                <a:gd name="T11" fmla="*/ 65 h 78"/>
                <a:gd name="T12" fmla="*/ 65 w 78"/>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78" h="78">
                  <a:moveTo>
                    <a:pt x="65" y="52"/>
                  </a:moveTo>
                  <a:cubicBezTo>
                    <a:pt x="44" y="52"/>
                    <a:pt x="26" y="34"/>
                    <a:pt x="26" y="13"/>
                  </a:cubicBezTo>
                  <a:cubicBezTo>
                    <a:pt x="26" y="6"/>
                    <a:pt x="20" y="0"/>
                    <a:pt x="13" y="0"/>
                  </a:cubicBezTo>
                  <a:cubicBezTo>
                    <a:pt x="6" y="0"/>
                    <a:pt x="0" y="6"/>
                    <a:pt x="0" y="13"/>
                  </a:cubicBezTo>
                  <a:cubicBezTo>
                    <a:pt x="0" y="49"/>
                    <a:pt x="29" y="78"/>
                    <a:pt x="65" y="78"/>
                  </a:cubicBezTo>
                  <a:cubicBezTo>
                    <a:pt x="72" y="78"/>
                    <a:pt x="78" y="72"/>
                    <a:pt x="78" y="65"/>
                  </a:cubicBezTo>
                  <a:cubicBezTo>
                    <a:pt x="78" y="58"/>
                    <a:pt x="72" y="52"/>
                    <a:pt x="6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621">
              <a:extLst>
                <a:ext uri="{FF2B5EF4-FFF2-40B4-BE49-F238E27FC236}">
                  <a16:creationId xmlns:a16="http://schemas.microsoft.com/office/drawing/2014/main" id="{B8CE3D4E-C1A6-4259-A88A-D6DEFCA2A4CF}"/>
                </a:ext>
              </a:extLst>
            </p:cNvPr>
            <p:cNvSpPr>
              <a:spLocks noChangeArrowheads="1"/>
            </p:cNvSpPr>
            <p:nvPr/>
          </p:nvSpPr>
          <p:spPr bwMode="auto">
            <a:xfrm>
              <a:off x="5200547" y="3253994"/>
              <a:ext cx="32014" cy="293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622">
              <a:extLst>
                <a:ext uri="{FF2B5EF4-FFF2-40B4-BE49-F238E27FC236}">
                  <a16:creationId xmlns:a16="http://schemas.microsoft.com/office/drawing/2014/main" id="{B9911BE0-34DC-411A-8DD3-39D62E3DD412}"/>
                </a:ext>
              </a:extLst>
            </p:cNvPr>
            <p:cNvSpPr>
              <a:spLocks noEditPoints="1"/>
            </p:cNvSpPr>
            <p:nvPr/>
          </p:nvSpPr>
          <p:spPr bwMode="auto">
            <a:xfrm>
              <a:off x="4972448" y="3091257"/>
              <a:ext cx="533564" cy="436189"/>
            </a:xfrm>
            <a:custGeom>
              <a:avLst/>
              <a:gdLst>
                <a:gd name="T0" fmla="*/ 384 w 460"/>
                <a:gd name="T1" fmla="*/ 180 h 378"/>
                <a:gd name="T2" fmla="*/ 297 w 460"/>
                <a:gd name="T3" fmla="*/ 0 h 378"/>
                <a:gd name="T4" fmla="*/ 244 w 460"/>
                <a:gd name="T5" fmla="*/ 41 h 378"/>
                <a:gd name="T6" fmla="*/ 211 w 460"/>
                <a:gd name="T7" fmla="*/ 49 h 378"/>
                <a:gd name="T8" fmla="*/ 177 w 460"/>
                <a:gd name="T9" fmla="*/ 53 h 378"/>
                <a:gd name="T10" fmla="*/ 136 w 460"/>
                <a:gd name="T11" fmla="*/ 54 h 378"/>
                <a:gd name="T12" fmla="*/ 107 w 460"/>
                <a:gd name="T13" fmla="*/ 52 h 378"/>
                <a:gd name="T14" fmla="*/ 74 w 460"/>
                <a:gd name="T15" fmla="*/ 46 h 378"/>
                <a:gd name="T16" fmla="*/ 44 w 460"/>
                <a:gd name="T17" fmla="*/ 37 h 378"/>
                <a:gd name="T18" fmla="*/ 0 w 460"/>
                <a:gd name="T19" fmla="*/ 54 h 378"/>
                <a:gd name="T20" fmla="*/ 44 w 460"/>
                <a:gd name="T21" fmla="*/ 91 h 378"/>
                <a:gd name="T22" fmla="*/ 74 w 460"/>
                <a:gd name="T23" fmla="*/ 100 h 378"/>
                <a:gd name="T24" fmla="*/ 107 w 460"/>
                <a:gd name="T25" fmla="*/ 105 h 378"/>
                <a:gd name="T26" fmla="*/ 136 w 460"/>
                <a:gd name="T27" fmla="*/ 107 h 378"/>
                <a:gd name="T28" fmla="*/ 166 w 460"/>
                <a:gd name="T29" fmla="*/ 107 h 378"/>
                <a:gd name="T30" fmla="*/ 134 w 460"/>
                <a:gd name="T31" fmla="*/ 136 h 378"/>
                <a:gd name="T32" fmla="*/ 97 w 460"/>
                <a:gd name="T33" fmla="*/ 132 h 378"/>
                <a:gd name="T34" fmla="*/ 73 w 460"/>
                <a:gd name="T35" fmla="*/ 128 h 378"/>
                <a:gd name="T36" fmla="*/ 22 w 460"/>
                <a:gd name="T37" fmla="*/ 109 h 378"/>
                <a:gd name="T38" fmla="*/ 0 w 460"/>
                <a:gd name="T39" fmla="*/ 136 h 378"/>
                <a:gd name="T40" fmla="*/ 45 w 460"/>
                <a:gd name="T41" fmla="*/ 174 h 378"/>
                <a:gd name="T42" fmla="*/ 84 w 460"/>
                <a:gd name="T43" fmla="*/ 184 h 378"/>
                <a:gd name="T44" fmla="*/ 109 w 460"/>
                <a:gd name="T45" fmla="*/ 188 h 378"/>
                <a:gd name="T46" fmla="*/ 142 w 460"/>
                <a:gd name="T47" fmla="*/ 190 h 378"/>
                <a:gd name="T48" fmla="*/ 120 w 460"/>
                <a:gd name="T49" fmla="*/ 217 h 378"/>
                <a:gd name="T50" fmla="*/ 85 w 460"/>
                <a:gd name="T51" fmla="*/ 213 h 378"/>
                <a:gd name="T52" fmla="*/ 53 w 460"/>
                <a:gd name="T53" fmla="*/ 205 h 378"/>
                <a:gd name="T54" fmla="*/ 3 w 460"/>
                <a:gd name="T55" fmla="*/ 175 h 378"/>
                <a:gd name="T56" fmla="*/ 22 w 460"/>
                <a:gd name="T57" fmla="*/ 245 h 378"/>
                <a:gd name="T58" fmla="*/ 54 w 460"/>
                <a:gd name="T59" fmla="*/ 259 h 378"/>
                <a:gd name="T60" fmla="*/ 96 w 460"/>
                <a:gd name="T61" fmla="*/ 268 h 378"/>
                <a:gd name="T62" fmla="*/ 122 w 460"/>
                <a:gd name="T63" fmla="*/ 271 h 378"/>
                <a:gd name="T64" fmla="*/ 163 w 460"/>
                <a:gd name="T65" fmla="*/ 271 h 378"/>
                <a:gd name="T66" fmla="*/ 213 w 460"/>
                <a:gd name="T67" fmla="*/ 294 h 378"/>
                <a:gd name="T68" fmla="*/ 188 w 460"/>
                <a:gd name="T69" fmla="*/ 298 h 378"/>
                <a:gd name="T70" fmla="*/ 148 w 460"/>
                <a:gd name="T71" fmla="*/ 300 h 378"/>
                <a:gd name="T72" fmla="*/ 109 w 460"/>
                <a:gd name="T73" fmla="*/ 298 h 378"/>
                <a:gd name="T74" fmla="*/ 84 w 460"/>
                <a:gd name="T75" fmla="*/ 294 h 378"/>
                <a:gd name="T76" fmla="*/ 45 w 460"/>
                <a:gd name="T77" fmla="*/ 284 h 378"/>
                <a:gd name="T78" fmla="*/ 0 w 460"/>
                <a:gd name="T79" fmla="*/ 246 h 378"/>
                <a:gd name="T80" fmla="*/ 22 w 460"/>
                <a:gd name="T81" fmla="*/ 327 h 378"/>
                <a:gd name="T82" fmla="*/ 73 w 460"/>
                <a:gd name="T83" fmla="*/ 346 h 378"/>
                <a:gd name="T84" fmla="*/ 97 w 460"/>
                <a:gd name="T85" fmla="*/ 350 h 378"/>
                <a:gd name="T86" fmla="*/ 134 w 460"/>
                <a:gd name="T87" fmla="*/ 353 h 378"/>
                <a:gd name="T88" fmla="*/ 174 w 460"/>
                <a:gd name="T89" fmla="*/ 353 h 378"/>
                <a:gd name="T90" fmla="*/ 201 w 460"/>
                <a:gd name="T91" fmla="*/ 350 h 378"/>
                <a:gd name="T92" fmla="*/ 243 w 460"/>
                <a:gd name="T93" fmla="*/ 341 h 378"/>
                <a:gd name="T94" fmla="*/ 275 w 460"/>
                <a:gd name="T95" fmla="*/ 327 h 378"/>
                <a:gd name="T96" fmla="*/ 349 w 460"/>
                <a:gd name="T97" fmla="*/ 291 h 378"/>
                <a:gd name="T98" fmla="*/ 454 w 460"/>
                <a:gd name="T99" fmla="*/ 347 h 378"/>
                <a:gd name="T100" fmla="*/ 358 w 460"/>
                <a:gd name="T101"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 h="378">
                  <a:moveTo>
                    <a:pt x="460" y="341"/>
                  </a:moveTo>
                  <a:cubicBezTo>
                    <a:pt x="380" y="260"/>
                    <a:pt x="380" y="260"/>
                    <a:pt x="380" y="260"/>
                  </a:cubicBezTo>
                  <a:cubicBezTo>
                    <a:pt x="374" y="267"/>
                    <a:pt x="374" y="267"/>
                    <a:pt x="374" y="267"/>
                  </a:cubicBezTo>
                  <a:cubicBezTo>
                    <a:pt x="360" y="253"/>
                    <a:pt x="360" y="253"/>
                    <a:pt x="360" y="253"/>
                  </a:cubicBezTo>
                  <a:cubicBezTo>
                    <a:pt x="375" y="233"/>
                    <a:pt x="384" y="207"/>
                    <a:pt x="384" y="180"/>
                  </a:cubicBezTo>
                  <a:cubicBezTo>
                    <a:pt x="384" y="124"/>
                    <a:pt x="346" y="77"/>
                    <a:pt x="294" y="63"/>
                  </a:cubicBezTo>
                  <a:cubicBezTo>
                    <a:pt x="294" y="63"/>
                    <a:pt x="294" y="63"/>
                    <a:pt x="294" y="63"/>
                  </a:cubicBezTo>
                  <a:cubicBezTo>
                    <a:pt x="296" y="60"/>
                    <a:pt x="297" y="57"/>
                    <a:pt x="297" y="54"/>
                  </a:cubicBezTo>
                  <a:cubicBezTo>
                    <a:pt x="297" y="54"/>
                    <a:pt x="297" y="54"/>
                    <a:pt x="297" y="54"/>
                  </a:cubicBezTo>
                  <a:cubicBezTo>
                    <a:pt x="297" y="0"/>
                    <a:pt x="297" y="0"/>
                    <a:pt x="297" y="0"/>
                  </a:cubicBezTo>
                  <a:cubicBezTo>
                    <a:pt x="297" y="9"/>
                    <a:pt x="289" y="19"/>
                    <a:pt x="275" y="27"/>
                  </a:cubicBezTo>
                  <a:cubicBezTo>
                    <a:pt x="275" y="27"/>
                    <a:pt x="275" y="27"/>
                    <a:pt x="275" y="27"/>
                  </a:cubicBezTo>
                  <a:cubicBezTo>
                    <a:pt x="269" y="31"/>
                    <a:pt x="261" y="34"/>
                    <a:pt x="253" y="37"/>
                  </a:cubicBezTo>
                  <a:cubicBezTo>
                    <a:pt x="253" y="38"/>
                    <a:pt x="252" y="38"/>
                    <a:pt x="252" y="38"/>
                  </a:cubicBezTo>
                  <a:cubicBezTo>
                    <a:pt x="249" y="39"/>
                    <a:pt x="247" y="40"/>
                    <a:pt x="244" y="41"/>
                  </a:cubicBezTo>
                  <a:cubicBezTo>
                    <a:pt x="243" y="41"/>
                    <a:pt x="243" y="41"/>
                    <a:pt x="243" y="41"/>
                  </a:cubicBezTo>
                  <a:cubicBezTo>
                    <a:pt x="237" y="43"/>
                    <a:pt x="231" y="44"/>
                    <a:pt x="224" y="46"/>
                  </a:cubicBezTo>
                  <a:cubicBezTo>
                    <a:pt x="224" y="46"/>
                    <a:pt x="223" y="46"/>
                    <a:pt x="223" y="46"/>
                  </a:cubicBezTo>
                  <a:cubicBezTo>
                    <a:pt x="220" y="47"/>
                    <a:pt x="216" y="48"/>
                    <a:pt x="213" y="48"/>
                  </a:cubicBezTo>
                  <a:cubicBezTo>
                    <a:pt x="212" y="48"/>
                    <a:pt x="212" y="48"/>
                    <a:pt x="211" y="49"/>
                  </a:cubicBezTo>
                  <a:cubicBezTo>
                    <a:pt x="208" y="49"/>
                    <a:pt x="204" y="50"/>
                    <a:pt x="201" y="50"/>
                  </a:cubicBezTo>
                  <a:cubicBezTo>
                    <a:pt x="200" y="50"/>
                    <a:pt x="200" y="50"/>
                    <a:pt x="200" y="50"/>
                  </a:cubicBezTo>
                  <a:cubicBezTo>
                    <a:pt x="196" y="51"/>
                    <a:pt x="193" y="51"/>
                    <a:pt x="189" y="52"/>
                  </a:cubicBezTo>
                  <a:cubicBezTo>
                    <a:pt x="189" y="52"/>
                    <a:pt x="188" y="52"/>
                    <a:pt x="188" y="52"/>
                  </a:cubicBezTo>
                  <a:cubicBezTo>
                    <a:pt x="184" y="52"/>
                    <a:pt x="180" y="53"/>
                    <a:pt x="177" y="53"/>
                  </a:cubicBezTo>
                  <a:cubicBezTo>
                    <a:pt x="176" y="53"/>
                    <a:pt x="175" y="53"/>
                    <a:pt x="174" y="53"/>
                  </a:cubicBezTo>
                  <a:cubicBezTo>
                    <a:pt x="171" y="53"/>
                    <a:pt x="167" y="53"/>
                    <a:pt x="163" y="54"/>
                  </a:cubicBezTo>
                  <a:cubicBezTo>
                    <a:pt x="162" y="54"/>
                    <a:pt x="161" y="54"/>
                    <a:pt x="161" y="54"/>
                  </a:cubicBezTo>
                  <a:cubicBezTo>
                    <a:pt x="157" y="54"/>
                    <a:pt x="153" y="54"/>
                    <a:pt x="148" y="54"/>
                  </a:cubicBezTo>
                  <a:cubicBezTo>
                    <a:pt x="144" y="54"/>
                    <a:pt x="140" y="54"/>
                    <a:pt x="136" y="54"/>
                  </a:cubicBezTo>
                  <a:cubicBezTo>
                    <a:pt x="135" y="54"/>
                    <a:pt x="134" y="54"/>
                    <a:pt x="134" y="54"/>
                  </a:cubicBezTo>
                  <a:cubicBezTo>
                    <a:pt x="130" y="53"/>
                    <a:pt x="126" y="53"/>
                    <a:pt x="122" y="53"/>
                  </a:cubicBezTo>
                  <a:cubicBezTo>
                    <a:pt x="121" y="53"/>
                    <a:pt x="121" y="53"/>
                    <a:pt x="120" y="53"/>
                  </a:cubicBezTo>
                  <a:cubicBezTo>
                    <a:pt x="116" y="53"/>
                    <a:pt x="112" y="52"/>
                    <a:pt x="109" y="52"/>
                  </a:cubicBezTo>
                  <a:cubicBezTo>
                    <a:pt x="108" y="52"/>
                    <a:pt x="108" y="52"/>
                    <a:pt x="107" y="52"/>
                  </a:cubicBezTo>
                  <a:cubicBezTo>
                    <a:pt x="104" y="51"/>
                    <a:pt x="100" y="51"/>
                    <a:pt x="97" y="50"/>
                  </a:cubicBezTo>
                  <a:cubicBezTo>
                    <a:pt x="96" y="50"/>
                    <a:pt x="96" y="50"/>
                    <a:pt x="96" y="50"/>
                  </a:cubicBezTo>
                  <a:cubicBezTo>
                    <a:pt x="92" y="50"/>
                    <a:pt x="89" y="49"/>
                    <a:pt x="85" y="49"/>
                  </a:cubicBezTo>
                  <a:cubicBezTo>
                    <a:pt x="85" y="48"/>
                    <a:pt x="84" y="48"/>
                    <a:pt x="84" y="48"/>
                  </a:cubicBezTo>
                  <a:cubicBezTo>
                    <a:pt x="80" y="48"/>
                    <a:pt x="77" y="47"/>
                    <a:pt x="74" y="46"/>
                  </a:cubicBezTo>
                  <a:cubicBezTo>
                    <a:pt x="73" y="46"/>
                    <a:pt x="73" y="46"/>
                    <a:pt x="73" y="46"/>
                  </a:cubicBezTo>
                  <a:cubicBezTo>
                    <a:pt x="66" y="44"/>
                    <a:pt x="60" y="43"/>
                    <a:pt x="54" y="41"/>
                  </a:cubicBezTo>
                  <a:cubicBezTo>
                    <a:pt x="53" y="41"/>
                    <a:pt x="53" y="41"/>
                    <a:pt x="53" y="41"/>
                  </a:cubicBezTo>
                  <a:cubicBezTo>
                    <a:pt x="50" y="40"/>
                    <a:pt x="47" y="39"/>
                    <a:pt x="45" y="38"/>
                  </a:cubicBezTo>
                  <a:cubicBezTo>
                    <a:pt x="44" y="38"/>
                    <a:pt x="44" y="38"/>
                    <a:pt x="44" y="37"/>
                  </a:cubicBezTo>
                  <a:cubicBezTo>
                    <a:pt x="35" y="34"/>
                    <a:pt x="28" y="31"/>
                    <a:pt x="22" y="27"/>
                  </a:cubicBezTo>
                  <a:cubicBezTo>
                    <a:pt x="22" y="27"/>
                    <a:pt x="22" y="27"/>
                    <a:pt x="22" y="27"/>
                  </a:cubicBezTo>
                  <a:cubicBezTo>
                    <a:pt x="13" y="22"/>
                    <a:pt x="7" y="17"/>
                    <a:pt x="3" y="11"/>
                  </a:cubicBezTo>
                  <a:cubicBezTo>
                    <a:pt x="1" y="7"/>
                    <a:pt x="0" y="4"/>
                    <a:pt x="0" y="0"/>
                  </a:cubicBezTo>
                  <a:cubicBezTo>
                    <a:pt x="0" y="54"/>
                    <a:pt x="0" y="54"/>
                    <a:pt x="0" y="54"/>
                  </a:cubicBezTo>
                  <a:cubicBezTo>
                    <a:pt x="0" y="54"/>
                    <a:pt x="0" y="54"/>
                    <a:pt x="0" y="54"/>
                  </a:cubicBezTo>
                  <a:cubicBezTo>
                    <a:pt x="0" y="58"/>
                    <a:pt x="1" y="61"/>
                    <a:pt x="3" y="65"/>
                  </a:cubicBezTo>
                  <a:cubicBezTo>
                    <a:pt x="7" y="70"/>
                    <a:pt x="13" y="76"/>
                    <a:pt x="22" y="81"/>
                  </a:cubicBezTo>
                  <a:cubicBezTo>
                    <a:pt x="22" y="81"/>
                    <a:pt x="22" y="81"/>
                    <a:pt x="22" y="81"/>
                  </a:cubicBezTo>
                  <a:cubicBezTo>
                    <a:pt x="28" y="85"/>
                    <a:pt x="35" y="88"/>
                    <a:pt x="44" y="91"/>
                  </a:cubicBezTo>
                  <a:cubicBezTo>
                    <a:pt x="44" y="91"/>
                    <a:pt x="44" y="91"/>
                    <a:pt x="45" y="91"/>
                  </a:cubicBezTo>
                  <a:cubicBezTo>
                    <a:pt x="47" y="92"/>
                    <a:pt x="50" y="93"/>
                    <a:pt x="53" y="94"/>
                  </a:cubicBezTo>
                  <a:cubicBezTo>
                    <a:pt x="53" y="94"/>
                    <a:pt x="53" y="95"/>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6"/>
                    <a:pt x="109" y="106"/>
                  </a:cubicBezTo>
                  <a:cubicBezTo>
                    <a:pt x="112" y="106"/>
                    <a:pt x="116" y="106"/>
                    <a:pt x="120" y="107"/>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4" y="107"/>
                    <a:pt x="165" y="107"/>
                    <a:pt x="166" y="107"/>
                  </a:cubicBezTo>
                  <a:cubicBezTo>
                    <a:pt x="166" y="107"/>
                    <a:pt x="166" y="107"/>
                    <a:pt x="166" y="107"/>
                  </a:cubicBezTo>
                  <a:cubicBezTo>
                    <a:pt x="159" y="116"/>
                    <a:pt x="154" y="126"/>
                    <a:pt x="149" y="136"/>
                  </a:cubicBezTo>
                  <a:cubicBezTo>
                    <a:pt x="149" y="136"/>
                    <a:pt x="149" y="136"/>
                    <a:pt x="149" y="136"/>
                  </a:cubicBezTo>
                  <a:cubicBezTo>
                    <a:pt x="149" y="136"/>
                    <a:pt x="149" y="136"/>
                    <a:pt x="148" y="136"/>
                  </a:cubicBezTo>
                  <a:cubicBezTo>
                    <a:pt x="144" y="136"/>
                    <a:pt x="140" y="136"/>
                    <a:pt x="136" y="136"/>
                  </a:cubicBezTo>
                  <a:cubicBezTo>
                    <a:pt x="135" y="136"/>
                    <a:pt x="134" y="136"/>
                    <a:pt x="134" y="136"/>
                  </a:cubicBezTo>
                  <a:cubicBezTo>
                    <a:pt x="130" y="135"/>
                    <a:pt x="126" y="135"/>
                    <a:pt x="122" y="135"/>
                  </a:cubicBezTo>
                  <a:cubicBezTo>
                    <a:pt x="121" y="135"/>
                    <a:pt x="121" y="135"/>
                    <a:pt x="120" y="135"/>
                  </a:cubicBezTo>
                  <a:cubicBezTo>
                    <a:pt x="116" y="135"/>
                    <a:pt x="112" y="134"/>
                    <a:pt x="109" y="134"/>
                  </a:cubicBezTo>
                  <a:cubicBezTo>
                    <a:pt x="108" y="134"/>
                    <a:pt x="108" y="134"/>
                    <a:pt x="107" y="134"/>
                  </a:cubicBezTo>
                  <a:cubicBezTo>
                    <a:pt x="104" y="133"/>
                    <a:pt x="100" y="133"/>
                    <a:pt x="97" y="132"/>
                  </a:cubicBezTo>
                  <a:cubicBezTo>
                    <a:pt x="96" y="132"/>
                    <a:pt x="96" y="132"/>
                    <a:pt x="96" y="132"/>
                  </a:cubicBezTo>
                  <a:cubicBezTo>
                    <a:pt x="92" y="132"/>
                    <a:pt x="89" y="131"/>
                    <a:pt x="85" y="131"/>
                  </a:cubicBezTo>
                  <a:cubicBezTo>
                    <a:pt x="85" y="130"/>
                    <a:pt x="84" y="130"/>
                    <a:pt x="84" y="130"/>
                  </a:cubicBezTo>
                  <a:cubicBezTo>
                    <a:pt x="80" y="130"/>
                    <a:pt x="77" y="129"/>
                    <a:pt x="74" y="128"/>
                  </a:cubicBezTo>
                  <a:cubicBezTo>
                    <a:pt x="73" y="128"/>
                    <a:pt x="73" y="128"/>
                    <a:pt x="73" y="128"/>
                  </a:cubicBezTo>
                  <a:cubicBezTo>
                    <a:pt x="66" y="126"/>
                    <a:pt x="60" y="125"/>
                    <a:pt x="54" y="123"/>
                  </a:cubicBezTo>
                  <a:cubicBezTo>
                    <a:pt x="53" y="123"/>
                    <a:pt x="53" y="123"/>
                    <a:pt x="53" y="123"/>
                  </a:cubicBezTo>
                  <a:cubicBezTo>
                    <a:pt x="50" y="122"/>
                    <a:pt x="47" y="121"/>
                    <a:pt x="45" y="120"/>
                  </a:cubicBezTo>
                  <a:cubicBezTo>
                    <a:pt x="44" y="120"/>
                    <a:pt x="44" y="120"/>
                    <a:pt x="44" y="120"/>
                  </a:cubicBezTo>
                  <a:cubicBezTo>
                    <a:pt x="35" y="116"/>
                    <a:pt x="28" y="113"/>
                    <a:pt x="22" y="109"/>
                  </a:cubicBezTo>
                  <a:cubicBezTo>
                    <a:pt x="22" y="109"/>
                    <a:pt x="22" y="109"/>
                    <a:pt x="22" y="109"/>
                  </a:cubicBezTo>
                  <a:cubicBezTo>
                    <a:pt x="13" y="104"/>
                    <a:pt x="7" y="99"/>
                    <a:pt x="3" y="93"/>
                  </a:cubicBezTo>
                  <a:cubicBezTo>
                    <a:pt x="1" y="90"/>
                    <a:pt x="0" y="86"/>
                    <a:pt x="0" y="82"/>
                  </a:cubicBezTo>
                  <a:cubicBezTo>
                    <a:pt x="0" y="136"/>
                    <a:pt x="0" y="136"/>
                    <a:pt x="0" y="136"/>
                  </a:cubicBezTo>
                  <a:cubicBezTo>
                    <a:pt x="0" y="136"/>
                    <a:pt x="0" y="136"/>
                    <a:pt x="0" y="136"/>
                  </a:cubicBezTo>
                  <a:cubicBezTo>
                    <a:pt x="0" y="140"/>
                    <a:pt x="1" y="143"/>
                    <a:pt x="3" y="147"/>
                  </a:cubicBezTo>
                  <a:cubicBezTo>
                    <a:pt x="7" y="152"/>
                    <a:pt x="13" y="158"/>
                    <a:pt x="22" y="163"/>
                  </a:cubicBezTo>
                  <a:cubicBezTo>
                    <a:pt x="22" y="163"/>
                    <a:pt x="22" y="163"/>
                    <a:pt x="22" y="163"/>
                  </a:cubicBezTo>
                  <a:cubicBezTo>
                    <a:pt x="28" y="167"/>
                    <a:pt x="35" y="170"/>
                    <a:pt x="44" y="173"/>
                  </a:cubicBezTo>
                  <a:cubicBezTo>
                    <a:pt x="44" y="173"/>
                    <a:pt x="44" y="173"/>
                    <a:pt x="45" y="174"/>
                  </a:cubicBezTo>
                  <a:cubicBezTo>
                    <a:pt x="47" y="175"/>
                    <a:pt x="50" y="175"/>
                    <a:pt x="53" y="176"/>
                  </a:cubicBezTo>
                  <a:cubicBezTo>
                    <a:pt x="53" y="177"/>
                    <a:pt x="53" y="177"/>
                    <a:pt x="54" y="177"/>
                  </a:cubicBezTo>
                  <a:cubicBezTo>
                    <a:pt x="60" y="179"/>
                    <a:pt x="66" y="180"/>
                    <a:pt x="73" y="182"/>
                  </a:cubicBezTo>
                  <a:cubicBezTo>
                    <a:pt x="73" y="182"/>
                    <a:pt x="73" y="182"/>
                    <a:pt x="74" y="182"/>
                  </a:cubicBezTo>
                  <a:cubicBezTo>
                    <a:pt x="77" y="183"/>
                    <a:pt x="80" y="183"/>
                    <a:pt x="84" y="184"/>
                  </a:cubicBezTo>
                  <a:cubicBezTo>
                    <a:pt x="84" y="184"/>
                    <a:pt x="85" y="184"/>
                    <a:pt x="85" y="184"/>
                  </a:cubicBezTo>
                  <a:cubicBezTo>
                    <a:pt x="89" y="185"/>
                    <a:pt x="92" y="185"/>
                    <a:pt x="96" y="186"/>
                  </a:cubicBezTo>
                  <a:cubicBezTo>
                    <a:pt x="96" y="186"/>
                    <a:pt x="96" y="186"/>
                    <a:pt x="97" y="186"/>
                  </a:cubicBezTo>
                  <a:cubicBezTo>
                    <a:pt x="100" y="187"/>
                    <a:pt x="104" y="187"/>
                    <a:pt x="107" y="187"/>
                  </a:cubicBezTo>
                  <a:cubicBezTo>
                    <a:pt x="108" y="188"/>
                    <a:pt x="108" y="188"/>
                    <a:pt x="109" y="188"/>
                  </a:cubicBezTo>
                  <a:cubicBezTo>
                    <a:pt x="112" y="188"/>
                    <a:pt x="116" y="188"/>
                    <a:pt x="120" y="189"/>
                  </a:cubicBezTo>
                  <a:cubicBezTo>
                    <a:pt x="121" y="189"/>
                    <a:pt x="121" y="189"/>
                    <a:pt x="122" y="189"/>
                  </a:cubicBezTo>
                  <a:cubicBezTo>
                    <a:pt x="126" y="189"/>
                    <a:pt x="130" y="189"/>
                    <a:pt x="134" y="189"/>
                  </a:cubicBezTo>
                  <a:cubicBezTo>
                    <a:pt x="134" y="189"/>
                    <a:pt x="135" y="189"/>
                    <a:pt x="136" y="189"/>
                  </a:cubicBezTo>
                  <a:cubicBezTo>
                    <a:pt x="138" y="189"/>
                    <a:pt x="140" y="189"/>
                    <a:pt x="142" y="190"/>
                  </a:cubicBezTo>
                  <a:cubicBezTo>
                    <a:pt x="142" y="199"/>
                    <a:pt x="144" y="209"/>
                    <a:pt x="147" y="218"/>
                  </a:cubicBezTo>
                  <a:cubicBezTo>
                    <a:pt x="143" y="218"/>
                    <a:pt x="139" y="218"/>
                    <a:pt x="136" y="218"/>
                  </a:cubicBezTo>
                  <a:cubicBezTo>
                    <a:pt x="135" y="218"/>
                    <a:pt x="134" y="218"/>
                    <a:pt x="134" y="218"/>
                  </a:cubicBezTo>
                  <a:cubicBezTo>
                    <a:pt x="130" y="218"/>
                    <a:pt x="126" y="217"/>
                    <a:pt x="122" y="217"/>
                  </a:cubicBezTo>
                  <a:cubicBezTo>
                    <a:pt x="121" y="217"/>
                    <a:pt x="121" y="217"/>
                    <a:pt x="120" y="217"/>
                  </a:cubicBezTo>
                  <a:cubicBezTo>
                    <a:pt x="116" y="217"/>
                    <a:pt x="112" y="216"/>
                    <a:pt x="109" y="216"/>
                  </a:cubicBezTo>
                  <a:cubicBezTo>
                    <a:pt x="108" y="216"/>
                    <a:pt x="108" y="216"/>
                    <a:pt x="107" y="216"/>
                  </a:cubicBezTo>
                  <a:cubicBezTo>
                    <a:pt x="104" y="215"/>
                    <a:pt x="100" y="215"/>
                    <a:pt x="97" y="214"/>
                  </a:cubicBezTo>
                  <a:cubicBezTo>
                    <a:pt x="96" y="214"/>
                    <a:pt x="96" y="214"/>
                    <a:pt x="96" y="214"/>
                  </a:cubicBezTo>
                  <a:cubicBezTo>
                    <a:pt x="92" y="214"/>
                    <a:pt x="89" y="213"/>
                    <a:pt x="85" y="213"/>
                  </a:cubicBezTo>
                  <a:cubicBezTo>
                    <a:pt x="85" y="213"/>
                    <a:pt x="84" y="212"/>
                    <a:pt x="84" y="212"/>
                  </a:cubicBezTo>
                  <a:cubicBezTo>
                    <a:pt x="80" y="212"/>
                    <a:pt x="77" y="211"/>
                    <a:pt x="74" y="210"/>
                  </a:cubicBezTo>
                  <a:cubicBezTo>
                    <a:pt x="73" y="210"/>
                    <a:pt x="73" y="210"/>
                    <a:pt x="73" y="210"/>
                  </a:cubicBezTo>
                  <a:cubicBezTo>
                    <a:pt x="66" y="209"/>
                    <a:pt x="60" y="207"/>
                    <a:pt x="54" y="205"/>
                  </a:cubicBezTo>
                  <a:cubicBezTo>
                    <a:pt x="53" y="205"/>
                    <a:pt x="53" y="205"/>
                    <a:pt x="53" y="205"/>
                  </a:cubicBezTo>
                  <a:cubicBezTo>
                    <a:pt x="50" y="204"/>
                    <a:pt x="47" y="203"/>
                    <a:pt x="45" y="202"/>
                  </a:cubicBezTo>
                  <a:cubicBezTo>
                    <a:pt x="44" y="202"/>
                    <a:pt x="44" y="202"/>
                    <a:pt x="44" y="202"/>
                  </a:cubicBezTo>
                  <a:cubicBezTo>
                    <a:pt x="35" y="198"/>
                    <a:pt x="28" y="195"/>
                    <a:pt x="22" y="191"/>
                  </a:cubicBezTo>
                  <a:cubicBezTo>
                    <a:pt x="22" y="191"/>
                    <a:pt x="22" y="191"/>
                    <a:pt x="22" y="191"/>
                  </a:cubicBezTo>
                  <a:cubicBezTo>
                    <a:pt x="13" y="186"/>
                    <a:pt x="7" y="181"/>
                    <a:pt x="3" y="175"/>
                  </a:cubicBezTo>
                  <a:cubicBezTo>
                    <a:pt x="1" y="172"/>
                    <a:pt x="0" y="168"/>
                    <a:pt x="0" y="164"/>
                  </a:cubicBezTo>
                  <a:cubicBezTo>
                    <a:pt x="0" y="218"/>
                    <a:pt x="0" y="218"/>
                    <a:pt x="0" y="218"/>
                  </a:cubicBezTo>
                  <a:cubicBezTo>
                    <a:pt x="0" y="218"/>
                    <a:pt x="0" y="218"/>
                    <a:pt x="0" y="218"/>
                  </a:cubicBezTo>
                  <a:cubicBezTo>
                    <a:pt x="0" y="222"/>
                    <a:pt x="1" y="225"/>
                    <a:pt x="3" y="229"/>
                  </a:cubicBezTo>
                  <a:cubicBezTo>
                    <a:pt x="7" y="234"/>
                    <a:pt x="13" y="240"/>
                    <a:pt x="22" y="245"/>
                  </a:cubicBezTo>
                  <a:cubicBezTo>
                    <a:pt x="22" y="245"/>
                    <a:pt x="22" y="245"/>
                    <a:pt x="22" y="245"/>
                  </a:cubicBezTo>
                  <a:cubicBezTo>
                    <a:pt x="28" y="249"/>
                    <a:pt x="35" y="252"/>
                    <a:pt x="44" y="255"/>
                  </a:cubicBezTo>
                  <a:cubicBezTo>
                    <a:pt x="44" y="255"/>
                    <a:pt x="44" y="256"/>
                    <a:pt x="45" y="256"/>
                  </a:cubicBezTo>
                  <a:cubicBezTo>
                    <a:pt x="47" y="257"/>
                    <a:pt x="50" y="258"/>
                    <a:pt x="53" y="258"/>
                  </a:cubicBezTo>
                  <a:cubicBezTo>
                    <a:pt x="53" y="259"/>
                    <a:pt x="53" y="259"/>
                    <a:pt x="54" y="259"/>
                  </a:cubicBezTo>
                  <a:cubicBezTo>
                    <a:pt x="60" y="261"/>
                    <a:pt x="66" y="262"/>
                    <a:pt x="73" y="264"/>
                  </a:cubicBezTo>
                  <a:cubicBezTo>
                    <a:pt x="73" y="264"/>
                    <a:pt x="73" y="264"/>
                    <a:pt x="74" y="264"/>
                  </a:cubicBezTo>
                  <a:cubicBezTo>
                    <a:pt x="77" y="265"/>
                    <a:pt x="80" y="265"/>
                    <a:pt x="84" y="266"/>
                  </a:cubicBezTo>
                  <a:cubicBezTo>
                    <a:pt x="84" y="266"/>
                    <a:pt x="85" y="266"/>
                    <a:pt x="85" y="266"/>
                  </a:cubicBezTo>
                  <a:cubicBezTo>
                    <a:pt x="89" y="267"/>
                    <a:pt x="92" y="268"/>
                    <a:pt x="96" y="268"/>
                  </a:cubicBezTo>
                  <a:cubicBezTo>
                    <a:pt x="96" y="268"/>
                    <a:pt x="96" y="268"/>
                    <a:pt x="97" y="268"/>
                  </a:cubicBezTo>
                  <a:cubicBezTo>
                    <a:pt x="100" y="269"/>
                    <a:pt x="104" y="269"/>
                    <a:pt x="107" y="270"/>
                  </a:cubicBezTo>
                  <a:cubicBezTo>
                    <a:pt x="108" y="270"/>
                    <a:pt x="108" y="270"/>
                    <a:pt x="109" y="270"/>
                  </a:cubicBezTo>
                  <a:cubicBezTo>
                    <a:pt x="112" y="270"/>
                    <a:pt x="116" y="270"/>
                    <a:pt x="120" y="271"/>
                  </a:cubicBezTo>
                  <a:cubicBezTo>
                    <a:pt x="121" y="271"/>
                    <a:pt x="121" y="271"/>
                    <a:pt x="122" y="271"/>
                  </a:cubicBezTo>
                  <a:cubicBezTo>
                    <a:pt x="126" y="271"/>
                    <a:pt x="130" y="271"/>
                    <a:pt x="134" y="271"/>
                  </a:cubicBezTo>
                  <a:cubicBezTo>
                    <a:pt x="134" y="271"/>
                    <a:pt x="135" y="271"/>
                    <a:pt x="136" y="271"/>
                  </a:cubicBezTo>
                  <a:cubicBezTo>
                    <a:pt x="140" y="272"/>
                    <a:pt x="144" y="272"/>
                    <a:pt x="148" y="272"/>
                  </a:cubicBezTo>
                  <a:cubicBezTo>
                    <a:pt x="153" y="272"/>
                    <a:pt x="157" y="272"/>
                    <a:pt x="161" y="271"/>
                  </a:cubicBezTo>
                  <a:cubicBezTo>
                    <a:pt x="161" y="271"/>
                    <a:pt x="162" y="271"/>
                    <a:pt x="163" y="271"/>
                  </a:cubicBezTo>
                  <a:cubicBezTo>
                    <a:pt x="167" y="271"/>
                    <a:pt x="171" y="271"/>
                    <a:pt x="174" y="271"/>
                  </a:cubicBezTo>
                  <a:cubicBezTo>
                    <a:pt x="175" y="271"/>
                    <a:pt x="176" y="271"/>
                    <a:pt x="177" y="271"/>
                  </a:cubicBezTo>
                  <a:cubicBezTo>
                    <a:pt x="178" y="271"/>
                    <a:pt x="180" y="270"/>
                    <a:pt x="181" y="270"/>
                  </a:cubicBezTo>
                  <a:cubicBezTo>
                    <a:pt x="192" y="280"/>
                    <a:pt x="204" y="288"/>
                    <a:pt x="218" y="293"/>
                  </a:cubicBezTo>
                  <a:cubicBezTo>
                    <a:pt x="216" y="294"/>
                    <a:pt x="215" y="294"/>
                    <a:pt x="213" y="294"/>
                  </a:cubicBezTo>
                  <a:cubicBezTo>
                    <a:pt x="212" y="294"/>
                    <a:pt x="212" y="295"/>
                    <a:pt x="211" y="295"/>
                  </a:cubicBezTo>
                  <a:cubicBezTo>
                    <a:pt x="208" y="295"/>
                    <a:pt x="204" y="296"/>
                    <a:pt x="201" y="296"/>
                  </a:cubicBezTo>
                  <a:cubicBezTo>
                    <a:pt x="200" y="296"/>
                    <a:pt x="200" y="296"/>
                    <a:pt x="200" y="297"/>
                  </a:cubicBezTo>
                  <a:cubicBezTo>
                    <a:pt x="196" y="297"/>
                    <a:pt x="193" y="297"/>
                    <a:pt x="189" y="298"/>
                  </a:cubicBezTo>
                  <a:cubicBezTo>
                    <a:pt x="189" y="298"/>
                    <a:pt x="188" y="298"/>
                    <a:pt x="188" y="298"/>
                  </a:cubicBezTo>
                  <a:cubicBezTo>
                    <a:pt x="184" y="298"/>
                    <a:pt x="180" y="299"/>
                    <a:pt x="177" y="299"/>
                  </a:cubicBezTo>
                  <a:cubicBezTo>
                    <a:pt x="176" y="299"/>
                    <a:pt x="175" y="299"/>
                    <a:pt x="174" y="299"/>
                  </a:cubicBezTo>
                  <a:cubicBezTo>
                    <a:pt x="171" y="299"/>
                    <a:pt x="167" y="300"/>
                    <a:pt x="163" y="300"/>
                  </a:cubicBezTo>
                  <a:cubicBezTo>
                    <a:pt x="162" y="300"/>
                    <a:pt x="161" y="300"/>
                    <a:pt x="161" y="300"/>
                  </a:cubicBezTo>
                  <a:cubicBezTo>
                    <a:pt x="157" y="300"/>
                    <a:pt x="153" y="300"/>
                    <a:pt x="148" y="300"/>
                  </a:cubicBezTo>
                  <a:cubicBezTo>
                    <a:pt x="144" y="300"/>
                    <a:pt x="140" y="300"/>
                    <a:pt x="136" y="300"/>
                  </a:cubicBezTo>
                  <a:cubicBezTo>
                    <a:pt x="135" y="300"/>
                    <a:pt x="134" y="300"/>
                    <a:pt x="134" y="300"/>
                  </a:cubicBezTo>
                  <a:cubicBezTo>
                    <a:pt x="130" y="300"/>
                    <a:pt x="126" y="299"/>
                    <a:pt x="122" y="299"/>
                  </a:cubicBezTo>
                  <a:cubicBezTo>
                    <a:pt x="121" y="299"/>
                    <a:pt x="121" y="299"/>
                    <a:pt x="120" y="299"/>
                  </a:cubicBezTo>
                  <a:cubicBezTo>
                    <a:pt x="116" y="299"/>
                    <a:pt x="112" y="298"/>
                    <a:pt x="109" y="298"/>
                  </a:cubicBezTo>
                  <a:cubicBezTo>
                    <a:pt x="108" y="298"/>
                    <a:pt x="108" y="298"/>
                    <a:pt x="107" y="298"/>
                  </a:cubicBezTo>
                  <a:cubicBezTo>
                    <a:pt x="104" y="297"/>
                    <a:pt x="100" y="297"/>
                    <a:pt x="97" y="297"/>
                  </a:cubicBezTo>
                  <a:cubicBezTo>
                    <a:pt x="96" y="296"/>
                    <a:pt x="96" y="296"/>
                    <a:pt x="96" y="296"/>
                  </a:cubicBezTo>
                  <a:cubicBezTo>
                    <a:pt x="92" y="296"/>
                    <a:pt x="89" y="295"/>
                    <a:pt x="85" y="295"/>
                  </a:cubicBezTo>
                  <a:cubicBezTo>
                    <a:pt x="85" y="295"/>
                    <a:pt x="84" y="294"/>
                    <a:pt x="84" y="294"/>
                  </a:cubicBezTo>
                  <a:cubicBezTo>
                    <a:pt x="80" y="294"/>
                    <a:pt x="77" y="293"/>
                    <a:pt x="74" y="292"/>
                  </a:cubicBezTo>
                  <a:cubicBezTo>
                    <a:pt x="73" y="292"/>
                    <a:pt x="73" y="292"/>
                    <a:pt x="73" y="292"/>
                  </a:cubicBezTo>
                  <a:cubicBezTo>
                    <a:pt x="66" y="291"/>
                    <a:pt x="60" y="289"/>
                    <a:pt x="54" y="287"/>
                  </a:cubicBezTo>
                  <a:cubicBezTo>
                    <a:pt x="53" y="287"/>
                    <a:pt x="53" y="287"/>
                    <a:pt x="53" y="287"/>
                  </a:cubicBezTo>
                  <a:cubicBezTo>
                    <a:pt x="50" y="286"/>
                    <a:pt x="47" y="285"/>
                    <a:pt x="45" y="284"/>
                  </a:cubicBezTo>
                  <a:cubicBezTo>
                    <a:pt x="44" y="284"/>
                    <a:pt x="44" y="284"/>
                    <a:pt x="44" y="284"/>
                  </a:cubicBezTo>
                  <a:cubicBezTo>
                    <a:pt x="35" y="280"/>
                    <a:pt x="28" y="277"/>
                    <a:pt x="22" y="273"/>
                  </a:cubicBezTo>
                  <a:cubicBezTo>
                    <a:pt x="22" y="273"/>
                    <a:pt x="22" y="273"/>
                    <a:pt x="22" y="273"/>
                  </a:cubicBezTo>
                  <a:cubicBezTo>
                    <a:pt x="13" y="268"/>
                    <a:pt x="7" y="263"/>
                    <a:pt x="3" y="257"/>
                  </a:cubicBezTo>
                  <a:cubicBezTo>
                    <a:pt x="1" y="254"/>
                    <a:pt x="0" y="250"/>
                    <a:pt x="0" y="246"/>
                  </a:cubicBezTo>
                  <a:cubicBezTo>
                    <a:pt x="0" y="300"/>
                    <a:pt x="0" y="300"/>
                    <a:pt x="0" y="300"/>
                  </a:cubicBezTo>
                  <a:cubicBezTo>
                    <a:pt x="0" y="300"/>
                    <a:pt x="0" y="300"/>
                    <a:pt x="0" y="300"/>
                  </a:cubicBezTo>
                  <a:cubicBezTo>
                    <a:pt x="0" y="304"/>
                    <a:pt x="1" y="307"/>
                    <a:pt x="3" y="311"/>
                  </a:cubicBezTo>
                  <a:cubicBezTo>
                    <a:pt x="7" y="317"/>
                    <a:pt x="13" y="322"/>
                    <a:pt x="22" y="327"/>
                  </a:cubicBezTo>
                  <a:cubicBezTo>
                    <a:pt x="22" y="327"/>
                    <a:pt x="22" y="327"/>
                    <a:pt x="22" y="327"/>
                  </a:cubicBezTo>
                  <a:cubicBezTo>
                    <a:pt x="28" y="331"/>
                    <a:pt x="35" y="334"/>
                    <a:pt x="44" y="337"/>
                  </a:cubicBezTo>
                  <a:cubicBezTo>
                    <a:pt x="44" y="337"/>
                    <a:pt x="44" y="338"/>
                    <a:pt x="45" y="338"/>
                  </a:cubicBezTo>
                  <a:cubicBezTo>
                    <a:pt x="47" y="339"/>
                    <a:pt x="50" y="340"/>
                    <a:pt x="53" y="341"/>
                  </a:cubicBezTo>
                  <a:cubicBezTo>
                    <a:pt x="53" y="341"/>
                    <a:pt x="53" y="341"/>
                    <a:pt x="54" y="341"/>
                  </a:cubicBezTo>
                  <a:cubicBezTo>
                    <a:pt x="60" y="343"/>
                    <a:pt x="66" y="344"/>
                    <a:pt x="73" y="346"/>
                  </a:cubicBezTo>
                  <a:cubicBezTo>
                    <a:pt x="73" y="346"/>
                    <a:pt x="73" y="346"/>
                    <a:pt x="74" y="346"/>
                  </a:cubicBezTo>
                  <a:cubicBezTo>
                    <a:pt x="77" y="347"/>
                    <a:pt x="80" y="347"/>
                    <a:pt x="84" y="348"/>
                  </a:cubicBezTo>
                  <a:cubicBezTo>
                    <a:pt x="84" y="348"/>
                    <a:pt x="85" y="348"/>
                    <a:pt x="85" y="348"/>
                  </a:cubicBezTo>
                  <a:cubicBezTo>
                    <a:pt x="89" y="349"/>
                    <a:pt x="92" y="350"/>
                    <a:pt x="96" y="350"/>
                  </a:cubicBezTo>
                  <a:cubicBezTo>
                    <a:pt x="96" y="350"/>
                    <a:pt x="96" y="350"/>
                    <a:pt x="97" y="350"/>
                  </a:cubicBezTo>
                  <a:cubicBezTo>
                    <a:pt x="100" y="351"/>
                    <a:pt x="104" y="351"/>
                    <a:pt x="107" y="352"/>
                  </a:cubicBezTo>
                  <a:cubicBezTo>
                    <a:pt x="108" y="352"/>
                    <a:pt x="108" y="352"/>
                    <a:pt x="109" y="352"/>
                  </a:cubicBezTo>
                  <a:cubicBezTo>
                    <a:pt x="112" y="352"/>
                    <a:pt x="116" y="352"/>
                    <a:pt x="120" y="353"/>
                  </a:cubicBezTo>
                  <a:cubicBezTo>
                    <a:pt x="121" y="353"/>
                    <a:pt x="121" y="353"/>
                    <a:pt x="122" y="353"/>
                  </a:cubicBezTo>
                  <a:cubicBezTo>
                    <a:pt x="126" y="353"/>
                    <a:pt x="130" y="353"/>
                    <a:pt x="134" y="353"/>
                  </a:cubicBezTo>
                  <a:cubicBezTo>
                    <a:pt x="134" y="354"/>
                    <a:pt x="135" y="354"/>
                    <a:pt x="136" y="354"/>
                  </a:cubicBezTo>
                  <a:cubicBezTo>
                    <a:pt x="140" y="354"/>
                    <a:pt x="144" y="354"/>
                    <a:pt x="148" y="354"/>
                  </a:cubicBezTo>
                  <a:cubicBezTo>
                    <a:pt x="153" y="354"/>
                    <a:pt x="157" y="354"/>
                    <a:pt x="161" y="354"/>
                  </a:cubicBezTo>
                  <a:cubicBezTo>
                    <a:pt x="161" y="354"/>
                    <a:pt x="162" y="354"/>
                    <a:pt x="163" y="353"/>
                  </a:cubicBezTo>
                  <a:cubicBezTo>
                    <a:pt x="167" y="353"/>
                    <a:pt x="171" y="353"/>
                    <a:pt x="174" y="353"/>
                  </a:cubicBezTo>
                  <a:cubicBezTo>
                    <a:pt x="175" y="353"/>
                    <a:pt x="176" y="353"/>
                    <a:pt x="177" y="353"/>
                  </a:cubicBezTo>
                  <a:cubicBezTo>
                    <a:pt x="180" y="352"/>
                    <a:pt x="184" y="352"/>
                    <a:pt x="188" y="352"/>
                  </a:cubicBezTo>
                  <a:cubicBezTo>
                    <a:pt x="188" y="352"/>
                    <a:pt x="189" y="352"/>
                    <a:pt x="189" y="352"/>
                  </a:cubicBezTo>
                  <a:cubicBezTo>
                    <a:pt x="193" y="351"/>
                    <a:pt x="196" y="351"/>
                    <a:pt x="200" y="350"/>
                  </a:cubicBezTo>
                  <a:cubicBezTo>
                    <a:pt x="200" y="350"/>
                    <a:pt x="200" y="350"/>
                    <a:pt x="201" y="350"/>
                  </a:cubicBezTo>
                  <a:cubicBezTo>
                    <a:pt x="204" y="350"/>
                    <a:pt x="208" y="349"/>
                    <a:pt x="211" y="348"/>
                  </a:cubicBezTo>
                  <a:cubicBezTo>
                    <a:pt x="212" y="348"/>
                    <a:pt x="212" y="348"/>
                    <a:pt x="213" y="348"/>
                  </a:cubicBezTo>
                  <a:cubicBezTo>
                    <a:pt x="216" y="347"/>
                    <a:pt x="220" y="347"/>
                    <a:pt x="223" y="346"/>
                  </a:cubicBezTo>
                  <a:cubicBezTo>
                    <a:pt x="223" y="346"/>
                    <a:pt x="224" y="346"/>
                    <a:pt x="224" y="346"/>
                  </a:cubicBezTo>
                  <a:cubicBezTo>
                    <a:pt x="231" y="344"/>
                    <a:pt x="237" y="343"/>
                    <a:pt x="243" y="341"/>
                  </a:cubicBezTo>
                  <a:cubicBezTo>
                    <a:pt x="243" y="341"/>
                    <a:pt x="243" y="341"/>
                    <a:pt x="244" y="341"/>
                  </a:cubicBezTo>
                  <a:cubicBezTo>
                    <a:pt x="247" y="340"/>
                    <a:pt x="249" y="339"/>
                    <a:pt x="252" y="338"/>
                  </a:cubicBezTo>
                  <a:cubicBezTo>
                    <a:pt x="252" y="338"/>
                    <a:pt x="253" y="337"/>
                    <a:pt x="253" y="337"/>
                  </a:cubicBezTo>
                  <a:cubicBezTo>
                    <a:pt x="261" y="334"/>
                    <a:pt x="269" y="331"/>
                    <a:pt x="275" y="327"/>
                  </a:cubicBezTo>
                  <a:cubicBezTo>
                    <a:pt x="275" y="327"/>
                    <a:pt x="275" y="327"/>
                    <a:pt x="275" y="327"/>
                  </a:cubicBezTo>
                  <a:cubicBezTo>
                    <a:pt x="289" y="319"/>
                    <a:pt x="297" y="309"/>
                    <a:pt x="297" y="300"/>
                  </a:cubicBezTo>
                  <a:cubicBezTo>
                    <a:pt x="297" y="300"/>
                    <a:pt x="297" y="300"/>
                    <a:pt x="297" y="300"/>
                  </a:cubicBezTo>
                  <a:cubicBezTo>
                    <a:pt x="297" y="297"/>
                    <a:pt x="297" y="297"/>
                    <a:pt x="297" y="297"/>
                  </a:cubicBezTo>
                  <a:cubicBezTo>
                    <a:pt x="311" y="293"/>
                    <a:pt x="324" y="286"/>
                    <a:pt x="335" y="278"/>
                  </a:cubicBezTo>
                  <a:cubicBezTo>
                    <a:pt x="349" y="291"/>
                    <a:pt x="349" y="291"/>
                    <a:pt x="349" y="291"/>
                  </a:cubicBezTo>
                  <a:cubicBezTo>
                    <a:pt x="343" y="297"/>
                    <a:pt x="343" y="297"/>
                    <a:pt x="343" y="297"/>
                  </a:cubicBezTo>
                  <a:cubicBezTo>
                    <a:pt x="423" y="378"/>
                    <a:pt x="423" y="378"/>
                    <a:pt x="423" y="378"/>
                  </a:cubicBezTo>
                  <a:cubicBezTo>
                    <a:pt x="429" y="372"/>
                    <a:pt x="429" y="372"/>
                    <a:pt x="429" y="372"/>
                  </a:cubicBezTo>
                  <a:cubicBezTo>
                    <a:pt x="454" y="347"/>
                    <a:pt x="454" y="347"/>
                    <a:pt x="454" y="347"/>
                  </a:cubicBezTo>
                  <a:cubicBezTo>
                    <a:pt x="454" y="347"/>
                    <a:pt x="454" y="347"/>
                    <a:pt x="454" y="347"/>
                  </a:cubicBezTo>
                  <a:lnTo>
                    <a:pt x="460" y="341"/>
                  </a:lnTo>
                  <a:close/>
                  <a:moveTo>
                    <a:pt x="263" y="276"/>
                  </a:moveTo>
                  <a:cubicBezTo>
                    <a:pt x="210" y="276"/>
                    <a:pt x="167" y="233"/>
                    <a:pt x="167" y="180"/>
                  </a:cubicBezTo>
                  <a:cubicBezTo>
                    <a:pt x="167" y="128"/>
                    <a:pt x="210" y="85"/>
                    <a:pt x="263" y="85"/>
                  </a:cubicBezTo>
                  <a:cubicBezTo>
                    <a:pt x="315" y="85"/>
                    <a:pt x="358" y="128"/>
                    <a:pt x="358" y="180"/>
                  </a:cubicBezTo>
                  <a:cubicBezTo>
                    <a:pt x="358" y="233"/>
                    <a:pt x="315" y="276"/>
                    <a:pt x="263"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7" name="myP_Charts">
            <a:extLst>
              <a:ext uri="{FF2B5EF4-FFF2-40B4-BE49-F238E27FC236}">
                <a16:creationId xmlns:a16="http://schemas.microsoft.com/office/drawing/2014/main" id="{37EB498C-06B5-41DC-84B3-7C2D48A45A5F}"/>
              </a:ext>
            </a:extLst>
          </p:cNvPr>
          <p:cNvGrpSpPr>
            <a:grpSpLocks/>
          </p:cNvGrpSpPr>
          <p:nvPr/>
        </p:nvGrpSpPr>
        <p:grpSpPr>
          <a:xfrm>
            <a:off x="2000603" y="4279483"/>
            <a:ext cx="430921" cy="391747"/>
            <a:chOff x="-2352675" y="2744788"/>
            <a:chExt cx="715963" cy="650875"/>
          </a:xfrm>
          <a:solidFill>
            <a:schemeClr val="tx1"/>
          </a:solidFill>
        </p:grpSpPr>
        <p:sp>
          <p:nvSpPr>
            <p:cNvPr id="108" name="Freeform 25">
              <a:extLst>
                <a:ext uri="{FF2B5EF4-FFF2-40B4-BE49-F238E27FC236}">
                  <a16:creationId xmlns:a16="http://schemas.microsoft.com/office/drawing/2014/main" id="{94F3B6EB-A292-4EC6-A686-F53EC72F5957}"/>
                </a:ext>
              </a:extLst>
            </p:cNvPr>
            <p:cNvSpPr>
              <a:spLocks noEditPoints="1"/>
            </p:cNvSpPr>
            <p:nvPr/>
          </p:nvSpPr>
          <p:spPr bwMode="auto">
            <a:xfrm>
              <a:off x="-2166938" y="2744788"/>
              <a:ext cx="334963" cy="284163"/>
            </a:xfrm>
            <a:custGeom>
              <a:avLst/>
              <a:gdLst>
                <a:gd name="T0" fmla="*/ 59 w 250"/>
                <a:gd name="T1" fmla="*/ 104 h 213"/>
                <a:gd name="T2" fmla="*/ 13 w 250"/>
                <a:gd name="T3" fmla="*/ 104 h 213"/>
                <a:gd name="T4" fmla="*/ 0 w 250"/>
                <a:gd name="T5" fmla="*/ 91 h 213"/>
                <a:gd name="T6" fmla="*/ 0 w 250"/>
                <a:gd name="T7" fmla="*/ 13 h 213"/>
                <a:gd name="T8" fmla="*/ 13 w 250"/>
                <a:gd name="T9" fmla="*/ 1 h 213"/>
                <a:gd name="T10" fmla="*/ 109 w 250"/>
                <a:gd name="T11" fmla="*/ 1 h 213"/>
                <a:gd name="T12" fmla="*/ 190 w 250"/>
                <a:gd name="T13" fmla="*/ 1 h 213"/>
                <a:gd name="T14" fmla="*/ 237 w 250"/>
                <a:gd name="T15" fmla="*/ 1 h 213"/>
                <a:gd name="T16" fmla="*/ 250 w 250"/>
                <a:gd name="T17" fmla="*/ 13 h 213"/>
                <a:gd name="T18" fmla="*/ 250 w 250"/>
                <a:gd name="T19" fmla="*/ 92 h 213"/>
                <a:gd name="T20" fmla="*/ 237 w 250"/>
                <a:gd name="T21" fmla="*/ 104 h 213"/>
                <a:gd name="T22" fmla="*/ 145 w 250"/>
                <a:gd name="T23" fmla="*/ 104 h 213"/>
                <a:gd name="T24" fmla="*/ 135 w 250"/>
                <a:gd name="T25" fmla="*/ 114 h 213"/>
                <a:gd name="T26" fmla="*/ 135 w 250"/>
                <a:gd name="T27" fmla="*/ 154 h 213"/>
                <a:gd name="T28" fmla="*/ 143 w 250"/>
                <a:gd name="T29" fmla="*/ 162 h 213"/>
                <a:gd name="T30" fmla="*/ 162 w 250"/>
                <a:gd name="T31" fmla="*/ 162 h 213"/>
                <a:gd name="T32" fmla="*/ 172 w 250"/>
                <a:gd name="T33" fmla="*/ 172 h 213"/>
                <a:gd name="T34" fmla="*/ 162 w 250"/>
                <a:gd name="T35" fmla="*/ 181 h 213"/>
                <a:gd name="T36" fmla="*/ 141 w 250"/>
                <a:gd name="T37" fmla="*/ 182 h 213"/>
                <a:gd name="T38" fmla="*/ 135 w 250"/>
                <a:gd name="T39" fmla="*/ 188 h 213"/>
                <a:gd name="T40" fmla="*/ 134 w 250"/>
                <a:gd name="T41" fmla="*/ 204 h 213"/>
                <a:gd name="T42" fmla="*/ 126 w 250"/>
                <a:gd name="T43" fmla="*/ 213 h 213"/>
                <a:gd name="T44" fmla="*/ 116 w 250"/>
                <a:gd name="T45" fmla="*/ 204 h 213"/>
                <a:gd name="T46" fmla="*/ 115 w 250"/>
                <a:gd name="T47" fmla="*/ 188 h 213"/>
                <a:gd name="T48" fmla="*/ 108 w 250"/>
                <a:gd name="T49" fmla="*/ 182 h 213"/>
                <a:gd name="T50" fmla="*/ 88 w 250"/>
                <a:gd name="T51" fmla="*/ 181 h 213"/>
                <a:gd name="T52" fmla="*/ 78 w 250"/>
                <a:gd name="T53" fmla="*/ 171 h 213"/>
                <a:gd name="T54" fmla="*/ 88 w 250"/>
                <a:gd name="T55" fmla="*/ 162 h 213"/>
                <a:gd name="T56" fmla="*/ 108 w 250"/>
                <a:gd name="T57" fmla="*/ 162 h 213"/>
                <a:gd name="T58" fmla="*/ 115 w 250"/>
                <a:gd name="T59" fmla="*/ 156 h 213"/>
                <a:gd name="T60" fmla="*/ 115 w 250"/>
                <a:gd name="T61" fmla="*/ 110 h 213"/>
                <a:gd name="T62" fmla="*/ 108 w 250"/>
                <a:gd name="T63" fmla="*/ 104 h 213"/>
                <a:gd name="T64" fmla="*/ 59 w 250"/>
                <a:gd name="T65" fmla="*/ 104 h 213"/>
                <a:gd name="T66" fmla="*/ 59 w 250"/>
                <a:gd name="T67" fmla="*/ 104 h 213"/>
                <a:gd name="T68" fmla="*/ 124 w 250"/>
                <a:gd name="T69" fmla="*/ 85 h 213"/>
                <a:gd name="T70" fmla="*/ 222 w 250"/>
                <a:gd name="T71" fmla="*/ 85 h 213"/>
                <a:gd name="T72" fmla="*/ 231 w 250"/>
                <a:gd name="T73" fmla="*/ 76 h 213"/>
                <a:gd name="T74" fmla="*/ 231 w 250"/>
                <a:gd name="T75" fmla="*/ 29 h 213"/>
                <a:gd name="T76" fmla="*/ 221 w 250"/>
                <a:gd name="T77" fmla="*/ 20 h 213"/>
                <a:gd name="T78" fmla="*/ 151 w 250"/>
                <a:gd name="T79" fmla="*/ 20 h 213"/>
                <a:gd name="T80" fmla="*/ 29 w 250"/>
                <a:gd name="T81" fmla="*/ 20 h 213"/>
                <a:gd name="T82" fmla="*/ 19 w 250"/>
                <a:gd name="T83" fmla="*/ 31 h 213"/>
                <a:gd name="T84" fmla="*/ 19 w 250"/>
                <a:gd name="T85" fmla="*/ 75 h 213"/>
                <a:gd name="T86" fmla="*/ 29 w 250"/>
                <a:gd name="T87" fmla="*/ 85 h 213"/>
                <a:gd name="T88" fmla="*/ 124 w 250"/>
                <a:gd name="T89" fmla="*/ 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213">
                  <a:moveTo>
                    <a:pt x="59" y="104"/>
                  </a:moveTo>
                  <a:cubicBezTo>
                    <a:pt x="43" y="104"/>
                    <a:pt x="28" y="104"/>
                    <a:pt x="13" y="104"/>
                  </a:cubicBezTo>
                  <a:cubicBezTo>
                    <a:pt x="3" y="104"/>
                    <a:pt x="0" y="101"/>
                    <a:pt x="0" y="91"/>
                  </a:cubicBezTo>
                  <a:cubicBezTo>
                    <a:pt x="0" y="65"/>
                    <a:pt x="0" y="39"/>
                    <a:pt x="0" y="13"/>
                  </a:cubicBezTo>
                  <a:cubicBezTo>
                    <a:pt x="0" y="4"/>
                    <a:pt x="4" y="1"/>
                    <a:pt x="13" y="1"/>
                  </a:cubicBezTo>
                  <a:cubicBezTo>
                    <a:pt x="45" y="1"/>
                    <a:pt x="77" y="1"/>
                    <a:pt x="109" y="1"/>
                  </a:cubicBezTo>
                  <a:cubicBezTo>
                    <a:pt x="136" y="0"/>
                    <a:pt x="163" y="1"/>
                    <a:pt x="190" y="1"/>
                  </a:cubicBezTo>
                  <a:cubicBezTo>
                    <a:pt x="206" y="1"/>
                    <a:pt x="222" y="1"/>
                    <a:pt x="237" y="1"/>
                  </a:cubicBezTo>
                  <a:cubicBezTo>
                    <a:pt x="246" y="1"/>
                    <a:pt x="250" y="4"/>
                    <a:pt x="250" y="13"/>
                  </a:cubicBezTo>
                  <a:cubicBezTo>
                    <a:pt x="250" y="39"/>
                    <a:pt x="250" y="66"/>
                    <a:pt x="250" y="92"/>
                  </a:cubicBezTo>
                  <a:cubicBezTo>
                    <a:pt x="250" y="101"/>
                    <a:pt x="246" y="104"/>
                    <a:pt x="237" y="104"/>
                  </a:cubicBezTo>
                  <a:cubicBezTo>
                    <a:pt x="206" y="104"/>
                    <a:pt x="175" y="104"/>
                    <a:pt x="145" y="104"/>
                  </a:cubicBezTo>
                  <a:cubicBezTo>
                    <a:pt x="137" y="104"/>
                    <a:pt x="135" y="106"/>
                    <a:pt x="135" y="114"/>
                  </a:cubicBezTo>
                  <a:cubicBezTo>
                    <a:pt x="135" y="127"/>
                    <a:pt x="135" y="141"/>
                    <a:pt x="135" y="154"/>
                  </a:cubicBezTo>
                  <a:cubicBezTo>
                    <a:pt x="135" y="160"/>
                    <a:pt x="137" y="163"/>
                    <a:pt x="143" y="162"/>
                  </a:cubicBezTo>
                  <a:cubicBezTo>
                    <a:pt x="149" y="162"/>
                    <a:pt x="156" y="162"/>
                    <a:pt x="162" y="162"/>
                  </a:cubicBezTo>
                  <a:cubicBezTo>
                    <a:pt x="168" y="163"/>
                    <a:pt x="172" y="166"/>
                    <a:pt x="172" y="172"/>
                  </a:cubicBezTo>
                  <a:cubicBezTo>
                    <a:pt x="172" y="178"/>
                    <a:pt x="168" y="181"/>
                    <a:pt x="162" y="181"/>
                  </a:cubicBezTo>
                  <a:cubicBezTo>
                    <a:pt x="155" y="182"/>
                    <a:pt x="148" y="182"/>
                    <a:pt x="141" y="182"/>
                  </a:cubicBezTo>
                  <a:cubicBezTo>
                    <a:pt x="137" y="181"/>
                    <a:pt x="135" y="184"/>
                    <a:pt x="135" y="188"/>
                  </a:cubicBezTo>
                  <a:cubicBezTo>
                    <a:pt x="135" y="193"/>
                    <a:pt x="135" y="199"/>
                    <a:pt x="134" y="204"/>
                  </a:cubicBezTo>
                  <a:cubicBezTo>
                    <a:pt x="134" y="209"/>
                    <a:pt x="131" y="213"/>
                    <a:pt x="126" y="213"/>
                  </a:cubicBezTo>
                  <a:cubicBezTo>
                    <a:pt x="120" y="213"/>
                    <a:pt x="116" y="210"/>
                    <a:pt x="116" y="204"/>
                  </a:cubicBezTo>
                  <a:cubicBezTo>
                    <a:pt x="115" y="199"/>
                    <a:pt x="115" y="194"/>
                    <a:pt x="115" y="188"/>
                  </a:cubicBezTo>
                  <a:cubicBezTo>
                    <a:pt x="115" y="184"/>
                    <a:pt x="113" y="181"/>
                    <a:pt x="108" y="182"/>
                  </a:cubicBezTo>
                  <a:cubicBezTo>
                    <a:pt x="101" y="182"/>
                    <a:pt x="95" y="182"/>
                    <a:pt x="88" y="181"/>
                  </a:cubicBezTo>
                  <a:cubicBezTo>
                    <a:pt x="82" y="181"/>
                    <a:pt x="77" y="178"/>
                    <a:pt x="78" y="171"/>
                  </a:cubicBezTo>
                  <a:cubicBezTo>
                    <a:pt x="78" y="165"/>
                    <a:pt x="82" y="162"/>
                    <a:pt x="88" y="162"/>
                  </a:cubicBezTo>
                  <a:cubicBezTo>
                    <a:pt x="95" y="162"/>
                    <a:pt x="102" y="162"/>
                    <a:pt x="108" y="162"/>
                  </a:cubicBezTo>
                  <a:cubicBezTo>
                    <a:pt x="113" y="162"/>
                    <a:pt x="115" y="160"/>
                    <a:pt x="115" y="156"/>
                  </a:cubicBezTo>
                  <a:cubicBezTo>
                    <a:pt x="115" y="141"/>
                    <a:pt x="115" y="126"/>
                    <a:pt x="115" y="110"/>
                  </a:cubicBezTo>
                  <a:cubicBezTo>
                    <a:pt x="115" y="105"/>
                    <a:pt x="113" y="104"/>
                    <a:pt x="108" y="104"/>
                  </a:cubicBezTo>
                  <a:cubicBezTo>
                    <a:pt x="91" y="104"/>
                    <a:pt x="75" y="104"/>
                    <a:pt x="59" y="104"/>
                  </a:cubicBezTo>
                  <a:cubicBezTo>
                    <a:pt x="59" y="104"/>
                    <a:pt x="59" y="104"/>
                    <a:pt x="59" y="104"/>
                  </a:cubicBezTo>
                  <a:close/>
                  <a:moveTo>
                    <a:pt x="124" y="85"/>
                  </a:moveTo>
                  <a:cubicBezTo>
                    <a:pt x="156" y="85"/>
                    <a:pt x="189" y="84"/>
                    <a:pt x="222" y="85"/>
                  </a:cubicBezTo>
                  <a:cubicBezTo>
                    <a:pt x="228" y="85"/>
                    <a:pt x="231" y="82"/>
                    <a:pt x="231" y="76"/>
                  </a:cubicBezTo>
                  <a:cubicBezTo>
                    <a:pt x="230" y="60"/>
                    <a:pt x="230" y="45"/>
                    <a:pt x="231" y="29"/>
                  </a:cubicBezTo>
                  <a:cubicBezTo>
                    <a:pt x="231" y="22"/>
                    <a:pt x="228" y="20"/>
                    <a:pt x="221" y="20"/>
                  </a:cubicBezTo>
                  <a:cubicBezTo>
                    <a:pt x="198" y="21"/>
                    <a:pt x="175" y="20"/>
                    <a:pt x="151" y="20"/>
                  </a:cubicBezTo>
                  <a:cubicBezTo>
                    <a:pt x="111" y="20"/>
                    <a:pt x="70" y="21"/>
                    <a:pt x="29" y="20"/>
                  </a:cubicBezTo>
                  <a:cubicBezTo>
                    <a:pt x="21" y="20"/>
                    <a:pt x="19" y="23"/>
                    <a:pt x="19" y="31"/>
                  </a:cubicBezTo>
                  <a:cubicBezTo>
                    <a:pt x="20" y="45"/>
                    <a:pt x="20" y="60"/>
                    <a:pt x="19" y="75"/>
                  </a:cubicBezTo>
                  <a:cubicBezTo>
                    <a:pt x="19" y="82"/>
                    <a:pt x="21" y="85"/>
                    <a:pt x="29" y="85"/>
                  </a:cubicBezTo>
                  <a:cubicBezTo>
                    <a:pt x="61" y="84"/>
                    <a:pt x="92" y="85"/>
                    <a:pt x="1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6">
              <a:extLst>
                <a:ext uri="{FF2B5EF4-FFF2-40B4-BE49-F238E27FC236}">
                  <a16:creationId xmlns:a16="http://schemas.microsoft.com/office/drawing/2014/main" id="{CD5ACDB6-7E6E-45DE-90B9-E5771A02BF56}"/>
                </a:ext>
              </a:extLst>
            </p:cNvPr>
            <p:cNvSpPr>
              <a:spLocks noEditPoints="1"/>
            </p:cNvSpPr>
            <p:nvPr/>
          </p:nvSpPr>
          <p:spPr bwMode="auto">
            <a:xfrm>
              <a:off x="-2092325" y="3201988"/>
              <a:ext cx="184150" cy="185738"/>
            </a:xfrm>
            <a:custGeom>
              <a:avLst/>
              <a:gdLst>
                <a:gd name="T0" fmla="*/ 137 w 137"/>
                <a:gd name="T1" fmla="*/ 69 h 138"/>
                <a:gd name="T2" fmla="*/ 137 w 137"/>
                <a:gd name="T3" fmla="*/ 123 h 138"/>
                <a:gd name="T4" fmla="*/ 124 w 137"/>
                <a:gd name="T5" fmla="*/ 138 h 138"/>
                <a:gd name="T6" fmla="*/ 14 w 137"/>
                <a:gd name="T7" fmla="*/ 138 h 138"/>
                <a:gd name="T8" fmla="*/ 0 w 137"/>
                <a:gd name="T9" fmla="*/ 124 h 138"/>
                <a:gd name="T10" fmla="*/ 0 w 137"/>
                <a:gd name="T11" fmla="*/ 14 h 138"/>
                <a:gd name="T12" fmla="*/ 13 w 137"/>
                <a:gd name="T13" fmla="*/ 1 h 138"/>
                <a:gd name="T14" fmla="*/ 123 w 137"/>
                <a:gd name="T15" fmla="*/ 1 h 138"/>
                <a:gd name="T16" fmla="*/ 137 w 137"/>
                <a:gd name="T17" fmla="*/ 16 h 138"/>
                <a:gd name="T18" fmla="*/ 137 w 137"/>
                <a:gd name="T19" fmla="*/ 69 h 138"/>
                <a:gd name="T20" fmla="*/ 118 w 137"/>
                <a:gd name="T21" fmla="*/ 69 h 138"/>
                <a:gd name="T22" fmla="*/ 118 w 137"/>
                <a:gd name="T23" fmla="*/ 69 h 138"/>
                <a:gd name="T24" fmla="*/ 118 w 137"/>
                <a:gd name="T25" fmla="*/ 29 h 138"/>
                <a:gd name="T26" fmla="*/ 109 w 137"/>
                <a:gd name="T27" fmla="*/ 20 h 138"/>
                <a:gd name="T28" fmla="*/ 29 w 137"/>
                <a:gd name="T29" fmla="*/ 20 h 138"/>
                <a:gd name="T30" fmla="*/ 20 w 137"/>
                <a:gd name="T31" fmla="*/ 30 h 138"/>
                <a:gd name="T32" fmla="*/ 20 w 137"/>
                <a:gd name="T33" fmla="*/ 109 h 138"/>
                <a:gd name="T34" fmla="*/ 28 w 137"/>
                <a:gd name="T35" fmla="*/ 118 h 138"/>
                <a:gd name="T36" fmla="*/ 110 w 137"/>
                <a:gd name="T37" fmla="*/ 118 h 138"/>
                <a:gd name="T38" fmla="*/ 118 w 137"/>
                <a:gd name="T39" fmla="*/ 110 h 138"/>
                <a:gd name="T40" fmla="*/ 118 w 137"/>
                <a:gd name="T41"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38">
                  <a:moveTo>
                    <a:pt x="137" y="69"/>
                  </a:moveTo>
                  <a:cubicBezTo>
                    <a:pt x="137" y="87"/>
                    <a:pt x="137" y="105"/>
                    <a:pt x="137" y="123"/>
                  </a:cubicBezTo>
                  <a:cubicBezTo>
                    <a:pt x="137" y="134"/>
                    <a:pt x="134" y="138"/>
                    <a:pt x="124" y="138"/>
                  </a:cubicBezTo>
                  <a:cubicBezTo>
                    <a:pt x="87" y="138"/>
                    <a:pt x="50" y="138"/>
                    <a:pt x="14" y="138"/>
                  </a:cubicBezTo>
                  <a:cubicBezTo>
                    <a:pt x="3" y="138"/>
                    <a:pt x="1" y="134"/>
                    <a:pt x="0" y="124"/>
                  </a:cubicBezTo>
                  <a:cubicBezTo>
                    <a:pt x="0" y="87"/>
                    <a:pt x="0" y="50"/>
                    <a:pt x="0" y="14"/>
                  </a:cubicBezTo>
                  <a:cubicBezTo>
                    <a:pt x="0" y="4"/>
                    <a:pt x="4" y="1"/>
                    <a:pt x="13" y="1"/>
                  </a:cubicBezTo>
                  <a:cubicBezTo>
                    <a:pt x="50" y="0"/>
                    <a:pt x="86" y="0"/>
                    <a:pt x="123" y="1"/>
                  </a:cubicBezTo>
                  <a:cubicBezTo>
                    <a:pt x="134" y="1"/>
                    <a:pt x="137" y="4"/>
                    <a:pt x="137" y="16"/>
                  </a:cubicBezTo>
                  <a:cubicBezTo>
                    <a:pt x="137" y="34"/>
                    <a:pt x="137" y="52"/>
                    <a:pt x="137" y="69"/>
                  </a:cubicBezTo>
                  <a:close/>
                  <a:moveTo>
                    <a:pt x="118" y="69"/>
                  </a:moveTo>
                  <a:cubicBezTo>
                    <a:pt x="118" y="69"/>
                    <a:pt x="118" y="69"/>
                    <a:pt x="118" y="69"/>
                  </a:cubicBezTo>
                  <a:cubicBezTo>
                    <a:pt x="118" y="56"/>
                    <a:pt x="118" y="42"/>
                    <a:pt x="118" y="29"/>
                  </a:cubicBezTo>
                  <a:cubicBezTo>
                    <a:pt x="118" y="22"/>
                    <a:pt x="116" y="20"/>
                    <a:pt x="109" y="20"/>
                  </a:cubicBezTo>
                  <a:cubicBezTo>
                    <a:pt x="83" y="20"/>
                    <a:pt x="56" y="20"/>
                    <a:pt x="29" y="20"/>
                  </a:cubicBezTo>
                  <a:cubicBezTo>
                    <a:pt x="22" y="20"/>
                    <a:pt x="19" y="23"/>
                    <a:pt x="20" y="30"/>
                  </a:cubicBezTo>
                  <a:cubicBezTo>
                    <a:pt x="20" y="56"/>
                    <a:pt x="20" y="83"/>
                    <a:pt x="20" y="109"/>
                  </a:cubicBezTo>
                  <a:cubicBezTo>
                    <a:pt x="19" y="116"/>
                    <a:pt x="22" y="118"/>
                    <a:pt x="28" y="118"/>
                  </a:cubicBezTo>
                  <a:cubicBezTo>
                    <a:pt x="55" y="118"/>
                    <a:pt x="83" y="118"/>
                    <a:pt x="110" y="118"/>
                  </a:cubicBezTo>
                  <a:cubicBezTo>
                    <a:pt x="116" y="118"/>
                    <a:pt x="118" y="116"/>
                    <a:pt x="118" y="110"/>
                  </a:cubicBezTo>
                  <a:cubicBezTo>
                    <a:pt x="118" y="97"/>
                    <a:pt x="118" y="83"/>
                    <a:pt x="1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7">
              <a:extLst>
                <a:ext uri="{FF2B5EF4-FFF2-40B4-BE49-F238E27FC236}">
                  <a16:creationId xmlns:a16="http://schemas.microsoft.com/office/drawing/2014/main" id="{BD8751A5-05B1-4BED-A5B7-96FDE389C4CA}"/>
                </a:ext>
              </a:extLst>
            </p:cNvPr>
            <p:cNvSpPr>
              <a:spLocks noEditPoints="1"/>
            </p:cNvSpPr>
            <p:nvPr/>
          </p:nvSpPr>
          <p:spPr bwMode="auto">
            <a:xfrm>
              <a:off x="-2352675" y="3198813"/>
              <a:ext cx="195263" cy="196850"/>
            </a:xfrm>
            <a:custGeom>
              <a:avLst/>
              <a:gdLst>
                <a:gd name="T0" fmla="*/ 146 w 146"/>
                <a:gd name="T1" fmla="*/ 74 h 147"/>
                <a:gd name="T2" fmla="*/ 73 w 146"/>
                <a:gd name="T3" fmla="*/ 147 h 147"/>
                <a:gd name="T4" fmla="*/ 0 w 146"/>
                <a:gd name="T5" fmla="*/ 75 h 147"/>
                <a:gd name="T6" fmla="*/ 72 w 146"/>
                <a:gd name="T7" fmla="*/ 0 h 147"/>
                <a:gd name="T8" fmla="*/ 146 w 146"/>
                <a:gd name="T9" fmla="*/ 74 h 147"/>
                <a:gd name="T10" fmla="*/ 126 w 146"/>
                <a:gd name="T11" fmla="*/ 73 h 147"/>
                <a:gd name="T12" fmla="*/ 73 w 146"/>
                <a:gd name="T13" fmla="*/ 19 h 147"/>
                <a:gd name="T14" fmla="*/ 19 w 146"/>
                <a:gd name="T15" fmla="*/ 73 h 147"/>
                <a:gd name="T16" fmla="*/ 72 w 146"/>
                <a:gd name="T17" fmla="*/ 127 h 147"/>
                <a:gd name="T18" fmla="*/ 126 w 146"/>
                <a:gd name="T19"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7">
                  <a:moveTo>
                    <a:pt x="146" y="74"/>
                  </a:moveTo>
                  <a:cubicBezTo>
                    <a:pt x="146" y="113"/>
                    <a:pt x="113" y="146"/>
                    <a:pt x="73" y="147"/>
                  </a:cubicBezTo>
                  <a:cubicBezTo>
                    <a:pt x="33" y="147"/>
                    <a:pt x="0" y="115"/>
                    <a:pt x="0" y="75"/>
                  </a:cubicBezTo>
                  <a:cubicBezTo>
                    <a:pt x="0" y="33"/>
                    <a:pt x="31" y="0"/>
                    <a:pt x="72" y="0"/>
                  </a:cubicBezTo>
                  <a:cubicBezTo>
                    <a:pt x="115" y="1"/>
                    <a:pt x="146" y="34"/>
                    <a:pt x="146" y="74"/>
                  </a:cubicBezTo>
                  <a:close/>
                  <a:moveTo>
                    <a:pt x="126" y="73"/>
                  </a:moveTo>
                  <a:cubicBezTo>
                    <a:pt x="126" y="44"/>
                    <a:pt x="102" y="19"/>
                    <a:pt x="73" y="19"/>
                  </a:cubicBezTo>
                  <a:cubicBezTo>
                    <a:pt x="43" y="19"/>
                    <a:pt x="19" y="43"/>
                    <a:pt x="19" y="73"/>
                  </a:cubicBezTo>
                  <a:cubicBezTo>
                    <a:pt x="19" y="103"/>
                    <a:pt x="42" y="127"/>
                    <a:pt x="72" y="127"/>
                  </a:cubicBezTo>
                  <a:cubicBezTo>
                    <a:pt x="103" y="128"/>
                    <a:pt x="126" y="104"/>
                    <a:pt x="12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8">
              <a:extLst>
                <a:ext uri="{FF2B5EF4-FFF2-40B4-BE49-F238E27FC236}">
                  <a16:creationId xmlns:a16="http://schemas.microsoft.com/office/drawing/2014/main" id="{374CE887-14AE-48DB-B7EF-258FFCB50545}"/>
                </a:ext>
              </a:extLst>
            </p:cNvPr>
            <p:cNvSpPr>
              <a:spLocks noEditPoints="1"/>
            </p:cNvSpPr>
            <p:nvPr/>
          </p:nvSpPr>
          <p:spPr bwMode="auto">
            <a:xfrm>
              <a:off x="-1851025" y="3197226"/>
              <a:ext cx="214313" cy="182563"/>
            </a:xfrm>
            <a:custGeom>
              <a:avLst/>
              <a:gdLst>
                <a:gd name="T0" fmla="*/ 80 w 160"/>
                <a:gd name="T1" fmla="*/ 136 h 136"/>
                <a:gd name="T2" fmla="*/ 19 w 160"/>
                <a:gd name="T3" fmla="*/ 136 h 136"/>
                <a:gd name="T4" fmla="*/ 7 w 160"/>
                <a:gd name="T5" fmla="*/ 116 h 136"/>
                <a:gd name="T6" fmla="*/ 68 w 160"/>
                <a:gd name="T7" fmla="*/ 11 h 136"/>
                <a:gd name="T8" fmla="*/ 69 w 160"/>
                <a:gd name="T9" fmla="*/ 10 h 136"/>
                <a:gd name="T10" fmla="*/ 81 w 160"/>
                <a:gd name="T11" fmla="*/ 0 h 136"/>
                <a:gd name="T12" fmla="*/ 92 w 160"/>
                <a:gd name="T13" fmla="*/ 10 h 136"/>
                <a:gd name="T14" fmla="*/ 113 w 160"/>
                <a:gd name="T15" fmla="*/ 47 h 136"/>
                <a:gd name="T16" fmla="*/ 153 w 160"/>
                <a:gd name="T17" fmla="*/ 117 h 136"/>
                <a:gd name="T18" fmla="*/ 142 w 160"/>
                <a:gd name="T19" fmla="*/ 136 h 136"/>
                <a:gd name="T20" fmla="*/ 80 w 160"/>
                <a:gd name="T21" fmla="*/ 136 h 136"/>
                <a:gd name="T22" fmla="*/ 80 w 160"/>
                <a:gd name="T23" fmla="*/ 29 h 136"/>
                <a:gd name="T24" fmla="*/ 78 w 160"/>
                <a:gd name="T25" fmla="*/ 31 h 136"/>
                <a:gd name="T26" fmla="*/ 32 w 160"/>
                <a:gd name="T27" fmla="*/ 111 h 136"/>
                <a:gd name="T28" fmla="*/ 36 w 160"/>
                <a:gd name="T29" fmla="*/ 117 h 136"/>
                <a:gd name="T30" fmla="*/ 123 w 160"/>
                <a:gd name="T31" fmla="*/ 117 h 136"/>
                <a:gd name="T32" fmla="*/ 127 w 160"/>
                <a:gd name="T33" fmla="*/ 109 h 136"/>
                <a:gd name="T34" fmla="*/ 91 w 160"/>
                <a:gd name="T35" fmla="*/ 48 h 136"/>
                <a:gd name="T36" fmla="*/ 80 w 160"/>
                <a:gd name="T37"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36">
                  <a:moveTo>
                    <a:pt x="80" y="136"/>
                  </a:moveTo>
                  <a:cubicBezTo>
                    <a:pt x="60" y="136"/>
                    <a:pt x="39" y="136"/>
                    <a:pt x="19" y="136"/>
                  </a:cubicBezTo>
                  <a:cubicBezTo>
                    <a:pt x="3" y="136"/>
                    <a:pt x="0" y="129"/>
                    <a:pt x="7" y="116"/>
                  </a:cubicBezTo>
                  <a:cubicBezTo>
                    <a:pt x="28" y="81"/>
                    <a:pt x="48" y="46"/>
                    <a:pt x="68" y="11"/>
                  </a:cubicBezTo>
                  <a:cubicBezTo>
                    <a:pt x="68" y="11"/>
                    <a:pt x="68" y="10"/>
                    <a:pt x="69" y="10"/>
                  </a:cubicBezTo>
                  <a:cubicBezTo>
                    <a:pt x="71" y="5"/>
                    <a:pt x="74" y="0"/>
                    <a:pt x="81" y="0"/>
                  </a:cubicBezTo>
                  <a:cubicBezTo>
                    <a:pt x="87" y="0"/>
                    <a:pt x="89" y="5"/>
                    <a:pt x="92" y="10"/>
                  </a:cubicBezTo>
                  <a:cubicBezTo>
                    <a:pt x="99" y="22"/>
                    <a:pt x="106" y="35"/>
                    <a:pt x="113" y="47"/>
                  </a:cubicBezTo>
                  <a:cubicBezTo>
                    <a:pt x="127" y="70"/>
                    <a:pt x="140" y="93"/>
                    <a:pt x="153" y="117"/>
                  </a:cubicBezTo>
                  <a:cubicBezTo>
                    <a:pt x="160" y="129"/>
                    <a:pt x="156" y="135"/>
                    <a:pt x="142" y="136"/>
                  </a:cubicBezTo>
                  <a:cubicBezTo>
                    <a:pt x="121" y="136"/>
                    <a:pt x="101" y="136"/>
                    <a:pt x="80" y="136"/>
                  </a:cubicBezTo>
                  <a:close/>
                  <a:moveTo>
                    <a:pt x="80" y="29"/>
                  </a:moveTo>
                  <a:cubicBezTo>
                    <a:pt x="79" y="30"/>
                    <a:pt x="79" y="31"/>
                    <a:pt x="78" y="31"/>
                  </a:cubicBezTo>
                  <a:cubicBezTo>
                    <a:pt x="63" y="58"/>
                    <a:pt x="48" y="84"/>
                    <a:pt x="32" y="111"/>
                  </a:cubicBezTo>
                  <a:cubicBezTo>
                    <a:pt x="29" y="116"/>
                    <a:pt x="31" y="117"/>
                    <a:pt x="36" y="117"/>
                  </a:cubicBezTo>
                  <a:cubicBezTo>
                    <a:pt x="65" y="117"/>
                    <a:pt x="94" y="117"/>
                    <a:pt x="123" y="117"/>
                  </a:cubicBezTo>
                  <a:cubicBezTo>
                    <a:pt x="130" y="117"/>
                    <a:pt x="131" y="115"/>
                    <a:pt x="127" y="109"/>
                  </a:cubicBezTo>
                  <a:cubicBezTo>
                    <a:pt x="115" y="89"/>
                    <a:pt x="104" y="68"/>
                    <a:pt x="91" y="48"/>
                  </a:cubicBezTo>
                  <a:cubicBezTo>
                    <a:pt x="88" y="42"/>
                    <a:pt x="85" y="35"/>
                    <a:pt x="8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9">
              <a:extLst>
                <a:ext uri="{FF2B5EF4-FFF2-40B4-BE49-F238E27FC236}">
                  <a16:creationId xmlns:a16="http://schemas.microsoft.com/office/drawing/2014/main" id="{08451233-6AC7-4FCD-8506-49CF1242356D}"/>
                </a:ext>
              </a:extLst>
            </p:cNvPr>
            <p:cNvSpPr>
              <a:spLocks/>
            </p:cNvSpPr>
            <p:nvPr/>
          </p:nvSpPr>
          <p:spPr bwMode="auto">
            <a:xfrm>
              <a:off x="-2060575" y="3051176"/>
              <a:ext cx="119063" cy="114300"/>
            </a:xfrm>
            <a:custGeom>
              <a:avLst/>
              <a:gdLst>
                <a:gd name="T0" fmla="*/ 35 w 89"/>
                <a:gd name="T1" fmla="*/ 43 h 85"/>
                <a:gd name="T2" fmla="*/ 35 w 89"/>
                <a:gd name="T3" fmla="*/ 17 h 85"/>
                <a:gd name="T4" fmla="*/ 36 w 89"/>
                <a:gd name="T5" fmla="*/ 7 h 85"/>
                <a:gd name="T6" fmla="*/ 46 w 89"/>
                <a:gd name="T7" fmla="*/ 1 h 85"/>
                <a:gd name="T8" fmla="*/ 54 w 89"/>
                <a:gd name="T9" fmla="*/ 9 h 85"/>
                <a:gd name="T10" fmla="*/ 55 w 89"/>
                <a:gd name="T11" fmla="*/ 32 h 85"/>
                <a:gd name="T12" fmla="*/ 57 w 89"/>
                <a:gd name="T13" fmla="*/ 44 h 85"/>
                <a:gd name="T14" fmla="*/ 69 w 89"/>
                <a:gd name="T15" fmla="*/ 29 h 85"/>
                <a:gd name="T16" fmla="*/ 84 w 89"/>
                <a:gd name="T17" fmla="*/ 26 h 85"/>
                <a:gd name="T18" fmla="*/ 83 w 89"/>
                <a:gd name="T19" fmla="*/ 41 h 85"/>
                <a:gd name="T20" fmla="*/ 55 w 89"/>
                <a:gd name="T21" fmla="*/ 76 h 85"/>
                <a:gd name="T22" fmla="*/ 34 w 89"/>
                <a:gd name="T23" fmla="*/ 76 h 85"/>
                <a:gd name="T24" fmla="*/ 6 w 89"/>
                <a:gd name="T25" fmla="*/ 41 h 85"/>
                <a:gd name="T26" fmla="*/ 6 w 89"/>
                <a:gd name="T27" fmla="*/ 26 h 85"/>
                <a:gd name="T28" fmla="*/ 20 w 89"/>
                <a:gd name="T29" fmla="*/ 29 h 85"/>
                <a:gd name="T30" fmla="*/ 33 w 89"/>
                <a:gd name="T31" fmla="*/ 44 h 85"/>
                <a:gd name="T32" fmla="*/ 35 w 89"/>
                <a:gd name="T3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5">
                  <a:moveTo>
                    <a:pt x="35" y="43"/>
                  </a:moveTo>
                  <a:cubicBezTo>
                    <a:pt x="35" y="34"/>
                    <a:pt x="35" y="26"/>
                    <a:pt x="35" y="17"/>
                  </a:cubicBezTo>
                  <a:cubicBezTo>
                    <a:pt x="35" y="14"/>
                    <a:pt x="35" y="10"/>
                    <a:pt x="36" y="7"/>
                  </a:cubicBezTo>
                  <a:cubicBezTo>
                    <a:pt x="38" y="2"/>
                    <a:pt x="41" y="0"/>
                    <a:pt x="46" y="1"/>
                  </a:cubicBezTo>
                  <a:cubicBezTo>
                    <a:pt x="51" y="1"/>
                    <a:pt x="54" y="5"/>
                    <a:pt x="54" y="9"/>
                  </a:cubicBezTo>
                  <a:cubicBezTo>
                    <a:pt x="55" y="17"/>
                    <a:pt x="55" y="25"/>
                    <a:pt x="55" y="32"/>
                  </a:cubicBezTo>
                  <a:cubicBezTo>
                    <a:pt x="55" y="36"/>
                    <a:pt x="54" y="40"/>
                    <a:pt x="57" y="44"/>
                  </a:cubicBezTo>
                  <a:cubicBezTo>
                    <a:pt x="61" y="39"/>
                    <a:pt x="65" y="34"/>
                    <a:pt x="69" y="29"/>
                  </a:cubicBezTo>
                  <a:cubicBezTo>
                    <a:pt x="74" y="23"/>
                    <a:pt x="80" y="22"/>
                    <a:pt x="84" y="26"/>
                  </a:cubicBezTo>
                  <a:cubicBezTo>
                    <a:pt x="89" y="31"/>
                    <a:pt x="88" y="36"/>
                    <a:pt x="83" y="41"/>
                  </a:cubicBezTo>
                  <a:cubicBezTo>
                    <a:pt x="74" y="53"/>
                    <a:pt x="65" y="65"/>
                    <a:pt x="55" y="76"/>
                  </a:cubicBezTo>
                  <a:cubicBezTo>
                    <a:pt x="48" y="85"/>
                    <a:pt x="42" y="85"/>
                    <a:pt x="34" y="76"/>
                  </a:cubicBezTo>
                  <a:cubicBezTo>
                    <a:pt x="25" y="64"/>
                    <a:pt x="15" y="52"/>
                    <a:pt x="6" y="41"/>
                  </a:cubicBezTo>
                  <a:cubicBezTo>
                    <a:pt x="1" y="36"/>
                    <a:pt x="0" y="30"/>
                    <a:pt x="6" y="26"/>
                  </a:cubicBezTo>
                  <a:cubicBezTo>
                    <a:pt x="12" y="21"/>
                    <a:pt x="16" y="24"/>
                    <a:pt x="20" y="29"/>
                  </a:cubicBezTo>
                  <a:cubicBezTo>
                    <a:pt x="25" y="34"/>
                    <a:pt x="29" y="39"/>
                    <a:pt x="33" y="44"/>
                  </a:cubicBezTo>
                  <a:cubicBezTo>
                    <a:pt x="34" y="43"/>
                    <a:pt x="34" y="43"/>
                    <a:pt x="3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0">
              <a:extLst>
                <a:ext uri="{FF2B5EF4-FFF2-40B4-BE49-F238E27FC236}">
                  <a16:creationId xmlns:a16="http://schemas.microsoft.com/office/drawing/2014/main" id="{5506E83C-B456-4882-8F92-C36C8C920E3E}"/>
                </a:ext>
              </a:extLst>
            </p:cNvPr>
            <p:cNvSpPr>
              <a:spLocks/>
            </p:cNvSpPr>
            <p:nvPr/>
          </p:nvSpPr>
          <p:spPr bwMode="auto">
            <a:xfrm>
              <a:off x="-2314575" y="3051176"/>
              <a:ext cx="119063" cy="114300"/>
            </a:xfrm>
            <a:custGeom>
              <a:avLst/>
              <a:gdLst>
                <a:gd name="T0" fmla="*/ 35 w 89"/>
                <a:gd name="T1" fmla="*/ 46 h 85"/>
                <a:gd name="T2" fmla="*/ 35 w 89"/>
                <a:gd name="T3" fmla="*/ 13 h 85"/>
                <a:gd name="T4" fmla="*/ 44 w 89"/>
                <a:gd name="T5" fmla="*/ 0 h 85"/>
                <a:gd name="T6" fmla="*/ 54 w 89"/>
                <a:gd name="T7" fmla="*/ 13 h 85"/>
                <a:gd name="T8" fmla="*/ 54 w 89"/>
                <a:gd name="T9" fmla="*/ 47 h 85"/>
                <a:gd name="T10" fmla="*/ 68 w 89"/>
                <a:gd name="T11" fmla="*/ 30 h 85"/>
                <a:gd name="T12" fmla="*/ 84 w 89"/>
                <a:gd name="T13" fmla="*/ 26 h 85"/>
                <a:gd name="T14" fmla="*/ 83 w 89"/>
                <a:gd name="T15" fmla="*/ 41 h 85"/>
                <a:gd name="T16" fmla="*/ 53 w 89"/>
                <a:gd name="T17" fmla="*/ 78 h 85"/>
                <a:gd name="T18" fmla="*/ 36 w 89"/>
                <a:gd name="T19" fmla="*/ 78 h 85"/>
                <a:gd name="T20" fmla="*/ 6 w 89"/>
                <a:gd name="T21" fmla="*/ 41 h 85"/>
                <a:gd name="T22" fmla="*/ 6 w 89"/>
                <a:gd name="T23" fmla="*/ 26 h 85"/>
                <a:gd name="T24" fmla="*/ 20 w 89"/>
                <a:gd name="T25" fmla="*/ 29 h 85"/>
                <a:gd name="T26" fmla="*/ 35 w 89"/>
                <a:gd name="T27"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85">
                  <a:moveTo>
                    <a:pt x="35" y="46"/>
                  </a:moveTo>
                  <a:cubicBezTo>
                    <a:pt x="35" y="34"/>
                    <a:pt x="35" y="23"/>
                    <a:pt x="35" y="13"/>
                  </a:cubicBezTo>
                  <a:cubicBezTo>
                    <a:pt x="35" y="6"/>
                    <a:pt x="37" y="1"/>
                    <a:pt x="44" y="0"/>
                  </a:cubicBezTo>
                  <a:cubicBezTo>
                    <a:pt x="51" y="0"/>
                    <a:pt x="54" y="5"/>
                    <a:pt x="54" y="13"/>
                  </a:cubicBezTo>
                  <a:cubicBezTo>
                    <a:pt x="54" y="23"/>
                    <a:pt x="54" y="34"/>
                    <a:pt x="54" y="47"/>
                  </a:cubicBezTo>
                  <a:cubicBezTo>
                    <a:pt x="60" y="40"/>
                    <a:pt x="64" y="35"/>
                    <a:pt x="68" y="30"/>
                  </a:cubicBezTo>
                  <a:cubicBezTo>
                    <a:pt x="74" y="23"/>
                    <a:pt x="79" y="22"/>
                    <a:pt x="84" y="26"/>
                  </a:cubicBezTo>
                  <a:cubicBezTo>
                    <a:pt x="89" y="31"/>
                    <a:pt x="88" y="36"/>
                    <a:pt x="83" y="41"/>
                  </a:cubicBezTo>
                  <a:cubicBezTo>
                    <a:pt x="73" y="54"/>
                    <a:pt x="64" y="66"/>
                    <a:pt x="53" y="78"/>
                  </a:cubicBezTo>
                  <a:cubicBezTo>
                    <a:pt x="48" y="85"/>
                    <a:pt x="42" y="85"/>
                    <a:pt x="36" y="78"/>
                  </a:cubicBezTo>
                  <a:cubicBezTo>
                    <a:pt x="26" y="66"/>
                    <a:pt x="16" y="53"/>
                    <a:pt x="6" y="41"/>
                  </a:cubicBezTo>
                  <a:cubicBezTo>
                    <a:pt x="1" y="36"/>
                    <a:pt x="0" y="31"/>
                    <a:pt x="6" y="26"/>
                  </a:cubicBezTo>
                  <a:cubicBezTo>
                    <a:pt x="11" y="21"/>
                    <a:pt x="16" y="24"/>
                    <a:pt x="20" y="29"/>
                  </a:cubicBezTo>
                  <a:cubicBezTo>
                    <a:pt x="25" y="34"/>
                    <a:pt x="29" y="39"/>
                    <a:pt x="3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1">
              <a:extLst>
                <a:ext uri="{FF2B5EF4-FFF2-40B4-BE49-F238E27FC236}">
                  <a16:creationId xmlns:a16="http://schemas.microsoft.com/office/drawing/2014/main" id="{5C943547-36E1-47FD-B650-5D09FF207409}"/>
                </a:ext>
              </a:extLst>
            </p:cNvPr>
            <p:cNvSpPr>
              <a:spLocks/>
            </p:cNvSpPr>
            <p:nvPr/>
          </p:nvSpPr>
          <p:spPr bwMode="auto">
            <a:xfrm>
              <a:off x="-1803400" y="3051176"/>
              <a:ext cx="117475" cy="114300"/>
            </a:xfrm>
            <a:custGeom>
              <a:avLst/>
              <a:gdLst>
                <a:gd name="T0" fmla="*/ 35 w 88"/>
                <a:gd name="T1" fmla="*/ 47 h 85"/>
                <a:gd name="T2" fmla="*/ 35 w 88"/>
                <a:gd name="T3" fmla="*/ 13 h 85"/>
                <a:gd name="T4" fmla="*/ 44 w 88"/>
                <a:gd name="T5" fmla="*/ 0 h 85"/>
                <a:gd name="T6" fmla="*/ 54 w 88"/>
                <a:gd name="T7" fmla="*/ 13 h 85"/>
                <a:gd name="T8" fmla="*/ 54 w 88"/>
                <a:gd name="T9" fmla="*/ 45 h 85"/>
                <a:gd name="T10" fmla="*/ 69 w 88"/>
                <a:gd name="T11" fmla="*/ 29 h 85"/>
                <a:gd name="T12" fmla="*/ 83 w 88"/>
                <a:gd name="T13" fmla="*/ 26 h 85"/>
                <a:gd name="T14" fmla="*/ 84 w 88"/>
                <a:gd name="T15" fmla="*/ 40 h 85"/>
                <a:gd name="T16" fmla="*/ 53 w 88"/>
                <a:gd name="T17" fmla="*/ 77 h 85"/>
                <a:gd name="T18" fmla="*/ 35 w 88"/>
                <a:gd name="T19" fmla="*/ 77 h 85"/>
                <a:gd name="T20" fmla="*/ 5 w 88"/>
                <a:gd name="T21" fmla="*/ 41 h 85"/>
                <a:gd name="T22" fmla="*/ 5 w 88"/>
                <a:gd name="T23" fmla="*/ 26 h 85"/>
                <a:gd name="T24" fmla="*/ 20 w 88"/>
                <a:gd name="T25" fmla="*/ 29 h 85"/>
                <a:gd name="T26" fmla="*/ 35 w 88"/>
                <a:gd name="T27" fmla="*/ 4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5">
                  <a:moveTo>
                    <a:pt x="35" y="47"/>
                  </a:moveTo>
                  <a:cubicBezTo>
                    <a:pt x="35" y="34"/>
                    <a:pt x="35" y="23"/>
                    <a:pt x="35" y="13"/>
                  </a:cubicBezTo>
                  <a:cubicBezTo>
                    <a:pt x="35" y="6"/>
                    <a:pt x="36" y="1"/>
                    <a:pt x="44" y="0"/>
                  </a:cubicBezTo>
                  <a:cubicBezTo>
                    <a:pt x="50" y="0"/>
                    <a:pt x="54" y="5"/>
                    <a:pt x="54" y="13"/>
                  </a:cubicBezTo>
                  <a:cubicBezTo>
                    <a:pt x="54" y="23"/>
                    <a:pt x="54" y="34"/>
                    <a:pt x="54" y="45"/>
                  </a:cubicBezTo>
                  <a:cubicBezTo>
                    <a:pt x="60" y="40"/>
                    <a:pt x="64" y="34"/>
                    <a:pt x="69" y="29"/>
                  </a:cubicBezTo>
                  <a:cubicBezTo>
                    <a:pt x="73" y="24"/>
                    <a:pt x="78" y="21"/>
                    <a:pt x="83" y="26"/>
                  </a:cubicBezTo>
                  <a:cubicBezTo>
                    <a:pt x="88" y="30"/>
                    <a:pt x="88" y="35"/>
                    <a:pt x="84" y="40"/>
                  </a:cubicBezTo>
                  <a:cubicBezTo>
                    <a:pt x="73" y="53"/>
                    <a:pt x="63" y="65"/>
                    <a:pt x="53" y="77"/>
                  </a:cubicBezTo>
                  <a:cubicBezTo>
                    <a:pt x="47" y="85"/>
                    <a:pt x="41" y="85"/>
                    <a:pt x="35" y="77"/>
                  </a:cubicBezTo>
                  <a:cubicBezTo>
                    <a:pt x="25" y="65"/>
                    <a:pt x="15" y="53"/>
                    <a:pt x="5" y="41"/>
                  </a:cubicBezTo>
                  <a:cubicBezTo>
                    <a:pt x="1" y="36"/>
                    <a:pt x="0" y="31"/>
                    <a:pt x="5" y="26"/>
                  </a:cubicBezTo>
                  <a:cubicBezTo>
                    <a:pt x="11" y="21"/>
                    <a:pt x="16" y="24"/>
                    <a:pt x="20" y="29"/>
                  </a:cubicBezTo>
                  <a:cubicBezTo>
                    <a:pt x="24" y="34"/>
                    <a:pt x="29" y="40"/>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2">
              <a:extLst>
                <a:ext uri="{FF2B5EF4-FFF2-40B4-BE49-F238E27FC236}">
                  <a16:creationId xmlns:a16="http://schemas.microsoft.com/office/drawing/2014/main" id="{002847BB-2E65-44E6-A4DB-DE2496122E56}"/>
                </a:ext>
              </a:extLst>
            </p:cNvPr>
            <p:cNvSpPr>
              <a:spLocks/>
            </p:cNvSpPr>
            <p:nvPr/>
          </p:nvSpPr>
          <p:spPr bwMode="auto">
            <a:xfrm>
              <a:off x="-2268538" y="2960688"/>
              <a:ext cx="66675" cy="68263"/>
            </a:xfrm>
            <a:custGeom>
              <a:avLst/>
              <a:gdLst>
                <a:gd name="T0" fmla="*/ 26 w 50"/>
                <a:gd name="T1" fmla="*/ 0 h 51"/>
                <a:gd name="T2" fmla="*/ 40 w 50"/>
                <a:gd name="T3" fmla="*/ 0 h 51"/>
                <a:gd name="T4" fmla="*/ 50 w 50"/>
                <a:gd name="T5" fmla="*/ 10 h 51"/>
                <a:gd name="T6" fmla="*/ 40 w 50"/>
                <a:gd name="T7" fmla="*/ 20 h 51"/>
                <a:gd name="T8" fmla="*/ 38 w 50"/>
                <a:gd name="T9" fmla="*/ 20 h 51"/>
                <a:gd name="T10" fmla="*/ 19 w 50"/>
                <a:gd name="T11" fmla="*/ 39 h 51"/>
                <a:gd name="T12" fmla="*/ 10 w 50"/>
                <a:gd name="T13" fmla="*/ 51 h 51"/>
                <a:gd name="T14" fmla="*/ 0 w 50"/>
                <a:gd name="T15" fmla="*/ 39 h 51"/>
                <a:gd name="T16" fmla="*/ 0 w 50"/>
                <a:gd name="T17" fmla="*/ 14 h 51"/>
                <a:gd name="T18" fmla="*/ 14 w 50"/>
                <a:gd name="T19" fmla="*/ 0 h 51"/>
                <a:gd name="T20" fmla="*/ 26 w 50"/>
                <a:gd name="T21" fmla="*/ 0 h 51"/>
                <a:gd name="T22" fmla="*/ 26 w 5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26" y="0"/>
                  </a:moveTo>
                  <a:cubicBezTo>
                    <a:pt x="30" y="0"/>
                    <a:pt x="35" y="0"/>
                    <a:pt x="40" y="0"/>
                  </a:cubicBezTo>
                  <a:cubicBezTo>
                    <a:pt x="46" y="1"/>
                    <a:pt x="50" y="4"/>
                    <a:pt x="50" y="10"/>
                  </a:cubicBezTo>
                  <a:cubicBezTo>
                    <a:pt x="50" y="16"/>
                    <a:pt x="46" y="19"/>
                    <a:pt x="40" y="20"/>
                  </a:cubicBezTo>
                  <a:cubicBezTo>
                    <a:pt x="39" y="20"/>
                    <a:pt x="39" y="20"/>
                    <a:pt x="38" y="20"/>
                  </a:cubicBezTo>
                  <a:cubicBezTo>
                    <a:pt x="20" y="20"/>
                    <a:pt x="20" y="20"/>
                    <a:pt x="19" y="39"/>
                  </a:cubicBezTo>
                  <a:cubicBezTo>
                    <a:pt x="19" y="46"/>
                    <a:pt x="17" y="51"/>
                    <a:pt x="10" y="51"/>
                  </a:cubicBezTo>
                  <a:cubicBezTo>
                    <a:pt x="2" y="51"/>
                    <a:pt x="0" y="45"/>
                    <a:pt x="0" y="39"/>
                  </a:cubicBezTo>
                  <a:cubicBezTo>
                    <a:pt x="0" y="31"/>
                    <a:pt x="0" y="22"/>
                    <a:pt x="0" y="14"/>
                  </a:cubicBezTo>
                  <a:cubicBezTo>
                    <a:pt x="0" y="4"/>
                    <a:pt x="3" y="1"/>
                    <a:pt x="14" y="0"/>
                  </a:cubicBezTo>
                  <a:cubicBezTo>
                    <a:pt x="18" y="0"/>
                    <a:pt x="22" y="0"/>
                    <a:pt x="26"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3">
              <a:extLst>
                <a:ext uri="{FF2B5EF4-FFF2-40B4-BE49-F238E27FC236}">
                  <a16:creationId xmlns:a16="http://schemas.microsoft.com/office/drawing/2014/main" id="{3A05A6A5-6712-43D9-B77E-A4130A9EDFBE}"/>
                </a:ext>
              </a:extLst>
            </p:cNvPr>
            <p:cNvSpPr>
              <a:spLocks/>
            </p:cNvSpPr>
            <p:nvPr/>
          </p:nvSpPr>
          <p:spPr bwMode="auto">
            <a:xfrm>
              <a:off x="-1797050" y="2960688"/>
              <a:ext cx="66675" cy="68263"/>
            </a:xfrm>
            <a:custGeom>
              <a:avLst/>
              <a:gdLst>
                <a:gd name="T0" fmla="*/ 24 w 50"/>
                <a:gd name="T1" fmla="*/ 0 h 51"/>
                <a:gd name="T2" fmla="*/ 35 w 50"/>
                <a:gd name="T3" fmla="*/ 0 h 51"/>
                <a:gd name="T4" fmla="*/ 50 w 50"/>
                <a:gd name="T5" fmla="*/ 14 h 51"/>
                <a:gd name="T6" fmla="*/ 50 w 50"/>
                <a:gd name="T7" fmla="*/ 40 h 51"/>
                <a:gd name="T8" fmla="*/ 40 w 50"/>
                <a:gd name="T9" fmla="*/ 51 h 51"/>
                <a:gd name="T10" fmla="*/ 31 w 50"/>
                <a:gd name="T11" fmla="*/ 40 h 51"/>
                <a:gd name="T12" fmla="*/ 29 w 50"/>
                <a:gd name="T13" fmla="*/ 21 h 51"/>
                <a:gd name="T14" fmla="*/ 11 w 50"/>
                <a:gd name="T15" fmla="*/ 20 h 51"/>
                <a:gd name="T16" fmla="*/ 0 w 50"/>
                <a:gd name="T17" fmla="*/ 10 h 51"/>
                <a:gd name="T18" fmla="*/ 11 w 50"/>
                <a:gd name="T19" fmla="*/ 0 h 51"/>
                <a:gd name="T20" fmla="*/ 24 w 50"/>
                <a:gd name="T21" fmla="*/ 0 h 51"/>
                <a:gd name="T22" fmla="*/ 24 w 5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24" y="0"/>
                  </a:moveTo>
                  <a:cubicBezTo>
                    <a:pt x="28" y="0"/>
                    <a:pt x="32" y="0"/>
                    <a:pt x="35" y="0"/>
                  </a:cubicBezTo>
                  <a:cubicBezTo>
                    <a:pt x="46" y="0"/>
                    <a:pt x="50" y="3"/>
                    <a:pt x="50" y="14"/>
                  </a:cubicBezTo>
                  <a:cubicBezTo>
                    <a:pt x="50" y="23"/>
                    <a:pt x="50" y="31"/>
                    <a:pt x="50" y="40"/>
                  </a:cubicBezTo>
                  <a:cubicBezTo>
                    <a:pt x="50" y="46"/>
                    <a:pt x="47" y="51"/>
                    <a:pt x="40" y="51"/>
                  </a:cubicBezTo>
                  <a:cubicBezTo>
                    <a:pt x="33" y="51"/>
                    <a:pt x="31" y="46"/>
                    <a:pt x="31" y="40"/>
                  </a:cubicBezTo>
                  <a:cubicBezTo>
                    <a:pt x="30" y="33"/>
                    <a:pt x="33" y="26"/>
                    <a:pt x="29" y="21"/>
                  </a:cubicBezTo>
                  <a:cubicBezTo>
                    <a:pt x="25" y="17"/>
                    <a:pt x="17" y="20"/>
                    <a:pt x="11" y="20"/>
                  </a:cubicBezTo>
                  <a:cubicBezTo>
                    <a:pt x="4" y="19"/>
                    <a:pt x="0" y="16"/>
                    <a:pt x="0" y="10"/>
                  </a:cubicBezTo>
                  <a:cubicBezTo>
                    <a:pt x="0" y="3"/>
                    <a:pt x="5" y="0"/>
                    <a:pt x="11" y="0"/>
                  </a:cubicBezTo>
                  <a:cubicBezTo>
                    <a:pt x="16" y="0"/>
                    <a:pt x="20" y="0"/>
                    <a:pt x="24" y="0"/>
                  </a:cubicBezTo>
                  <a:cubicBezTo>
                    <a:pt x="24" y="0"/>
                    <a:pt x="24"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
              <a:extLst>
                <a:ext uri="{FF2B5EF4-FFF2-40B4-BE49-F238E27FC236}">
                  <a16:creationId xmlns:a16="http://schemas.microsoft.com/office/drawing/2014/main" id="{801A5C33-1B38-4048-A7CA-0AC09493EB70}"/>
                </a:ext>
              </a:extLst>
            </p:cNvPr>
            <p:cNvSpPr>
              <a:spLocks/>
            </p:cNvSpPr>
            <p:nvPr/>
          </p:nvSpPr>
          <p:spPr bwMode="auto">
            <a:xfrm>
              <a:off x="-2173288" y="2960688"/>
              <a:ext cx="74613" cy="26988"/>
            </a:xfrm>
            <a:custGeom>
              <a:avLst/>
              <a:gdLst>
                <a:gd name="T0" fmla="*/ 28 w 56"/>
                <a:gd name="T1" fmla="*/ 19 h 20"/>
                <a:gd name="T2" fmla="*/ 11 w 56"/>
                <a:gd name="T3" fmla="*/ 19 h 20"/>
                <a:gd name="T4" fmla="*/ 0 w 56"/>
                <a:gd name="T5" fmla="*/ 10 h 20"/>
                <a:gd name="T6" fmla="*/ 10 w 56"/>
                <a:gd name="T7" fmla="*/ 0 h 20"/>
                <a:gd name="T8" fmla="*/ 46 w 56"/>
                <a:gd name="T9" fmla="*/ 0 h 20"/>
                <a:gd name="T10" fmla="*/ 56 w 56"/>
                <a:gd name="T11" fmla="*/ 10 h 20"/>
                <a:gd name="T12" fmla="*/ 46 w 56"/>
                <a:gd name="T13" fmla="*/ 19 h 20"/>
                <a:gd name="T14" fmla="*/ 28 w 56"/>
                <a:gd name="T15" fmla="*/ 19 h 20"/>
                <a:gd name="T16" fmla="*/ 28 w 56"/>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0">
                  <a:moveTo>
                    <a:pt x="28" y="19"/>
                  </a:moveTo>
                  <a:cubicBezTo>
                    <a:pt x="22" y="19"/>
                    <a:pt x="16" y="20"/>
                    <a:pt x="11" y="19"/>
                  </a:cubicBezTo>
                  <a:cubicBezTo>
                    <a:pt x="4" y="19"/>
                    <a:pt x="0" y="17"/>
                    <a:pt x="0" y="10"/>
                  </a:cubicBezTo>
                  <a:cubicBezTo>
                    <a:pt x="0" y="3"/>
                    <a:pt x="4" y="0"/>
                    <a:pt x="10" y="0"/>
                  </a:cubicBezTo>
                  <a:cubicBezTo>
                    <a:pt x="22" y="0"/>
                    <a:pt x="34" y="0"/>
                    <a:pt x="46" y="0"/>
                  </a:cubicBezTo>
                  <a:cubicBezTo>
                    <a:pt x="52" y="0"/>
                    <a:pt x="56" y="3"/>
                    <a:pt x="56" y="10"/>
                  </a:cubicBezTo>
                  <a:cubicBezTo>
                    <a:pt x="56" y="16"/>
                    <a:pt x="52" y="19"/>
                    <a:pt x="46" y="19"/>
                  </a:cubicBezTo>
                  <a:cubicBezTo>
                    <a:pt x="40" y="20"/>
                    <a:pt x="34" y="19"/>
                    <a:pt x="28" y="19"/>
                  </a:cubicBezTo>
                  <a:cubicBezTo>
                    <a:pt x="28" y="19"/>
                    <a:pt x="28" y="19"/>
                    <a:pt x="2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5">
              <a:extLst>
                <a:ext uri="{FF2B5EF4-FFF2-40B4-BE49-F238E27FC236}">
                  <a16:creationId xmlns:a16="http://schemas.microsoft.com/office/drawing/2014/main" id="{14E5A325-658C-4537-B7B7-D92FB484A617}"/>
                </a:ext>
              </a:extLst>
            </p:cNvPr>
            <p:cNvSpPr>
              <a:spLocks/>
            </p:cNvSpPr>
            <p:nvPr/>
          </p:nvSpPr>
          <p:spPr bwMode="auto">
            <a:xfrm>
              <a:off x="-1901825" y="2960688"/>
              <a:ext cx="76200" cy="26988"/>
            </a:xfrm>
            <a:custGeom>
              <a:avLst/>
              <a:gdLst>
                <a:gd name="T0" fmla="*/ 29 w 57"/>
                <a:gd name="T1" fmla="*/ 0 h 20"/>
                <a:gd name="T2" fmla="*/ 47 w 57"/>
                <a:gd name="T3" fmla="*/ 0 h 20"/>
                <a:gd name="T4" fmla="*/ 57 w 57"/>
                <a:gd name="T5" fmla="*/ 9 h 20"/>
                <a:gd name="T6" fmla="*/ 47 w 57"/>
                <a:gd name="T7" fmla="*/ 19 h 20"/>
                <a:gd name="T8" fmla="*/ 10 w 57"/>
                <a:gd name="T9" fmla="*/ 19 h 20"/>
                <a:gd name="T10" fmla="*/ 0 w 57"/>
                <a:gd name="T11" fmla="*/ 10 h 20"/>
                <a:gd name="T12" fmla="*/ 10 w 57"/>
                <a:gd name="T13" fmla="*/ 0 h 20"/>
                <a:gd name="T14" fmla="*/ 29 w 57"/>
                <a:gd name="T15" fmla="*/ 0 h 20"/>
                <a:gd name="T16" fmla="*/ 29 w 5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0">
                  <a:moveTo>
                    <a:pt x="29" y="0"/>
                  </a:moveTo>
                  <a:cubicBezTo>
                    <a:pt x="35" y="0"/>
                    <a:pt x="41" y="0"/>
                    <a:pt x="47" y="0"/>
                  </a:cubicBezTo>
                  <a:cubicBezTo>
                    <a:pt x="52" y="1"/>
                    <a:pt x="56" y="3"/>
                    <a:pt x="57" y="9"/>
                  </a:cubicBezTo>
                  <a:cubicBezTo>
                    <a:pt x="57" y="16"/>
                    <a:pt x="53" y="19"/>
                    <a:pt x="47" y="19"/>
                  </a:cubicBezTo>
                  <a:cubicBezTo>
                    <a:pt x="35" y="20"/>
                    <a:pt x="22" y="20"/>
                    <a:pt x="10" y="19"/>
                  </a:cubicBezTo>
                  <a:cubicBezTo>
                    <a:pt x="5" y="19"/>
                    <a:pt x="0" y="16"/>
                    <a:pt x="0" y="10"/>
                  </a:cubicBezTo>
                  <a:cubicBezTo>
                    <a:pt x="0" y="4"/>
                    <a:pt x="4" y="1"/>
                    <a:pt x="10" y="0"/>
                  </a:cubicBezTo>
                  <a:cubicBezTo>
                    <a:pt x="17" y="0"/>
                    <a:pt x="23" y="0"/>
                    <a:pt x="29" y="0"/>
                  </a:cubicBezTo>
                  <a:cubicBezTo>
                    <a:pt x="29" y="0"/>
                    <a:pt x="29"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154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1416765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800" i="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Title 7"/>
          <p:cNvSpPr>
            <a:spLocks noGrp="1"/>
          </p:cNvSpPr>
          <p:nvPr>
            <p:ph type="title"/>
          </p:nvPr>
        </p:nvSpPr>
        <p:spPr/>
        <p:txBody>
          <a:bodyPr/>
          <a:lstStyle/>
          <a:p>
            <a:r>
              <a:rPr lang="en-US" dirty="0"/>
              <a:t>Appendix</a:t>
            </a:r>
          </a:p>
        </p:txBody>
      </p:sp>
      <p:sp>
        <p:nvSpPr>
          <p:cNvPr id="9" name="Subtitle 8"/>
          <p:cNvSpPr>
            <a:spLocks noGrp="1"/>
          </p:cNvSpPr>
          <p:nvPr>
            <p:ph type="subTitle" idx="1"/>
          </p:nvPr>
        </p:nvSpPr>
        <p:spPr/>
        <p:txBody>
          <a:bodyPr/>
          <a:lstStyle/>
          <a:p>
            <a:endParaRPr lang="en-US" dirty="0"/>
          </a:p>
        </p:txBody>
      </p:sp>
      <p:sp>
        <p:nvSpPr>
          <p:cNvPr id="11" name="Fußzeilenplatzhalter 10"/>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Arial Unicode MS"/>
                <a:cs typeface="Arial"/>
              </a:rPr>
              <a:t>/// Bayer 16:9 Template /// September 2018</a:t>
            </a:r>
          </a:p>
        </p:txBody>
      </p:sp>
      <p:sp>
        <p:nvSpPr>
          <p:cNvPr id="12" name="Foliennummernplatzhalter 1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sz="700" b="0" i="0" u="none" strike="noStrike" kern="1200" cap="none" spc="0" normalizeH="0" baseline="0" noProof="0" dirty="0">
              <a:ln>
                <a:noFill/>
              </a:ln>
              <a:solidFill>
                <a:srgbClr val="FFFFFF"/>
              </a:solidFill>
              <a:effectLst/>
              <a:uLnTx/>
              <a:uFillTx/>
              <a:latin typeface="Arial"/>
              <a:ea typeface="Arial Unicode MS"/>
              <a:cs typeface="Arial"/>
            </a:endParaRPr>
          </a:p>
        </p:txBody>
      </p:sp>
    </p:spTree>
    <p:extLst>
      <p:ext uri="{BB962C8B-B14F-4D97-AF65-F5344CB8AC3E}">
        <p14:creationId xmlns:p14="http://schemas.microsoft.com/office/powerpoint/2010/main" val="283112066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Rectangle 14"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65" name="Rounded Rectangle 177">
            <a:extLst>
              <a:ext uri="{FF2B5EF4-FFF2-40B4-BE49-F238E27FC236}">
                <a16:creationId xmlns:a16="http://schemas.microsoft.com/office/drawing/2014/main" id="{566B59A9-0186-6F4F-838F-C040449E99F6}"/>
              </a:ext>
            </a:extLst>
          </p:cNvPr>
          <p:cNvSpPr/>
          <p:nvPr/>
        </p:nvSpPr>
        <p:spPr>
          <a:xfrm>
            <a:off x="5013768" y="2352332"/>
            <a:ext cx="6196225" cy="2654397"/>
          </a:xfrm>
          <a:prstGeom prst="roundRect">
            <a:avLst>
              <a:gd name="adj" fmla="val 9818"/>
            </a:avLst>
          </a:prstGeom>
          <a:solidFill>
            <a:schemeClr val="bg1"/>
          </a:solidFill>
          <a:ln w="19050">
            <a:solidFill>
              <a:srgbClr val="F7981F"/>
            </a:solid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endParaRPr>
          </a:p>
        </p:txBody>
      </p:sp>
      <p:sp>
        <p:nvSpPr>
          <p:cNvPr id="59" name="Trapezoid 58"/>
          <p:cNvSpPr/>
          <p:nvPr/>
        </p:nvSpPr>
        <p:spPr bwMode="gray">
          <a:xfrm rot="16200000">
            <a:off x="2673100" y="2468584"/>
            <a:ext cx="2270042" cy="2411298"/>
          </a:xfrm>
          <a:prstGeom prst="trapezoid">
            <a:avLst>
              <a:gd name="adj" fmla="val 432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9" name="Rectangle 68"/>
          <p:cNvSpPr/>
          <p:nvPr/>
        </p:nvSpPr>
        <p:spPr bwMode="gray">
          <a:xfrm>
            <a:off x="351878" y="2196482"/>
            <a:ext cx="146129" cy="2158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 name="Title 2"/>
          <p:cNvSpPr>
            <a:spLocks noGrp="1"/>
          </p:cNvSpPr>
          <p:nvPr>
            <p:ph type="title"/>
          </p:nvPr>
        </p:nvSpPr>
        <p:spPr/>
        <p:txBody>
          <a:bodyPr/>
          <a:lstStyle/>
          <a:p>
            <a:r>
              <a:rPr lang="en-US" dirty="0"/>
              <a:t>High Level Workflow</a:t>
            </a:r>
          </a:p>
        </p:txBody>
      </p:sp>
      <p:sp>
        <p:nvSpPr>
          <p:cNvPr id="5" name="Slide Number Placeholder 4"/>
          <p:cNvSpPr>
            <a:spLocks noGrp="1"/>
          </p:cNvSpPr>
          <p:nvPr>
            <p:ph type="sldNum" sz="quarter" idx="12"/>
          </p:nvPr>
        </p:nvSpPr>
        <p:spPr/>
        <p:txBody>
          <a:bodyPr/>
          <a:lstStyle/>
          <a:p>
            <a:fld id="{EEAD9179-7A6B-4268-BEB2-F3B8EB06115B}" type="slidenum">
              <a:rPr lang="en-US" smtClean="0"/>
              <a:t>49</a:t>
            </a:fld>
            <a:endParaRPr lang="en-US" dirty="0"/>
          </a:p>
        </p:txBody>
      </p:sp>
      <p:sp>
        <p:nvSpPr>
          <p:cNvPr id="6" name="Rectangle 199">
            <a:extLst>
              <a:ext uri="{FF2B5EF4-FFF2-40B4-BE49-F238E27FC236}">
                <a16:creationId xmlns:a16="http://schemas.microsoft.com/office/drawing/2014/main" id="{2BF1F557-F36F-B147-ABBD-D5E66B9ACA0B}"/>
              </a:ext>
            </a:extLst>
          </p:cNvPr>
          <p:cNvSpPr/>
          <p:nvPr/>
        </p:nvSpPr>
        <p:spPr bwMode="gray">
          <a:xfrm>
            <a:off x="1131599" y="3222148"/>
            <a:ext cx="1728132" cy="1970486"/>
          </a:xfrm>
          <a:prstGeom prst="rect">
            <a:avLst/>
          </a:prstGeom>
          <a:no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 name="Rounded Rectangle 177">
            <a:extLst>
              <a:ext uri="{FF2B5EF4-FFF2-40B4-BE49-F238E27FC236}">
                <a16:creationId xmlns:a16="http://schemas.microsoft.com/office/drawing/2014/main" id="{566B59A9-0186-6F4F-838F-C040449E99F6}"/>
              </a:ext>
            </a:extLst>
          </p:cNvPr>
          <p:cNvSpPr/>
          <p:nvPr/>
        </p:nvSpPr>
        <p:spPr>
          <a:xfrm>
            <a:off x="1396067" y="2539212"/>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Actor: </a:t>
            </a:r>
            <a:r>
              <a:rPr kumimoji="0" lang="en-US" sz="1200" b="0" i="0" u="none" strike="noStrike" kern="1200" cap="none" spc="0" normalizeH="0" baseline="0" noProof="0" dirty="0" err="1">
                <a:ln>
                  <a:noFill/>
                </a:ln>
                <a:solidFill>
                  <a:srgbClr val="000000"/>
                </a:solidFill>
                <a:effectLst/>
                <a:uLnTx/>
                <a:uFillTx/>
                <a:latin typeface="Helvetica Neue"/>
                <a:ea typeface="Arial Unicode MS"/>
                <a:cs typeface="Helvetica Neue"/>
              </a:rPr>
              <a:t>AutoCoder</a:t>
            </a:r>
            <a:endPar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endParaRPr>
          </a:p>
        </p:txBody>
      </p:sp>
      <p:sp>
        <p:nvSpPr>
          <p:cNvPr id="8" name="Rounded Rectangle 177">
            <a:extLst>
              <a:ext uri="{FF2B5EF4-FFF2-40B4-BE49-F238E27FC236}">
                <a16:creationId xmlns:a16="http://schemas.microsoft.com/office/drawing/2014/main" id="{566B59A9-0186-6F4F-838F-C040449E99F6}"/>
              </a:ext>
            </a:extLst>
          </p:cNvPr>
          <p:cNvSpPr/>
          <p:nvPr/>
        </p:nvSpPr>
        <p:spPr>
          <a:xfrm>
            <a:off x="1396067" y="3460807"/>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Actor: </a:t>
            </a:r>
            <a:b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b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IBM Watson</a:t>
            </a:r>
          </a:p>
        </p:txBody>
      </p:sp>
      <p:sp>
        <p:nvSpPr>
          <p:cNvPr id="9" name="Rounded Rectangle 177">
            <a:extLst>
              <a:ext uri="{FF2B5EF4-FFF2-40B4-BE49-F238E27FC236}">
                <a16:creationId xmlns:a16="http://schemas.microsoft.com/office/drawing/2014/main" id="{566B59A9-0186-6F4F-838F-C040449E99F6}"/>
              </a:ext>
            </a:extLst>
          </p:cNvPr>
          <p:cNvSpPr/>
          <p:nvPr/>
        </p:nvSpPr>
        <p:spPr>
          <a:xfrm>
            <a:off x="1396067" y="4458116"/>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Actor: </a:t>
            </a:r>
            <a:b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b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2</a:t>
            </a:r>
            <a:r>
              <a:rPr kumimoji="0" lang="en-US" sz="1200" b="0" i="0" u="none" strike="noStrike" kern="1200" cap="none" spc="0" normalizeH="0" baseline="30000" noProof="0" dirty="0">
                <a:ln>
                  <a:noFill/>
                </a:ln>
                <a:solidFill>
                  <a:srgbClr val="000000"/>
                </a:solidFill>
                <a:effectLst/>
                <a:uLnTx/>
                <a:uFillTx/>
                <a:latin typeface="Helvetica Neue"/>
                <a:ea typeface="Arial Unicode MS"/>
                <a:cs typeface="Helvetica Neue"/>
              </a:rPr>
              <a:t>nd</a:t>
            </a: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 tier Coding</a:t>
            </a:r>
          </a:p>
        </p:txBody>
      </p:sp>
      <p:grpSp>
        <p:nvGrpSpPr>
          <p:cNvPr id="10" name="myP_Storage">
            <a:extLst>
              <a:ext uri="{FF2B5EF4-FFF2-40B4-BE49-F238E27FC236}">
                <a16:creationId xmlns:a16="http://schemas.microsoft.com/office/drawing/2014/main" id="{4031F241-2CF5-470E-B6C0-75436D6D8844}"/>
              </a:ext>
            </a:extLst>
          </p:cNvPr>
          <p:cNvGrpSpPr/>
          <p:nvPr/>
        </p:nvGrpSpPr>
        <p:grpSpPr>
          <a:xfrm>
            <a:off x="1848625" y="5727031"/>
            <a:ext cx="294080" cy="317650"/>
            <a:chOff x="1208374" y="3833992"/>
            <a:chExt cx="294080" cy="317650"/>
          </a:xfrm>
          <a:solidFill>
            <a:schemeClr val="accent3"/>
          </a:solidFill>
        </p:grpSpPr>
        <p:sp>
          <p:nvSpPr>
            <p:cNvPr id="1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cxnSp>
        <p:nvCxnSpPr>
          <p:cNvPr id="14"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602062" y="5300577"/>
            <a:ext cx="787206" cy="944"/>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782640" y="4190918"/>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782640" y="3220696"/>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7" idx="3"/>
            <a:endCxn id="13" idx="6"/>
          </p:cNvCxnSpPr>
          <p:nvPr/>
        </p:nvCxnSpPr>
        <p:spPr bwMode="gray">
          <a:xfrm flipH="1">
            <a:off x="2127234" y="2763877"/>
            <a:ext cx="468030" cy="3186824"/>
          </a:xfrm>
          <a:prstGeom prst="bentConnector3">
            <a:avLst>
              <a:gd name="adj1" fmla="val -21264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179">
            <a:extLst>
              <a:ext uri="{FF2B5EF4-FFF2-40B4-BE49-F238E27FC236}">
                <a16:creationId xmlns:a16="http://schemas.microsoft.com/office/drawing/2014/main" id="{D49D6942-7907-B941-BC34-C3F55DB292C9}"/>
              </a:ext>
            </a:extLst>
          </p:cNvPr>
          <p:cNvSpPr txBox="1"/>
          <p:nvPr/>
        </p:nvSpPr>
        <p:spPr bwMode="gray">
          <a:xfrm>
            <a:off x="1745477" y="6143982"/>
            <a:ext cx="601977" cy="258288"/>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Clinical DB</a:t>
            </a:r>
          </a:p>
        </p:txBody>
      </p:sp>
      <p:cxnSp>
        <p:nvCxnSpPr>
          <p:cNvPr id="30"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897136" y="2347662"/>
            <a:ext cx="196589"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D1E8D88-11D4-B04F-9921-CD74FD660A25}"/>
              </a:ext>
            </a:extLst>
          </p:cNvPr>
          <p:cNvSpPr/>
          <p:nvPr/>
        </p:nvSpPr>
        <p:spPr bwMode="gray">
          <a:xfrm>
            <a:off x="1274212" y="1790548"/>
            <a:ext cx="1442907" cy="359754"/>
          </a:xfrm>
          <a:prstGeom prst="ellipse">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as reported term</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39" name="Elbow Connector 38"/>
          <p:cNvCxnSpPr>
            <a:stCxn id="9" idx="1"/>
            <a:endCxn id="40" idx="1"/>
          </p:cNvCxnSpPr>
          <p:nvPr/>
        </p:nvCxnSpPr>
        <p:spPr bwMode="gray">
          <a:xfrm rot="10800000">
            <a:off x="1354371" y="1418265"/>
            <a:ext cx="41696" cy="3264517"/>
          </a:xfrm>
          <a:prstGeom prst="bentConnector3">
            <a:avLst>
              <a:gd name="adj1" fmla="val 1179895"/>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feld 50">
            <a:extLst>
              <a:ext uri="{FF2B5EF4-FFF2-40B4-BE49-F238E27FC236}">
                <a16:creationId xmlns:a16="http://schemas.microsoft.com/office/drawing/2014/main" id="{402FAF12-6281-B742-8100-C538DF7CD73B}"/>
              </a:ext>
            </a:extLst>
          </p:cNvPr>
          <p:cNvSpPr txBox="1"/>
          <p:nvPr/>
        </p:nvSpPr>
        <p:spPr bwMode="gray">
          <a:xfrm>
            <a:off x="1354371" y="1279585"/>
            <a:ext cx="1274167" cy="27735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Reporter</a:t>
            </a:r>
          </a:p>
        </p:txBody>
      </p:sp>
      <p:cxnSp>
        <p:nvCxnSpPr>
          <p:cNvPr id="43"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898079" y="1659638"/>
            <a:ext cx="196589"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4" name="TextBox 179">
            <a:extLst>
              <a:ext uri="{FF2B5EF4-FFF2-40B4-BE49-F238E27FC236}">
                <a16:creationId xmlns:a16="http://schemas.microsoft.com/office/drawing/2014/main" id="{D49D6942-7907-B941-BC34-C3F55DB292C9}"/>
              </a:ext>
            </a:extLst>
          </p:cNvPr>
          <p:cNvSpPr txBox="1"/>
          <p:nvPr/>
        </p:nvSpPr>
        <p:spPr bwMode="gray">
          <a:xfrm rot="5400000">
            <a:off x="3485693" y="4112147"/>
            <a:ext cx="601977" cy="258288"/>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Arial Unicode MS"/>
                <a:cs typeface="Arial"/>
              </a:rPr>
              <a:t>Result: Term successfully coded</a:t>
            </a:r>
          </a:p>
        </p:txBody>
      </p:sp>
      <p:sp>
        <p:nvSpPr>
          <p:cNvPr id="45" name="TextBox 179">
            <a:extLst>
              <a:ext uri="{FF2B5EF4-FFF2-40B4-BE49-F238E27FC236}">
                <a16:creationId xmlns:a16="http://schemas.microsoft.com/office/drawing/2014/main" id="{D49D6942-7907-B941-BC34-C3F55DB292C9}"/>
              </a:ext>
            </a:extLst>
          </p:cNvPr>
          <p:cNvSpPr txBox="1"/>
          <p:nvPr/>
        </p:nvSpPr>
        <p:spPr bwMode="gray">
          <a:xfrm>
            <a:off x="2065410" y="3045438"/>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Result: Omission created</a:t>
            </a:r>
          </a:p>
        </p:txBody>
      </p:sp>
      <p:sp>
        <p:nvSpPr>
          <p:cNvPr id="46" name="TextBox 179">
            <a:extLst>
              <a:ext uri="{FF2B5EF4-FFF2-40B4-BE49-F238E27FC236}">
                <a16:creationId xmlns:a16="http://schemas.microsoft.com/office/drawing/2014/main" id="{D49D6942-7907-B941-BC34-C3F55DB292C9}"/>
              </a:ext>
            </a:extLst>
          </p:cNvPr>
          <p:cNvSpPr txBox="1"/>
          <p:nvPr/>
        </p:nvSpPr>
        <p:spPr bwMode="gray">
          <a:xfrm>
            <a:off x="2065410" y="3956382"/>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Arial Unicode MS"/>
                <a:cs typeface="Arial"/>
              </a:rPr>
              <a:t>Result: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Arial Unicode MS"/>
                <a:cs typeface="Arial"/>
              </a:rPr>
              <a:t>Proposal</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Arial Unicode MS"/>
                <a:cs typeface="Arial"/>
              </a:rPr>
              <a:t>created</a:t>
            </a:r>
          </a:p>
        </p:txBody>
      </p:sp>
      <p:sp>
        <p:nvSpPr>
          <p:cNvPr id="47" name="TextBox 179">
            <a:extLst>
              <a:ext uri="{FF2B5EF4-FFF2-40B4-BE49-F238E27FC236}">
                <a16:creationId xmlns:a16="http://schemas.microsoft.com/office/drawing/2014/main" id="{D49D6942-7907-B941-BC34-C3F55DB292C9}"/>
              </a:ext>
            </a:extLst>
          </p:cNvPr>
          <p:cNvSpPr txBox="1"/>
          <p:nvPr/>
        </p:nvSpPr>
        <p:spPr bwMode="gray">
          <a:xfrm rot="16200000">
            <a:off x="476397" y="2878526"/>
            <a:ext cx="601977" cy="258288"/>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Clarification</a:t>
            </a:r>
            <a:r>
              <a:rPr kumimoji="0" lang="en-US" sz="1000" b="0" i="0" u="none" strike="noStrike" kern="1200" cap="none" spc="0" normalizeH="0" noProof="0" dirty="0">
                <a:ln>
                  <a:noFill/>
                </a:ln>
                <a:solidFill>
                  <a:srgbClr val="000000"/>
                </a:solidFill>
                <a:effectLst/>
                <a:uLnTx/>
                <a:uFillTx/>
                <a:latin typeface="Arial"/>
                <a:ea typeface="Arial Unicode MS"/>
                <a:cs typeface="Arial"/>
              </a:rPr>
              <a:t> request to reporter</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48" name="TextBox 179">
            <a:extLst>
              <a:ext uri="{FF2B5EF4-FFF2-40B4-BE49-F238E27FC236}">
                <a16:creationId xmlns:a16="http://schemas.microsoft.com/office/drawing/2014/main" id="{D49D6942-7907-B941-BC34-C3F55DB292C9}"/>
              </a:ext>
            </a:extLst>
          </p:cNvPr>
          <p:cNvSpPr txBox="1"/>
          <p:nvPr/>
        </p:nvSpPr>
        <p:spPr bwMode="gray">
          <a:xfrm>
            <a:off x="2065410" y="5248850"/>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Arial Unicode MS"/>
                <a:cs typeface="Arial"/>
              </a:rPr>
              <a:t>Result: Proposal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Arial Unicode MS"/>
                <a:cs typeface="Arial"/>
              </a:rPr>
              <a:t>accepted/overwritten</a:t>
            </a:r>
          </a:p>
        </p:txBody>
      </p:sp>
      <p:sp>
        <p:nvSpPr>
          <p:cNvPr id="68" name="TextBox 179">
            <a:extLst>
              <a:ext uri="{FF2B5EF4-FFF2-40B4-BE49-F238E27FC236}">
                <a16:creationId xmlns:a16="http://schemas.microsoft.com/office/drawing/2014/main" id="{D49D6942-7907-B941-BC34-C3F55DB292C9}"/>
              </a:ext>
            </a:extLst>
          </p:cNvPr>
          <p:cNvSpPr txBox="1"/>
          <p:nvPr/>
        </p:nvSpPr>
        <p:spPr bwMode="gray">
          <a:xfrm rot="16200000">
            <a:off x="-1017853" y="3190471"/>
            <a:ext cx="2821984" cy="353048"/>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Arial Unicode MS"/>
                <a:cs typeface="Arial"/>
              </a:rPr>
              <a:t>High Level Workflow</a:t>
            </a:r>
          </a:p>
        </p:txBody>
      </p:sp>
      <p:sp>
        <p:nvSpPr>
          <p:cNvPr id="64" name="Two circles divided by 3">
            <a:extLst>
              <a:ext uri="{FF2B5EF4-FFF2-40B4-BE49-F238E27FC236}">
                <a16:creationId xmlns:a16="http://schemas.microsoft.com/office/drawing/2014/main" id="{85F2C99C-CDD7-468A-8DD7-CE53DC38F95C}"/>
              </a:ext>
            </a:extLst>
          </p:cNvPr>
          <p:cNvSpPr txBox="1">
            <a:spLocks/>
          </p:cNvSpPr>
          <p:nvPr/>
        </p:nvSpPr>
        <p:spPr bwMode="gray">
          <a:xfrm>
            <a:off x="1650971" y="4028734"/>
            <a:ext cx="288000" cy="288000"/>
          </a:xfrm>
          <a:prstGeom prst="ellipse">
            <a:avLst/>
          </a:prstGeom>
          <a:solidFill>
            <a:schemeClr val="accent2"/>
          </a:solidFill>
        </p:spPr>
        <p:txBody>
          <a:bodyPr vert="horz" lIns="0" tIns="0" rIns="0" bIns="0" rtlCol="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solidFill>
                <a:schemeClr val="bg1"/>
              </a:solidFill>
            </a:endParaRPr>
          </a:p>
        </p:txBody>
      </p:sp>
      <p:cxnSp>
        <p:nvCxnSpPr>
          <p:cNvPr id="56"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8246674" y="3100133"/>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7" name="Rounded Rectangle 177">
            <a:extLst>
              <a:ext uri="{FF2B5EF4-FFF2-40B4-BE49-F238E27FC236}">
                <a16:creationId xmlns:a16="http://schemas.microsoft.com/office/drawing/2014/main" id="{566B59A9-0186-6F4F-838F-C040449E99F6}"/>
              </a:ext>
            </a:extLst>
          </p:cNvPr>
          <p:cNvSpPr/>
          <p:nvPr/>
        </p:nvSpPr>
        <p:spPr>
          <a:xfrm>
            <a:off x="7808837" y="3385909"/>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Watson Algorithm</a:t>
            </a:r>
          </a:p>
        </p:txBody>
      </p:sp>
      <p:grpSp>
        <p:nvGrpSpPr>
          <p:cNvPr id="72"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5999327" y="2842141"/>
            <a:ext cx="244684" cy="233313"/>
            <a:chOff x="1208374" y="3833992"/>
            <a:chExt cx="294080" cy="317650"/>
          </a:xfrm>
          <a:solidFill>
            <a:schemeClr val="accent3"/>
          </a:solidFill>
        </p:grpSpPr>
        <p:sp>
          <p:nvSpPr>
            <p:cNvPr id="73"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4"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5"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76" name="TextBox 179">
            <a:extLst>
              <a:ext uri="{FF2B5EF4-FFF2-40B4-BE49-F238E27FC236}">
                <a16:creationId xmlns:a16="http://schemas.microsoft.com/office/drawing/2014/main" id="{D49D6942-7907-B941-BC34-C3F55DB292C9}"/>
              </a:ext>
            </a:extLst>
          </p:cNvPr>
          <p:cNvSpPr txBox="1"/>
          <p:nvPr/>
        </p:nvSpPr>
        <p:spPr bwMode="gray">
          <a:xfrm flipH="1">
            <a:off x="5181716" y="2847894"/>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Arial Unicode MS"/>
                <a:cs typeface="Arial"/>
              </a:rPr>
              <a:t>MedDRA</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77"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5999327" y="3298344"/>
            <a:ext cx="244684" cy="233313"/>
            <a:chOff x="1208374" y="3833992"/>
            <a:chExt cx="294080" cy="317650"/>
          </a:xfrm>
          <a:solidFill>
            <a:schemeClr val="accent3"/>
          </a:solidFill>
        </p:grpSpPr>
        <p:sp>
          <p:nvSpPr>
            <p:cNvPr id="78"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9"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0"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1" name="TextBox 179">
            <a:extLst>
              <a:ext uri="{FF2B5EF4-FFF2-40B4-BE49-F238E27FC236}">
                <a16:creationId xmlns:a16="http://schemas.microsoft.com/office/drawing/2014/main" id="{D49D6942-7907-B941-BC34-C3F55DB292C9}"/>
              </a:ext>
            </a:extLst>
          </p:cNvPr>
          <p:cNvSpPr txBox="1"/>
          <p:nvPr/>
        </p:nvSpPr>
        <p:spPr bwMode="gray">
          <a:xfrm flipH="1">
            <a:off x="5181716" y="3247659"/>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Synonyms</a:t>
            </a:r>
          </a:p>
        </p:txBody>
      </p:sp>
      <p:grpSp>
        <p:nvGrpSpPr>
          <p:cNvPr id="82"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5999327" y="3755172"/>
            <a:ext cx="244684" cy="233313"/>
            <a:chOff x="1208374" y="3833992"/>
            <a:chExt cx="294080" cy="317650"/>
          </a:xfrm>
          <a:solidFill>
            <a:schemeClr val="accent3"/>
          </a:solidFill>
        </p:grpSpPr>
        <p:sp>
          <p:nvSpPr>
            <p:cNvPr id="83"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4"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5"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6" name="TextBox 179">
            <a:extLst>
              <a:ext uri="{FF2B5EF4-FFF2-40B4-BE49-F238E27FC236}">
                <a16:creationId xmlns:a16="http://schemas.microsoft.com/office/drawing/2014/main" id="{D49D6942-7907-B941-BC34-C3F55DB292C9}"/>
              </a:ext>
            </a:extLst>
          </p:cNvPr>
          <p:cNvSpPr txBox="1"/>
          <p:nvPr/>
        </p:nvSpPr>
        <p:spPr bwMode="gray">
          <a:xfrm flipH="1">
            <a:off x="5181716" y="3684318"/>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Blocked</a:t>
            </a:r>
            <a:r>
              <a:rPr kumimoji="0" lang="en-US" sz="1000" b="0" i="0" u="none" strike="noStrike" kern="1200" cap="none" spc="0" normalizeH="0" noProof="0" dirty="0">
                <a:ln>
                  <a:noFill/>
                </a:ln>
                <a:solidFill>
                  <a:srgbClr val="000000"/>
                </a:solidFill>
                <a:effectLst/>
                <a:uLnTx/>
                <a:uFillTx/>
                <a:latin typeface="Arial"/>
                <a:ea typeface="Arial Unicode MS"/>
                <a:cs typeface="Aria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noProof="0" dirty="0">
                <a:ln>
                  <a:noFill/>
                </a:ln>
                <a:solidFill>
                  <a:srgbClr val="000000"/>
                </a:solidFill>
                <a:effectLst/>
                <a:uLnTx/>
                <a:uFillTx/>
                <a:latin typeface="Arial"/>
                <a:ea typeface="Arial Unicode MS"/>
                <a:cs typeface="Arial"/>
              </a:rPr>
              <a:t>Terms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87"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5999327" y="4373512"/>
            <a:ext cx="244684" cy="233313"/>
            <a:chOff x="1208374" y="3833992"/>
            <a:chExt cx="294080" cy="317650"/>
          </a:xfrm>
          <a:solidFill>
            <a:schemeClr val="accent3"/>
          </a:solidFill>
        </p:grpSpPr>
        <p:sp>
          <p:nvSpPr>
            <p:cNvPr id="88"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9"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0"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91" name="TextBox 179">
            <a:extLst>
              <a:ext uri="{FF2B5EF4-FFF2-40B4-BE49-F238E27FC236}">
                <a16:creationId xmlns:a16="http://schemas.microsoft.com/office/drawing/2014/main" id="{D49D6942-7907-B941-BC34-C3F55DB292C9}"/>
              </a:ext>
            </a:extLst>
          </p:cNvPr>
          <p:cNvSpPr txBox="1"/>
          <p:nvPr/>
        </p:nvSpPr>
        <p:spPr bwMode="gray">
          <a:xfrm flipH="1">
            <a:off x="5181716" y="4345523"/>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Other</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sources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2" name="TextBox 179">
            <a:extLst>
              <a:ext uri="{FF2B5EF4-FFF2-40B4-BE49-F238E27FC236}">
                <a16:creationId xmlns:a16="http://schemas.microsoft.com/office/drawing/2014/main" id="{D49D6942-7907-B941-BC34-C3F55DB292C9}"/>
              </a:ext>
            </a:extLst>
          </p:cNvPr>
          <p:cNvSpPr txBox="1"/>
          <p:nvPr/>
        </p:nvSpPr>
        <p:spPr bwMode="gray">
          <a:xfrm rot="5400000" flipH="1">
            <a:off x="6004390" y="3985445"/>
            <a:ext cx="234558" cy="292590"/>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a:t>
            </a:r>
          </a:p>
        </p:txBody>
      </p:sp>
      <p:cxnSp>
        <p:nvCxnSpPr>
          <p:cNvPr id="93" name="Elbow Connector 92"/>
          <p:cNvCxnSpPr>
            <a:stCxn id="74" idx="11"/>
            <a:endCxn id="67" idx="1"/>
          </p:cNvCxnSpPr>
          <p:nvPr/>
        </p:nvCxnSpPr>
        <p:spPr bwMode="gray">
          <a:xfrm rot="10800000" flipH="1" flipV="1">
            <a:off x="6244011" y="2982014"/>
            <a:ext cx="1564824" cy="628560"/>
          </a:xfrm>
          <a:prstGeom prst="bentConnector3">
            <a:avLst>
              <a:gd name="adj1" fmla="val 2819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89" idx="1"/>
            <a:endCxn id="67" idx="1"/>
          </p:cNvCxnSpPr>
          <p:nvPr/>
        </p:nvCxnSpPr>
        <p:spPr bwMode="gray">
          <a:xfrm rot="10800000" flipH="1">
            <a:off x="6229449" y="3610575"/>
            <a:ext cx="1579385" cy="879595"/>
          </a:xfrm>
          <a:prstGeom prst="bentConnector3">
            <a:avLst>
              <a:gd name="adj1" fmla="val 28316"/>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5" idx="5"/>
            <a:endCxn id="85" idx="5"/>
          </p:cNvCxnSpPr>
          <p:nvPr/>
        </p:nvCxnSpPr>
        <p:spPr bwMode="gray">
          <a:xfrm flipH="1">
            <a:off x="6231139" y="3919457"/>
            <a:ext cx="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79" idx="11"/>
          </p:cNvCxnSpPr>
          <p:nvPr/>
        </p:nvCxnSpPr>
        <p:spPr bwMode="gray">
          <a:xfrm>
            <a:off x="6244011" y="3438217"/>
            <a:ext cx="45006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gray">
          <a:xfrm>
            <a:off x="6244011" y="3878845"/>
            <a:ext cx="45006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6D1E8D88-11D4-B04F-9921-CD74FD660A25}"/>
              </a:ext>
            </a:extLst>
          </p:cNvPr>
          <p:cNvSpPr/>
          <p:nvPr/>
        </p:nvSpPr>
        <p:spPr bwMode="gray">
          <a:xfrm>
            <a:off x="7921877" y="4539438"/>
            <a:ext cx="974069" cy="35975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Proposed solution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99"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8238640" y="2260456"/>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0" name="Elbow Connector 161">
            <a:extLst>
              <a:ext uri="{FF2B5EF4-FFF2-40B4-BE49-F238E27FC236}">
                <a16:creationId xmlns:a16="http://schemas.microsoft.com/office/drawing/2014/main" id="{3934EEC6-7F1A-7846-AEAE-C35CA8B06AFD}"/>
              </a:ext>
            </a:extLst>
          </p:cNvPr>
          <p:cNvCxnSpPr>
            <a:cxnSpLocks/>
          </p:cNvCxnSpPr>
          <p:nvPr/>
        </p:nvCxnSpPr>
        <p:spPr bwMode="gray">
          <a:xfrm rot="5400000" flipH="1" flipV="1">
            <a:off x="8148878" y="5221845"/>
            <a:ext cx="50400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1" name="TextBox 179">
            <a:extLst>
              <a:ext uri="{FF2B5EF4-FFF2-40B4-BE49-F238E27FC236}">
                <a16:creationId xmlns:a16="http://schemas.microsoft.com/office/drawing/2014/main" id="{D49D6942-7907-B941-BC34-C3F55DB292C9}"/>
              </a:ext>
            </a:extLst>
          </p:cNvPr>
          <p:cNvSpPr txBox="1"/>
          <p:nvPr/>
        </p:nvSpPr>
        <p:spPr bwMode="gray">
          <a:xfrm>
            <a:off x="8527910" y="5201172"/>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Sent to 2</a:t>
            </a:r>
            <a:r>
              <a:rPr lang="en-US" sz="1000" baseline="30000" dirty="0">
                <a:solidFill>
                  <a:srgbClr val="000000"/>
                </a:solidFill>
                <a:latin typeface="Arial"/>
                <a:ea typeface="Arial Unicode MS"/>
                <a:cs typeface="Arial"/>
              </a:rPr>
              <a:t>nd</a:t>
            </a:r>
            <a:r>
              <a:rPr lang="en-US" sz="1000" dirty="0">
                <a:solidFill>
                  <a:srgbClr val="000000"/>
                </a:solidFill>
                <a:latin typeface="Arial"/>
                <a:ea typeface="Arial Unicode MS"/>
                <a:cs typeface="Arial"/>
              </a:rPr>
              <a:t> tier coding</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2" name="Oval 101">
            <a:extLst>
              <a:ext uri="{FF2B5EF4-FFF2-40B4-BE49-F238E27FC236}">
                <a16:creationId xmlns:a16="http://schemas.microsoft.com/office/drawing/2014/main" id="{6D1E8D88-11D4-B04F-9921-CD74FD660A25}"/>
              </a:ext>
            </a:extLst>
          </p:cNvPr>
          <p:cNvSpPr/>
          <p:nvPr/>
        </p:nvSpPr>
        <p:spPr bwMode="gray">
          <a:xfrm>
            <a:off x="7921877" y="2458019"/>
            <a:ext cx="974069" cy="35975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Omission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3" name="TextBox 179">
            <a:extLst>
              <a:ext uri="{FF2B5EF4-FFF2-40B4-BE49-F238E27FC236}">
                <a16:creationId xmlns:a16="http://schemas.microsoft.com/office/drawing/2014/main" id="{D49D6942-7907-B941-BC34-C3F55DB292C9}"/>
              </a:ext>
            </a:extLst>
          </p:cNvPr>
          <p:cNvSpPr txBox="1"/>
          <p:nvPr/>
        </p:nvSpPr>
        <p:spPr bwMode="gray">
          <a:xfrm>
            <a:off x="9962836" y="2748138"/>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A: 11%</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4" name="TextBox 179">
            <a:extLst>
              <a:ext uri="{FF2B5EF4-FFF2-40B4-BE49-F238E27FC236}">
                <a16:creationId xmlns:a16="http://schemas.microsoft.com/office/drawing/2014/main" id="{D49D6942-7907-B941-BC34-C3F55DB292C9}"/>
              </a:ext>
            </a:extLst>
          </p:cNvPr>
          <p:cNvSpPr txBox="1"/>
          <p:nvPr/>
        </p:nvSpPr>
        <p:spPr bwMode="gray">
          <a:xfrm>
            <a:off x="9962836" y="3123438"/>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B: 23%</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5" name="TextBox 179">
            <a:extLst>
              <a:ext uri="{FF2B5EF4-FFF2-40B4-BE49-F238E27FC236}">
                <a16:creationId xmlns:a16="http://schemas.microsoft.com/office/drawing/2014/main" id="{D49D6942-7907-B941-BC34-C3F55DB292C9}"/>
              </a:ext>
            </a:extLst>
          </p:cNvPr>
          <p:cNvSpPr txBox="1"/>
          <p:nvPr/>
        </p:nvSpPr>
        <p:spPr bwMode="gray">
          <a:xfrm>
            <a:off x="9962836" y="3488964"/>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C: 17%</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6" name="TextBox 179">
            <a:extLst>
              <a:ext uri="{FF2B5EF4-FFF2-40B4-BE49-F238E27FC236}">
                <a16:creationId xmlns:a16="http://schemas.microsoft.com/office/drawing/2014/main" id="{D49D6942-7907-B941-BC34-C3F55DB292C9}"/>
              </a:ext>
            </a:extLst>
          </p:cNvPr>
          <p:cNvSpPr txBox="1"/>
          <p:nvPr/>
        </p:nvSpPr>
        <p:spPr bwMode="gray">
          <a:xfrm>
            <a:off x="9962836" y="3864264"/>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D: 16%</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7" name="TextBox 179">
            <a:extLst>
              <a:ext uri="{FF2B5EF4-FFF2-40B4-BE49-F238E27FC236}">
                <a16:creationId xmlns:a16="http://schemas.microsoft.com/office/drawing/2014/main" id="{D49D6942-7907-B941-BC34-C3F55DB292C9}"/>
              </a:ext>
            </a:extLst>
          </p:cNvPr>
          <p:cNvSpPr txBox="1"/>
          <p:nvPr/>
        </p:nvSpPr>
        <p:spPr bwMode="gray">
          <a:xfrm>
            <a:off x="9962836" y="4239564"/>
            <a:ext cx="601977" cy="258288"/>
          </a:xfrm>
          <a:prstGeom prst="rect">
            <a:avLst/>
          </a:prstGeom>
          <a:noFill/>
          <a:ln>
            <a:solidFill>
              <a:schemeClr val="accent2"/>
            </a:solid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E: 33%</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108" name="Elbow Connector 107"/>
          <p:cNvCxnSpPr>
            <a:stCxn id="67" idx="3"/>
            <a:endCxn id="103" idx="1"/>
          </p:cNvCxnSpPr>
          <p:nvPr/>
        </p:nvCxnSpPr>
        <p:spPr bwMode="gray">
          <a:xfrm flipV="1">
            <a:off x="9008034" y="2877282"/>
            <a:ext cx="954802" cy="73329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7" idx="3"/>
            <a:endCxn id="104" idx="1"/>
          </p:cNvCxnSpPr>
          <p:nvPr/>
        </p:nvCxnSpPr>
        <p:spPr bwMode="gray">
          <a:xfrm flipV="1">
            <a:off x="9008034" y="3252582"/>
            <a:ext cx="954802" cy="35799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67" idx="3"/>
            <a:endCxn id="105" idx="1"/>
          </p:cNvCxnSpPr>
          <p:nvPr/>
        </p:nvCxnSpPr>
        <p:spPr bwMode="gray">
          <a:xfrm>
            <a:off x="9008034" y="3610574"/>
            <a:ext cx="954802" cy="753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67" idx="3"/>
            <a:endCxn id="106" idx="1"/>
          </p:cNvCxnSpPr>
          <p:nvPr/>
        </p:nvCxnSpPr>
        <p:spPr bwMode="gray">
          <a:xfrm>
            <a:off x="9008034" y="3610574"/>
            <a:ext cx="954802" cy="38283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67" idx="3"/>
            <a:endCxn id="107" idx="1"/>
          </p:cNvCxnSpPr>
          <p:nvPr/>
        </p:nvCxnSpPr>
        <p:spPr bwMode="gray">
          <a:xfrm>
            <a:off x="9008034" y="3610574"/>
            <a:ext cx="954802" cy="75813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7" idx="2"/>
            <a:endCxn id="98" idx="6"/>
          </p:cNvCxnSpPr>
          <p:nvPr/>
        </p:nvCxnSpPr>
        <p:spPr bwMode="gray">
          <a:xfrm rot="5400000">
            <a:off x="9469155" y="3924644"/>
            <a:ext cx="221463" cy="1367879"/>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79">
            <a:extLst>
              <a:ext uri="{FF2B5EF4-FFF2-40B4-BE49-F238E27FC236}">
                <a16:creationId xmlns:a16="http://schemas.microsoft.com/office/drawing/2014/main" id="{D49D6942-7907-B941-BC34-C3F55DB292C9}"/>
              </a:ext>
            </a:extLst>
          </p:cNvPr>
          <p:cNvSpPr txBox="1"/>
          <p:nvPr/>
        </p:nvSpPr>
        <p:spPr bwMode="gray">
          <a:xfrm rot="5400000">
            <a:off x="9789223" y="3505194"/>
            <a:ext cx="1921624" cy="22582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Predictions with confidence scores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15" name="TextBox 179">
            <a:extLst>
              <a:ext uri="{FF2B5EF4-FFF2-40B4-BE49-F238E27FC236}">
                <a16:creationId xmlns:a16="http://schemas.microsoft.com/office/drawing/2014/main" id="{D49D6942-7907-B941-BC34-C3F55DB292C9}"/>
              </a:ext>
            </a:extLst>
          </p:cNvPr>
          <p:cNvSpPr txBox="1"/>
          <p:nvPr/>
        </p:nvSpPr>
        <p:spPr bwMode="gray">
          <a:xfrm>
            <a:off x="9150004" y="4550966"/>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Best prediction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is proposed</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350818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61" hidden="1"/>
          <p:cNvGraphicFramePr>
            <a:graphicFrameLocks noChangeAspect="1"/>
          </p:cNvGraphicFramePr>
          <p:nvPr>
            <p:custDataLst>
              <p:tags r:id="rId1"/>
            </p:custDataLst>
            <p:extLst>
              <p:ext uri="{D42A27DB-BD31-4B8C-83A1-F6EECF244321}">
                <p14:modId xmlns:p14="http://schemas.microsoft.com/office/powerpoint/2010/main" val="2774295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2" name="Object 6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3" name="Rectangle 62"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Watson’s replacement offers great opportunities which are also in line with Bayer’s superior strategy</a:t>
            </a:r>
          </a:p>
        </p:txBody>
      </p:sp>
      <p:sp>
        <p:nvSpPr>
          <p:cNvPr id="3" name="Title 2"/>
          <p:cNvSpPr>
            <a:spLocks noGrp="1"/>
          </p:cNvSpPr>
          <p:nvPr>
            <p:ph type="title"/>
          </p:nvPr>
        </p:nvSpPr>
        <p:spPr/>
        <p:txBody>
          <a:bodyPr/>
          <a:lstStyle/>
          <a:p>
            <a:r>
              <a:rPr lang="en-US" dirty="0"/>
              <a:t>Goals &amp; Benefits</a:t>
            </a:r>
          </a:p>
        </p:txBody>
      </p:sp>
      <p:sp>
        <p:nvSpPr>
          <p:cNvPr id="5" name="Slide Number Placeholder 4"/>
          <p:cNvSpPr>
            <a:spLocks noGrp="1"/>
          </p:cNvSpPr>
          <p:nvPr>
            <p:ph type="sldNum" sz="quarter" idx="12"/>
          </p:nvPr>
        </p:nvSpPr>
        <p:spPr/>
        <p:txBody>
          <a:bodyPr/>
          <a:lstStyle/>
          <a:p>
            <a:fld id="{EEAD9179-7A6B-4268-BEB2-F3B8EB06115B}" type="slidenum">
              <a:rPr lang="en-US" smtClean="0"/>
              <a:t>5</a:t>
            </a:fld>
            <a:endParaRPr lang="en-US" dirty="0"/>
          </a:p>
        </p:txBody>
      </p:sp>
      <p:sp>
        <p:nvSpPr>
          <p:cNvPr id="9" name="Text Placeholder 3"/>
          <p:cNvSpPr txBox="1">
            <a:spLocks/>
          </p:cNvSpPr>
          <p:nvPr/>
        </p:nvSpPr>
        <p:spPr bwMode="gray">
          <a:xfrm>
            <a:off x="2998446" y="3096062"/>
            <a:ext cx="1912361" cy="1326609"/>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Utilize</a:t>
            </a:r>
            <a:r>
              <a:rPr lang="en-US" sz="1200" b="0" dirty="0">
                <a:solidFill>
                  <a:srgbClr val="000000"/>
                </a:solidFill>
                <a:latin typeface="Arial" panose="020B0604020202020204" pitchFamily="34" charset="0"/>
                <a:cs typeface="Arial" panose="020B0604020202020204" pitchFamily="34" charset="0"/>
              </a:rPr>
              <a:t> most recent advances in NLP domain to </a:t>
            </a:r>
            <a:r>
              <a:rPr lang="en-US" sz="1200" dirty="0">
                <a:solidFill>
                  <a:srgbClr val="000000"/>
                </a:solidFill>
                <a:latin typeface="Arial" panose="020B0604020202020204" pitchFamily="34" charset="0"/>
                <a:cs typeface="Arial" panose="020B0604020202020204" pitchFamily="34" charset="0"/>
              </a:rPr>
              <a:t>increase</a:t>
            </a:r>
            <a:r>
              <a:rPr lang="en-US" sz="1200" b="0" dirty="0">
                <a:solidFill>
                  <a:srgbClr val="000000"/>
                </a:solidFill>
                <a:latin typeface="Arial" panose="020B0604020202020204" pitchFamily="34" charset="0"/>
                <a:cs typeface="Arial" panose="020B0604020202020204" pitchFamily="34" charset="0"/>
              </a:rPr>
              <a:t> accuracy for medical coding</a:t>
            </a:r>
            <a:endParaRPr lang="en-US" sz="1200" dirty="0">
              <a:solidFill>
                <a:srgbClr val="000000"/>
              </a:solidFill>
              <a:latin typeface="Arial" panose="020B0604020202020204" pitchFamily="34" charset="0"/>
              <a:cs typeface="Arial" panose="020B0604020202020204" pitchFamily="34" charset="0"/>
            </a:endParaRPr>
          </a:p>
        </p:txBody>
      </p:sp>
      <p:sp>
        <p:nvSpPr>
          <p:cNvPr id="14" name="Text Placeholder 3"/>
          <p:cNvSpPr txBox="1">
            <a:spLocks/>
          </p:cNvSpPr>
          <p:nvPr/>
        </p:nvSpPr>
        <p:spPr bwMode="gray">
          <a:xfrm>
            <a:off x="923803" y="3113304"/>
            <a:ext cx="1799766" cy="1309368"/>
          </a:xfrm>
          <a:prstGeom prst="rect">
            <a:avLst/>
          </a:prstGeom>
          <a:ln>
            <a:noFill/>
          </a:ln>
        </p:spPr>
        <p:txBody>
          <a:bodyPr vert="horz" lIns="35995" tIns="0" rIns="35995" bIns="0" rtlCol="0" anchor="t">
            <a:noAutofit/>
          </a:bodyPr>
          <a:lstStyle/>
          <a:p>
            <a:pPr algn="ctr" defTabSz="914309"/>
            <a:r>
              <a:rPr lang="en-US" sz="1200" b="1" dirty="0">
                <a:solidFill>
                  <a:srgbClr val="000000"/>
                </a:solidFill>
                <a:latin typeface="Arial" panose="020B0604020202020204" pitchFamily="34" charset="0"/>
                <a:cs typeface="Arial" panose="020B0604020202020204" pitchFamily="34" charset="0"/>
              </a:rPr>
              <a:t>Reduce</a:t>
            </a:r>
            <a:r>
              <a:rPr lang="en-US" sz="1200" dirty="0">
                <a:solidFill>
                  <a:srgbClr val="000000"/>
                </a:solidFill>
                <a:latin typeface="Arial" panose="020B0604020202020204" pitchFamily="34" charset="0"/>
                <a:cs typeface="Arial" panose="020B0604020202020204" pitchFamily="34" charset="0"/>
              </a:rPr>
              <a:t> run cost of medical coding software by avoiding high annual license fees</a:t>
            </a:r>
          </a:p>
          <a:p>
            <a:pPr algn="ctr" defTabSz="914309"/>
            <a:endParaRPr lang="en-US" sz="1200" dirty="0">
              <a:solidFill>
                <a:srgbClr val="000000"/>
              </a:solidFill>
              <a:latin typeface="Arial" panose="020B0604020202020204" pitchFamily="34" charset="0"/>
              <a:cs typeface="Arial" panose="020B0604020202020204" pitchFamily="34" charset="0"/>
            </a:endParaRPr>
          </a:p>
        </p:txBody>
      </p:sp>
      <p:sp>
        <p:nvSpPr>
          <p:cNvPr id="16" name="Text Placeholder 3"/>
          <p:cNvSpPr txBox="1">
            <a:spLocks/>
          </p:cNvSpPr>
          <p:nvPr/>
        </p:nvSpPr>
        <p:spPr bwMode="gray">
          <a:xfrm>
            <a:off x="5199972" y="3113303"/>
            <a:ext cx="1799766" cy="1313384"/>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Take advantage </a:t>
            </a:r>
            <a:r>
              <a:rPr lang="en-US" sz="1200" b="0" dirty="0">
                <a:solidFill>
                  <a:srgbClr val="000000"/>
                </a:solidFill>
                <a:latin typeface="Arial" panose="020B0604020202020204" pitchFamily="34" charset="0"/>
                <a:cs typeface="Arial" panose="020B0604020202020204" pitchFamily="34" charset="0"/>
              </a:rPr>
              <a:t>of available in-house skills, i.e. NLP Experts and Medical Coder</a:t>
            </a:r>
            <a:endParaRPr lang="en-US" sz="1200" dirty="0">
              <a:solidFill>
                <a:srgbClr val="000000"/>
              </a:solidFill>
              <a:latin typeface="Arial" panose="020B0604020202020204" pitchFamily="34" charset="0"/>
              <a:cs typeface="Arial" panose="020B0604020202020204" pitchFamily="34" charset="0"/>
            </a:endParaRPr>
          </a:p>
        </p:txBody>
      </p:sp>
      <p:sp>
        <p:nvSpPr>
          <p:cNvPr id="18" name="Text Placeholder 3"/>
          <p:cNvSpPr txBox="1">
            <a:spLocks/>
          </p:cNvSpPr>
          <p:nvPr/>
        </p:nvSpPr>
        <p:spPr bwMode="gray">
          <a:xfrm>
            <a:off x="7338057" y="3113303"/>
            <a:ext cx="1799766" cy="1313384"/>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Enable</a:t>
            </a:r>
            <a:r>
              <a:rPr lang="en-US" sz="1200" b="0" dirty="0">
                <a:solidFill>
                  <a:srgbClr val="000000"/>
                </a:solidFill>
                <a:latin typeface="Arial" panose="020B0604020202020204" pitchFamily="34" charset="0"/>
                <a:cs typeface="Arial" panose="020B0604020202020204" pitchFamily="34" charset="0"/>
              </a:rPr>
              <a:t> future use cases such as medical coding of Real World Data</a:t>
            </a:r>
          </a:p>
        </p:txBody>
      </p:sp>
      <p:sp>
        <p:nvSpPr>
          <p:cNvPr id="20" name="Text Placeholder 3"/>
          <p:cNvSpPr txBox="1">
            <a:spLocks/>
          </p:cNvSpPr>
          <p:nvPr/>
        </p:nvSpPr>
        <p:spPr bwMode="gray">
          <a:xfrm>
            <a:off x="9476142" y="3113303"/>
            <a:ext cx="1799766" cy="1319092"/>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sz="1200" dirty="0">
                <a:solidFill>
                  <a:srgbClr val="000000"/>
                </a:solidFill>
                <a:latin typeface="Arial" panose="020B0604020202020204" pitchFamily="34" charset="0"/>
                <a:cs typeface="Arial" panose="020B0604020202020204" pitchFamily="34" charset="0"/>
              </a:rPr>
              <a:t>Ensure</a:t>
            </a:r>
            <a:r>
              <a:rPr lang="en-US" sz="1200" b="0" dirty="0">
                <a:solidFill>
                  <a:srgbClr val="000000"/>
                </a:solidFill>
                <a:latin typeface="Arial" panose="020B0604020202020204" pitchFamily="34" charset="0"/>
                <a:cs typeface="Arial" panose="020B0604020202020204" pitchFamily="34" charset="0"/>
              </a:rPr>
              <a:t> available Business IP stays within Bayer and </a:t>
            </a:r>
            <a:r>
              <a:rPr lang="en-US" sz="1200" dirty="0">
                <a:solidFill>
                  <a:srgbClr val="000000"/>
                </a:solidFill>
                <a:latin typeface="Arial" panose="020B0604020202020204" pitchFamily="34" charset="0"/>
                <a:cs typeface="Arial" panose="020B0604020202020204" pitchFamily="34" charset="0"/>
              </a:rPr>
              <a:t>develop</a:t>
            </a:r>
            <a:r>
              <a:rPr lang="en-US" sz="1200" b="0" dirty="0">
                <a:solidFill>
                  <a:srgbClr val="000000"/>
                </a:solidFill>
                <a:latin typeface="Arial" panose="020B0604020202020204" pitchFamily="34" charset="0"/>
                <a:cs typeface="Arial" panose="020B0604020202020204" pitchFamily="34" charset="0"/>
              </a:rPr>
              <a:t> new IP, i.e. capitalization of algorithms and/or patents</a:t>
            </a:r>
            <a:endParaRPr lang="en-US" sz="1200" dirty="0">
              <a:solidFill>
                <a:srgbClr val="000000"/>
              </a:solidFill>
              <a:latin typeface="Arial" panose="020B0604020202020204" pitchFamily="34" charset="0"/>
              <a:cs typeface="Arial" panose="020B0604020202020204" pitchFamily="34" charset="0"/>
            </a:endParaRPr>
          </a:p>
        </p:txBody>
      </p:sp>
      <p:grpSp>
        <p:nvGrpSpPr>
          <p:cNvPr id="67" name="myP_Money">
            <a:extLst>
              <a:ext uri="{FF2B5EF4-FFF2-40B4-BE49-F238E27FC236}">
                <a16:creationId xmlns:a16="http://schemas.microsoft.com/office/drawing/2014/main" id="{D0D40451-B4D6-4DB8-BF00-CBAA8AC7D6DE}"/>
              </a:ext>
            </a:extLst>
          </p:cNvPr>
          <p:cNvGrpSpPr>
            <a:grpSpLocks noChangeAspect="1"/>
          </p:cNvGrpSpPr>
          <p:nvPr/>
        </p:nvGrpSpPr>
        <p:grpSpPr>
          <a:xfrm>
            <a:off x="1526282" y="2303775"/>
            <a:ext cx="594809" cy="468000"/>
            <a:chOff x="7975454" y="2785688"/>
            <a:chExt cx="2062209" cy="1622562"/>
          </a:xfrm>
          <a:solidFill>
            <a:schemeClr val="tx1"/>
          </a:solidFill>
        </p:grpSpPr>
        <p:grpSp>
          <p:nvGrpSpPr>
            <p:cNvPr id="68" name="Group 67">
              <a:extLst>
                <a:ext uri="{FF2B5EF4-FFF2-40B4-BE49-F238E27FC236}">
                  <a16:creationId xmlns:a16="http://schemas.microsoft.com/office/drawing/2014/main" id="{35CFF724-DEDB-48A8-9B76-11C4DC72B909}"/>
                </a:ext>
              </a:extLst>
            </p:cNvPr>
            <p:cNvGrpSpPr/>
            <p:nvPr/>
          </p:nvGrpSpPr>
          <p:grpSpPr>
            <a:xfrm>
              <a:off x="8452010" y="3894290"/>
              <a:ext cx="424180" cy="513960"/>
              <a:chOff x="8423117" y="3929718"/>
              <a:chExt cx="424180" cy="513960"/>
            </a:xfrm>
            <a:grpFill/>
          </p:grpSpPr>
          <p:grpSp>
            <p:nvGrpSpPr>
              <p:cNvPr id="82" name="Group 81">
                <a:extLst>
                  <a:ext uri="{FF2B5EF4-FFF2-40B4-BE49-F238E27FC236}">
                    <a16:creationId xmlns:a16="http://schemas.microsoft.com/office/drawing/2014/main" id="{CDD1CD8B-B813-43A7-90EC-5B1B18520F96}"/>
                  </a:ext>
                </a:extLst>
              </p:cNvPr>
              <p:cNvGrpSpPr/>
              <p:nvPr/>
            </p:nvGrpSpPr>
            <p:grpSpPr>
              <a:xfrm>
                <a:off x="8423117" y="4060599"/>
                <a:ext cx="424180" cy="383079"/>
                <a:chOff x="8608695" y="3608812"/>
                <a:chExt cx="306705" cy="218182"/>
              </a:xfrm>
              <a:grpFill/>
            </p:grpSpPr>
            <p:sp>
              <p:nvSpPr>
                <p:cNvPr id="84" name="Oval 11346">
                  <a:extLst>
                    <a:ext uri="{FF2B5EF4-FFF2-40B4-BE49-F238E27FC236}">
                      <a16:creationId xmlns:a16="http://schemas.microsoft.com/office/drawing/2014/main" id="{021A5322-17D9-4133-9E7D-F26AB3496ADF}"/>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11346">
                  <a:extLst>
                    <a:ext uri="{FF2B5EF4-FFF2-40B4-BE49-F238E27FC236}">
                      <a16:creationId xmlns:a16="http://schemas.microsoft.com/office/drawing/2014/main" id="{14E2A5FF-B1CF-4157-8B91-9B1901D85453}"/>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11346">
                  <a:extLst>
                    <a:ext uri="{FF2B5EF4-FFF2-40B4-BE49-F238E27FC236}">
                      <a16:creationId xmlns:a16="http://schemas.microsoft.com/office/drawing/2014/main" id="{BB92225B-EB29-4472-93CE-86407505707C}"/>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Oval 82">
                <a:extLst>
                  <a:ext uri="{FF2B5EF4-FFF2-40B4-BE49-F238E27FC236}">
                    <a16:creationId xmlns:a16="http://schemas.microsoft.com/office/drawing/2014/main" id="{EA34E98E-C5DE-4EDB-AE5F-C10E5E6B1F4F}"/>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26E918EB-1ED8-4239-AF48-5357BBA81D93}"/>
                </a:ext>
              </a:extLst>
            </p:cNvPr>
            <p:cNvGrpSpPr/>
            <p:nvPr/>
          </p:nvGrpSpPr>
          <p:grpSpPr>
            <a:xfrm>
              <a:off x="7975454" y="3584576"/>
              <a:ext cx="424180" cy="627337"/>
              <a:chOff x="8608696" y="3477937"/>
              <a:chExt cx="424180" cy="627337"/>
            </a:xfrm>
            <a:grpFill/>
          </p:grpSpPr>
          <p:grpSp>
            <p:nvGrpSpPr>
              <p:cNvPr id="76" name="Group 75">
                <a:extLst>
                  <a:ext uri="{FF2B5EF4-FFF2-40B4-BE49-F238E27FC236}">
                    <a16:creationId xmlns:a16="http://schemas.microsoft.com/office/drawing/2014/main" id="{31045145-AF41-47AB-8CDB-ADBD64AE4B71}"/>
                  </a:ext>
                </a:extLst>
              </p:cNvPr>
              <p:cNvGrpSpPr/>
              <p:nvPr/>
            </p:nvGrpSpPr>
            <p:grpSpPr>
              <a:xfrm>
                <a:off x="8608696" y="3608811"/>
                <a:ext cx="424180" cy="496463"/>
                <a:chOff x="8608695" y="3608812"/>
                <a:chExt cx="306705" cy="282760"/>
              </a:xfrm>
              <a:grpFill/>
            </p:grpSpPr>
            <p:sp>
              <p:nvSpPr>
                <p:cNvPr id="78" name="Oval 11346">
                  <a:extLst>
                    <a:ext uri="{FF2B5EF4-FFF2-40B4-BE49-F238E27FC236}">
                      <a16:creationId xmlns:a16="http://schemas.microsoft.com/office/drawing/2014/main" id="{2AECB956-591A-4DC7-A2AF-25E06B59C9BC}"/>
                    </a:ext>
                  </a:extLst>
                </p:cNvPr>
                <p:cNvSpPr/>
                <p:nvPr/>
              </p:nvSpPr>
              <p:spPr bwMode="gray">
                <a:xfrm>
                  <a:off x="8608695" y="3802548"/>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11346">
                  <a:extLst>
                    <a:ext uri="{FF2B5EF4-FFF2-40B4-BE49-F238E27FC236}">
                      <a16:creationId xmlns:a16="http://schemas.microsoft.com/office/drawing/2014/main" id="{96D3FE05-A400-40FF-A61C-2470D8367B19}"/>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11346">
                  <a:extLst>
                    <a:ext uri="{FF2B5EF4-FFF2-40B4-BE49-F238E27FC236}">
                      <a16:creationId xmlns:a16="http://schemas.microsoft.com/office/drawing/2014/main" id="{E5BC366B-A86E-43C5-9204-C8F528458C81}"/>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11346">
                  <a:extLst>
                    <a:ext uri="{FF2B5EF4-FFF2-40B4-BE49-F238E27FC236}">
                      <a16:creationId xmlns:a16="http://schemas.microsoft.com/office/drawing/2014/main" id="{7DCD61B8-B423-41D8-A9F9-BFF8B4612E55}"/>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Oval 76">
                <a:extLst>
                  <a:ext uri="{FF2B5EF4-FFF2-40B4-BE49-F238E27FC236}">
                    <a16:creationId xmlns:a16="http://schemas.microsoft.com/office/drawing/2014/main" id="{98B2878C-121E-4156-9BD5-74F560305A47}"/>
                  </a:ext>
                </a:extLst>
              </p:cNvPr>
              <p:cNvSpPr/>
              <p:nvPr/>
            </p:nvSpPr>
            <p:spPr bwMode="gray">
              <a:xfrm>
                <a:off x="8608697" y="3477937"/>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68E984C-59E3-4F99-8159-330BACFA1B6D}"/>
                </a:ext>
              </a:extLst>
            </p:cNvPr>
            <p:cNvGrpSpPr/>
            <p:nvPr/>
          </p:nvGrpSpPr>
          <p:grpSpPr>
            <a:xfrm>
              <a:off x="8940800" y="3926202"/>
              <a:ext cx="424180" cy="400582"/>
              <a:chOff x="8423117" y="3929718"/>
              <a:chExt cx="424180" cy="400582"/>
            </a:xfrm>
            <a:grpFill/>
          </p:grpSpPr>
          <p:grpSp>
            <p:nvGrpSpPr>
              <p:cNvPr id="72" name="Group 71">
                <a:extLst>
                  <a:ext uri="{FF2B5EF4-FFF2-40B4-BE49-F238E27FC236}">
                    <a16:creationId xmlns:a16="http://schemas.microsoft.com/office/drawing/2014/main" id="{745AA522-98F1-40CA-A2D7-F5F49CDF1E61}"/>
                  </a:ext>
                </a:extLst>
              </p:cNvPr>
              <p:cNvGrpSpPr/>
              <p:nvPr/>
            </p:nvGrpSpPr>
            <p:grpSpPr>
              <a:xfrm>
                <a:off x="8423117" y="4060607"/>
                <a:ext cx="424180" cy="269693"/>
                <a:chOff x="8608695" y="3608812"/>
                <a:chExt cx="306705" cy="153603"/>
              </a:xfrm>
              <a:grpFill/>
            </p:grpSpPr>
            <p:sp>
              <p:nvSpPr>
                <p:cNvPr id="74" name="Oval 11346">
                  <a:extLst>
                    <a:ext uri="{FF2B5EF4-FFF2-40B4-BE49-F238E27FC236}">
                      <a16:creationId xmlns:a16="http://schemas.microsoft.com/office/drawing/2014/main" id="{506A49A0-B6FC-4144-9622-A5226BF51EA6}"/>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11346">
                  <a:extLst>
                    <a:ext uri="{FF2B5EF4-FFF2-40B4-BE49-F238E27FC236}">
                      <a16:creationId xmlns:a16="http://schemas.microsoft.com/office/drawing/2014/main" id="{B90A0662-C5C5-447A-94EA-6D66F7A20590}"/>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a:extLst>
                  <a:ext uri="{FF2B5EF4-FFF2-40B4-BE49-F238E27FC236}">
                    <a16:creationId xmlns:a16="http://schemas.microsoft.com/office/drawing/2014/main" id="{E42CAAE9-DB97-41C2-9A72-05254894BE05}"/>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Oval 461">
              <a:extLst>
                <a:ext uri="{FF2B5EF4-FFF2-40B4-BE49-F238E27FC236}">
                  <a16:creationId xmlns:a16="http://schemas.microsoft.com/office/drawing/2014/main" id="{C349922A-5EC3-4D03-998E-EEB6CE533E52}"/>
                </a:ext>
              </a:extLst>
            </p:cNvPr>
            <p:cNvSpPr/>
            <p:nvPr/>
          </p:nvSpPr>
          <p:spPr bwMode="gray">
            <a:xfrm rot="21194813">
              <a:off x="8399011" y="2785688"/>
              <a:ext cx="1638652" cy="1155542"/>
            </a:xfrm>
            <a:custGeom>
              <a:avLst/>
              <a:gdLst/>
              <a:ahLst/>
              <a:cxnLst/>
              <a:rect l="l" t="t" r="r" b="b"/>
              <a:pathLst>
                <a:path w="1638652" h="1155542">
                  <a:moveTo>
                    <a:pt x="1112148" y="647019"/>
                  </a:moveTo>
                  <a:cubicBezTo>
                    <a:pt x="1143541" y="650736"/>
                    <a:pt x="1165978" y="679200"/>
                    <a:pt x="1162260" y="710594"/>
                  </a:cubicBezTo>
                  <a:cubicBezTo>
                    <a:pt x="1158543" y="741988"/>
                    <a:pt x="1130079" y="764424"/>
                    <a:pt x="1098686" y="760707"/>
                  </a:cubicBezTo>
                  <a:cubicBezTo>
                    <a:pt x="1067292" y="756989"/>
                    <a:pt x="1044855" y="728525"/>
                    <a:pt x="1048573" y="697132"/>
                  </a:cubicBezTo>
                  <a:cubicBezTo>
                    <a:pt x="1052290" y="665738"/>
                    <a:pt x="1080754" y="643302"/>
                    <a:pt x="1112148" y="647019"/>
                  </a:cubicBezTo>
                  <a:close/>
                  <a:moveTo>
                    <a:pt x="423673" y="551025"/>
                  </a:moveTo>
                  <a:cubicBezTo>
                    <a:pt x="455067" y="554743"/>
                    <a:pt x="477503" y="583206"/>
                    <a:pt x="473786" y="614600"/>
                  </a:cubicBezTo>
                  <a:cubicBezTo>
                    <a:pt x="470068" y="645994"/>
                    <a:pt x="441605" y="668430"/>
                    <a:pt x="410211" y="664713"/>
                  </a:cubicBezTo>
                  <a:cubicBezTo>
                    <a:pt x="378817" y="660996"/>
                    <a:pt x="356381" y="632532"/>
                    <a:pt x="360098" y="601138"/>
                  </a:cubicBezTo>
                  <a:cubicBezTo>
                    <a:pt x="363816" y="569744"/>
                    <a:pt x="392279" y="547308"/>
                    <a:pt x="423673" y="551025"/>
                  </a:cubicBezTo>
                  <a:close/>
                  <a:moveTo>
                    <a:pt x="781808" y="491951"/>
                  </a:moveTo>
                  <a:cubicBezTo>
                    <a:pt x="695142" y="481689"/>
                    <a:pt x="616565" y="543626"/>
                    <a:pt x="606303" y="630293"/>
                  </a:cubicBezTo>
                  <a:cubicBezTo>
                    <a:pt x="596041" y="716959"/>
                    <a:pt x="657978" y="795536"/>
                    <a:pt x="744645" y="805798"/>
                  </a:cubicBezTo>
                  <a:cubicBezTo>
                    <a:pt x="831311" y="816061"/>
                    <a:pt x="909888" y="754123"/>
                    <a:pt x="920150" y="667456"/>
                  </a:cubicBezTo>
                  <a:cubicBezTo>
                    <a:pt x="930413" y="580790"/>
                    <a:pt x="868475" y="502213"/>
                    <a:pt x="781808" y="491951"/>
                  </a:cubicBezTo>
                  <a:close/>
                  <a:moveTo>
                    <a:pt x="788457" y="435792"/>
                  </a:moveTo>
                  <a:cubicBezTo>
                    <a:pt x="906139" y="449727"/>
                    <a:pt x="990242" y="556423"/>
                    <a:pt x="976307" y="674105"/>
                  </a:cubicBezTo>
                  <a:cubicBezTo>
                    <a:pt x="962372" y="791787"/>
                    <a:pt x="855676" y="875890"/>
                    <a:pt x="737994" y="861955"/>
                  </a:cubicBezTo>
                  <a:cubicBezTo>
                    <a:pt x="620312" y="848020"/>
                    <a:pt x="536209" y="741324"/>
                    <a:pt x="550144" y="623642"/>
                  </a:cubicBezTo>
                  <a:cubicBezTo>
                    <a:pt x="564079" y="505960"/>
                    <a:pt x="670776" y="421857"/>
                    <a:pt x="788457" y="435792"/>
                  </a:cubicBezTo>
                  <a:close/>
                  <a:moveTo>
                    <a:pt x="352848" y="273563"/>
                  </a:moveTo>
                  <a:cubicBezTo>
                    <a:pt x="357070" y="285228"/>
                    <a:pt x="357353" y="297709"/>
                    <a:pt x="355851" y="310390"/>
                  </a:cubicBezTo>
                  <a:cubicBezTo>
                    <a:pt x="346958" y="385491"/>
                    <a:pt x="278869" y="439162"/>
                    <a:pt x="203768" y="430270"/>
                  </a:cubicBezTo>
                  <a:lnTo>
                    <a:pt x="157792" y="415182"/>
                  </a:lnTo>
                  <a:lnTo>
                    <a:pt x="119957" y="734702"/>
                  </a:lnTo>
                  <a:cubicBezTo>
                    <a:pt x="135135" y="729909"/>
                    <a:pt x="151487" y="728793"/>
                    <a:pt x="168185" y="730770"/>
                  </a:cubicBezTo>
                  <a:cubicBezTo>
                    <a:pt x="243285" y="739663"/>
                    <a:pt x="296957" y="807753"/>
                    <a:pt x="288064" y="882853"/>
                  </a:cubicBezTo>
                  <a:cubicBezTo>
                    <a:pt x="285343" y="905835"/>
                    <a:pt x="277078" y="926810"/>
                    <a:pt x="263300" y="943585"/>
                  </a:cubicBezTo>
                  <a:lnTo>
                    <a:pt x="1180497" y="1052193"/>
                  </a:lnTo>
                  <a:cubicBezTo>
                    <a:pt x="1171018" y="1032664"/>
                    <a:pt x="1167880" y="1010339"/>
                    <a:pt x="1170601" y="987357"/>
                  </a:cubicBezTo>
                  <a:cubicBezTo>
                    <a:pt x="1179494" y="912257"/>
                    <a:pt x="1247584" y="858585"/>
                    <a:pt x="1322684" y="867478"/>
                  </a:cubicBezTo>
                  <a:lnTo>
                    <a:pt x="1368659" y="882565"/>
                  </a:lnTo>
                  <a:lnTo>
                    <a:pt x="1406494" y="563045"/>
                  </a:lnTo>
                  <a:cubicBezTo>
                    <a:pt x="1391316" y="567839"/>
                    <a:pt x="1374965" y="568954"/>
                    <a:pt x="1358267" y="566977"/>
                  </a:cubicBezTo>
                  <a:cubicBezTo>
                    <a:pt x="1283167" y="558084"/>
                    <a:pt x="1229496" y="489995"/>
                    <a:pt x="1238388" y="414894"/>
                  </a:cubicBezTo>
                  <a:lnTo>
                    <a:pt x="1249910" y="379787"/>
                  </a:lnTo>
                  <a:close/>
                  <a:moveTo>
                    <a:pt x="1372101" y="100712"/>
                  </a:moveTo>
                  <a:lnTo>
                    <a:pt x="468774" y="100712"/>
                  </a:lnTo>
                  <a:cubicBezTo>
                    <a:pt x="474339" y="111800"/>
                    <a:pt x="476085" y="124161"/>
                    <a:pt x="476087" y="136931"/>
                  </a:cubicBezTo>
                  <a:cubicBezTo>
                    <a:pt x="476087" y="154181"/>
                    <a:pt x="472897" y="170686"/>
                    <a:pt x="466610" y="185618"/>
                  </a:cubicBezTo>
                  <a:lnTo>
                    <a:pt x="837265" y="229508"/>
                  </a:lnTo>
                  <a:cubicBezTo>
                    <a:pt x="862149" y="216690"/>
                    <a:pt x="890580" y="210592"/>
                    <a:pt x="920438" y="210592"/>
                  </a:cubicBezTo>
                  <a:cubicBezTo>
                    <a:pt x="935249" y="210592"/>
                    <a:pt x="949712" y="212093"/>
                    <a:pt x="963680" y="214951"/>
                  </a:cubicBezTo>
                  <a:cubicBezTo>
                    <a:pt x="994385" y="221235"/>
                    <a:pt x="1022702" y="234076"/>
                    <a:pt x="1045167" y="254127"/>
                  </a:cubicBezTo>
                  <a:lnTo>
                    <a:pt x="1390471" y="295015"/>
                  </a:lnTo>
                  <a:lnTo>
                    <a:pt x="1526452" y="311117"/>
                  </a:lnTo>
                  <a:lnTo>
                    <a:pt x="1510350" y="447098"/>
                  </a:lnTo>
                  <a:lnTo>
                    <a:pt x="1494868" y="577845"/>
                  </a:lnTo>
                  <a:cubicBezTo>
                    <a:pt x="1497098" y="576520"/>
                    <a:pt x="1499401" y="576462"/>
                    <a:pt x="1501719" y="576462"/>
                  </a:cubicBezTo>
                  <a:lnTo>
                    <a:pt x="1549149" y="586038"/>
                  </a:lnTo>
                  <a:lnTo>
                    <a:pt x="1549151" y="264286"/>
                  </a:lnTo>
                  <a:cubicBezTo>
                    <a:pt x="1534640" y="270832"/>
                    <a:pt x="1518533" y="273862"/>
                    <a:pt x="1501721" y="273862"/>
                  </a:cubicBezTo>
                  <a:cubicBezTo>
                    <a:pt x="1426096" y="273862"/>
                    <a:pt x="1364790" y="212556"/>
                    <a:pt x="1364788" y="136931"/>
                  </a:cubicBezTo>
                  <a:close/>
                  <a:moveTo>
                    <a:pt x="1638650" y="0"/>
                  </a:moveTo>
                  <a:lnTo>
                    <a:pt x="1638650" y="136931"/>
                  </a:lnTo>
                  <a:lnTo>
                    <a:pt x="1638652" y="713393"/>
                  </a:lnTo>
                  <a:lnTo>
                    <a:pt x="1638652" y="850324"/>
                  </a:lnTo>
                  <a:lnTo>
                    <a:pt x="1501721" y="850324"/>
                  </a:lnTo>
                  <a:lnTo>
                    <a:pt x="1462603" y="850324"/>
                  </a:lnTo>
                  <a:lnTo>
                    <a:pt x="1442563" y="1019561"/>
                  </a:lnTo>
                  <a:lnTo>
                    <a:pt x="1426461" y="1155542"/>
                  </a:lnTo>
                  <a:lnTo>
                    <a:pt x="1290481" y="1139440"/>
                  </a:lnTo>
                  <a:lnTo>
                    <a:pt x="135981" y="1002732"/>
                  </a:lnTo>
                  <a:lnTo>
                    <a:pt x="0" y="986630"/>
                  </a:lnTo>
                  <a:lnTo>
                    <a:pt x="16102" y="850649"/>
                  </a:lnTo>
                  <a:lnTo>
                    <a:pt x="83889" y="278187"/>
                  </a:lnTo>
                  <a:lnTo>
                    <a:pt x="99991" y="142206"/>
                  </a:lnTo>
                  <a:lnTo>
                    <a:pt x="202225" y="154311"/>
                  </a:lnTo>
                  <a:lnTo>
                    <a:pt x="202225" y="136931"/>
                  </a:lnTo>
                  <a:lnTo>
                    <a:pt x="202223" y="0"/>
                  </a:lnTo>
                  <a:lnTo>
                    <a:pt x="339156" y="0"/>
                  </a:lnTo>
                  <a:lnTo>
                    <a:pt x="15017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myP_Communication">
            <a:extLst>
              <a:ext uri="{FF2B5EF4-FFF2-40B4-BE49-F238E27FC236}">
                <a16:creationId xmlns:a16="http://schemas.microsoft.com/office/drawing/2014/main" id="{D19E8030-BEB1-41C8-90F8-E4F59D9D25A9}"/>
              </a:ext>
            </a:extLst>
          </p:cNvPr>
          <p:cNvGrpSpPr>
            <a:grpSpLocks noChangeAspect="1"/>
          </p:cNvGrpSpPr>
          <p:nvPr/>
        </p:nvGrpSpPr>
        <p:grpSpPr>
          <a:xfrm>
            <a:off x="5823490" y="2285775"/>
            <a:ext cx="552731" cy="504000"/>
            <a:chOff x="212787" y="2386417"/>
            <a:chExt cx="2342844" cy="2136292"/>
          </a:xfrm>
          <a:solidFill>
            <a:schemeClr val="tx1"/>
          </a:solidFill>
        </p:grpSpPr>
        <p:sp>
          <p:nvSpPr>
            <p:cNvPr id="88" name="Freeform 26">
              <a:extLst>
                <a:ext uri="{FF2B5EF4-FFF2-40B4-BE49-F238E27FC236}">
                  <a16:creationId xmlns:a16="http://schemas.microsoft.com/office/drawing/2014/main" id="{5D5E5544-8864-4BFF-93BE-696653927F02}"/>
                </a:ext>
              </a:extLst>
            </p:cNvPr>
            <p:cNvSpPr>
              <a:spLocks noEditPoints="1"/>
            </p:cNvSpPr>
            <p:nvPr/>
          </p:nvSpPr>
          <p:spPr bwMode="auto">
            <a:xfrm rot="21363997">
              <a:off x="1830995" y="2386417"/>
              <a:ext cx="724636" cy="726585"/>
            </a:xfrm>
            <a:custGeom>
              <a:avLst/>
              <a:gdLst>
                <a:gd name="T0" fmla="*/ 184 w 367"/>
                <a:gd name="T1" fmla="*/ 367 h 367"/>
                <a:gd name="T2" fmla="*/ 1 w 367"/>
                <a:gd name="T3" fmla="*/ 184 h 367"/>
                <a:gd name="T4" fmla="*/ 184 w 367"/>
                <a:gd name="T5" fmla="*/ 0 h 367"/>
                <a:gd name="T6" fmla="*/ 367 w 367"/>
                <a:gd name="T7" fmla="*/ 184 h 367"/>
                <a:gd name="T8" fmla="*/ 184 w 367"/>
                <a:gd name="T9" fmla="*/ 367 h 367"/>
                <a:gd name="T10" fmla="*/ 308 w 367"/>
                <a:gd name="T11" fmla="*/ 269 h 367"/>
                <a:gd name="T12" fmla="*/ 286 w 367"/>
                <a:gd name="T13" fmla="*/ 72 h 367"/>
                <a:gd name="T14" fmla="*/ 76 w 367"/>
                <a:gd name="T15" fmla="*/ 78 h 367"/>
                <a:gd name="T16" fmla="*/ 61 w 367"/>
                <a:gd name="T17" fmla="*/ 269 h 367"/>
                <a:gd name="T18" fmla="*/ 104 w 367"/>
                <a:gd name="T19" fmla="*/ 247 h 367"/>
                <a:gd name="T20" fmla="*/ 138 w 367"/>
                <a:gd name="T21" fmla="*/ 231 h 367"/>
                <a:gd name="T22" fmla="*/ 145 w 367"/>
                <a:gd name="T23" fmla="*/ 199 h 367"/>
                <a:gd name="T24" fmla="*/ 119 w 367"/>
                <a:gd name="T25" fmla="*/ 123 h 367"/>
                <a:gd name="T26" fmla="*/ 174 w 367"/>
                <a:gd name="T27" fmla="*/ 63 h 367"/>
                <a:gd name="T28" fmla="*/ 245 w 367"/>
                <a:gd name="T29" fmla="*/ 107 h 367"/>
                <a:gd name="T30" fmla="*/ 226 w 367"/>
                <a:gd name="T31" fmla="*/ 196 h 367"/>
                <a:gd name="T32" fmla="*/ 233 w 367"/>
                <a:gd name="T33" fmla="*/ 232 h 367"/>
                <a:gd name="T34" fmla="*/ 308 w 367"/>
                <a:gd name="T35" fmla="*/ 2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67">
                  <a:moveTo>
                    <a:pt x="184" y="367"/>
                  </a:moveTo>
                  <a:cubicBezTo>
                    <a:pt x="82" y="367"/>
                    <a:pt x="1" y="285"/>
                    <a:pt x="1" y="184"/>
                  </a:cubicBezTo>
                  <a:cubicBezTo>
                    <a:pt x="0" y="81"/>
                    <a:pt x="82" y="0"/>
                    <a:pt x="184" y="0"/>
                  </a:cubicBezTo>
                  <a:cubicBezTo>
                    <a:pt x="286" y="0"/>
                    <a:pt x="367" y="82"/>
                    <a:pt x="367" y="184"/>
                  </a:cubicBezTo>
                  <a:cubicBezTo>
                    <a:pt x="367" y="285"/>
                    <a:pt x="285" y="366"/>
                    <a:pt x="184" y="367"/>
                  </a:cubicBezTo>
                  <a:close/>
                  <a:moveTo>
                    <a:pt x="308" y="269"/>
                  </a:moveTo>
                  <a:cubicBezTo>
                    <a:pt x="345" y="222"/>
                    <a:pt x="350" y="131"/>
                    <a:pt x="286" y="72"/>
                  </a:cubicBezTo>
                  <a:cubicBezTo>
                    <a:pt x="226" y="16"/>
                    <a:pt x="133" y="19"/>
                    <a:pt x="76" y="78"/>
                  </a:cubicBezTo>
                  <a:cubicBezTo>
                    <a:pt x="17" y="138"/>
                    <a:pt x="24" y="225"/>
                    <a:pt x="61" y="269"/>
                  </a:cubicBezTo>
                  <a:cubicBezTo>
                    <a:pt x="76" y="261"/>
                    <a:pt x="90" y="254"/>
                    <a:pt x="104" y="247"/>
                  </a:cubicBezTo>
                  <a:cubicBezTo>
                    <a:pt x="116" y="241"/>
                    <a:pt x="127" y="236"/>
                    <a:pt x="138" y="231"/>
                  </a:cubicBezTo>
                  <a:cubicBezTo>
                    <a:pt x="151" y="224"/>
                    <a:pt x="154" y="210"/>
                    <a:pt x="145" y="199"/>
                  </a:cubicBezTo>
                  <a:cubicBezTo>
                    <a:pt x="125" y="178"/>
                    <a:pt x="118" y="152"/>
                    <a:pt x="119" y="123"/>
                  </a:cubicBezTo>
                  <a:cubicBezTo>
                    <a:pt x="121" y="91"/>
                    <a:pt x="143" y="67"/>
                    <a:pt x="174" y="63"/>
                  </a:cubicBezTo>
                  <a:cubicBezTo>
                    <a:pt x="208" y="58"/>
                    <a:pt x="236" y="75"/>
                    <a:pt x="245" y="107"/>
                  </a:cubicBezTo>
                  <a:cubicBezTo>
                    <a:pt x="255" y="140"/>
                    <a:pt x="247" y="170"/>
                    <a:pt x="226" y="196"/>
                  </a:cubicBezTo>
                  <a:cubicBezTo>
                    <a:pt x="214" y="211"/>
                    <a:pt x="216" y="224"/>
                    <a:pt x="233" y="232"/>
                  </a:cubicBezTo>
                  <a:cubicBezTo>
                    <a:pt x="257" y="244"/>
                    <a:pt x="282" y="256"/>
                    <a:pt x="30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7">
              <a:extLst>
                <a:ext uri="{FF2B5EF4-FFF2-40B4-BE49-F238E27FC236}">
                  <a16:creationId xmlns:a16="http://schemas.microsoft.com/office/drawing/2014/main" id="{CD52C4FE-5C12-40CF-BB3B-E814C25BEE06}"/>
                </a:ext>
              </a:extLst>
            </p:cNvPr>
            <p:cNvSpPr>
              <a:spLocks noEditPoints="1"/>
            </p:cNvSpPr>
            <p:nvPr/>
          </p:nvSpPr>
          <p:spPr bwMode="auto">
            <a:xfrm rot="21363997">
              <a:off x="212787" y="2790564"/>
              <a:ext cx="724636" cy="726585"/>
            </a:xfrm>
            <a:custGeom>
              <a:avLst/>
              <a:gdLst>
                <a:gd name="T0" fmla="*/ 367 w 367"/>
                <a:gd name="T1" fmla="*/ 182 h 367"/>
                <a:gd name="T2" fmla="*/ 184 w 367"/>
                <a:gd name="T3" fmla="*/ 367 h 367"/>
                <a:gd name="T4" fmla="*/ 0 w 367"/>
                <a:gd name="T5" fmla="*/ 183 h 367"/>
                <a:gd name="T6" fmla="*/ 184 w 367"/>
                <a:gd name="T7" fmla="*/ 0 h 367"/>
                <a:gd name="T8" fmla="*/ 367 w 367"/>
                <a:gd name="T9" fmla="*/ 182 h 367"/>
                <a:gd name="T10" fmla="*/ 61 w 367"/>
                <a:gd name="T11" fmla="*/ 269 h 367"/>
                <a:gd name="T12" fmla="*/ 93 w 367"/>
                <a:gd name="T13" fmla="*/ 251 h 367"/>
                <a:gd name="T14" fmla="*/ 136 w 367"/>
                <a:gd name="T15" fmla="*/ 232 h 367"/>
                <a:gd name="T16" fmla="*/ 143 w 367"/>
                <a:gd name="T17" fmla="*/ 197 h 367"/>
                <a:gd name="T18" fmla="*/ 120 w 367"/>
                <a:gd name="T19" fmla="*/ 117 h 367"/>
                <a:gd name="T20" fmla="*/ 177 w 367"/>
                <a:gd name="T21" fmla="*/ 62 h 367"/>
                <a:gd name="T22" fmla="*/ 246 w 367"/>
                <a:gd name="T23" fmla="*/ 110 h 367"/>
                <a:gd name="T24" fmla="*/ 225 w 367"/>
                <a:gd name="T25" fmla="*/ 197 h 367"/>
                <a:gd name="T26" fmla="*/ 232 w 367"/>
                <a:gd name="T27" fmla="*/ 232 h 367"/>
                <a:gd name="T28" fmla="*/ 308 w 367"/>
                <a:gd name="T29" fmla="*/ 268 h 367"/>
                <a:gd name="T30" fmla="*/ 290 w 367"/>
                <a:gd name="T31" fmla="*/ 75 h 367"/>
                <a:gd name="T32" fmla="*/ 80 w 367"/>
                <a:gd name="T33" fmla="*/ 73 h 367"/>
                <a:gd name="T34" fmla="*/ 61 w 367"/>
                <a:gd name="T35" fmla="*/ 2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67">
                  <a:moveTo>
                    <a:pt x="367" y="182"/>
                  </a:moveTo>
                  <a:cubicBezTo>
                    <a:pt x="367" y="285"/>
                    <a:pt x="286" y="367"/>
                    <a:pt x="184" y="367"/>
                  </a:cubicBezTo>
                  <a:cubicBezTo>
                    <a:pt x="83" y="367"/>
                    <a:pt x="0" y="284"/>
                    <a:pt x="0" y="183"/>
                  </a:cubicBezTo>
                  <a:cubicBezTo>
                    <a:pt x="0" y="81"/>
                    <a:pt x="82" y="0"/>
                    <a:pt x="184" y="0"/>
                  </a:cubicBezTo>
                  <a:cubicBezTo>
                    <a:pt x="286" y="0"/>
                    <a:pt x="367" y="81"/>
                    <a:pt x="367" y="182"/>
                  </a:cubicBezTo>
                  <a:close/>
                  <a:moveTo>
                    <a:pt x="61" y="269"/>
                  </a:moveTo>
                  <a:cubicBezTo>
                    <a:pt x="72" y="263"/>
                    <a:pt x="83" y="257"/>
                    <a:pt x="93" y="251"/>
                  </a:cubicBezTo>
                  <a:cubicBezTo>
                    <a:pt x="108" y="244"/>
                    <a:pt x="122" y="238"/>
                    <a:pt x="136" y="232"/>
                  </a:cubicBezTo>
                  <a:cubicBezTo>
                    <a:pt x="152" y="224"/>
                    <a:pt x="154" y="211"/>
                    <a:pt x="143" y="197"/>
                  </a:cubicBezTo>
                  <a:cubicBezTo>
                    <a:pt x="123" y="174"/>
                    <a:pt x="116" y="147"/>
                    <a:pt x="120" y="117"/>
                  </a:cubicBezTo>
                  <a:cubicBezTo>
                    <a:pt x="125" y="86"/>
                    <a:pt x="148" y="64"/>
                    <a:pt x="177" y="62"/>
                  </a:cubicBezTo>
                  <a:cubicBezTo>
                    <a:pt x="213" y="60"/>
                    <a:pt x="238" y="77"/>
                    <a:pt x="246" y="110"/>
                  </a:cubicBezTo>
                  <a:cubicBezTo>
                    <a:pt x="254" y="142"/>
                    <a:pt x="247" y="172"/>
                    <a:pt x="225" y="197"/>
                  </a:cubicBezTo>
                  <a:cubicBezTo>
                    <a:pt x="213" y="211"/>
                    <a:pt x="216" y="224"/>
                    <a:pt x="232" y="232"/>
                  </a:cubicBezTo>
                  <a:cubicBezTo>
                    <a:pt x="257" y="244"/>
                    <a:pt x="282" y="256"/>
                    <a:pt x="308" y="268"/>
                  </a:cubicBezTo>
                  <a:cubicBezTo>
                    <a:pt x="346" y="222"/>
                    <a:pt x="349" y="134"/>
                    <a:pt x="290" y="75"/>
                  </a:cubicBezTo>
                  <a:cubicBezTo>
                    <a:pt x="232" y="18"/>
                    <a:pt x="139" y="17"/>
                    <a:pt x="80" y="73"/>
                  </a:cubicBezTo>
                  <a:cubicBezTo>
                    <a:pt x="17" y="133"/>
                    <a:pt x="23" y="224"/>
                    <a:pt x="61"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8">
              <a:extLst>
                <a:ext uri="{FF2B5EF4-FFF2-40B4-BE49-F238E27FC236}">
                  <a16:creationId xmlns:a16="http://schemas.microsoft.com/office/drawing/2014/main" id="{343CE648-33C3-4FE9-8604-EC8D26FAD7C9}"/>
                </a:ext>
              </a:extLst>
            </p:cNvPr>
            <p:cNvSpPr>
              <a:spLocks noEditPoints="1"/>
            </p:cNvSpPr>
            <p:nvPr/>
          </p:nvSpPr>
          <p:spPr bwMode="auto">
            <a:xfrm rot="21363997">
              <a:off x="1461336" y="3798073"/>
              <a:ext cx="726585" cy="724636"/>
            </a:xfrm>
            <a:custGeom>
              <a:avLst/>
              <a:gdLst>
                <a:gd name="T0" fmla="*/ 367 w 367"/>
                <a:gd name="T1" fmla="*/ 184 h 367"/>
                <a:gd name="T2" fmla="*/ 183 w 367"/>
                <a:gd name="T3" fmla="*/ 367 h 367"/>
                <a:gd name="T4" fmla="*/ 0 w 367"/>
                <a:gd name="T5" fmla="*/ 183 h 367"/>
                <a:gd name="T6" fmla="*/ 185 w 367"/>
                <a:gd name="T7" fmla="*/ 0 h 367"/>
                <a:gd name="T8" fmla="*/ 367 w 367"/>
                <a:gd name="T9" fmla="*/ 184 h 367"/>
                <a:gd name="T10" fmla="*/ 307 w 367"/>
                <a:gd name="T11" fmla="*/ 269 h 367"/>
                <a:gd name="T12" fmla="*/ 283 w 367"/>
                <a:gd name="T13" fmla="*/ 70 h 367"/>
                <a:gd name="T14" fmla="*/ 65 w 367"/>
                <a:gd name="T15" fmla="*/ 90 h 367"/>
                <a:gd name="T16" fmla="*/ 62 w 367"/>
                <a:gd name="T17" fmla="*/ 270 h 367"/>
                <a:gd name="T18" fmla="*/ 90 w 367"/>
                <a:gd name="T19" fmla="*/ 253 h 367"/>
                <a:gd name="T20" fmla="*/ 137 w 367"/>
                <a:gd name="T21" fmla="*/ 231 h 367"/>
                <a:gd name="T22" fmla="*/ 144 w 367"/>
                <a:gd name="T23" fmla="*/ 199 h 367"/>
                <a:gd name="T24" fmla="*/ 120 w 367"/>
                <a:gd name="T25" fmla="*/ 117 h 367"/>
                <a:gd name="T26" fmla="*/ 176 w 367"/>
                <a:gd name="T27" fmla="*/ 62 h 367"/>
                <a:gd name="T28" fmla="*/ 243 w 367"/>
                <a:gd name="T29" fmla="*/ 103 h 367"/>
                <a:gd name="T30" fmla="*/ 225 w 367"/>
                <a:gd name="T31" fmla="*/ 196 h 367"/>
                <a:gd name="T32" fmla="*/ 233 w 367"/>
                <a:gd name="T33" fmla="*/ 233 h 367"/>
                <a:gd name="T34" fmla="*/ 307 w 367"/>
                <a:gd name="T35" fmla="*/ 2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67">
                  <a:moveTo>
                    <a:pt x="367" y="184"/>
                  </a:moveTo>
                  <a:cubicBezTo>
                    <a:pt x="367" y="286"/>
                    <a:pt x="285" y="367"/>
                    <a:pt x="183" y="367"/>
                  </a:cubicBezTo>
                  <a:cubicBezTo>
                    <a:pt x="82" y="366"/>
                    <a:pt x="0" y="284"/>
                    <a:pt x="0" y="183"/>
                  </a:cubicBezTo>
                  <a:cubicBezTo>
                    <a:pt x="0" y="81"/>
                    <a:pt x="82" y="0"/>
                    <a:pt x="185" y="0"/>
                  </a:cubicBezTo>
                  <a:cubicBezTo>
                    <a:pt x="286" y="0"/>
                    <a:pt x="367" y="82"/>
                    <a:pt x="367" y="184"/>
                  </a:cubicBezTo>
                  <a:close/>
                  <a:moveTo>
                    <a:pt x="307" y="269"/>
                  </a:moveTo>
                  <a:cubicBezTo>
                    <a:pt x="347" y="220"/>
                    <a:pt x="349" y="127"/>
                    <a:pt x="283" y="70"/>
                  </a:cubicBezTo>
                  <a:cubicBezTo>
                    <a:pt x="217" y="12"/>
                    <a:pt x="119" y="21"/>
                    <a:pt x="65" y="90"/>
                  </a:cubicBezTo>
                  <a:cubicBezTo>
                    <a:pt x="13" y="154"/>
                    <a:pt x="31" y="240"/>
                    <a:pt x="62" y="270"/>
                  </a:cubicBezTo>
                  <a:cubicBezTo>
                    <a:pt x="71" y="264"/>
                    <a:pt x="81" y="258"/>
                    <a:pt x="90" y="253"/>
                  </a:cubicBezTo>
                  <a:cubicBezTo>
                    <a:pt x="106" y="245"/>
                    <a:pt x="122" y="239"/>
                    <a:pt x="137" y="231"/>
                  </a:cubicBezTo>
                  <a:cubicBezTo>
                    <a:pt x="151" y="224"/>
                    <a:pt x="154" y="210"/>
                    <a:pt x="144" y="199"/>
                  </a:cubicBezTo>
                  <a:cubicBezTo>
                    <a:pt x="123" y="175"/>
                    <a:pt x="116" y="147"/>
                    <a:pt x="120" y="117"/>
                  </a:cubicBezTo>
                  <a:cubicBezTo>
                    <a:pt x="124" y="87"/>
                    <a:pt x="146" y="66"/>
                    <a:pt x="176" y="62"/>
                  </a:cubicBezTo>
                  <a:cubicBezTo>
                    <a:pt x="207" y="59"/>
                    <a:pt x="233" y="74"/>
                    <a:pt x="243" y="103"/>
                  </a:cubicBezTo>
                  <a:cubicBezTo>
                    <a:pt x="255" y="137"/>
                    <a:pt x="248" y="168"/>
                    <a:pt x="225" y="196"/>
                  </a:cubicBezTo>
                  <a:cubicBezTo>
                    <a:pt x="213" y="212"/>
                    <a:pt x="215" y="224"/>
                    <a:pt x="233" y="233"/>
                  </a:cubicBezTo>
                  <a:cubicBezTo>
                    <a:pt x="258" y="245"/>
                    <a:pt x="282" y="256"/>
                    <a:pt x="307"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9">
              <a:extLst>
                <a:ext uri="{FF2B5EF4-FFF2-40B4-BE49-F238E27FC236}">
                  <a16:creationId xmlns:a16="http://schemas.microsoft.com/office/drawing/2014/main" id="{F4F5EE68-2B1E-49A2-B24C-852BF2AA70BD}"/>
                </a:ext>
              </a:extLst>
            </p:cNvPr>
            <p:cNvSpPr>
              <a:spLocks noEditPoints="1"/>
            </p:cNvSpPr>
            <p:nvPr/>
          </p:nvSpPr>
          <p:spPr bwMode="auto">
            <a:xfrm rot="21363997">
              <a:off x="1318185" y="3119009"/>
              <a:ext cx="481144" cy="483091"/>
            </a:xfrm>
            <a:custGeom>
              <a:avLst/>
              <a:gdLst>
                <a:gd name="T0" fmla="*/ 192 w 244"/>
                <a:gd name="T1" fmla="*/ 223 h 244"/>
                <a:gd name="T2" fmla="*/ 185 w 244"/>
                <a:gd name="T3" fmla="*/ 217 h 244"/>
                <a:gd name="T4" fmla="*/ 151 w 244"/>
                <a:gd name="T5" fmla="*/ 215 h 244"/>
                <a:gd name="T6" fmla="*/ 147 w 244"/>
                <a:gd name="T7" fmla="*/ 226 h 244"/>
                <a:gd name="T8" fmla="*/ 126 w 244"/>
                <a:gd name="T9" fmla="*/ 244 h 244"/>
                <a:gd name="T10" fmla="*/ 122 w 244"/>
                <a:gd name="T11" fmla="*/ 244 h 244"/>
                <a:gd name="T12" fmla="*/ 98 w 244"/>
                <a:gd name="T13" fmla="*/ 224 h 244"/>
                <a:gd name="T14" fmla="*/ 68 w 244"/>
                <a:gd name="T15" fmla="*/ 211 h 244"/>
                <a:gd name="T16" fmla="*/ 51 w 244"/>
                <a:gd name="T17" fmla="*/ 223 h 244"/>
                <a:gd name="T18" fmla="*/ 25 w 244"/>
                <a:gd name="T19" fmla="*/ 197 h 244"/>
                <a:gd name="T20" fmla="*/ 28 w 244"/>
                <a:gd name="T21" fmla="*/ 183 h 244"/>
                <a:gd name="T22" fmla="*/ 32 w 244"/>
                <a:gd name="T23" fmla="*/ 157 h 244"/>
                <a:gd name="T24" fmla="*/ 13 w 244"/>
                <a:gd name="T25" fmla="*/ 146 h 244"/>
                <a:gd name="T26" fmla="*/ 1 w 244"/>
                <a:gd name="T27" fmla="*/ 133 h 244"/>
                <a:gd name="T28" fmla="*/ 0 w 244"/>
                <a:gd name="T29" fmla="*/ 123 h 244"/>
                <a:gd name="T30" fmla="*/ 20 w 244"/>
                <a:gd name="T31" fmla="*/ 98 h 244"/>
                <a:gd name="T32" fmla="*/ 32 w 244"/>
                <a:gd name="T33" fmla="*/ 67 h 244"/>
                <a:gd name="T34" fmla="*/ 34 w 244"/>
                <a:gd name="T35" fmla="*/ 37 h 244"/>
                <a:gd name="T36" fmla="*/ 39 w 244"/>
                <a:gd name="T37" fmla="*/ 33 h 244"/>
                <a:gd name="T38" fmla="*/ 65 w 244"/>
                <a:gd name="T39" fmla="*/ 31 h 244"/>
                <a:gd name="T40" fmla="*/ 98 w 244"/>
                <a:gd name="T41" fmla="*/ 16 h 244"/>
                <a:gd name="T42" fmla="*/ 116 w 244"/>
                <a:gd name="T43" fmla="*/ 0 h 244"/>
                <a:gd name="T44" fmla="*/ 123 w 244"/>
                <a:gd name="T45" fmla="*/ 0 h 244"/>
                <a:gd name="T46" fmla="*/ 147 w 244"/>
                <a:gd name="T47" fmla="*/ 20 h 244"/>
                <a:gd name="T48" fmla="*/ 177 w 244"/>
                <a:gd name="T49" fmla="*/ 33 h 244"/>
                <a:gd name="T50" fmla="*/ 209 w 244"/>
                <a:gd name="T51" fmla="*/ 36 h 244"/>
                <a:gd name="T52" fmla="*/ 211 w 244"/>
                <a:gd name="T53" fmla="*/ 38 h 244"/>
                <a:gd name="T54" fmla="*/ 213 w 244"/>
                <a:gd name="T55" fmla="*/ 66 h 244"/>
                <a:gd name="T56" fmla="*/ 226 w 244"/>
                <a:gd name="T57" fmla="*/ 99 h 244"/>
                <a:gd name="T58" fmla="*/ 244 w 244"/>
                <a:gd name="T59" fmla="*/ 118 h 244"/>
                <a:gd name="T60" fmla="*/ 244 w 244"/>
                <a:gd name="T61" fmla="*/ 122 h 244"/>
                <a:gd name="T62" fmla="*/ 224 w 244"/>
                <a:gd name="T63" fmla="*/ 147 h 244"/>
                <a:gd name="T64" fmla="*/ 212 w 244"/>
                <a:gd name="T65" fmla="*/ 177 h 244"/>
                <a:gd name="T66" fmla="*/ 209 w 244"/>
                <a:gd name="T67" fmla="*/ 208 h 244"/>
                <a:gd name="T68" fmla="*/ 192 w 244"/>
                <a:gd name="T69" fmla="*/ 223 h 244"/>
                <a:gd name="T70" fmla="*/ 122 w 244"/>
                <a:gd name="T71" fmla="*/ 179 h 244"/>
                <a:gd name="T72" fmla="*/ 179 w 244"/>
                <a:gd name="T73" fmla="*/ 122 h 244"/>
                <a:gd name="T74" fmla="*/ 122 w 244"/>
                <a:gd name="T75" fmla="*/ 66 h 244"/>
                <a:gd name="T76" fmla="*/ 65 w 244"/>
                <a:gd name="T77" fmla="*/ 122 h 244"/>
                <a:gd name="T78" fmla="*/ 122 w 244"/>
                <a:gd name="T79" fmla="*/ 17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4" h="244">
                  <a:moveTo>
                    <a:pt x="192" y="223"/>
                  </a:moveTo>
                  <a:cubicBezTo>
                    <a:pt x="189" y="220"/>
                    <a:pt x="186" y="219"/>
                    <a:pt x="185" y="217"/>
                  </a:cubicBezTo>
                  <a:cubicBezTo>
                    <a:pt x="174" y="204"/>
                    <a:pt x="163" y="209"/>
                    <a:pt x="151" y="215"/>
                  </a:cubicBezTo>
                  <a:cubicBezTo>
                    <a:pt x="149" y="217"/>
                    <a:pt x="147" y="222"/>
                    <a:pt x="147" y="226"/>
                  </a:cubicBezTo>
                  <a:cubicBezTo>
                    <a:pt x="144" y="244"/>
                    <a:pt x="144" y="244"/>
                    <a:pt x="126" y="244"/>
                  </a:cubicBezTo>
                  <a:cubicBezTo>
                    <a:pt x="124" y="244"/>
                    <a:pt x="123" y="244"/>
                    <a:pt x="122" y="244"/>
                  </a:cubicBezTo>
                  <a:cubicBezTo>
                    <a:pt x="101" y="244"/>
                    <a:pt x="101" y="244"/>
                    <a:pt x="98" y="224"/>
                  </a:cubicBezTo>
                  <a:cubicBezTo>
                    <a:pt x="96" y="213"/>
                    <a:pt x="77" y="205"/>
                    <a:pt x="68" y="211"/>
                  </a:cubicBezTo>
                  <a:cubicBezTo>
                    <a:pt x="63" y="215"/>
                    <a:pt x="58" y="219"/>
                    <a:pt x="51" y="223"/>
                  </a:cubicBezTo>
                  <a:cubicBezTo>
                    <a:pt x="43" y="215"/>
                    <a:pt x="34" y="206"/>
                    <a:pt x="25" y="197"/>
                  </a:cubicBezTo>
                  <a:cubicBezTo>
                    <a:pt x="20" y="191"/>
                    <a:pt x="25" y="187"/>
                    <a:pt x="28" y="183"/>
                  </a:cubicBezTo>
                  <a:cubicBezTo>
                    <a:pt x="37" y="175"/>
                    <a:pt x="37" y="168"/>
                    <a:pt x="32" y="157"/>
                  </a:cubicBezTo>
                  <a:cubicBezTo>
                    <a:pt x="28" y="146"/>
                    <a:pt x="21" y="146"/>
                    <a:pt x="13" y="146"/>
                  </a:cubicBezTo>
                  <a:cubicBezTo>
                    <a:pt x="4" y="145"/>
                    <a:pt x="0" y="142"/>
                    <a:pt x="1" y="133"/>
                  </a:cubicBezTo>
                  <a:cubicBezTo>
                    <a:pt x="1" y="129"/>
                    <a:pt x="0" y="126"/>
                    <a:pt x="0" y="123"/>
                  </a:cubicBezTo>
                  <a:cubicBezTo>
                    <a:pt x="0" y="102"/>
                    <a:pt x="0" y="102"/>
                    <a:pt x="20" y="98"/>
                  </a:cubicBezTo>
                  <a:cubicBezTo>
                    <a:pt x="32" y="96"/>
                    <a:pt x="40" y="77"/>
                    <a:pt x="32" y="67"/>
                  </a:cubicBezTo>
                  <a:cubicBezTo>
                    <a:pt x="21" y="51"/>
                    <a:pt x="21" y="51"/>
                    <a:pt x="34" y="37"/>
                  </a:cubicBezTo>
                  <a:cubicBezTo>
                    <a:pt x="36" y="36"/>
                    <a:pt x="37" y="34"/>
                    <a:pt x="39" y="33"/>
                  </a:cubicBezTo>
                  <a:cubicBezTo>
                    <a:pt x="52" y="21"/>
                    <a:pt x="52" y="21"/>
                    <a:pt x="65" y="31"/>
                  </a:cubicBezTo>
                  <a:cubicBezTo>
                    <a:pt x="78" y="41"/>
                    <a:pt x="96" y="33"/>
                    <a:pt x="98" y="16"/>
                  </a:cubicBezTo>
                  <a:cubicBezTo>
                    <a:pt x="100" y="2"/>
                    <a:pt x="101" y="1"/>
                    <a:pt x="116" y="0"/>
                  </a:cubicBezTo>
                  <a:cubicBezTo>
                    <a:pt x="118" y="0"/>
                    <a:pt x="121" y="0"/>
                    <a:pt x="123" y="0"/>
                  </a:cubicBezTo>
                  <a:cubicBezTo>
                    <a:pt x="144" y="0"/>
                    <a:pt x="144" y="0"/>
                    <a:pt x="147" y="20"/>
                  </a:cubicBezTo>
                  <a:cubicBezTo>
                    <a:pt x="148" y="32"/>
                    <a:pt x="167" y="40"/>
                    <a:pt x="177" y="33"/>
                  </a:cubicBezTo>
                  <a:cubicBezTo>
                    <a:pt x="194" y="21"/>
                    <a:pt x="194" y="21"/>
                    <a:pt x="209" y="36"/>
                  </a:cubicBezTo>
                  <a:cubicBezTo>
                    <a:pt x="210" y="37"/>
                    <a:pt x="210" y="37"/>
                    <a:pt x="211" y="38"/>
                  </a:cubicBezTo>
                  <a:cubicBezTo>
                    <a:pt x="223" y="51"/>
                    <a:pt x="223" y="51"/>
                    <a:pt x="213" y="66"/>
                  </a:cubicBezTo>
                  <a:cubicBezTo>
                    <a:pt x="204" y="78"/>
                    <a:pt x="212" y="97"/>
                    <a:pt x="226" y="99"/>
                  </a:cubicBezTo>
                  <a:cubicBezTo>
                    <a:pt x="244" y="101"/>
                    <a:pt x="244" y="101"/>
                    <a:pt x="244" y="118"/>
                  </a:cubicBezTo>
                  <a:cubicBezTo>
                    <a:pt x="244" y="119"/>
                    <a:pt x="244" y="121"/>
                    <a:pt x="244" y="122"/>
                  </a:cubicBezTo>
                  <a:cubicBezTo>
                    <a:pt x="244" y="143"/>
                    <a:pt x="244" y="143"/>
                    <a:pt x="224" y="147"/>
                  </a:cubicBezTo>
                  <a:cubicBezTo>
                    <a:pt x="212" y="149"/>
                    <a:pt x="205" y="168"/>
                    <a:pt x="212" y="177"/>
                  </a:cubicBezTo>
                  <a:cubicBezTo>
                    <a:pt x="224" y="194"/>
                    <a:pt x="224" y="194"/>
                    <a:pt x="209" y="208"/>
                  </a:cubicBezTo>
                  <a:cubicBezTo>
                    <a:pt x="204" y="213"/>
                    <a:pt x="198" y="218"/>
                    <a:pt x="192" y="223"/>
                  </a:cubicBezTo>
                  <a:close/>
                  <a:moveTo>
                    <a:pt x="122" y="179"/>
                  </a:moveTo>
                  <a:cubicBezTo>
                    <a:pt x="153" y="179"/>
                    <a:pt x="179" y="153"/>
                    <a:pt x="179" y="122"/>
                  </a:cubicBezTo>
                  <a:cubicBezTo>
                    <a:pt x="179" y="91"/>
                    <a:pt x="153" y="66"/>
                    <a:pt x="122" y="66"/>
                  </a:cubicBezTo>
                  <a:cubicBezTo>
                    <a:pt x="91" y="65"/>
                    <a:pt x="65" y="91"/>
                    <a:pt x="65" y="122"/>
                  </a:cubicBezTo>
                  <a:cubicBezTo>
                    <a:pt x="65" y="153"/>
                    <a:pt x="91" y="179"/>
                    <a:pt x="122"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0">
              <a:extLst>
                <a:ext uri="{FF2B5EF4-FFF2-40B4-BE49-F238E27FC236}">
                  <a16:creationId xmlns:a16="http://schemas.microsoft.com/office/drawing/2014/main" id="{79B2F337-778B-4DD0-B4F9-A5C65B72E341}"/>
                </a:ext>
              </a:extLst>
            </p:cNvPr>
            <p:cNvSpPr>
              <a:spLocks/>
            </p:cNvSpPr>
            <p:nvPr/>
          </p:nvSpPr>
          <p:spPr bwMode="auto">
            <a:xfrm rot="21363997">
              <a:off x="1610268" y="2835179"/>
              <a:ext cx="74022" cy="75970"/>
            </a:xfrm>
            <a:custGeom>
              <a:avLst/>
              <a:gdLst>
                <a:gd name="T0" fmla="*/ 37 w 37"/>
                <a:gd name="T1" fmla="*/ 20 h 38"/>
                <a:gd name="T2" fmla="*/ 18 w 37"/>
                <a:gd name="T3" fmla="*/ 38 h 38"/>
                <a:gd name="T4" fmla="*/ 0 w 37"/>
                <a:gd name="T5" fmla="*/ 19 h 38"/>
                <a:gd name="T6" fmla="*/ 18 w 37"/>
                <a:gd name="T7" fmla="*/ 0 h 38"/>
                <a:gd name="T8" fmla="*/ 37 w 37"/>
                <a:gd name="T9" fmla="*/ 20 h 38"/>
              </a:gdLst>
              <a:ahLst/>
              <a:cxnLst>
                <a:cxn ang="0">
                  <a:pos x="T0" y="T1"/>
                </a:cxn>
                <a:cxn ang="0">
                  <a:pos x="T2" y="T3"/>
                </a:cxn>
                <a:cxn ang="0">
                  <a:pos x="T4" y="T5"/>
                </a:cxn>
                <a:cxn ang="0">
                  <a:pos x="T6" y="T7"/>
                </a:cxn>
                <a:cxn ang="0">
                  <a:pos x="T8" y="T9"/>
                </a:cxn>
              </a:cxnLst>
              <a:rect l="0" t="0" r="r" b="b"/>
              <a:pathLst>
                <a:path w="37" h="38">
                  <a:moveTo>
                    <a:pt x="37" y="20"/>
                  </a:moveTo>
                  <a:cubicBezTo>
                    <a:pt x="37" y="29"/>
                    <a:pt x="28" y="38"/>
                    <a:pt x="18" y="38"/>
                  </a:cubicBezTo>
                  <a:cubicBezTo>
                    <a:pt x="8" y="38"/>
                    <a:pt x="0" y="29"/>
                    <a:pt x="0" y="19"/>
                  </a:cubicBezTo>
                  <a:cubicBezTo>
                    <a:pt x="0" y="8"/>
                    <a:pt x="8" y="0"/>
                    <a:pt x="18" y="0"/>
                  </a:cubicBezTo>
                  <a:cubicBezTo>
                    <a:pt x="28" y="0"/>
                    <a:pt x="37" y="9"/>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1">
              <a:extLst>
                <a:ext uri="{FF2B5EF4-FFF2-40B4-BE49-F238E27FC236}">
                  <a16:creationId xmlns:a16="http://schemas.microsoft.com/office/drawing/2014/main" id="{C11806E0-10DC-4BF7-8F28-704864BD2F07}"/>
                </a:ext>
              </a:extLst>
            </p:cNvPr>
            <p:cNvSpPr>
              <a:spLocks/>
            </p:cNvSpPr>
            <p:nvPr/>
          </p:nvSpPr>
          <p:spPr bwMode="auto">
            <a:xfrm rot="21363997">
              <a:off x="2054254" y="3300532"/>
              <a:ext cx="75970" cy="75970"/>
            </a:xfrm>
            <a:custGeom>
              <a:avLst/>
              <a:gdLst>
                <a:gd name="T0" fmla="*/ 38 w 38"/>
                <a:gd name="T1" fmla="*/ 18 h 38"/>
                <a:gd name="T2" fmla="*/ 20 w 38"/>
                <a:gd name="T3" fmla="*/ 37 h 38"/>
                <a:gd name="T4" fmla="*/ 0 w 38"/>
                <a:gd name="T5" fmla="*/ 18 h 38"/>
                <a:gd name="T6" fmla="*/ 19 w 38"/>
                <a:gd name="T7" fmla="*/ 0 h 38"/>
                <a:gd name="T8" fmla="*/ 38 w 38"/>
                <a:gd name="T9" fmla="*/ 18 h 38"/>
              </a:gdLst>
              <a:ahLst/>
              <a:cxnLst>
                <a:cxn ang="0">
                  <a:pos x="T0" y="T1"/>
                </a:cxn>
                <a:cxn ang="0">
                  <a:pos x="T2" y="T3"/>
                </a:cxn>
                <a:cxn ang="0">
                  <a:pos x="T4" y="T5"/>
                </a:cxn>
                <a:cxn ang="0">
                  <a:pos x="T6" y="T7"/>
                </a:cxn>
                <a:cxn ang="0">
                  <a:pos x="T8" y="T9"/>
                </a:cxn>
              </a:cxnLst>
              <a:rect l="0" t="0" r="r" b="b"/>
              <a:pathLst>
                <a:path w="38" h="38">
                  <a:moveTo>
                    <a:pt x="38" y="18"/>
                  </a:moveTo>
                  <a:cubicBezTo>
                    <a:pt x="38" y="28"/>
                    <a:pt x="30" y="37"/>
                    <a:pt x="20" y="37"/>
                  </a:cubicBezTo>
                  <a:cubicBezTo>
                    <a:pt x="9" y="38"/>
                    <a:pt x="0" y="29"/>
                    <a:pt x="0" y="18"/>
                  </a:cubicBezTo>
                  <a:cubicBezTo>
                    <a:pt x="1" y="8"/>
                    <a:pt x="9" y="0"/>
                    <a:pt x="19" y="0"/>
                  </a:cubicBezTo>
                  <a:cubicBezTo>
                    <a:pt x="29" y="0"/>
                    <a:pt x="38" y="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
              <a:extLst>
                <a:ext uri="{FF2B5EF4-FFF2-40B4-BE49-F238E27FC236}">
                  <a16:creationId xmlns:a16="http://schemas.microsoft.com/office/drawing/2014/main" id="{2DB07CA2-2777-47C0-8978-6EEDD1E6EC1A}"/>
                </a:ext>
              </a:extLst>
            </p:cNvPr>
            <p:cNvSpPr>
              <a:spLocks/>
            </p:cNvSpPr>
            <p:nvPr/>
          </p:nvSpPr>
          <p:spPr bwMode="auto">
            <a:xfrm rot="21363997">
              <a:off x="1347234" y="2902075"/>
              <a:ext cx="74022" cy="72075"/>
            </a:xfrm>
            <a:custGeom>
              <a:avLst/>
              <a:gdLst>
                <a:gd name="T0" fmla="*/ 37 w 37"/>
                <a:gd name="T1" fmla="*/ 18 h 37"/>
                <a:gd name="T2" fmla="*/ 19 w 37"/>
                <a:gd name="T3" fmla="*/ 37 h 37"/>
                <a:gd name="T4" fmla="*/ 0 w 37"/>
                <a:gd name="T5" fmla="*/ 18 h 37"/>
                <a:gd name="T6" fmla="*/ 19 w 37"/>
                <a:gd name="T7" fmla="*/ 0 h 37"/>
                <a:gd name="T8" fmla="*/ 37 w 37"/>
                <a:gd name="T9" fmla="*/ 18 h 37"/>
              </a:gdLst>
              <a:ahLst/>
              <a:cxnLst>
                <a:cxn ang="0">
                  <a:pos x="T0" y="T1"/>
                </a:cxn>
                <a:cxn ang="0">
                  <a:pos x="T2" y="T3"/>
                </a:cxn>
                <a:cxn ang="0">
                  <a:pos x="T4" y="T5"/>
                </a:cxn>
                <a:cxn ang="0">
                  <a:pos x="T6" y="T7"/>
                </a:cxn>
                <a:cxn ang="0">
                  <a:pos x="T8" y="T9"/>
                </a:cxn>
              </a:cxnLst>
              <a:rect l="0" t="0" r="r" b="b"/>
              <a:pathLst>
                <a:path w="37" h="37">
                  <a:moveTo>
                    <a:pt x="37" y="18"/>
                  </a:moveTo>
                  <a:cubicBezTo>
                    <a:pt x="37" y="28"/>
                    <a:pt x="29" y="37"/>
                    <a:pt x="19" y="37"/>
                  </a:cubicBezTo>
                  <a:cubicBezTo>
                    <a:pt x="9" y="37"/>
                    <a:pt x="0" y="28"/>
                    <a:pt x="0" y="18"/>
                  </a:cubicBezTo>
                  <a:cubicBezTo>
                    <a:pt x="0" y="8"/>
                    <a:pt x="8"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3">
              <a:extLst>
                <a:ext uri="{FF2B5EF4-FFF2-40B4-BE49-F238E27FC236}">
                  <a16:creationId xmlns:a16="http://schemas.microsoft.com/office/drawing/2014/main" id="{8F3CF8CB-1E15-4DA3-A06B-7BCEA1D74D13}"/>
                </a:ext>
              </a:extLst>
            </p:cNvPr>
            <p:cNvSpPr>
              <a:spLocks/>
            </p:cNvSpPr>
            <p:nvPr/>
          </p:nvSpPr>
          <p:spPr bwMode="auto">
            <a:xfrm rot="21363997">
              <a:off x="1214677" y="2932602"/>
              <a:ext cx="75970" cy="74022"/>
            </a:xfrm>
            <a:custGeom>
              <a:avLst/>
              <a:gdLst>
                <a:gd name="T0" fmla="*/ 38 w 38"/>
                <a:gd name="T1" fmla="*/ 19 h 38"/>
                <a:gd name="T2" fmla="*/ 20 w 38"/>
                <a:gd name="T3" fmla="*/ 37 h 38"/>
                <a:gd name="T4" fmla="*/ 1 w 38"/>
                <a:gd name="T5" fmla="*/ 19 h 38"/>
                <a:gd name="T6" fmla="*/ 18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7"/>
                    <a:pt x="20" y="37"/>
                  </a:cubicBezTo>
                  <a:cubicBezTo>
                    <a:pt x="9" y="38"/>
                    <a:pt x="0" y="29"/>
                    <a:pt x="1" y="19"/>
                  </a:cubicBezTo>
                  <a:cubicBezTo>
                    <a:pt x="1" y="9"/>
                    <a:pt x="9" y="1"/>
                    <a:pt x="18" y="0"/>
                  </a:cubicBezTo>
                  <a:cubicBezTo>
                    <a:pt x="29" y="0"/>
                    <a:pt x="38" y="9"/>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4">
              <a:extLst>
                <a:ext uri="{FF2B5EF4-FFF2-40B4-BE49-F238E27FC236}">
                  <a16:creationId xmlns:a16="http://schemas.microsoft.com/office/drawing/2014/main" id="{B66CF79F-4914-4926-8A7E-8DB4221AECD5}"/>
                </a:ext>
              </a:extLst>
            </p:cNvPr>
            <p:cNvSpPr>
              <a:spLocks/>
            </p:cNvSpPr>
            <p:nvPr/>
          </p:nvSpPr>
          <p:spPr bwMode="auto">
            <a:xfrm rot="21363997">
              <a:off x="2022199" y="3431669"/>
              <a:ext cx="74022" cy="74022"/>
            </a:xfrm>
            <a:custGeom>
              <a:avLst/>
              <a:gdLst>
                <a:gd name="T0" fmla="*/ 19 w 38"/>
                <a:gd name="T1" fmla="*/ 37 h 37"/>
                <a:gd name="T2" fmla="*/ 0 w 38"/>
                <a:gd name="T3" fmla="*/ 19 h 37"/>
                <a:gd name="T4" fmla="*/ 19 w 38"/>
                <a:gd name="T5" fmla="*/ 0 h 37"/>
                <a:gd name="T6" fmla="*/ 38 w 38"/>
                <a:gd name="T7" fmla="*/ 18 h 37"/>
                <a:gd name="T8" fmla="*/ 19 w 38"/>
                <a:gd name="T9" fmla="*/ 37 h 37"/>
              </a:gdLst>
              <a:ahLst/>
              <a:cxnLst>
                <a:cxn ang="0">
                  <a:pos x="T0" y="T1"/>
                </a:cxn>
                <a:cxn ang="0">
                  <a:pos x="T2" y="T3"/>
                </a:cxn>
                <a:cxn ang="0">
                  <a:pos x="T4" y="T5"/>
                </a:cxn>
                <a:cxn ang="0">
                  <a:pos x="T6" y="T7"/>
                </a:cxn>
                <a:cxn ang="0">
                  <a:pos x="T8" y="T9"/>
                </a:cxn>
              </a:cxnLst>
              <a:rect l="0" t="0" r="r" b="b"/>
              <a:pathLst>
                <a:path w="38" h="37">
                  <a:moveTo>
                    <a:pt x="19" y="37"/>
                  </a:moveTo>
                  <a:cubicBezTo>
                    <a:pt x="9" y="37"/>
                    <a:pt x="1" y="29"/>
                    <a:pt x="0" y="19"/>
                  </a:cubicBezTo>
                  <a:cubicBezTo>
                    <a:pt x="0" y="9"/>
                    <a:pt x="9" y="0"/>
                    <a:pt x="19" y="0"/>
                  </a:cubicBezTo>
                  <a:cubicBezTo>
                    <a:pt x="29" y="0"/>
                    <a:pt x="38" y="8"/>
                    <a:pt x="38" y="18"/>
                  </a:cubicBezTo>
                  <a:cubicBezTo>
                    <a:pt x="38" y="29"/>
                    <a:pt x="30"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5">
              <a:extLst>
                <a:ext uri="{FF2B5EF4-FFF2-40B4-BE49-F238E27FC236}">
                  <a16:creationId xmlns:a16="http://schemas.microsoft.com/office/drawing/2014/main" id="{9EEE3F08-8CC6-4D34-9EF7-1F33517CD3B1}"/>
                </a:ext>
              </a:extLst>
            </p:cNvPr>
            <p:cNvSpPr>
              <a:spLocks/>
            </p:cNvSpPr>
            <p:nvPr/>
          </p:nvSpPr>
          <p:spPr bwMode="auto">
            <a:xfrm rot="21363997">
              <a:off x="1083535" y="3609525"/>
              <a:ext cx="72075" cy="74022"/>
            </a:xfrm>
            <a:custGeom>
              <a:avLst/>
              <a:gdLst>
                <a:gd name="T0" fmla="*/ 18 w 36"/>
                <a:gd name="T1" fmla="*/ 0 h 38"/>
                <a:gd name="T2" fmla="*/ 36 w 36"/>
                <a:gd name="T3" fmla="*/ 19 h 38"/>
                <a:gd name="T4" fmla="*/ 18 w 36"/>
                <a:gd name="T5" fmla="*/ 38 h 38"/>
                <a:gd name="T6" fmla="*/ 0 w 36"/>
                <a:gd name="T7" fmla="*/ 19 h 38"/>
                <a:gd name="T8" fmla="*/ 18 w 36"/>
                <a:gd name="T9" fmla="*/ 0 h 38"/>
              </a:gdLst>
              <a:ahLst/>
              <a:cxnLst>
                <a:cxn ang="0">
                  <a:pos x="T0" y="T1"/>
                </a:cxn>
                <a:cxn ang="0">
                  <a:pos x="T2" y="T3"/>
                </a:cxn>
                <a:cxn ang="0">
                  <a:pos x="T4" y="T5"/>
                </a:cxn>
                <a:cxn ang="0">
                  <a:pos x="T6" y="T7"/>
                </a:cxn>
                <a:cxn ang="0">
                  <a:pos x="T8" y="T9"/>
                </a:cxn>
              </a:cxnLst>
              <a:rect l="0" t="0" r="r" b="b"/>
              <a:pathLst>
                <a:path w="36" h="38">
                  <a:moveTo>
                    <a:pt x="18" y="0"/>
                  </a:moveTo>
                  <a:cubicBezTo>
                    <a:pt x="28" y="0"/>
                    <a:pt x="36" y="9"/>
                    <a:pt x="36" y="19"/>
                  </a:cubicBezTo>
                  <a:cubicBezTo>
                    <a:pt x="36" y="29"/>
                    <a:pt x="29" y="37"/>
                    <a:pt x="18" y="38"/>
                  </a:cubicBezTo>
                  <a:cubicBezTo>
                    <a:pt x="8" y="38"/>
                    <a:pt x="0" y="30"/>
                    <a:pt x="0" y="19"/>
                  </a:cubicBezTo>
                  <a:cubicBezTo>
                    <a:pt x="0" y="8"/>
                    <a:pt x="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6">
              <a:extLst>
                <a:ext uri="{FF2B5EF4-FFF2-40B4-BE49-F238E27FC236}">
                  <a16:creationId xmlns:a16="http://schemas.microsoft.com/office/drawing/2014/main" id="{7B4B54CF-64C8-4836-9913-0147E1CFB989}"/>
                </a:ext>
              </a:extLst>
            </p:cNvPr>
            <p:cNvSpPr>
              <a:spLocks/>
            </p:cNvSpPr>
            <p:nvPr/>
          </p:nvSpPr>
          <p:spPr bwMode="auto">
            <a:xfrm rot="21363997">
              <a:off x="1396088" y="3867182"/>
              <a:ext cx="74022" cy="74022"/>
            </a:xfrm>
            <a:custGeom>
              <a:avLst/>
              <a:gdLst>
                <a:gd name="T0" fmla="*/ 18 w 37"/>
                <a:gd name="T1" fmla="*/ 37 h 37"/>
                <a:gd name="T2" fmla="*/ 0 w 37"/>
                <a:gd name="T3" fmla="*/ 19 h 37"/>
                <a:gd name="T4" fmla="*/ 17 w 37"/>
                <a:gd name="T5" fmla="*/ 1 h 37"/>
                <a:gd name="T6" fmla="*/ 37 w 37"/>
                <a:gd name="T7" fmla="*/ 19 h 37"/>
                <a:gd name="T8" fmla="*/ 18 w 37"/>
                <a:gd name="T9" fmla="*/ 37 h 37"/>
              </a:gdLst>
              <a:ahLst/>
              <a:cxnLst>
                <a:cxn ang="0">
                  <a:pos x="T0" y="T1"/>
                </a:cxn>
                <a:cxn ang="0">
                  <a:pos x="T2" y="T3"/>
                </a:cxn>
                <a:cxn ang="0">
                  <a:pos x="T4" y="T5"/>
                </a:cxn>
                <a:cxn ang="0">
                  <a:pos x="T6" y="T7"/>
                </a:cxn>
                <a:cxn ang="0">
                  <a:pos x="T8" y="T9"/>
                </a:cxn>
              </a:cxnLst>
              <a:rect l="0" t="0" r="r" b="b"/>
              <a:pathLst>
                <a:path w="37" h="37">
                  <a:moveTo>
                    <a:pt x="18" y="37"/>
                  </a:moveTo>
                  <a:cubicBezTo>
                    <a:pt x="7" y="37"/>
                    <a:pt x="0" y="30"/>
                    <a:pt x="0" y="19"/>
                  </a:cubicBezTo>
                  <a:cubicBezTo>
                    <a:pt x="0" y="8"/>
                    <a:pt x="7" y="1"/>
                    <a:pt x="17" y="1"/>
                  </a:cubicBezTo>
                  <a:cubicBezTo>
                    <a:pt x="28" y="0"/>
                    <a:pt x="37" y="8"/>
                    <a:pt x="37" y="19"/>
                  </a:cubicBezTo>
                  <a:cubicBezTo>
                    <a:pt x="37" y="29"/>
                    <a:pt x="28"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7">
              <a:extLst>
                <a:ext uri="{FF2B5EF4-FFF2-40B4-BE49-F238E27FC236}">
                  <a16:creationId xmlns:a16="http://schemas.microsoft.com/office/drawing/2014/main" id="{AC20FFFF-94CA-48F3-B1D1-F8CD6EB3D24C}"/>
                </a:ext>
              </a:extLst>
            </p:cNvPr>
            <p:cNvSpPr>
              <a:spLocks/>
            </p:cNvSpPr>
            <p:nvPr/>
          </p:nvSpPr>
          <p:spPr bwMode="auto">
            <a:xfrm rot="21363997">
              <a:off x="874561" y="3438403"/>
              <a:ext cx="72075" cy="74022"/>
            </a:xfrm>
            <a:custGeom>
              <a:avLst/>
              <a:gdLst>
                <a:gd name="T0" fmla="*/ 37 w 37"/>
                <a:gd name="T1" fmla="*/ 19 h 37"/>
                <a:gd name="T2" fmla="*/ 19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9" y="37"/>
                    <a:pt x="19" y="37"/>
                  </a:cubicBezTo>
                  <a:cubicBezTo>
                    <a:pt x="8" y="37"/>
                    <a:pt x="0" y="29"/>
                    <a:pt x="0" y="18"/>
                  </a:cubicBezTo>
                  <a:cubicBezTo>
                    <a:pt x="0" y="8"/>
                    <a:pt x="9" y="0"/>
                    <a:pt x="19" y="0"/>
                  </a:cubicBezTo>
                  <a:cubicBezTo>
                    <a:pt x="30" y="0"/>
                    <a:pt x="37" y="8"/>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8">
              <a:extLst>
                <a:ext uri="{FF2B5EF4-FFF2-40B4-BE49-F238E27FC236}">
                  <a16:creationId xmlns:a16="http://schemas.microsoft.com/office/drawing/2014/main" id="{917829CA-1126-4BE6-A0C6-7B9ABD12E48B}"/>
                </a:ext>
              </a:extLst>
            </p:cNvPr>
            <p:cNvSpPr>
              <a:spLocks/>
            </p:cNvSpPr>
            <p:nvPr/>
          </p:nvSpPr>
          <p:spPr bwMode="auto">
            <a:xfrm rot="21363997">
              <a:off x="1187116" y="3696124"/>
              <a:ext cx="72075" cy="74022"/>
            </a:xfrm>
            <a:custGeom>
              <a:avLst/>
              <a:gdLst>
                <a:gd name="T0" fmla="*/ 37 w 37"/>
                <a:gd name="T1" fmla="*/ 19 h 38"/>
                <a:gd name="T2" fmla="*/ 19 w 37"/>
                <a:gd name="T3" fmla="*/ 38 h 38"/>
                <a:gd name="T4" fmla="*/ 0 w 37"/>
                <a:gd name="T5" fmla="*/ 19 h 38"/>
                <a:gd name="T6" fmla="*/ 19 w 37"/>
                <a:gd name="T7" fmla="*/ 0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cubicBezTo>
                    <a:pt x="37" y="29"/>
                    <a:pt x="29" y="38"/>
                    <a:pt x="19" y="38"/>
                  </a:cubicBezTo>
                  <a:cubicBezTo>
                    <a:pt x="9" y="38"/>
                    <a:pt x="0" y="29"/>
                    <a:pt x="0" y="19"/>
                  </a:cubicBezTo>
                  <a:cubicBezTo>
                    <a:pt x="1" y="8"/>
                    <a:pt x="8" y="0"/>
                    <a:pt x="19" y="0"/>
                  </a:cubicBezTo>
                  <a:cubicBezTo>
                    <a:pt x="29" y="0"/>
                    <a:pt x="37" y="8"/>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9">
              <a:extLst>
                <a:ext uri="{FF2B5EF4-FFF2-40B4-BE49-F238E27FC236}">
                  <a16:creationId xmlns:a16="http://schemas.microsoft.com/office/drawing/2014/main" id="{29329DD7-4995-4072-8183-51F5106FFBF4}"/>
                </a:ext>
              </a:extLst>
            </p:cNvPr>
            <p:cNvSpPr>
              <a:spLocks/>
            </p:cNvSpPr>
            <p:nvPr/>
          </p:nvSpPr>
          <p:spPr bwMode="auto">
            <a:xfrm rot="21363997">
              <a:off x="1740879" y="2804719"/>
              <a:ext cx="74022" cy="74022"/>
            </a:xfrm>
            <a:custGeom>
              <a:avLst/>
              <a:gdLst>
                <a:gd name="T0" fmla="*/ 37 w 37"/>
                <a:gd name="T1" fmla="*/ 18 h 37"/>
                <a:gd name="T2" fmla="*/ 19 w 37"/>
                <a:gd name="T3" fmla="*/ 37 h 37"/>
                <a:gd name="T4" fmla="*/ 0 w 37"/>
                <a:gd name="T5" fmla="*/ 19 h 37"/>
                <a:gd name="T6" fmla="*/ 19 w 37"/>
                <a:gd name="T7" fmla="*/ 0 h 37"/>
                <a:gd name="T8" fmla="*/ 37 w 37"/>
                <a:gd name="T9" fmla="*/ 18 h 37"/>
              </a:gdLst>
              <a:ahLst/>
              <a:cxnLst>
                <a:cxn ang="0">
                  <a:pos x="T0" y="T1"/>
                </a:cxn>
                <a:cxn ang="0">
                  <a:pos x="T2" y="T3"/>
                </a:cxn>
                <a:cxn ang="0">
                  <a:pos x="T4" y="T5"/>
                </a:cxn>
                <a:cxn ang="0">
                  <a:pos x="T6" y="T7"/>
                </a:cxn>
                <a:cxn ang="0">
                  <a:pos x="T8" y="T9"/>
                </a:cxn>
              </a:cxnLst>
              <a:rect l="0" t="0" r="r" b="b"/>
              <a:pathLst>
                <a:path w="37" h="37">
                  <a:moveTo>
                    <a:pt x="37" y="18"/>
                  </a:moveTo>
                  <a:cubicBezTo>
                    <a:pt x="37" y="29"/>
                    <a:pt x="29" y="37"/>
                    <a:pt x="19" y="37"/>
                  </a:cubicBezTo>
                  <a:cubicBezTo>
                    <a:pt x="9" y="37"/>
                    <a:pt x="0" y="29"/>
                    <a:pt x="0" y="19"/>
                  </a:cubicBezTo>
                  <a:cubicBezTo>
                    <a:pt x="0" y="8"/>
                    <a:pt x="8"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40">
              <a:extLst>
                <a:ext uri="{FF2B5EF4-FFF2-40B4-BE49-F238E27FC236}">
                  <a16:creationId xmlns:a16="http://schemas.microsoft.com/office/drawing/2014/main" id="{BC2F4365-8043-40B0-B259-5CAC9D351E3D}"/>
                </a:ext>
              </a:extLst>
            </p:cNvPr>
            <p:cNvSpPr>
              <a:spLocks/>
            </p:cNvSpPr>
            <p:nvPr/>
          </p:nvSpPr>
          <p:spPr bwMode="auto">
            <a:xfrm rot="21363997">
              <a:off x="2088125" y="3169399"/>
              <a:ext cx="74022" cy="74022"/>
            </a:xfrm>
            <a:custGeom>
              <a:avLst/>
              <a:gdLst>
                <a:gd name="T0" fmla="*/ 36 w 37"/>
                <a:gd name="T1" fmla="*/ 18 h 37"/>
                <a:gd name="T2" fmla="*/ 18 w 37"/>
                <a:gd name="T3" fmla="*/ 37 h 37"/>
                <a:gd name="T4" fmla="*/ 0 w 37"/>
                <a:gd name="T5" fmla="*/ 18 h 37"/>
                <a:gd name="T6" fmla="*/ 18 w 37"/>
                <a:gd name="T7" fmla="*/ 0 h 37"/>
                <a:gd name="T8" fmla="*/ 36 w 37"/>
                <a:gd name="T9" fmla="*/ 18 h 37"/>
              </a:gdLst>
              <a:ahLst/>
              <a:cxnLst>
                <a:cxn ang="0">
                  <a:pos x="T0" y="T1"/>
                </a:cxn>
                <a:cxn ang="0">
                  <a:pos x="T2" y="T3"/>
                </a:cxn>
                <a:cxn ang="0">
                  <a:pos x="T4" y="T5"/>
                </a:cxn>
                <a:cxn ang="0">
                  <a:pos x="T6" y="T7"/>
                </a:cxn>
                <a:cxn ang="0">
                  <a:pos x="T8" y="T9"/>
                </a:cxn>
              </a:cxnLst>
              <a:rect l="0" t="0" r="r" b="b"/>
              <a:pathLst>
                <a:path w="37" h="37">
                  <a:moveTo>
                    <a:pt x="36" y="18"/>
                  </a:moveTo>
                  <a:cubicBezTo>
                    <a:pt x="37" y="29"/>
                    <a:pt x="28" y="37"/>
                    <a:pt x="18" y="37"/>
                  </a:cubicBezTo>
                  <a:cubicBezTo>
                    <a:pt x="8" y="37"/>
                    <a:pt x="0" y="29"/>
                    <a:pt x="0" y="18"/>
                  </a:cubicBezTo>
                  <a:cubicBezTo>
                    <a:pt x="0" y="8"/>
                    <a:pt x="7" y="0"/>
                    <a:pt x="18" y="0"/>
                  </a:cubicBezTo>
                  <a:cubicBezTo>
                    <a:pt x="28" y="0"/>
                    <a:pt x="36" y="8"/>
                    <a:pt x="3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41">
              <a:extLst>
                <a:ext uri="{FF2B5EF4-FFF2-40B4-BE49-F238E27FC236}">
                  <a16:creationId xmlns:a16="http://schemas.microsoft.com/office/drawing/2014/main" id="{79757B76-C948-4759-A5E6-F25DE077AC38}"/>
                </a:ext>
              </a:extLst>
            </p:cNvPr>
            <p:cNvSpPr>
              <a:spLocks/>
            </p:cNvSpPr>
            <p:nvPr/>
          </p:nvSpPr>
          <p:spPr bwMode="auto">
            <a:xfrm rot="21363997">
              <a:off x="1956269" y="3691924"/>
              <a:ext cx="75970" cy="77918"/>
            </a:xfrm>
            <a:custGeom>
              <a:avLst/>
              <a:gdLst>
                <a:gd name="T0" fmla="*/ 21 w 38"/>
                <a:gd name="T1" fmla="*/ 1 h 39"/>
                <a:gd name="T2" fmla="*/ 37 w 38"/>
                <a:gd name="T3" fmla="*/ 21 h 39"/>
                <a:gd name="T4" fmla="*/ 18 w 38"/>
                <a:gd name="T5" fmla="*/ 38 h 39"/>
                <a:gd name="T6" fmla="*/ 1 w 38"/>
                <a:gd name="T7" fmla="*/ 18 h 39"/>
                <a:gd name="T8" fmla="*/ 21 w 38"/>
                <a:gd name="T9" fmla="*/ 1 h 39"/>
              </a:gdLst>
              <a:ahLst/>
              <a:cxnLst>
                <a:cxn ang="0">
                  <a:pos x="T0" y="T1"/>
                </a:cxn>
                <a:cxn ang="0">
                  <a:pos x="T2" y="T3"/>
                </a:cxn>
                <a:cxn ang="0">
                  <a:pos x="T4" y="T5"/>
                </a:cxn>
                <a:cxn ang="0">
                  <a:pos x="T6" y="T7"/>
                </a:cxn>
                <a:cxn ang="0">
                  <a:pos x="T8" y="T9"/>
                </a:cxn>
              </a:cxnLst>
              <a:rect l="0" t="0" r="r" b="b"/>
              <a:pathLst>
                <a:path w="38" h="39">
                  <a:moveTo>
                    <a:pt x="21" y="1"/>
                  </a:moveTo>
                  <a:cubicBezTo>
                    <a:pt x="31" y="2"/>
                    <a:pt x="38" y="10"/>
                    <a:pt x="37" y="21"/>
                  </a:cubicBezTo>
                  <a:cubicBezTo>
                    <a:pt x="37" y="31"/>
                    <a:pt x="28" y="39"/>
                    <a:pt x="18" y="38"/>
                  </a:cubicBezTo>
                  <a:cubicBezTo>
                    <a:pt x="7" y="37"/>
                    <a:pt x="0" y="29"/>
                    <a:pt x="1" y="18"/>
                  </a:cubicBezTo>
                  <a:cubicBezTo>
                    <a:pt x="2" y="7"/>
                    <a:pt x="10"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42">
              <a:extLst>
                <a:ext uri="{FF2B5EF4-FFF2-40B4-BE49-F238E27FC236}">
                  <a16:creationId xmlns:a16="http://schemas.microsoft.com/office/drawing/2014/main" id="{3BC3B772-4DB4-4436-A05E-DAF79D198B29}"/>
                </a:ext>
              </a:extLst>
            </p:cNvPr>
            <p:cNvSpPr>
              <a:spLocks/>
            </p:cNvSpPr>
            <p:nvPr/>
          </p:nvSpPr>
          <p:spPr bwMode="auto">
            <a:xfrm rot="21363997">
              <a:off x="953524" y="2995539"/>
              <a:ext cx="74022" cy="75970"/>
            </a:xfrm>
            <a:custGeom>
              <a:avLst/>
              <a:gdLst>
                <a:gd name="T0" fmla="*/ 18 w 37"/>
                <a:gd name="T1" fmla="*/ 0 h 38"/>
                <a:gd name="T2" fmla="*/ 37 w 37"/>
                <a:gd name="T3" fmla="*/ 19 h 38"/>
                <a:gd name="T4" fmla="*/ 18 w 37"/>
                <a:gd name="T5" fmla="*/ 38 h 38"/>
                <a:gd name="T6" fmla="*/ 0 w 37"/>
                <a:gd name="T7" fmla="*/ 19 h 38"/>
                <a:gd name="T8" fmla="*/ 18 w 37"/>
                <a:gd name="T9" fmla="*/ 0 h 38"/>
              </a:gdLst>
              <a:ahLst/>
              <a:cxnLst>
                <a:cxn ang="0">
                  <a:pos x="T0" y="T1"/>
                </a:cxn>
                <a:cxn ang="0">
                  <a:pos x="T2" y="T3"/>
                </a:cxn>
                <a:cxn ang="0">
                  <a:pos x="T4" y="T5"/>
                </a:cxn>
                <a:cxn ang="0">
                  <a:pos x="T6" y="T7"/>
                </a:cxn>
                <a:cxn ang="0">
                  <a:pos x="T8" y="T9"/>
                </a:cxn>
              </a:cxnLst>
              <a:rect l="0" t="0" r="r" b="b"/>
              <a:pathLst>
                <a:path w="37" h="38">
                  <a:moveTo>
                    <a:pt x="18" y="0"/>
                  </a:moveTo>
                  <a:cubicBezTo>
                    <a:pt x="29" y="0"/>
                    <a:pt x="37" y="8"/>
                    <a:pt x="37" y="19"/>
                  </a:cubicBezTo>
                  <a:cubicBezTo>
                    <a:pt x="37" y="30"/>
                    <a:pt x="29" y="38"/>
                    <a:pt x="18" y="38"/>
                  </a:cubicBezTo>
                  <a:cubicBezTo>
                    <a:pt x="8" y="38"/>
                    <a:pt x="0" y="30"/>
                    <a:pt x="0" y="19"/>
                  </a:cubicBezTo>
                  <a:cubicBezTo>
                    <a:pt x="0" y="9"/>
                    <a:pt x="8" y="1"/>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43">
              <a:extLst>
                <a:ext uri="{FF2B5EF4-FFF2-40B4-BE49-F238E27FC236}">
                  <a16:creationId xmlns:a16="http://schemas.microsoft.com/office/drawing/2014/main" id="{F9520776-FB6C-48B2-B852-16AF0A780237}"/>
                </a:ext>
              </a:extLst>
            </p:cNvPr>
            <p:cNvSpPr>
              <a:spLocks/>
            </p:cNvSpPr>
            <p:nvPr/>
          </p:nvSpPr>
          <p:spPr bwMode="auto">
            <a:xfrm rot="21363997">
              <a:off x="1988328" y="3562801"/>
              <a:ext cx="75970" cy="75970"/>
            </a:xfrm>
            <a:custGeom>
              <a:avLst/>
              <a:gdLst>
                <a:gd name="T0" fmla="*/ 20 w 38"/>
                <a:gd name="T1" fmla="*/ 0 h 38"/>
                <a:gd name="T2" fmla="*/ 37 w 38"/>
                <a:gd name="T3" fmla="*/ 20 h 38"/>
                <a:gd name="T4" fmla="*/ 17 w 38"/>
                <a:gd name="T5" fmla="*/ 37 h 38"/>
                <a:gd name="T6" fmla="*/ 1 w 38"/>
                <a:gd name="T7" fmla="*/ 17 h 38"/>
                <a:gd name="T8" fmla="*/ 20 w 38"/>
                <a:gd name="T9" fmla="*/ 0 h 38"/>
              </a:gdLst>
              <a:ahLst/>
              <a:cxnLst>
                <a:cxn ang="0">
                  <a:pos x="T0" y="T1"/>
                </a:cxn>
                <a:cxn ang="0">
                  <a:pos x="T2" y="T3"/>
                </a:cxn>
                <a:cxn ang="0">
                  <a:pos x="T4" y="T5"/>
                </a:cxn>
                <a:cxn ang="0">
                  <a:pos x="T6" y="T7"/>
                </a:cxn>
                <a:cxn ang="0">
                  <a:pos x="T8" y="T9"/>
                </a:cxn>
              </a:cxnLst>
              <a:rect l="0" t="0" r="r" b="b"/>
              <a:pathLst>
                <a:path w="38" h="38">
                  <a:moveTo>
                    <a:pt x="20" y="0"/>
                  </a:moveTo>
                  <a:cubicBezTo>
                    <a:pt x="31" y="1"/>
                    <a:pt x="38" y="9"/>
                    <a:pt x="37" y="20"/>
                  </a:cubicBezTo>
                  <a:cubicBezTo>
                    <a:pt x="37" y="30"/>
                    <a:pt x="28" y="38"/>
                    <a:pt x="17" y="37"/>
                  </a:cubicBezTo>
                  <a:cubicBezTo>
                    <a:pt x="7" y="36"/>
                    <a:pt x="0" y="28"/>
                    <a:pt x="1" y="17"/>
                  </a:cubicBezTo>
                  <a:cubicBezTo>
                    <a:pt x="2" y="6"/>
                    <a:pt x="10"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4">
              <a:extLst>
                <a:ext uri="{FF2B5EF4-FFF2-40B4-BE49-F238E27FC236}">
                  <a16:creationId xmlns:a16="http://schemas.microsoft.com/office/drawing/2014/main" id="{21B78AFE-414D-4AEA-A9DD-CF7443CBF00D}"/>
                </a:ext>
              </a:extLst>
            </p:cNvPr>
            <p:cNvSpPr>
              <a:spLocks/>
            </p:cNvSpPr>
            <p:nvPr/>
          </p:nvSpPr>
          <p:spPr bwMode="auto">
            <a:xfrm rot="21363997">
              <a:off x="1290562" y="3780716"/>
              <a:ext cx="74022" cy="74022"/>
            </a:xfrm>
            <a:custGeom>
              <a:avLst/>
              <a:gdLst>
                <a:gd name="T0" fmla="*/ 37 w 37"/>
                <a:gd name="T1" fmla="*/ 20 h 37"/>
                <a:gd name="T2" fmla="*/ 18 w 37"/>
                <a:gd name="T3" fmla="*/ 37 h 37"/>
                <a:gd name="T4" fmla="*/ 0 w 37"/>
                <a:gd name="T5" fmla="*/ 19 h 37"/>
                <a:gd name="T6" fmla="*/ 19 w 37"/>
                <a:gd name="T7" fmla="*/ 1 h 37"/>
                <a:gd name="T8" fmla="*/ 37 w 37"/>
                <a:gd name="T9" fmla="*/ 20 h 37"/>
              </a:gdLst>
              <a:ahLst/>
              <a:cxnLst>
                <a:cxn ang="0">
                  <a:pos x="T0" y="T1"/>
                </a:cxn>
                <a:cxn ang="0">
                  <a:pos x="T2" y="T3"/>
                </a:cxn>
                <a:cxn ang="0">
                  <a:pos x="T4" y="T5"/>
                </a:cxn>
                <a:cxn ang="0">
                  <a:pos x="T6" y="T7"/>
                </a:cxn>
                <a:cxn ang="0">
                  <a:pos x="T8" y="T9"/>
                </a:cxn>
              </a:cxnLst>
              <a:rect l="0" t="0" r="r" b="b"/>
              <a:pathLst>
                <a:path w="37" h="37">
                  <a:moveTo>
                    <a:pt x="37" y="20"/>
                  </a:moveTo>
                  <a:cubicBezTo>
                    <a:pt x="36" y="30"/>
                    <a:pt x="28" y="37"/>
                    <a:pt x="18" y="37"/>
                  </a:cubicBezTo>
                  <a:cubicBezTo>
                    <a:pt x="7" y="37"/>
                    <a:pt x="0" y="29"/>
                    <a:pt x="0" y="19"/>
                  </a:cubicBezTo>
                  <a:cubicBezTo>
                    <a:pt x="0" y="8"/>
                    <a:pt x="8" y="0"/>
                    <a:pt x="19" y="1"/>
                  </a:cubicBezTo>
                  <a:cubicBezTo>
                    <a:pt x="30" y="1"/>
                    <a:pt x="37" y="9"/>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5">
              <a:extLst>
                <a:ext uri="{FF2B5EF4-FFF2-40B4-BE49-F238E27FC236}">
                  <a16:creationId xmlns:a16="http://schemas.microsoft.com/office/drawing/2014/main" id="{88A7E763-2F09-4ED0-A546-852EB875B618}"/>
                </a:ext>
              </a:extLst>
            </p:cNvPr>
            <p:cNvSpPr>
              <a:spLocks/>
            </p:cNvSpPr>
            <p:nvPr/>
          </p:nvSpPr>
          <p:spPr bwMode="auto">
            <a:xfrm rot="21363997">
              <a:off x="1477712" y="2867723"/>
              <a:ext cx="74022" cy="74022"/>
            </a:xfrm>
            <a:custGeom>
              <a:avLst/>
              <a:gdLst>
                <a:gd name="T0" fmla="*/ 37 w 37"/>
                <a:gd name="T1" fmla="*/ 19 h 37"/>
                <a:gd name="T2" fmla="*/ 19 w 37"/>
                <a:gd name="T3" fmla="*/ 37 h 37"/>
                <a:gd name="T4" fmla="*/ 1 w 37"/>
                <a:gd name="T5" fmla="*/ 18 h 37"/>
                <a:gd name="T6" fmla="*/ 20 w 37"/>
                <a:gd name="T7" fmla="*/ 1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30"/>
                    <a:pt x="29" y="37"/>
                    <a:pt x="19" y="37"/>
                  </a:cubicBezTo>
                  <a:cubicBezTo>
                    <a:pt x="8" y="37"/>
                    <a:pt x="0" y="29"/>
                    <a:pt x="1" y="18"/>
                  </a:cubicBezTo>
                  <a:cubicBezTo>
                    <a:pt x="1" y="7"/>
                    <a:pt x="9" y="0"/>
                    <a:pt x="20" y="1"/>
                  </a:cubicBezTo>
                  <a:cubicBezTo>
                    <a:pt x="30" y="1"/>
                    <a:pt x="37" y="8"/>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6">
              <a:extLst>
                <a:ext uri="{FF2B5EF4-FFF2-40B4-BE49-F238E27FC236}">
                  <a16:creationId xmlns:a16="http://schemas.microsoft.com/office/drawing/2014/main" id="{7169CF06-548A-4C54-B566-B62E8BFF7509}"/>
                </a:ext>
              </a:extLst>
            </p:cNvPr>
            <p:cNvSpPr>
              <a:spLocks/>
            </p:cNvSpPr>
            <p:nvPr/>
          </p:nvSpPr>
          <p:spPr bwMode="auto">
            <a:xfrm rot="21363997">
              <a:off x="1084135" y="2965076"/>
              <a:ext cx="74022" cy="74022"/>
            </a:xfrm>
            <a:custGeom>
              <a:avLst/>
              <a:gdLst>
                <a:gd name="T0" fmla="*/ 19 w 37"/>
                <a:gd name="T1" fmla="*/ 0 h 37"/>
                <a:gd name="T2" fmla="*/ 37 w 37"/>
                <a:gd name="T3" fmla="*/ 19 h 37"/>
                <a:gd name="T4" fmla="*/ 18 w 37"/>
                <a:gd name="T5" fmla="*/ 37 h 37"/>
                <a:gd name="T6" fmla="*/ 1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30" y="1"/>
                    <a:pt x="37" y="8"/>
                    <a:pt x="37" y="19"/>
                  </a:cubicBezTo>
                  <a:cubicBezTo>
                    <a:pt x="37" y="30"/>
                    <a:pt x="29" y="37"/>
                    <a:pt x="18" y="37"/>
                  </a:cubicBezTo>
                  <a:cubicBezTo>
                    <a:pt x="7" y="36"/>
                    <a:pt x="0" y="28"/>
                    <a:pt x="1" y="18"/>
                  </a:cubicBezTo>
                  <a:cubicBezTo>
                    <a:pt x="1" y="7"/>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7">
              <a:extLst>
                <a:ext uri="{FF2B5EF4-FFF2-40B4-BE49-F238E27FC236}">
                  <a16:creationId xmlns:a16="http://schemas.microsoft.com/office/drawing/2014/main" id="{56926156-12B4-431A-82C3-43DEC5243594}"/>
                </a:ext>
              </a:extLst>
            </p:cNvPr>
            <p:cNvSpPr>
              <a:spLocks/>
            </p:cNvSpPr>
            <p:nvPr/>
          </p:nvSpPr>
          <p:spPr bwMode="auto">
            <a:xfrm rot="21363997">
              <a:off x="978075" y="3522988"/>
              <a:ext cx="74022" cy="75970"/>
            </a:xfrm>
            <a:custGeom>
              <a:avLst/>
              <a:gdLst>
                <a:gd name="T0" fmla="*/ 19 w 37"/>
                <a:gd name="T1" fmla="*/ 0 h 38"/>
                <a:gd name="T2" fmla="*/ 37 w 37"/>
                <a:gd name="T3" fmla="*/ 19 h 38"/>
                <a:gd name="T4" fmla="*/ 18 w 37"/>
                <a:gd name="T5" fmla="*/ 38 h 38"/>
                <a:gd name="T6" fmla="*/ 0 w 37"/>
                <a:gd name="T7" fmla="*/ 19 h 38"/>
                <a:gd name="T8" fmla="*/ 19 w 37"/>
                <a:gd name="T9" fmla="*/ 0 h 38"/>
              </a:gdLst>
              <a:ahLst/>
              <a:cxnLst>
                <a:cxn ang="0">
                  <a:pos x="T0" y="T1"/>
                </a:cxn>
                <a:cxn ang="0">
                  <a:pos x="T2" y="T3"/>
                </a:cxn>
                <a:cxn ang="0">
                  <a:pos x="T4" y="T5"/>
                </a:cxn>
                <a:cxn ang="0">
                  <a:pos x="T6" y="T7"/>
                </a:cxn>
                <a:cxn ang="0">
                  <a:pos x="T8" y="T9"/>
                </a:cxn>
              </a:cxnLst>
              <a:rect l="0" t="0" r="r" b="b"/>
              <a:pathLst>
                <a:path w="37" h="38">
                  <a:moveTo>
                    <a:pt x="19" y="0"/>
                  </a:moveTo>
                  <a:cubicBezTo>
                    <a:pt x="29" y="1"/>
                    <a:pt x="37" y="9"/>
                    <a:pt x="37" y="19"/>
                  </a:cubicBezTo>
                  <a:cubicBezTo>
                    <a:pt x="37" y="30"/>
                    <a:pt x="28" y="38"/>
                    <a:pt x="18" y="38"/>
                  </a:cubicBezTo>
                  <a:cubicBezTo>
                    <a:pt x="7" y="37"/>
                    <a:pt x="0" y="29"/>
                    <a:pt x="0" y="19"/>
                  </a:cubicBezTo>
                  <a:cubicBezTo>
                    <a:pt x="0"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myP_People">
            <a:extLst>
              <a:ext uri="{FF2B5EF4-FFF2-40B4-BE49-F238E27FC236}">
                <a16:creationId xmlns:a16="http://schemas.microsoft.com/office/drawing/2014/main" id="{CE14E73A-6BB7-4F31-BFAB-80908DB2840B}"/>
              </a:ext>
            </a:extLst>
          </p:cNvPr>
          <p:cNvGrpSpPr>
            <a:grpSpLocks noChangeAspect="1"/>
          </p:cNvGrpSpPr>
          <p:nvPr/>
        </p:nvGrpSpPr>
        <p:grpSpPr>
          <a:xfrm>
            <a:off x="10143920" y="2285775"/>
            <a:ext cx="464211" cy="504000"/>
            <a:chOff x="7292253" y="1363595"/>
            <a:chExt cx="1296014" cy="1407095"/>
          </a:xfrm>
          <a:solidFill>
            <a:schemeClr val="tx1"/>
          </a:solidFill>
        </p:grpSpPr>
        <p:sp>
          <p:nvSpPr>
            <p:cNvPr id="111" name="Freeform 93">
              <a:extLst>
                <a:ext uri="{FF2B5EF4-FFF2-40B4-BE49-F238E27FC236}">
                  <a16:creationId xmlns:a16="http://schemas.microsoft.com/office/drawing/2014/main" id="{76952CF3-5450-4AE2-AB51-E4265D7ABC94}"/>
                </a:ext>
              </a:extLst>
            </p:cNvPr>
            <p:cNvSpPr>
              <a:spLocks/>
            </p:cNvSpPr>
            <p:nvPr/>
          </p:nvSpPr>
          <p:spPr bwMode="gray">
            <a:xfrm>
              <a:off x="7905719" y="1993810"/>
              <a:ext cx="99288" cy="99286"/>
            </a:xfrm>
            <a:custGeom>
              <a:avLst/>
              <a:gdLst>
                <a:gd name="T0" fmla="*/ 55 w 77"/>
                <a:gd name="T1" fmla="*/ 9 h 77"/>
                <a:gd name="T2" fmla="*/ 9 w 77"/>
                <a:gd name="T3" fmla="*/ 22 h 77"/>
                <a:gd name="T4" fmla="*/ 22 w 77"/>
                <a:gd name="T5" fmla="*/ 68 h 77"/>
                <a:gd name="T6" fmla="*/ 68 w 77"/>
                <a:gd name="T7" fmla="*/ 55 h 77"/>
                <a:gd name="T8" fmla="*/ 55 w 77"/>
                <a:gd name="T9" fmla="*/ 9 h 77"/>
              </a:gdLst>
              <a:ahLst/>
              <a:cxnLst>
                <a:cxn ang="0">
                  <a:pos x="T0" y="T1"/>
                </a:cxn>
                <a:cxn ang="0">
                  <a:pos x="T2" y="T3"/>
                </a:cxn>
                <a:cxn ang="0">
                  <a:pos x="T4" y="T5"/>
                </a:cxn>
                <a:cxn ang="0">
                  <a:pos x="T6" y="T7"/>
                </a:cxn>
                <a:cxn ang="0">
                  <a:pos x="T8" y="T9"/>
                </a:cxn>
              </a:cxnLst>
              <a:rect l="0" t="0" r="r" b="b"/>
              <a:pathLst>
                <a:path w="77" h="77">
                  <a:moveTo>
                    <a:pt x="55" y="9"/>
                  </a:moveTo>
                  <a:cubicBezTo>
                    <a:pt x="39" y="0"/>
                    <a:pt x="19" y="5"/>
                    <a:pt x="9" y="22"/>
                  </a:cubicBezTo>
                  <a:cubicBezTo>
                    <a:pt x="0" y="38"/>
                    <a:pt x="6" y="58"/>
                    <a:pt x="22" y="68"/>
                  </a:cubicBezTo>
                  <a:cubicBezTo>
                    <a:pt x="39" y="77"/>
                    <a:pt x="59" y="71"/>
                    <a:pt x="68" y="55"/>
                  </a:cubicBezTo>
                  <a:cubicBezTo>
                    <a:pt x="77" y="38"/>
                    <a:pt x="72" y="18"/>
                    <a:pt x="5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4">
              <a:extLst>
                <a:ext uri="{FF2B5EF4-FFF2-40B4-BE49-F238E27FC236}">
                  <a16:creationId xmlns:a16="http://schemas.microsoft.com/office/drawing/2014/main" id="{F3017DA3-F9BA-4F0A-87D7-46B86F4A2249}"/>
                </a:ext>
              </a:extLst>
            </p:cNvPr>
            <p:cNvSpPr>
              <a:spLocks noEditPoints="1"/>
            </p:cNvSpPr>
            <p:nvPr/>
          </p:nvSpPr>
          <p:spPr bwMode="gray">
            <a:xfrm>
              <a:off x="7717416" y="1854133"/>
              <a:ext cx="421690" cy="485276"/>
            </a:xfrm>
            <a:custGeom>
              <a:avLst/>
              <a:gdLst>
                <a:gd name="T0" fmla="*/ 324 w 327"/>
                <a:gd name="T1" fmla="*/ 106 h 376"/>
                <a:gd name="T2" fmla="*/ 304 w 327"/>
                <a:gd name="T3" fmla="*/ 109 h 376"/>
                <a:gd name="T4" fmla="*/ 289 w 327"/>
                <a:gd name="T5" fmla="*/ 95 h 376"/>
                <a:gd name="T6" fmla="*/ 268 w 327"/>
                <a:gd name="T7" fmla="*/ 97 h 376"/>
                <a:gd name="T8" fmla="*/ 246 w 327"/>
                <a:gd name="T9" fmla="*/ 70 h 376"/>
                <a:gd name="T10" fmla="*/ 242 w 327"/>
                <a:gd name="T11" fmla="*/ 48 h 376"/>
                <a:gd name="T12" fmla="*/ 244 w 327"/>
                <a:gd name="T13" fmla="*/ 32 h 376"/>
                <a:gd name="T14" fmla="*/ 252 w 327"/>
                <a:gd name="T15" fmla="*/ 12 h 376"/>
                <a:gd name="T16" fmla="*/ 41 w 327"/>
                <a:gd name="T17" fmla="*/ 120 h 376"/>
                <a:gd name="T18" fmla="*/ 2 w 327"/>
                <a:gd name="T19" fmla="*/ 209 h 376"/>
                <a:gd name="T20" fmla="*/ 31 w 327"/>
                <a:gd name="T21" fmla="*/ 261 h 376"/>
                <a:gd name="T22" fmla="*/ 45 w 327"/>
                <a:gd name="T23" fmla="*/ 318 h 376"/>
                <a:gd name="T24" fmla="*/ 143 w 327"/>
                <a:gd name="T25" fmla="*/ 376 h 376"/>
                <a:gd name="T26" fmla="*/ 269 w 327"/>
                <a:gd name="T27" fmla="*/ 281 h 376"/>
                <a:gd name="T28" fmla="*/ 263 w 327"/>
                <a:gd name="T29" fmla="*/ 193 h 376"/>
                <a:gd name="T30" fmla="*/ 235 w 327"/>
                <a:gd name="T31" fmla="*/ 198 h 376"/>
                <a:gd name="T32" fmla="*/ 220 w 327"/>
                <a:gd name="T33" fmla="*/ 209 h 376"/>
                <a:gd name="T34" fmla="*/ 221 w 327"/>
                <a:gd name="T35" fmla="*/ 231 h 376"/>
                <a:gd name="T36" fmla="*/ 185 w 327"/>
                <a:gd name="T37" fmla="*/ 219 h 376"/>
                <a:gd name="T38" fmla="*/ 151 w 327"/>
                <a:gd name="T39" fmla="*/ 233 h 376"/>
                <a:gd name="T40" fmla="*/ 129 w 327"/>
                <a:gd name="T41" fmla="*/ 220 h 376"/>
                <a:gd name="T42" fmla="*/ 123 w 327"/>
                <a:gd name="T43" fmla="*/ 185 h 376"/>
                <a:gd name="T44" fmla="*/ 94 w 327"/>
                <a:gd name="T45" fmla="*/ 160 h 376"/>
                <a:gd name="T46" fmla="*/ 115 w 327"/>
                <a:gd name="T47" fmla="*/ 131 h 376"/>
                <a:gd name="T48" fmla="*/ 104 w 327"/>
                <a:gd name="T49" fmla="*/ 104 h 376"/>
                <a:gd name="T50" fmla="*/ 133 w 327"/>
                <a:gd name="T51" fmla="*/ 98 h 376"/>
                <a:gd name="T52" fmla="*/ 147 w 327"/>
                <a:gd name="T53" fmla="*/ 87 h 376"/>
                <a:gd name="T54" fmla="*/ 172 w 327"/>
                <a:gd name="T55" fmla="*/ 58 h 376"/>
                <a:gd name="T56" fmla="*/ 201 w 327"/>
                <a:gd name="T57" fmla="*/ 79 h 376"/>
                <a:gd name="T58" fmla="*/ 228 w 327"/>
                <a:gd name="T59" fmla="*/ 69 h 376"/>
                <a:gd name="T60" fmla="*/ 234 w 327"/>
                <a:gd name="T61" fmla="*/ 97 h 376"/>
                <a:gd name="T62" fmla="*/ 267 w 327"/>
                <a:gd name="T63" fmla="*/ 111 h 376"/>
                <a:gd name="T64" fmla="*/ 255 w 327"/>
                <a:gd name="T65" fmla="*/ 147 h 376"/>
                <a:gd name="T66" fmla="*/ 269 w 327"/>
                <a:gd name="T67" fmla="*/ 18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 h="376">
                  <a:moveTo>
                    <a:pt x="327" y="139"/>
                  </a:moveTo>
                  <a:cubicBezTo>
                    <a:pt x="327" y="127"/>
                    <a:pt x="326" y="116"/>
                    <a:pt x="324" y="106"/>
                  </a:cubicBezTo>
                  <a:cubicBezTo>
                    <a:pt x="322" y="107"/>
                    <a:pt x="320" y="107"/>
                    <a:pt x="318" y="108"/>
                  </a:cubicBezTo>
                  <a:cubicBezTo>
                    <a:pt x="313" y="109"/>
                    <a:pt x="309" y="109"/>
                    <a:pt x="304" y="109"/>
                  </a:cubicBezTo>
                  <a:cubicBezTo>
                    <a:pt x="296" y="109"/>
                    <a:pt x="296" y="109"/>
                    <a:pt x="296" y="109"/>
                  </a:cubicBezTo>
                  <a:cubicBezTo>
                    <a:pt x="289" y="95"/>
                    <a:pt x="289" y="95"/>
                    <a:pt x="289" y="95"/>
                  </a:cubicBezTo>
                  <a:cubicBezTo>
                    <a:pt x="275" y="102"/>
                    <a:pt x="275" y="102"/>
                    <a:pt x="275" y="102"/>
                  </a:cubicBezTo>
                  <a:cubicBezTo>
                    <a:pt x="268" y="97"/>
                    <a:pt x="268" y="97"/>
                    <a:pt x="268" y="97"/>
                  </a:cubicBezTo>
                  <a:cubicBezTo>
                    <a:pt x="261" y="92"/>
                    <a:pt x="255" y="85"/>
                    <a:pt x="250" y="77"/>
                  </a:cubicBezTo>
                  <a:cubicBezTo>
                    <a:pt x="246" y="70"/>
                    <a:pt x="246" y="70"/>
                    <a:pt x="246" y="70"/>
                  </a:cubicBezTo>
                  <a:cubicBezTo>
                    <a:pt x="255" y="57"/>
                    <a:pt x="255" y="57"/>
                    <a:pt x="255" y="57"/>
                  </a:cubicBezTo>
                  <a:cubicBezTo>
                    <a:pt x="242" y="48"/>
                    <a:pt x="242" y="48"/>
                    <a:pt x="242" y="48"/>
                  </a:cubicBezTo>
                  <a:cubicBezTo>
                    <a:pt x="243" y="40"/>
                    <a:pt x="243" y="40"/>
                    <a:pt x="243" y="40"/>
                  </a:cubicBezTo>
                  <a:cubicBezTo>
                    <a:pt x="243" y="37"/>
                    <a:pt x="243" y="35"/>
                    <a:pt x="244" y="32"/>
                  </a:cubicBezTo>
                  <a:cubicBezTo>
                    <a:pt x="245" y="26"/>
                    <a:pt x="248" y="20"/>
                    <a:pt x="251" y="14"/>
                  </a:cubicBezTo>
                  <a:cubicBezTo>
                    <a:pt x="252" y="12"/>
                    <a:pt x="252" y="12"/>
                    <a:pt x="252" y="12"/>
                  </a:cubicBezTo>
                  <a:cubicBezTo>
                    <a:pt x="234" y="5"/>
                    <a:pt x="212" y="0"/>
                    <a:pt x="187" y="0"/>
                  </a:cubicBezTo>
                  <a:cubicBezTo>
                    <a:pt x="88" y="0"/>
                    <a:pt x="41" y="55"/>
                    <a:pt x="41" y="120"/>
                  </a:cubicBezTo>
                  <a:cubicBezTo>
                    <a:pt x="41" y="136"/>
                    <a:pt x="50" y="130"/>
                    <a:pt x="46" y="149"/>
                  </a:cubicBezTo>
                  <a:cubicBezTo>
                    <a:pt x="43" y="169"/>
                    <a:pt x="4" y="192"/>
                    <a:pt x="2" y="209"/>
                  </a:cubicBezTo>
                  <a:cubicBezTo>
                    <a:pt x="0" y="226"/>
                    <a:pt x="29" y="215"/>
                    <a:pt x="33" y="231"/>
                  </a:cubicBezTo>
                  <a:cubicBezTo>
                    <a:pt x="37" y="247"/>
                    <a:pt x="28" y="253"/>
                    <a:pt x="31" y="261"/>
                  </a:cubicBezTo>
                  <a:cubicBezTo>
                    <a:pt x="34" y="269"/>
                    <a:pt x="38" y="267"/>
                    <a:pt x="42" y="277"/>
                  </a:cubicBezTo>
                  <a:cubicBezTo>
                    <a:pt x="46" y="286"/>
                    <a:pt x="32" y="314"/>
                    <a:pt x="45" y="318"/>
                  </a:cubicBezTo>
                  <a:cubicBezTo>
                    <a:pt x="59" y="323"/>
                    <a:pt x="93" y="324"/>
                    <a:pt x="110" y="324"/>
                  </a:cubicBezTo>
                  <a:cubicBezTo>
                    <a:pt x="127" y="324"/>
                    <a:pt x="136" y="357"/>
                    <a:pt x="143" y="376"/>
                  </a:cubicBezTo>
                  <a:cubicBezTo>
                    <a:pt x="165" y="371"/>
                    <a:pt x="257" y="347"/>
                    <a:pt x="295" y="337"/>
                  </a:cubicBezTo>
                  <a:cubicBezTo>
                    <a:pt x="281" y="322"/>
                    <a:pt x="269" y="298"/>
                    <a:pt x="269" y="281"/>
                  </a:cubicBezTo>
                  <a:cubicBezTo>
                    <a:pt x="269" y="265"/>
                    <a:pt x="327" y="198"/>
                    <a:pt x="327" y="139"/>
                  </a:cubicBezTo>
                  <a:close/>
                  <a:moveTo>
                    <a:pt x="263" y="193"/>
                  </a:moveTo>
                  <a:cubicBezTo>
                    <a:pt x="261" y="196"/>
                    <a:pt x="259" y="200"/>
                    <a:pt x="256" y="203"/>
                  </a:cubicBezTo>
                  <a:cubicBezTo>
                    <a:pt x="235" y="198"/>
                    <a:pt x="235" y="198"/>
                    <a:pt x="235" y="198"/>
                  </a:cubicBezTo>
                  <a:cubicBezTo>
                    <a:pt x="235" y="198"/>
                    <a:pt x="235" y="198"/>
                    <a:pt x="235" y="198"/>
                  </a:cubicBezTo>
                  <a:cubicBezTo>
                    <a:pt x="230" y="202"/>
                    <a:pt x="226" y="206"/>
                    <a:pt x="220" y="209"/>
                  </a:cubicBezTo>
                  <a:cubicBezTo>
                    <a:pt x="220" y="209"/>
                    <a:pt x="220" y="209"/>
                    <a:pt x="220" y="209"/>
                  </a:cubicBezTo>
                  <a:cubicBezTo>
                    <a:pt x="221" y="231"/>
                    <a:pt x="221" y="231"/>
                    <a:pt x="221" y="231"/>
                  </a:cubicBezTo>
                  <a:cubicBezTo>
                    <a:pt x="213" y="235"/>
                    <a:pt x="205" y="237"/>
                    <a:pt x="196" y="238"/>
                  </a:cubicBezTo>
                  <a:cubicBezTo>
                    <a:pt x="185" y="219"/>
                    <a:pt x="185" y="219"/>
                    <a:pt x="185" y="219"/>
                  </a:cubicBezTo>
                  <a:cubicBezTo>
                    <a:pt x="179" y="219"/>
                    <a:pt x="173" y="219"/>
                    <a:pt x="167" y="217"/>
                  </a:cubicBezTo>
                  <a:cubicBezTo>
                    <a:pt x="151" y="233"/>
                    <a:pt x="151" y="233"/>
                    <a:pt x="151" y="233"/>
                  </a:cubicBezTo>
                  <a:cubicBezTo>
                    <a:pt x="147" y="231"/>
                    <a:pt x="143" y="230"/>
                    <a:pt x="139" y="227"/>
                  </a:cubicBezTo>
                  <a:cubicBezTo>
                    <a:pt x="136" y="225"/>
                    <a:pt x="132" y="223"/>
                    <a:pt x="129" y="220"/>
                  </a:cubicBezTo>
                  <a:cubicBezTo>
                    <a:pt x="134" y="199"/>
                    <a:pt x="134" y="199"/>
                    <a:pt x="134" y="199"/>
                  </a:cubicBezTo>
                  <a:cubicBezTo>
                    <a:pt x="130" y="195"/>
                    <a:pt x="126" y="190"/>
                    <a:pt x="123" y="185"/>
                  </a:cubicBezTo>
                  <a:cubicBezTo>
                    <a:pt x="101" y="185"/>
                    <a:pt x="101" y="185"/>
                    <a:pt x="101" y="185"/>
                  </a:cubicBezTo>
                  <a:cubicBezTo>
                    <a:pt x="97" y="177"/>
                    <a:pt x="95" y="169"/>
                    <a:pt x="94" y="160"/>
                  </a:cubicBezTo>
                  <a:cubicBezTo>
                    <a:pt x="113" y="149"/>
                    <a:pt x="113" y="149"/>
                    <a:pt x="113" y="149"/>
                  </a:cubicBezTo>
                  <a:cubicBezTo>
                    <a:pt x="112" y="143"/>
                    <a:pt x="113" y="137"/>
                    <a:pt x="115" y="131"/>
                  </a:cubicBezTo>
                  <a:cubicBezTo>
                    <a:pt x="99" y="115"/>
                    <a:pt x="99" y="115"/>
                    <a:pt x="99" y="115"/>
                  </a:cubicBezTo>
                  <a:cubicBezTo>
                    <a:pt x="101" y="111"/>
                    <a:pt x="102" y="107"/>
                    <a:pt x="104" y="104"/>
                  </a:cubicBezTo>
                  <a:cubicBezTo>
                    <a:pt x="107" y="100"/>
                    <a:pt x="109" y="96"/>
                    <a:pt x="111" y="93"/>
                  </a:cubicBezTo>
                  <a:cubicBezTo>
                    <a:pt x="133" y="98"/>
                    <a:pt x="133" y="98"/>
                    <a:pt x="133" y="98"/>
                  </a:cubicBezTo>
                  <a:cubicBezTo>
                    <a:pt x="137" y="94"/>
                    <a:pt x="142" y="90"/>
                    <a:pt x="147" y="87"/>
                  </a:cubicBezTo>
                  <a:cubicBezTo>
                    <a:pt x="147" y="87"/>
                    <a:pt x="147" y="87"/>
                    <a:pt x="147" y="87"/>
                  </a:cubicBezTo>
                  <a:cubicBezTo>
                    <a:pt x="147" y="65"/>
                    <a:pt x="147" y="65"/>
                    <a:pt x="147" y="65"/>
                  </a:cubicBezTo>
                  <a:cubicBezTo>
                    <a:pt x="155" y="61"/>
                    <a:pt x="163" y="59"/>
                    <a:pt x="172" y="58"/>
                  </a:cubicBezTo>
                  <a:cubicBezTo>
                    <a:pt x="183" y="77"/>
                    <a:pt x="183" y="77"/>
                    <a:pt x="183" y="77"/>
                  </a:cubicBezTo>
                  <a:cubicBezTo>
                    <a:pt x="189" y="77"/>
                    <a:pt x="195" y="77"/>
                    <a:pt x="201" y="79"/>
                  </a:cubicBezTo>
                  <a:cubicBezTo>
                    <a:pt x="217" y="63"/>
                    <a:pt x="217" y="63"/>
                    <a:pt x="217" y="63"/>
                  </a:cubicBezTo>
                  <a:cubicBezTo>
                    <a:pt x="221" y="65"/>
                    <a:pt x="225" y="67"/>
                    <a:pt x="228" y="69"/>
                  </a:cubicBezTo>
                  <a:cubicBezTo>
                    <a:pt x="232" y="71"/>
                    <a:pt x="236" y="73"/>
                    <a:pt x="239" y="76"/>
                  </a:cubicBezTo>
                  <a:cubicBezTo>
                    <a:pt x="234" y="97"/>
                    <a:pt x="234" y="97"/>
                    <a:pt x="234" y="97"/>
                  </a:cubicBezTo>
                  <a:cubicBezTo>
                    <a:pt x="238" y="101"/>
                    <a:pt x="242" y="106"/>
                    <a:pt x="245" y="111"/>
                  </a:cubicBezTo>
                  <a:cubicBezTo>
                    <a:pt x="267" y="111"/>
                    <a:pt x="267" y="111"/>
                    <a:pt x="267" y="111"/>
                  </a:cubicBezTo>
                  <a:cubicBezTo>
                    <a:pt x="271" y="119"/>
                    <a:pt x="273" y="127"/>
                    <a:pt x="274" y="136"/>
                  </a:cubicBezTo>
                  <a:cubicBezTo>
                    <a:pt x="255" y="147"/>
                    <a:pt x="255" y="147"/>
                    <a:pt x="255" y="147"/>
                  </a:cubicBezTo>
                  <a:cubicBezTo>
                    <a:pt x="255" y="153"/>
                    <a:pt x="255" y="159"/>
                    <a:pt x="253" y="165"/>
                  </a:cubicBezTo>
                  <a:cubicBezTo>
                    <a:pt x="269" y="181"/>
                    <a:pt x="269" y="181"/>
                    <a:pt x="269" y="181"/>
                  </a:cubicBezTo>
                  <a:cubicBezTo>
                    <a:pt x="267" y="185"/>
                    <a:pt x="265" y="189"/>
                    <a:pt x="263" y="19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95">
              <a:extLst>
                <a:ext uri="{FF2B5EF4-FFF2-40B4-BE49-F238E27FC236}">
                  <a16:creationId xmlns:a16="http://schemas.microsoft.com/office/drawing/2014/main" id="{4825317D-2BFD-4246-9CFA-CCD4329D01E4}"/>
                </a:ext>
              </a:extLst>
            </p:cNvPr>
            <p:cNvSpPr>
              <a:spLocks noEditPoints="1"/>
            </p:cNvSpPr>
            <p:nvPr/>
          </p:nvSpPr>
          <p:spPr bwMode="gray">
            <a:xfrm>
              <a:off x="8049628" y="1848786"/>
              <a:ext cx="126062" cy="127176"/>
            </a:xfrm>
            <a:custGeom>
              <a:avLst/>
              <a:gdLst>
                <a:gd name="T0" fmla="*/ 98 w 98"/>
                <a:gd name="T1" fmla="*/ 54 h 99"/>
                <a:gd name="T2" fmla="*/ 85 w 98"/>
                <a:gd name="T3" fmla="*/ 46 h 99"/>
                <a:gd name="T4" fmla="*/ 85 w 98"/>
                <a:gd name="T5" fmla="*/ 42 h 99"/>
                <a:gd name="T6" fmla="*/ 84 w 98"/>
                <a:gd name="T7" fmla="*/ 38 h 99"/>
                <a:gd name="T8" fmla="*/ 92 w 98"/>
                <a:gd name="T9" fmla="*/ 25 h 99"/>
                <a:gd name="T10" fmla="*/ 78 w 98"/>
                <a:gd name="T11" fmla="*/ 9 h 99"/>
                <a:gd name="T12" fmla="*/ 64 w 98"/>
                <a:gd name="T13" fmla="*/ 16 h 99"/>
                <a:gd name="T14" fmla="*/ 56 w 98"/>
                <a:gd name="T15" fmla="*/ 14 h 99"/>
                <a:gd name="T16" fmla="*/ 50 w 98"/>
                <a:gd name="T17" fmla="*/ 0 h 99"/>
                <a:gd name="T18" fmla="*/ 39 w 98"/>
                <a:gd name="T19" fmla="*/ 1 h 99"/>
                <a:gd name="T20" fmla="*/ 29 w 98"/>
                <a:gd name="T21" fmla="*/ 4 h 99"/>
                <a:gd name="T22" fmla="*/ 28 w 98"/>
                <a:gd name="T23" fmla="*/ 19 h 99"/>
                <a:gd name="T24" fmla="*/ 28 w 98"/>
                <a:gd name="T25" fmla="*/ 19 h 99"/>
                <a:gd name="T26" fmla="*/ 22 w 98"/>
                <a:gd name="T27" fmla="*/ 25 h 99"/>
                <a:gd name="T28" fmla="*/ 7 w 98"/>
                <a:gd name="T29" fmla="*/ 24 h 99"/>
                <a:gd name="T30" fmla="*/ 0 w 98"/>
                <a:gd name="T31" fmla="*/ 44 h 99"/>
                <a:gd name="T32" fmla="*/ 13 w 98"/>
                <a:gd name="T33" fmla="*/ 53 h 99"/>
                <a:gd name="T34" fmla="*/ 13 w 98"/>
                <a:gd name="T35" fmla="*/ 57 h 99"/>
                <a:gd name="T36" fmla="*/ 14 w 98"/>
                <a:gd name="T37" fmla="*/ 61 h 99"/>
                <a:gd name="T38" fmla="*/ 6 w 98"/>
                <a:gd name="T39" fmla="*/ 74 h 99"/>
                <a:gd name="T40" fmla="*/ 20 w 98"/>
                <a:gd name="T41" fmla="*/ 89 h 99"/>
                <a:gd name="T42" fmla="*/ 34 w 98"/>
                <a:gd name="T43" fmla="*/ 82 h 99"/>
                <a:gd name="T44" fmla="*/ 42 w 98"/>
                <a:gd name="T45" fmla="*/ 85 h 99"/>
                <a:gd name="T46" fmla="*/ 49 w 98"/>
                <a:gd name="T47" fmla="*/ 99 h 99"/>
                <a:gd name="T48" fmla="*/ 59 w 98"/>
                <a:gd name="T49" fmla="*/ 98 h 99"/>
                <a:gd name="T50" fmla="*/ 69 w 98"/>
                <a:gd name="T51" fmla="*/ 94 h 99"/>
                <a:gd name="T52" fmla="*/ 70 w 98"/>
                <a:gd name="T53" fmla="*/ 79 h 99"/>
                <a:gd name="T54" fmla="*/ 76 w 98"/>
                <a:gd name="T55" fmla="*/ 74 h 99"/>
                <a:gd name="T56" fmla="*/ 91 w 98"/>
                <a:gd name="T57" fmla="*/ 74 h 99"/>
                <a:gd name="T58" fmla="*/ 98 w 98"/>
                <a:gd name="T59" fmla="*/ 54 h 99"/>
                <a:gd name="T60" fmla="*/ 53 w 98"/>
                <a:gd name="T61" fmla="*/ 66 h 99"/>
                <a:gd name="T62" fmla="*/ 32 w 98"/>
                <a:gd name="T63" fmla="*/ 53 h 99"/>
                <a:gd name="T64" fmla="*/ 45 w 98"/>
                <a:gd name="T65" fmla="*/ 32 h 99"/>
                <a:gd name="T66" fmla="*/ 66 w 98"/>
                <a:gd name="T67" fmla="*/ 46 h 99"/>
                <a:gd name="T68" fmla="*/ 53 w 98"/>
                <a:gd name="T6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9">
                  <a:moveTo>
                    <a:pt x="98" y="54"/>
                  </a:moveTo>
                  <a:cubicBezTo>
                    <a:pt x="85" y="46"/>
                    <a:pt x="85" y="46"/>
                    <a:pt x="85" y="46"/>
                  </a:cubicBezTo>
                  <a:cubicBezTo>
                    <a:pt x="85" y="44"/>
                    <a:pt x="85" y="43"/>
                    <a:pt x="85" y="42"/>
                  </a:cubicBezTo>
                  <a:cubicBezTo>
                    <a:pt x="84" y="40"/>
                    <a:pt x="84" y="39"/>
                    <a:pt x="84" y="38"/>
                  </a:cubicBezTo>
                  <a:cubicBezTo>
                    <a:pt x="92" y="25"/>
                    <a:pt x="92" y="25"/>
                    <a:pt x="92" y="25"/>
                  </a:cubicBezTo>
                  <a:cubicBezTo>
                    <a:pt x="88" y="19"/>
                    <a:pt x="84" y="13"/>
                    <a:pt x="78" y="9"/>
                  </a:cubicBezTo>
                  <a:cubicBezTo>
                    <a:pt x="64" y="16"/>
                    <a:pt x="64" y="16"/>
                    <a:pt x="64" y="16"/>
                  </a:cubicBezTo>
                  <a:cubicBezTo>
                    <a:pt x="62" y="15"/>
                    <a:pt x="59" y="14"/>
                    <a:pt x="56" y="14"/>
                  </a:cubicBezTo>
                  <a:cubicBezTo>
                    <a:pt x="50" y="0"/>
                    <a:pt x="50" y="0"/>
                    <a:pt x="50" y="0"/>
                  </a:cubicBezTo>
                  <a:cubicBezTo>
                    <a:pt x="46" y="0"/>
                    <a:pt x="42" y="0"/>
                    <a:pt x="39" y="1"/>
                  </a:cubicBezTo>
                  <a:cubicBezTo>
                    <a:pt x="35" y="2"/>
                    <a:pt x="32" y="3"/>
                    <a:pt x="29" y="4"/>
                  </a:cubicBezTo>
                  <a:cubicBezTo>
                    <a:pt x="28" y="19"/>
                    <a:pt x="28" y="19"/>
                    <a:pt x="28" y="19"/>
                  </a:cubicBezTo>
                  <a:cubicBezTo>
                    <a:pt x="28" y="19"/>
                    <a:pt x="28" y="19"/>
                    <a:pt x="28" y="19"/>
                  </a:cubicBezTo>
                  <a:cubicBezTo>
                    <a:pt x="26" y="21"/>
                    <a:pt x="24" y="23"/>
                    <a:pt x="22" y="25"/>
                  </a:cubicBezTo>
                  <a:cubicBezTo>
                    <a:pt x="7" y="24"/>
                    <a:pt x="7" y="24"/>
                    <a:pt x="7" y="24"/>
                  </a:cubicBezTo>
                  <a:cubicBezTo>
                    <a:pt x="3" y="30"/>
                    <a:pt x="1" y="37"/>
                    <a:pt x="0" y="44"/>
                  </a:cubicBezTo>
                  <a:cubicBezTo>
                    <a:pt x="13" y="53"/>
                    <a:pt x="13" y="53"/>
                    <a:pt x="13" y="53"/>
                  </a:cubicBezTo>
                  <a:cubicBezTo>
                    <a:pt x="13" y="54"/>
                    <a:pt x="13" y="55"/>
                    <a:pt x="13" y="57"/>
                  </a:cubicBezTo>
                  <a:cubicBezTo>
                    <a:pt x="14" y="58"/>
                    <a:pt x="14" y="59"/>
                    <a:pt x="14" y="61"/>
                  </a:cubicBezTo>
                  <a:cubicBezTo>
                    <a:pt x="6" y="74"/>
                    <a:pt x="6" y="74"/>
                    <a:pt x="6" y="74"/>
                  </a:cubicBezTo>
                  <a:cubicBezTo>
                    <a:pt x="10" y="80"/>
                    <a:pt x="14" y="85"/>
                    <a:pt x="20" y="89"/>
                  </a:cubicBezTo>
                  <a:cubicBezTo>
                    <a:pt x="34" y="82"/>
                    <a:pt x="34" y="82"/>
                    <a:pt x="34" y="82"/>
                  </a:cubicBezTo>
                  <a:cubicBezTo>
                    <a:pt x="36" y="84"/>
                    <a:pt x="39" y="84"/>
                    <a:pt x="42" y="85"/>
                  </a:cubicBezTo>
                  <a:cubicBezTo>
                    <a:pt x="49" y="99"/>
                    <a:pt x="49" y="99"/>
                    <a:pt x="49" y="99"/>
                  </a:cubicBezTo>
                  <a:cubicBezTo>
                    <a:pt x="52" y="99"/>
                    <a:pt x="56" y="98"/>
                    <a:pt x="59" y="98"/>
                  </a:cubicBezTo>
                  <a:cubicBezTo>
                    <a:pt x="63" y="97"/>
                    <a:pt x="66" y="96"/>
                    <a:pt x="69" y="94"/>
                  </a:cubicBezTo>
                  <a:cubicBezTo>
                    <a:pt x="70" y="79"/>
                    <a:pt x="70" y="79"/>
                    <a:pt x="70" y="79"/>
                  </a:cubicBezTo>
                  <a:cubicBezTo>
                    <a:pt x="72" y="77"/>
                    <a:pt x="74" y="76"/>
                    <a:pt x="76" y="74"/>
                  </a:cubicBezTo>
                  <a:cubicBezTo>
                    <a:pt x="91" y="74"/>
                    <a:pt x="91" y="74"/>
                    <a:pt x="91" y="74"/>
                  </a:cubicBezTo>
                  <a:cubicBezTo>
                    <a:pt x="95" y="68"/>
                    <a:pt x="97" y="61"/>
                    <a:pt x="98" y="54"/>
                  </a:cubicBezTo>
                  <a:close/>
                  <a:moveTo>
                    <a:pt x="53" y="66"/>
                  </a:moveTo>
                  <a:cubicBezTo>
                    <a:pt x="43" y="68"/>
                    <a:pt x="34" y="62"/>
                    <a:pt x="32" y="53"/>
                  </a:cubicBezTo>
                  <a:cubicBezTo>
                    <a:pt x="30" y="43"/>
                    <a:pt x="36" y="34"/>
                    <a:pt x="45" y="32"/>
                  </a:cubicBezTo>
                  <a:cubicBezTo>
                    <a:pt x="55" y="30"/>
                    <a:pt x="64" y="36"/>
                    <a:pt x="66" y="46"/>
                  </a:cubicBezTo>
                  <a:cubicBezTo>
                    <a:pt x="68" y="55"/>
                    <a:pt x="62" y="64"/>
                    <a:pt x="5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4" name="Gruppieren 277">
              <a:extLst>
                <a:ext uri="{FF2B5EF4-FFF2-40B4-BE49-F238E27FC236}">
                  <a16:creationId xmlns:a16="http://schemas.microsoft.com/office/drawing/2014/main" id="{59B7F44D-C6A9-4A15-A906-D5C720E717A5}"/>
                </a:ext>
              </a:extLst>
            </p:cNvPr>
            <p:cNvGrpSpPr/>
            <p:nvPr/>
          </p:nvGrpSpPr>
          <p:grpSpPr bwMode="gray">
            <a:xfrm>
              <a:off x="7292253" y="1363595"/>
              <a:ext cx="1296014" cy="1407095"/>
              <a:chOff x="-16284575" y="-1588"/>
              <a:chExt cx="777875" cy="844551"/>
            </a:xfrm>
            <a:grpFill/>
          </p:grpSpPr>
          <p:sp>
            <p:nvSpPr>
              <p:cNvPr id="116" name="Freeform 147">
                <a:extLst>
                  <a:ext uri="{FF2B5EF4-FFF2-40B4-BE49-F238E27FC236}">
                    <a16:creationId xmlns:a16="http://schemas.microsoft.com/office/drawing/2014/main" id="{72E622DC-8433-47D2-B39B-9E95FA9CCED5}"/>
                  </a:ext>
                </a:extLst>
              </p:cNvPr>
              <p:cNvSpPr>
                <a:spLocks/>
              </p:cNvSpPr>
              <p:nvPr/>
            </p:nvSpPr>
            <p:spPr bwMode="gray">
              <a:xfrm>
                <a:off x="-15992475" y="647700"/>
                <a:ext cx="1588"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48">
                <a:extLst>
                  <a:ext uri="{FF2B5EF4-FFF2-40B4-BE49-F238E27FC236}">
                    <a16:creationId xmlns:a16="http://schemas.microsoft.com/office/drawing/2014/main" id="{4E5F37C6-CF85-42FC-84B2-4A013621AEE9}"/>
                  </a:ext>
                </a:extLst>
              </p:cNvPr>
              <p:cNvSpPr>
                <a:spLocks/>
              </p:cNvSpPr>
              <p:nvPr/>
            </p:nvSpPr>
            <p:spPr bwMode="gray">
              <a:xfrm>
                <a:off x="-15909925" y="-1588"/>
                <a:ext cx="28575" cy="111125"/>
              </a:xfrm>
              <a:custGeom>
                <a:avLst/>
                <a:gdLst>
                  <a:gd name="T0" fmla="*/ 8 w 16"/>
                  <a:gd name="T1" fmla="*/ 61 h 61"/>
                  <a:gd name="T2" fmla="*/ 16 w 16"/>
                  <a:gd name="T3" fmla="*/ 53 h 61"/>
                  <a:gd name="T4" fmla="*/ 16 w 16"/>
                  <a:gd name="T5" fmla="*/ 8 h 61"/>
                  <a:gd name="T6" fmla="*/ 8 w 16"/>
                  <a:gd name="T7" fmla="*/ 0 h 61"/>
                  <a:gd name="T8" fmla="*/ 0 w 16"/>
                  <a:gd name="T9" fmla="*/ 8 h 61"/>
                  <a:gd name="T10" fmla="*/ 0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12" y="61"/>
                      <a:pt x="16" y="57"/>
                      <a:pt x="16" y="53"/>
                    </a:cubicBezTo>
                    <a:cubicBezTo>
                      <a:pt x="16" y="8"/>
                      <a:pt x="16" y="8"/>
                      <a:pt x="16" y="8"/>
                    </a:cubicBezTo>
                    <a:cubicBezTo>
                      <a:pt x="16" y="4"/>
                      <a:pt x="12" y="0"/>
                      <a:pt x="8" y="0"/>
                    </a:cubicBezTo>
                    <a:cubicBezTo>
                      <a:pt x="3" y="0"/>
                      <a:pt x="0" y="4"/>
                      <a:pt x="0" y="8"/>
                    </a:cubicBezTo>
                    <a:cubicBezTo>
                      <a:pt x="0" y="53"/>
                      <a:pt x="0" y="53"/>
                      <a:pt x="0" y="53"/>
                    </a:cubicBezTo>
                    <a:cubicBezTo>
                      <a:pt x="0" y="57"/>
                      <a:pt x="3" y="61"/>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49">
                <a:extLst>
                  <a:ext uri="{FF2B5EF4-FFF2-40B4-BE49-F238E27FC236}">
                    <a16:creationId xmlns:a16="http://schemas.microsoft.com/office/drawing/2014/main" id="{EA01F2D7-76B1-4F81-9444-600F4C69BE6C}"/>
                  </a:ext>
                </a:extLst>
              </p:cNvPr>
              <p:cNvSpPr>
                <a:spLocks/>
              </p:cNvSpPr>
              <p:nvPr/>
            </p:nvSpPr>
            <p:spPr bwMode="gray">
              <a:xfrm>
                <a:off x="-16176625" y="106363"/>
                <a:ext cx="90488" cy="90488"/>
              </a:xfrm>
              <a:custGeom>
                <a:avLst/>
                <a:gdLst>
                  <a:gd name="T0" fmla="*/ 35 w 49"/>
                  <a:gd name="T1" fmla="*/ 46 h 49"/>
                  <a:gd name="T2" fmla="*/ 40 w 49"/>
                  <a:gd name="T3" fmla="*/ 49 h 49"/>
                  <a:gd name="T4" fmla="*/ 46 w 49"/>
                  <a:gd name="T5" fmla="*/ 46 h 49"/>
                  <a:gd name="T6" fmla="*/ 46 w 49"/>
                  <a:gd name="T7" fmla="*/ 35 h 49"/>
                  <a:gd name="T8" fmla="*/ 14 w 49"/>
                  <a:gd name="T9" fmla="*/ 3 h 49"/>
                  <a:gd name="T10" fmla="*/ 3 w 49"/>
                  <a:gd name="T11" fmla="*/ 3 h 49"/>
                  <a:gd name="T12" fmla="*/ 3 w 49"/>
                  <a:gd name="T13" fmla="*/ 15 h 49"/>
                  <a:gd name="T14" fmla="*/ 35 w 49"/>
                  <a:gd name="T15" fmla="*/ 4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46"/>
                    </a:moveTo>
                    <a:cubicBezTo>
                      <a:pt x="36" y="48"/>
                      <a:pt x="38" y="49"/>
                      <a:pt x="40" y="49"/>
                    </a:cubicBezTo>
                    <a:cubicBezTo>
                      <a:pt x="42" y="49"/>
                      <a:pt x="44" y="48"/>
                      <a:pt x="46" y="46"/>
                    </a:cubicBezTo>
                    <a:cubicBezTo>
                      <a:pt x="49" y="43"/>
                      <a:pt x="49" y="38"/>
                      <a:pt x="46" y="35"/>
                    </a:cubicBezTo>
                    <a:cubicBezTo>
                      <a:pt x="14" y="3"/>
                      <a:pt x="14" y="3"/>
                      <a:pt x="14" y="3"/>
                    </a:cubicBezTo>
                    <a:cubicBezTo>
                      <a:pt x="11" y="0"/>
                      <a:pt x="6" y="0"/>
                      <a:pt x="3" y="3"/>
                    </a:cubicBezTo>
                    <a:cubicBezTo>
                      <a:pt x="0" y="6"/>
                      <a:pt x="0" y="11"/>
                      <a:pt x="3" y="15"/>
                    </a:cubicBezTo>
                    <a:lnTo>
                      <a:pt x="35"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50">
                <a:extLst>
                  <a:ext uri="{FF2B5EF4-FFF2-40B4-BE49-F238E27FC236}">
                    <a16:creationId xmlns:a16="http://schemas.microsoft.com/office/drawing/2014/main" id="{CE4CDB0B-6A22-46BA-AF63-281F8DBAE9A2}"/>
                  </a:ext>
                </a:extLst>
              </p:cNvPr>
              <p:cNvSpPr>
                <a:spLocks/>
              </p:cNvSpPr>
              <p:nvPr/>
            </p:nvSpPr>
            <p:spPr bwMode="gray">
              <a:xfrm>
                <a:off x="-15705138" y="577850"/>
                <a:ext cx="90488" cy="90488"/>
              </a:xfrm>
              <a:custGeom>
                <a:avLst/>
                <a:gdLst>
                  <a:gd name="T0" fmla="*/ 14 w 49"/>
                  <a:gd name="T1" fmla="*/ 3 h 49"/>
                  <a:gd name="T2" fmla="*/ 3 w 49"/>
                  <a:gd name="T3" fmla="*/ 3 h 49"/>
                  <a:gd name="T4" fmla="*/ 3 w 49"/>
                  <a:gd name="T5" fmla="*/ 14 h 49"/>
                  <a:gd name="T6" fmla="*/ 35 w 49"/>
                  <a:gd name="T7" fmla="*/ 46 h 49"/>
                  <a:gd name="T8" fmla="*/ 40 w 49"/>
                  <a:gd name="T9" fmla="*/ 49 h 49"/>
                  <a:gd name="T10" fmla="*/ 46 w 49"/>
                  <a:gd name="T11" fmla="*/ 46 h 49"/>
                  <a:gd name="T12" fmla="*/ 46 w 49"/>
                  <a:gd name="T13" fmla="*/ 35 h 49"/>
                  <a:gd name="T14" fmla="*/ 14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14" y="3"/>
                    </a:moveTo>
                    <a:cubicBezTo>
                      <a:pt x="11" y="0"/>
                      <a:pt x="6" y="0"/>
                      <a:pt x="3" y="3"/>
                    </a:cubicBezTo>
                    <a:cubicBezTo>
                      <a:pt x="0" y="6"/>
                      <a:pt x="0" y="11"/>
                      <a:pt x="3" y="14"/>
                    </a:cubicBezTo>
                    <a:cubicBezTo>
                      <a:pt x="35" y="46"/>
                      <a:pt x="35" y="46"/>
                      <a:pt x="35" y="46"/>
                    </a:cubicBezTo>
                    <a:cubicBezTo>
                      <a:pt x="36" y="48"/>
                      <a:pt x="38" y="49"/>
                      <a:pt x="40" y="49"/>
                    </a:cubicBezTo>
                    <a:cubicBezTo>
                      <a:pt x="42" y="49"/>
                      <a:pt x="44" y="48"/>
                      <a:pt x="46" y="46"/>
                    </a:cubicBezTo>
                    <a:cubicBezTo>
                      <a:pt x="49" y="43"/>
                      <a:pt x="49" y="38"/>
                      <a:pt x="46" y="35"/>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1">
                <a:extLst>
                  <a:ext uri="{FF2B5EF4-FFF2-40B4-BE49-F238E27FC236}">
                    <a16:creationId xmlns:a16="http://schemas.microsoft.com/office/drawing/2014/main" id="{B7BF0C8F-331C-4F80-B93C-26FF4306109C}"/>
                  </a:ext>
                </a:extLst>
              </p:cNvPr>
              <p:cNvSpPr>
                <a:spLocks/>
              </p:cNvSpPr>
              <p:nvPr/>
            </p:nvSpPr>
            <p:spPr bwMode="gray">
              <a:xfrm>
                <a:off x="-16284575" y="373063"/>
                <a:ext cx="112713"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3" y="0"/>
                      <a:pt x="0" y="4"/>
                      <a:pt x="0" y="8"/>
                    </a:cubicBezTo>
                    <a:cubicBezTo>
                      <a:pt x="0" y="13"/>
                      <a:pt x="3"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52">
                <a:extLst>
                  <a:ext uri="{FF2B5EF4-FFF2-40B4-BE49-F238E27FC236}">
                    <a16:creationId xmlns:a16="http://schemas.microsoft.com/office/drawing/2014/main" id="{73D30769-98D4-4613-AFD8-09821F10AC4B}"/>
                  </a:ext>
                </a:extLst>
              </p:cNvPr>
              <p:cNvSpPr>
                <a:spLocks/>
              </p:cNvSpPr>
              <p:nvPr/>
            </p:nvSpPr>
            <p:spPr bwMode="gray">
              <a:xfrm>
                <a:off x="-15617825" y="373063"/>
                <a:ext cx="111125"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4" y="0"/>
                      <a:pt x="0" y="4"/>
                      <a:pt x="0" y="8"/>
                    </a:cubicBezTo>
                    <a:cubicBezTo>
                      <a:pt x="0" y="13"/>
                      <a:pt x="4"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53">
                <a:extLst>
                  <a:ext uri="{FF2B5EF4-FFF2-40B4-BE49-F238E27FC236}">
                    <a16:creationId xmlns:a16="http://schemas.microsoft.com/office/drawing/2014/main" id="{0F1879A4-ED5B-4BE9-8E85-EBE2454278FE}"/>
                  </a:ext>
                </a:extLst>
              </p:cNvPr>
              <p:cNvSpPr>
                <a:spLocks/>
              </p:cNvSpPr>
              <p:nvPr/>
            </p:nvSpPr>
            <p:spPr bwMode="gray">
              <a:xfrm>
                <a:off x="-16176625" y="577850"/>
                <a:ext cx="90488" cy="90488"/>
              </a:xfrm>
              <a:custGeom>
                <a:avLst/>
                <a:gdLst>
                  <a:gd name="T0" fmla="*/ 35 w 49"/>
                  <a:gd name="T1" fmla="*/ 3 h 49"/>
                  <a:gd name="T2" fmla="*/ 3 w 49"/>
                  <a:gd name="T3" fmla="*/ 35 h 49"/>
                  <a:gd name="T4" fmla="*/ 3 w 49"/>
                  <a:gd name="T5" fmla="*/ 46 h 49"/>
                  <a:gd name="T6" fmla="*/ 9 w 49"/>
                  <a:gd name="T7" fmla="*/ 49 h 49"/>
                  <a:gd name="T8" fmla="*/ 14 w 49"/>
                  <a:gd name="T9" fmla="*/ 46 h 49"/>
                  <a:gd name="T10" fmla="*/ 46 w 49"/>
                  <a:gd name="T11" fmla="*/ 14 h 49"/>
                  <a:gd name="T12" fmla="*/ 46 w 49"/>
                  <a:gd name="T13" fmla="*/ 3 h 49"/>
                  <a:gd name="T14" fmla="*/ 35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3"/>
                    </a:moveTo>
                    <a:cubicBezTo>
                      <a:pt x="3" y="35"/>
                      <a:pt x="3" y="35"/>
                      <a:pt x="3" y="35"/>
                    </a:cubicBezTo>
                    <a:cubicBezTo>
                      <a:pt x="0" y="38"/>
                      <a:pt x="0" y="43"/>
                      <a:pt x="3" y="46"/>
                    </a:cubicBezTo>
                    <a:cubicBezTo>
                      <a:pt x="4" y="48"/>
                      <a:pt x="6" y="49"/>
                      <a:pt x="9" y="49"/>
                    </a:cubicBezTo>
                    <a:cubicBezTo>
                      <a:pt x="11" y="49"/>
                      <a:pt x="13" y="48"/>
                      <a:pt x="14" y="46"/>
                    </a:cubicBezTo>
                    <a:cubicBezTo>
                      <a:pt x="46" y="14"/>
                      <a:pt x="46" y="14"/>
                      <a:pt x="46" y="14"/>
                    </a:cubicBezTo>
                    <a:cubicBezTo>
                      <a:pt x="49" y="11"/>
                      <a:pt x="49" y="6"/>
                      <a:pt x="46" y="3"/>
                    </a:cubicBezTo>
                    <a:cubicBezTo>
                      <a:pt x="43" y="0"/>
                      <a:pt x="38" y="0"/>
                      <a:pt x="3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54">
                <a:extLst>
                  <a:ext uri="{FF2B5EF4-FFF2-40B4-BE49-F238E27FC236}">
                    <a16:creationId xmlns:a16="http://schemas.microsoft.com/office/drawing/2014/main" id="{A9BD7652-68A8-4DD2-AEC0-49F462A27109}"/>
                  </a:ext>
                </a:extLst>
              </p:cNvPr>
              <p:cNvSpPr>
                <a:spLocks/>
              </p:cNvSpPr>
              <p:nvPr/>
            </p:nvSpPr>
            <p:spPr bwMode="gray">
              <a:xfrm>
                <a:off x="-15705138" y="106363"/>
                <a:ext cx="90488" cy="90488"/>
              </a:xfrm>
              <a:custGeom>
                <a:avLst/>
                <a:gdLst>
                  <a:gd name="T0" fmla="*/ 8 w 49"/>
                  <a:gd name="T1" fmla="*/ 49 h 49"/>
                  <a:gd name="T2" fmla="*/ 14 w 49"/>
                  <a:gd name="T3" fmla="*/ 46 h 49"/>
                  <a:gd name="T4" fmla="*/ 46 w 49"/>
                  <a:gd name="T5" fmla="*/ 15 h 49"/>
                  <a:gd name="T6" fmla="*/ 46 w 49"/>
                  <a:gd name="T7" fmla="*/ 3 h 49"/>
                  <a:gd name="T8" fmla="*/ 35 w 49"/>
                  <a:gd name="T9" fmla="*/ 3 h 49"/>
                  <a:gd name="T10" fmla="*/ 3 w 49"/>
                  <a:gd name="T11" fmla="*/ 35 h 49"/>
                  <a:gd name="T12" fmla="*/ 3 w 49"/>
                  <a:gd name="T13" fmla="*/ 46 h 49"/>
                  <a:gd name="T14" fmla="*/ 8 w 49"/>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8" y="49"/>
                    </a:moveTo>
                    <a:cubicBezTo>
                      <a:pt x="10" y="49"/>
                      <a:pt x="13" y="48"/>
                      <a:pt x="14" y="46"/>
                    </a:cubicBezTo>
                    <a:cubicBezTo>
                      <a:pt x="46" y="15"/>
                      <a:pt x="46" y="15"/>
                      <a:pt x="46" y="15"/>
                    </a:cubicBezTo>
                    <a:cubicBezTo>
                      <a:pt x="49" y="11"/>
                      <a:pt x="49" y="6"/>
                      <a:pt x="46" y="3"/>
                    </a:cubicBezTo>
                    <a:cubicBezTo>
                      <a:pt x="43" y="0"/>
                      <a:pt x="38" y="0"/>
                      <a:pt x="35" y="3"/>
                    </a:cubicBezTo>
                    <a:cubicBezTo>
                      <a:pt x="3" y="35"/>
                      <a:pt x="3" y="35"/>
                      <a:pt x="3" y="35"/>
                    </a:cubicBezTo>
                    <a:cubicBezTo>
                      <a:pt x="0" y="38"/>
                      <a:pt x="0" y="43"/>
                      <a:pt x="3" y="46"/>
                    </a:cubicBezTo>
                    <a:cubicBezTo>
                      <a:pt x="4" y="48"/>
                      <a:pt x="6" y="49"/>
                      <a:pt x="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56">
                <a:extLst>
                  <a:ext uri="{FF2B5EF4-FFF2-40B4-BE49-F238E27FC236}">
                    <a16:creationId xmlns:a16="http://schemas.microsoft.com/office/drawing/2014/main" id="{5223EADB-77AE-48C2-9298-CE9EBD308BDB}"/>
                  </a:ext>
                </a:extLst>
              </p:cNvPr>
              <p:cNvSpPr>
                <a:spLocks/>
              </p:cNvSpPr>
              <p:nvPr/>
            </p:nvSpPr>
            <p:spPr bwMode="gray">
              <a:xfrm>
                <a:off x="-16035338" y="739775"/>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57">
                <a:extLst>
                  <a:ext uri="{FF2B5EF4-FFF2-40B4-BE49-F238E27FC236}">
                    <a16:creationId xmlns:a16="http://schemas.microsoft.com/office/drawing/2014/main" id="{30C32643-0E85-47BB-A154-5FADF08FE26B}"/>
                  </a:ext>
                </a:extLst>
              </p:cNvPr>
              <p:cNvSpPr>
                <a:spLocks noEditPoints="1"/>
              </p:cNvSpPr>
              <p:nvPr/>
            </p:nvSpPr>
            <p:spPr bwMode="gray">
              <a:xfrm>
                <a:off x="-16141700" y="149225"/>
                <a:ext cx="492125" cy="693738"/>
              </a:xfrm>
              <a:custGeom>
                <a:avLst/>
                <a:gdLst>
                  <a:gd name="T0" fmla="*/ 268 w 268"/>
                  <a:gd name="T1" fmla="*/ 133 h 378"/>
                  <a:gd name="T2" fmla="*/ 0 w 268"/>
                  <a:gd name="T3" fmla="*/ 133 h 378"/>
                  <a:gd name="T4" fmla="*/ 14 w 268"/>
                  <a:gd name="T5" fmla="*/ 193 h 378"/>
                  <a:gd name="T6" fmla="*/ 51 w 268"/>
                  <a:gd name="T7" fmla="*/ 245 h 378"/>
                  <a:gd name="T8" fmla="*/ 63 w 268"/>
                  <a:gd name="T9" fmla="*/ 265 h 378"/>
                  <a:gd name="T10" fmla="*/ 58 w 268"/>
                  <a:gd name="T11" fmla="*/ 285 h 378"/>
                  <a:gd name="T12" fmla="*/ 58 w 268"/>
                  <a:gd name="T13" fmla="*/ 285 h 378"/>
                  <a:gd name="T14" fmla="*/ 58 w 268"/>
                  <a:gd name="T15" fmla="*/ 317 h 378"/>
                  <a:gd name="T16" fmla="*/ 58 w 268"/>
                  <a:gd name="T17" fmla="*/ 322 h 378"/>
                  <a:gd name="T18" fmla="*/ 87 w 268"/>
                  <a:gd name="T19" fmla="*/ 346 h 378"/>
                  <a:gd name="T20" fmla="*/ 181 w 268"/>
                  <a:gd name="T21" fmla="*/ 346 h 378"/>
                  <a:gd name="T22" fmla="*/ 210 w 268"/>
                  <a:gd name="T23" fmla="*/ 322 h 378"/>
                  <a:gd name="T24" fmla="*/ 210 w 268"/>
                  <a:gd name="T25" fmla="*/ 319 h 378"/>
                  <a:gd name="T26" fmla="*/ 210 w 268"/>
                  <a:gd name="T27" fmla="*/ 317 h 378"/>
                  <a:gd name="T28" fmla="*/ 210 w 268"/>
                  <a:gd name="T29" fmla="*/ 317 h 378"/>
                  <a:gd name="T30" fmla="*/ 210 w 268"/>
                  <a:gd name="T31" fmla="*/ 285 h 378"/>
                  <a:gd name="T32" fmla="*/ 210 w 268"/>
                  <a:gd name="T33" fmla="*/ 282 h 378"/>
                  <a:gd name="T34" fmla="*/ 210 w 268"/>
                  <a:gd name="T35" fmla="*/ 280 h 378"/>
                  <a:gd name="T36" fmla="*/ 210 w 268"/>
                  <a:gd name="T37" fmla="*/ 280 h 378"/>
                  <a:gd name="T38" fmla="*/ 208 w 268"/>
                  <a:gd name="T39" fmla="*/ 255 h 378"/>
                  <a:gd name="T40" fmla="*/ 82 w 268"/>
                  <a:gd name="T41" fmla="*/ 326 h 378"/>
                  <a:gd name="T42" fmla="*/ 78 w 268"/>
                  <a:gd name="T43" fmla="*/ 317 h 378"/>
                  <a:gd name="T44" fmla="*/ 186 w 268"/>
                  <a:gd name="T45" fmla="*/ 313 h 378"/>
                  <a:gd name="T46" fmla="*/ 190 w 268"/>
                  <a:gd name="T47" fmla="*/ 322 h 378"/>
                  <a:gd name="T48" fmla="*/ 82 w 268"/>
                  <a:gd name="T49" fmla="*/ 326 h 378"/>
                  <a:gd name="T50" fmla="*/ 82 w 268"/>
                  <a:gd name="T51" fmla="*/ 289 h 378"/>
                  <a:gd name="T52" fmla="*/ 78 w 268"/>
                  <a:gd name="T53" fmla="*/ 280 h 378"/>
                  <a:gd name="T54" fmla="*/ 81 w 268"/>
                  <a:gd name="T55" fmla="*/ 276 h 378"/>
                  <a:gd name="T56" fmla="*/ 186 w 268"/>
                  <a:gd name="T57" fmla="*/ 276 h 378"/>
                  <a:gd name="T58" fmla="*/ 190 w 268"/>
                  <a:gd name="T59" fmla="*/ 285 h 378"/>
                  <a:gd name="T60" fmla="*/ 155 w 268"/>
                  <a:gd name="T61" fmla="*/ 350 h 378"/>
                  <a:gd name="T62" fmla="*/ 134 w 268"/>
                  <a:gd name="T63" fmla="*/ 358 h 378"/>
                  <a:gd name="T64" fmla="*/ 155 w 268"/>
                  <a:gd name="T65" fmla="*/ 350 h 378"/>
                  <a:gd name="T66" fmla="*/ 183 w 268"/>
                  <a:gd name="T67" fmla="*/ 241 h 378"/>
                  <a:gd name="T68" fmla="*/ 165 w 268"/>
                  <a:gd name="T69" fmla="*/ 256 h 378"/>
                  <a:gd name="T70" fmla="*/ 149 w 268"/>
                  <a:gd name="T71" fmla="*/ 256 h 378"/>
                  <a:gd name="T72" fmla="*/ 119 w 268"/>
                  <a:gd name="T73" fmla="*/ 256 h 378"/>
                  <a:gd name="T74" fmla="*/ 103 w 268"/>
                  <a:gd name="T75" fmla="*/ 256 h 378"/>
                  <a:gd name="T76" fmla="*/ 90 w 268"/>
                  <a:gd name="T77" fmla="*/ 256 h 378"/>
                  <a:gd name="T78" fmla="*/ 39 w 268"/>
                  <a:gd name="T79" fmla="*/ 180 h 378"/>
                  <a:gd name="T80" fmla="*/ 134 w 268"/>
                  <a:gd name="T81" fmla="*/ 28 h 378"/>
                  <a:gd name="T82" fmla="*/ 229 w 268"/>
                  <a:gd name="T83"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378">
                    <a:moveTo>
                      <a:pt x="253" y="193"/>
                    </a:moveTo>
                    <a:cubicBezTo>
                      <a:pt x="262" y="176"/>
                      <a:pt x="268" y="153"/>
                      <a:pt x="268" y="133"/>
                    </a:cubicBezTo>
                    <a:cubicBezTo>
                      <a:pt x="268" y="60"/>
                      <a:pt x="208" y="0"/>
                      <a:pt x="134" y="0"/>
                    </a:cubicBezTo>
                    <a:cubicBezTo>
                      <a:pt x="60" y="0"/>
                      <a:pt x="0" y="60"/>
                      <a:pt x="0" y="133"/>
                    </a:cubicBezTo>
                    <a:cubicBezTo>
                      <a:pt x="0" y="155"/>
                      <a:pt x="5" y="175"/>
                      <a:pt x="14" y="192"/>
                    </a:cubicBezTo>
                    <a:cubicBezTo>
                      <a:pt x="14" y="193"/>
                      <a:pt x="14" y="193"/>
                      <a:pt x="14" y="193"/>
                    </a:cubicBezTo>
                    <a:cubicBezTo>
                      <a:pt x="14" y="193"/>
                      <a:pt x="14" y="193"/>
                      <a:pt x="14" y="193"/>
                    </a:cubicBezTo>
                    <a:cubicBezTo>
                      <a:pt x="29" y="221"/>
                      <a:pt x="42" y="235"/>
                      <a:pt x="51" y="245"/>
                    </a:cubicBezTo>
                    <a:cubicBezTo>
                      <a:pt x="55" y="249"/>
                      <a:pt x="58" y="252"/>
                      <a:pt x="60" y="255"/>
                    </a:cubicBezTo>
                    <a:cubicBezTo>
                      <a:pt x="61" y="258"/>
                      <a:pt x="62" y="260"/>
                      <a:pt x="63" y="265"/>
                    </a:cubicBezTo>
                    <a:cubicBezTo>
                      <a:pt x="60" y="270"/>
                      <a:pt x="58" y="275"/>
                      <a:pt x="58" y="280"/>
                    </a:cubicBezTo>
                    <a:cubicBezTo>
                      <a:pt x="58" y="285"/>
                      <a:pt x="58" y="285"/>
                      <a:pt x="58" y="285"/>
                    </a:cubicBezTo>
                    <a:cubicBezTo>
                      <a:pt x="58" y="285"/>
                      <a:pt x="58" y="285"/>
                      <a:pt x="58" y="285"/>
                    </a:cubicBezTo>
                    <a:cubicBezTo>
                      <a:pt x="58" y="285"/>
                      <a:pt x="58" y="285"/>
                      <a:pt x="58" y="285"/>
                    </a:cubicBezTo>
                    <a:cubicBezTo>
                      <a:pt x="58" y="291"/>
                      <a:pt x="60" y="297"/>
                      <a:pt x="64" y="301"/>
                    </a:cubicBezTo>
                    <a:cubicBezTo>
                      <a:pt x="60" y="305"/>
                      <a:pt x="58" y="311"/>
                      <a:pt x="58" y="317"/>
                    </a:cubicBezTo>
                    <a:cubicBezTo>
                      <a:pt x="58" y="322"/>
                      <a:pt x="58" y="322"/>
                      <a:pt x="58" y="322"/>
                    </a:cubicBezTo>
                    <a:cubicBezTo>
                      <a:pt x="58" y="322"/>
                      <a:pt x="58" y="322"/>
                      <a:pt x="58" y="322"/>
                    </a:cubicBezTo>
                    <a:cubicBezTo>
                      <a:pt x="58" y="335"/>
                      <a:pt x="69" y="346"/>
                      <a:pt x="82" y="346"/>
                    </a:cubicBezTo>
                    <a:cubicBezTo>
                      <a:pt x="87" y="346"/>
                      <a:pt x="87" y="346"/>
                      <a:pt x="87" y="346"/>
                    </a:cubicBezTo>
                    <a:cubicBezTo>
                      <a:pt x="92" y="364"/>
                      <a:pt x="114" y="378"/>
                      <a:pt x="134" y="378"/>
                    </a:cubicBezTo>
                    <a:cubicBezTo>
                      <a:pt x="154" y="378"/>
                      <a:pt x="176" y="364"/>
                      <a:pt x="181" y="346"/>
                    </a:cubicBezTo>
                    <a:cubicBezTo>
                      <a:pt x="186" y="346"/>
                      <a:pt x="186" y="346"/>
                      <a:pt x="186" y="346"/>
                    </a:cubicBezTo>
                    <a:cubicBezTo>
                      <a:pt x="199" y="346"/>
                      <a:pt x="210" y="335"/>
                      <a:pt x="210" y="322"/>
                    </a:cubicBezTo>
                    <a:cubicBezTo>
                      <a:pt x="210" y="318"/>
                      <a:pt x="210" y="318"/>
                      <a:pt x="210" y="318"/>
                    </a:cubicBezTo>
                    <a:cubicBezTo>
                      <a:pt x="210" y="318"/>
                      <a:pt x="210" y="319"/>
                      <a:pt x="210" y="319"/>
                    </a:cubicBezTo>
                    <a:cubicBezTo>
                      <a:pt x="210" y="318"/>
                      <a:pt x="210" y="318"/>
                      <a:pt x="210" y="317"/>
                    </a:cubicBezTo>
                    <a:cubicBezTo>
                      <a:pt x="210" y="317"/>
                      <a:pt x="210" y="317"/>
                      <a:pt x="210" y="317"/>
                    </a:cubicBezTo>
                    <a:cubicBezTo>
                      <a:pt x="210" y="317"/>
                      <a:pt x="210" y="317"/>
                      <a:pt x="210" y="317"/>
                    </a:cubicBezTo>
                    <a:cubicBezTo>
                      <a:pt x="210" y="317"/>
                      <a:pt x="210" y="317"/>
                      <a:pt x="210" y="317"/>
                    </a:cubicBezTo>
                    <a:cubicBezTo>
                      <a:pt x="210" y="311"/>
                      <a:pt x="208" y="305"/>
                      <a:pt x="204" y="301"/>
                    </a:cubicBezTo>
                    <a:cubicBezTo>
                      <a:pt x="208" y="297"/>
                      <a:pt x="210" y="291"/>
                      <a:pt x="210" y="285"/>
                    </a:cubicBezTo>
                    <a:cubicBezTo>
                      <a:pt x="210" y="281"/>
                      <a:pt x="210" y="281"/>
                      <a:pt x="210" y="281"/>
                    </a:cubicBezTo>
                    <a:cubicBezTo>
                      <a:pt x="210" y="281"/>
                      <a:pt x="210" y="282"/>
                      <a:pt x="210" y="282"/>
                    </a:cubicBezTo>
                    <a:cubicBezTo>
                      <a:pt x="210" y="282"/>
                      <a:pt x="210" y="281"/>
                      <a:pt x="210" y="280"/>
                    </a:cubicBezTo>
                    <a:cubicBezTo>
                      <a:pt x="210" y="280"/>
                      <a:pt x="210" y="280"/>
                      <a:pt x="210" y="280"/>
                    </a:cubicBezTo>
                    <a:cubicBezTo>
                      <a:pt x="210" y="280"/>
                      <a:pt x="210" y="280"/>
                      <a:pt x="210" y="280"/>
                    </a:cubicBezTo>
                    <a:cubicBezTo>
                      <a:pt x="210" y="280"/>
                      <a:pt x="210" y="280"/>
                      <a:pt x="210" y="280"/>
                    </a:cubicBezTo>
                    <a:cubicBezTo>
                      <a:pt x="210" y="274"/>
                      <a:pt x="208" y="269"/>
                      <a:pt x="205" y="265"/>
                    </a:cubicBezTo>
                    <a:cubicBezTo>
                      <a:pt x="205" y="260"/>
                      <a:pt x="206" y="258"/>
                      <a:pt x="208" y="255"/>
                    </a:cubicBezTo>
                    <a:cubicBezTo>
                      <a:pt x="212" y="247"/>
                      <a:pt x="231" y="235"/>
                      <a:pt x="253" y="193"/>
                    </a:cubicBezTo>
                    <a:close/>
                    <a:moveTo>
                      <a:pt x="82" y="326"/>
                    </a:moveTo>
                    <a:cubicBezTo>
                      <a:pt x="80" y="326"/>
                      <a:pt x="78" y="324"/>
                      <a:pt x="78" y="322"/>
                    </a:cubicBezTo>
                    <a:cubicBezTo>
                      <a:pt x="78" y="317"/>
                      <a:pt x="78" y="317"/>
                      <a:pt x="78" y="317"/>
                    </a:cubicBezTo>
                    <a:cubicBezTo>
                      <a:pt x="78" y="315"/>
                      <a:pt x="80" y="313"/>
                      <a:pt x="82" y="313"/>
                    </a:cubicBezTo>
                    <a:cubicBezTo>
                      <a:pt x="186" y="313"/>
                      <a:pt x="186" y="313"/>
                      <a:pt x="186" y="313"/>
                    </a:cubicBezTo>
                    <a:cubicBezTo>
                      <a:pt x="188" y="313"/>
                      <a:pt x="190" y="315"/>
                      <a:pt x="190" y="317"/>
                    </a:cubicBezTo>
                    <a:cubicBezTo>
                      <a:pt x="190" y="322"/>
                      <a:pt x="190" y="322"/>
                      <a:pt x="190" y="322"/>
                    </a:cubicBezTo>
                    <a:cubicBezTo>
                      <a:pt x="190" y="324"/>
                      <a:pt x="188" y="326"/>
                      <a:pt x="186" y="326"/>
                    </a:cubicBezTo>
                    <a:lnTo>
                      <a:pt x="82" y="326"/>
                    </a:lnTo>
                    <a:close/>
                    <a:moveTo>
                      <a:pt x="186" y="289"/>
                    </a:moveTo>
                    <a:cubicBezTo>
                      <a:pt x="82" y="289"/>
                      <a:pt x="82" y="289"/>
                      <a:pt x="82" y="289"/>
                    </a:cubicBezTo>
                    <a:cubicBezTo>
                      <a:pt x="80" y="289"/>
                      <a:pt x="78" y="287"/>
                      <a:pt x="78" y="285"/>
                    </a:cubicBezTo>
                    <a:cubicBezTo>
                      <a:pt x="78" y="280"/>
                      <a:pt x="78" y="280"/>
                      <a:pt x="78" y="280"/>
                    </a:cubicBezTo>
                    <a:cubicBezTo>
                      <a:pt x="78" y="278"/>
                      <a:pt x="79" y="276"/>
                      <a:pt x="81" y="276"/>
                    </a:cubicBezTo>
                    <a:cubicBezTo>
                      <a:pt x="81" y="276"/>
                      <a:pt x="81" y="276"/>
                      <a:pt x="81" y="276"/>
                    </a:cubicBezTo>
                    <a:cubicBezTo>
                      <a:pt x="82" y="276"/>
                      <a:pt x="82" y="276"/>
                      <a:pt x="82" y="276"/>
                    </a:cubicBezTo>
                    <a:cubicBezTo>
                      <a:pt x="186" y="276"/>
                      <a:pt x="186" y="276"/>
                      <a:pt x="186" y="276"/>
                    </a:cubicBezTo>
                    <a:cubicBezTo>
                      <a:pt x="188" y="276"/>
                      <a:pt x="190" y="278"/>
                      <a:pt x="190" y="280"/>
                    </a:cubicBezTo>
                    <a:cubicBezTo>
                      <a:pt x="190" y="285"/>
                      <a:pt x="190" y="285"/>
                      <a:pt x="190" y="285"/>
                    </a:cubicBezTo>
                    <a:cubicBezTo>
                      <a:pt x="190" y="287"/>
                      <a:pt x="188" y="289"/>
                      <a:pt x="186" y="289"/>
                    </a:cubicBezTo>
                    <a:close/>
                    <a:moveTo>
                      <a:pt x="155" y="350"/>
                    </a:moveTo>
                    <a:cubicBezTo>
                      <a:pt x="149" y="355"/>
                      <a:pt x="142" y="358"/>
                      <a:pt x="134" y="358"/>
                    </a:cubicBezTo>
                    <a:cubicBezTo>
                      <a:pt x="134" y="358"/>
                      <a:pt x="134" y="358"/>
                      <a:pt x="134" y="358"/>
                    </a:cubicBezTo>
                    <a:cubicBezTo>
                      <a:pt x="126" y="358"/>
                      <a:pt x="118" y="355"/>
                      <a:pt x="112" y="350"/>
                    </a:cubicBezTo>
                    <a:lnTo>
                      <a:pt x="155" y="350"/>
                    </a:lnTo>
                    <a:close/>
                    <a:moveTo>
                      <a:pt x="196" y="226"/>
                    </a:moveTo>
                    <a:cubicBezTo>
                      <a:pt x="191" y="230"/>
                      <a:pt x="187" y="235"/>
                      <a:pt x="183" y="241"/>
                    </a:cubicBezTo>
                    <a:cubicBezTo>
                      <a:pt x="181" y="245"/>
                      <a:pt x="179" y="251"/>
                      <a:pt x="178" y="256"/>
                    </a:cubicBezTo>
                    <a:cubicBezTo>
                      <a:pt x="165" y="256"/>
                      <a:pt x="165" y="256"/>
                      <a:pt x="165" y="256"/>
                    </a:cubicBezTo>
                    <a:cubicBezTo>
                      <a:pt x="165" y="256"/>
                      <a:pt x="165" y="256"/>
                      <a:pt x="165" y="256"/>
                    </a:cubicBezTo>
                    <a:cubicBezTo>
                      <a:pt x="149" y="256"/>
                      <a:pt x="149" y="256"/>
                      <a:pt x="149" y="256"/>
                    </a:cubicBezTo>
                    <a:cubicBezTo>
                      <a:pt x="149" y="256"/>
                      <a:pt x="149" y="256"/>
                      <a:pt x="149" y="256"/>
                    </a:cubicBezTo>
                    <a:cubicBezTo>
                      <a:pt x="119" y="256"/>
                      <a:pt x="119" y="256"/>
                      <a:pt x="119" y="256"/>
                    </a:cubicBezTo>
                    <a:cubicBezTo>
                      <a:pt x="119" y="256"/>
                      <a:pt x="119" y="256"/>
                      <a:pt x="119" y="256"/>
                    </a:cubicBezTo>
                    <a:cubicBezTo>
                      <a:pt x="103" y="256"/>
                      <a:pt x="103" y="256"/>
                      <a:pt x="103" y="256"/>
                    </a:cubicBezTo>
                    <a:cubicBezTo>
                      <a:pt x="95" y="256"/>
                      <a:pt x="95" y="256"/>
                      <a:pt x="95" y="256"/>
                    </a:cubicBezTo>
                    <a:cubicBezTo>
                      <a:pt x="90" y="256"/>
                      <a:pt x="90" y="256"/>
                      <a:pt x="90" y="256"/>
                    </a:cubicBezTo>
                    <a:cubicBezTo>
                      <a:pt x="88" y="250"/>
                      <a:pt x="86" y="245"/>
                      <a:pt x="84" y="241"/>
                    </a:cubicBezTo>
                    <a:cubicBezTo>
                      <a:pt x="72" y="223"/>
                      <a:pt x="60" y="218"/>
                      <a:pt x="39" y="180"/>
                    </a:cubicBezTo>
                    <a:cubicBezTo>
                      <a:pt x="32" y="166"/>
                      <a:pt x="28" y="150"/>
                      <a:pt x="28" y="133"/>
                    </a:cubicBezTo>
                    <a:cubicBezTo>
                      <a:pt x="28" y="75"/>
                      <a:pt x="75" y="28"/>
                      <a:pt x="134" y="28"/>
                    </a:cubicBezTo>
                    <a:cubicBezTo>
                      <a:pt x="192" y="28"/>
                      <a:pt x="240" y="75"/>
                      <a:pt x="240" y="133"/>
                    </a:cubicBezTo>
                    <a:cubicBezTo>
                      <a:pt x="240" y="148"/>
                      <a:pt x="235" y="168"/>
                      <a:pt x="229" y="180"/>
                    </a:cubicBezTo>
                    <a:cubicBezTo>
                      <a:pt x="215" y="205"/>
                      <a:pt x="204" y="216"/>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5" name="Rectangle 13">
              <a:extLst>
                <a:ext uri="{FF2B5EF4-FFF2-40B4-BE49-F238E27FC236}">
                  <a16:creationId xmlns:a16="http://schemas.microsoft.com/office/drawing/2014/main" id="{314FFFC6-0851-458B-A61D-E7B0D3C65ADD}"/>
                </a:ext>
              </a:extLst>
            </p:cNvPr>
            <p:cNvSpPr/>
            <p:nvPr/>
          </p:nvSpPr>
          <p:spPr bwMode="gray">
            <a:xfrm>
              <a:off x="7871756" y="2273996"/>
              <a:ext cx="272982" cy="144131"/>
            </a:xfrm>
            <a:custGeom>
              <a:avLst/>
              <a:gdLst>
                <a:gd name="connsiteX0" fmla="*/ 0 w 259231"/>
                <a:gd name="connsiteY0" fmla="*/ 0 h 75380"/>
                <a:gd name="connsiteX1" fmla="*/ 259231 w 259231"/>
                <a:gd name="connsiteY1" fmla="*/ 0 h 75380"/>
                <a:gd name="connsiteX2" fmla="*/ 259231 w 259231"/>
                <a:gd name="connsiteY2" fmla="*/ 75380 h 75380"/>
                <a:gd name="connsiteX3" fmla="*/ 0 w 259231"/>
                <a:gd name="connsiteY3" fmla="*/ 75380 h 75380"/>
                <a:gd name="connsiteX4" fmla="*/ 0 w 259231"/>
                <a:gd name="connsiteY4" fmla="*/ 0 h 75380"/>
                <a:gd name="connsiteX0" fmla="*/ 0 w 269544"/>
                <a:gd name="connsiteY0" fmla="*/ 0 h 99443"/>
                <a:gd name="connsiteX1" fmla="*/ 269544 w 269544"/>
                <a:gd name="connsiteY1" fmla="*/ 24063 h 99443"/>
                <a:gd name="connsiteX2" fmla="*/ 269544 w 269544"/>
                <a:gd name="connsiteY2" fmla="*/ 99443 h 99443"/>
                <a:gd name="connsiteX3" fmla="*/ 10313 w 269544"/>
                <a:gd name="connsiteY3" fmla="*/ 99443 h 99443"/>
                <a:gd name="connsiteX4" fmla="*/ 0 w 269544"/>
                <a:gd name="connsiteY4" fmla="*/ 0 h 99443"/>
                <a:gd name="connsiteX0" fmla="*/ 34376 w 303920"/>
                <a:gd name="connsiteY0" fmla="*/ 0 h 113193"/>
                <a:gd name="connsiteX1" fmla="*/ 303920 w 303920"/>
                <a:gd name="connsiteY1" fmla="*/ 24063 h 113193"/>
                <a:gd name="connsiteX2" fmla="*/ 303920 w 303920"/>
                <a:gd name="connsiteY2" fmla="*/ 99443 h 113193"/>
                <a:gd name="connsiteX3" fmla="*/ 0 w 303920"/>
                <a:gd name="connsiteY3" fmla="*/ 113193 h 113193"/>
                <a:gd name="connsiteX4" fmla="*/ 34376 w 303920"/>
                <a:gd name="connsiteY4" fmla="*/ 0 h 113193"/>
                <a:gd name="connsiteX0" fmla="*/ 34376 w 303920"/>
                <a:gd name="connsiteY0" fmla="*/ 30938 h 144131"/>
                <a:gd name="connsiteX1" fmla="*/ 228293 w 303920"/>
                <a:gd name="connsiteY1" fmla="*/ 0 h 144131"/>
                <a:gd name="connsiteX2" fmla="*/ 303920 w 303920"/>
                <a:gd name="connsiteY2" fmla="*/ 130381 h 144131"/>
                <a:gd name="connsiteX3" fmla="*/ 0 w 303920"/>
                <a:gd name="connsiteY3" fmla="*/ 144131 h 144131"/>
                <a:gd name="connsiteX4" fmla="*/ 34376 w 303920"/>
                <a:gd name="connsiteY4" fmla="*/ 30938 h 144131"/>
                <a:gd name="connsiteX0" fmla="*/ 34376 w 272982"/>
                <a:gd name="connsiteY0" fmla="*/ 30938 h 144131"/>
                <a:gd name="connsiteX1" fmla="*/ 228293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82" h="144131">
                  <a:moveTo>
                    <a:pt x="34376" y="30938"/>
                  </a:moveTo>
                  <a:lnTo>
                    <a:pt x="214256" y="0"/>
                  </a:lnTo>
                  <a:cubicBezTo>
                    <a:pt x="245863" y="30569"/>
                    <a:pt x="253407" y="73170"/>
                    <a:pt x="272982" y="109755"/>
                  </a:cubicBezTo>
                  <a:cubicBezTo>
                    <a:pt x="179982" y="145277"/>
                    <a:pt x="90994" y="132672"/>
                    <a:pt x="0" y="144131"/>
                  </a:cubicBezTo>
                  <a:lnTo>
                    <a:pt x="34376" y="309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myP_People">
            <a:extLst>
              <a:ext uri="{FF2B5EF4-FFF2-40B4-BE49-F238E27FC236}">
                <a16:creationId xmlns:a16="http://schemas.microsoft.com/office/drawing/2014/main" id="{97D7C904-D2C7-451E-8517-2E956B9E664F}"/>
              </a:ext>
            </a:extLst>
          </p:cNvPr>
          <p:cNvGrpSpPr>
            <a:grpSpLocks noChangeAspect="1"/>
          </p:cNvGrpSpPr>
          <p:nvPr/>
        </p:nvGrpSpPr>
        <p:grpSpPr>
          <a:xfrm>
            <a:off x="3710567" y="2303775"/>
            <a:ext cx="488119" cy="468000"/>
            <a:chOff x="12639675" y="5376863"/>
            <a:chExt cx="731838" cy="701675"/>
          </a:xfrm>
          <a:solidFill>
            <a:schemeClr val="tx1"/>
          </a:solidFill>
        </p:grpSpPr>
        <p:sp>
          <p:nvSpPr>
            <p:cNvPr id="127" name="Freeform 118">
              <a:extLst>
                <a:ext uri="{FF2B5EF4-FFF2-40B4-BE49-F238E27FC236}">
                  <a16:creationId xmlns:a16="http://schemas.microsoft.com/office/drawing/2014/main" id="{F226CB19-7C4C-4152-A191-3E3FA7266E64}"/>
                </a:ext>
              </a:extLst>
            </p:cNvPr>
            <p:cNvSpPr>
              <a:spLocks noEditPoints="1"/>
            </p:cNvSpPr>
            <p:nvPr/>
          </p:nvSpPr>
          <p:spPr bwMode="auto">
            <a:xfrm>
              <a:off x="12647613" y="5411788"/>
              <a:ext cx="325438" cy="474662"/>
            </a:xfrm>
            <a:custGeom>
              <a:avLst/>
              <a:gdLst>
                <a:gd name="T0" fmla="*/ 16 w 261"/>
                <a:gd name="T1" fmla="*/ 0 h 381"/>
                <a:gd name="T2" fmla="*/ 0 w 261"/>
                <a:gd name="T3" fmla="*/ 16 h 381"/>
                <a:gd name="T4" fmla="*/ 0 w 261"/>
                <a:gd name="T5" fmla="*/ 333 h 381"/>
                <a:gd name="T6" fmla="*/ 16 w 261"/>
                <a:gd name="T7" fmla="*/ 349 h 381"/>
                <a:gd name="T8" fmla="*/ 63 w 261"/>
                <a:gd name="T9" fmla="*/ 349 h 381"/>
                <a:gd name="T10" fmla="*/ 110 w 261"/>
                <a:gd name="T11" fmla="*/ 381 h 381"/>
                <a:gd name="T12" fmla="*/ 157 w 261"/>
                <a:gd name="T13" fmla="*/ 349 h 381"/>
                <a:gd name="T14" fmla="*/ 245 w 261"/>
                <a:gd name="T15" fmla="*/ 349 h 381"/>
                <a:gd name="T16" fmla="*/ 261 w 261"/>
                <a:gd name="T17" fmla="*/ 333 h 381"/>
                <a:gd name="T18" fmla="*/ 261 w 261"/>
                <a:gd name="T19" fmla="*/ 16 h 381"/>
                <a:gd name="T20" fmla="*/ 245 w 261"/>
                <a:gd name="T21" fmla="*/ 0 h 381"/>
                <a:gd name="T22" fmla="*/ 16 w 261"/>
                <a:gd name="T23" fmla="*/ 0 h 381"/>
                <a:gd name="T24" fmla="*/ 229 w 261"/>
                <a:gd name="T25" fmla="*/ 317 h 381"/>
                <a:gd name="T26" fmla="*/ 158 w 261"/>
                <a:gd name="T27" fmla="*/ 317 h 381"/>
                <a:gd name="T28" fmla="*/ 110 w 261"/>
                <a:gd name="T29" fmla="*/ 280 h 381"/>
                <a:gd name="T30" fmla="*/ 61 w 261"/>
                <a:gd name="T31" fmla="*/ 317 h 381"/>
                <a:gd name="T32" fmla="*/ 32 w 261"/>
                <a:gd name="T33" fmla="*/ 317 h 381"/>
                <a:gd name="T34" fmla="*/ 32 w 261"/>
                <a:gd name="T35" fmla="*/ 32 h 381"/>
                <a:gd name="T36" fmla="*/ 229 w 261"/>
                <a:gd name="T37" fmla="*/ 32 h 381"/>
                <a:gd name="T38" fmla="*/ 229 w 261"/>
                <a:gd name="T39" fmla="*/ 317 h 381"/>
                <a:gd name="T40" fmla="*/ 111 w 261"/>
                <a:gd name="T41" fmla="*/ 349 h 381"/>
                <a:gd name="T42" fmla="*/ 110 w 261"/>
                <a:gd name="T43" fmla="*/ 349 h 381"/>
                <a:gd name="T44" fmla="*/ 108 w 261"/>
                <a:gd name="T45" fmla="*/ 349 h 381"/>
                <a:gd name="T46" fmla="*/ 92 w 261"/>
                <a:gd name="T47" fmla="*/ 333 h 381"/>
                <a:gd name="T48" fmla="*/ 91 w 261"/>
                <a:gd name="T49" fmla="*/ 331 h 381"/>
                <a:gd name="T50" fmla="*/ 97 w 261"/>
                <a:gd name="T51" fmla="*/ 317 h 381"/>
                <a:gd name="T52" fmla="*/ 110 w 261"/>
                <a:gd name="T53" fmla="*/ 312 h 381"/>
                <a:gd name="T54" fmla="*/ 122 w 261"/>
                <a:gd name="T55" fmla="*/ 317 h 381"/>
                <a:gd name="T56" fmla="*/ 128 w 261"/>
                <a:gd name="T57" fmla="*/ 331 h 381"/>
                <a:gd name="T58" fmla="*/ 128 w 261"/>
                <a:gd name="T59" fmla="*/ 333 h 381"/>
                <a:gd name="T60" fmla="*/ 111 w 261"/>
                <a:gd name="T61" fmla="*/ 34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81">
                  <a:moveTo>
                    <a:pt x="16" y="0"/>
                  </a:moveTo>
                  <a:cubicBezTo>
                    <a:pt x="7" y="0"/>
                    <a:pt x="0" y="7"/>
                    <a:pt x="0" y="16"/>
                  </a:cubicBezTo>
                  <a:cubicBezTo>
                    <a:pt x="0" y="333"/>
                    <a:pt x="0" y="333"/>
                    <a:pt x="0" y="333"/>
                  </a:cubicBezTo>
                  <a:cubicBezTo>
                    <a:pt x="0" y="342"/>
                    <a:pt x="7" y="349"/>
                    <a:pt x="16" y="349"/>
                  </a:cubicBezTo>
                  <a:cubicBezTo>
                    <a:pt x="63" y="349"/>
                    <a:pt x="63" y="349"/>
                    <a:pt x="63" y="349"/>
                  </a:cubicBezTo>
                  <a:cubicBezTo>
                    <a:pt x="70" y="368"/>
                    <a:pt x="88" y="381"/>
                    <a:pt x="110" y="381"/>
                  </a:cubicBezTo>
                  <a:cubicBezTo>
                    <a:pt x="131" y="381"/>
                    <a:pt x="149" y="368"/>
                    <a:pt x="157" y="349"/>
                  </a:cubicBezTo>
                  <a:cubicBezTo>
                    <a:pt x="245" y="349"/>
                    <a:pt x="245" y="349"/>
                    <a:pt x="245" y="349"/>
                  </a:cubicBezTo>
                  <a:cubicBezTo>
                    <a:pt x="254" y="349"/>
                    <a:pt x="261" y="342"/>
                    <a:pt x="261" y="333"/>
                  </a:cubicBezTo>
                  <a:cubicBezTo>
                    <a:pt x="261" y="16"/>
                    <a:pt x="261" y="16"/>
                    <a:pt x="261" y="16"/>
                  </a:cubicBezTo>
                  <a:cubicBezTo>
                    <a:pt x="261" y="7"/>
                    <a:pt x="254" y="0"/>
                    <a:pt x="245" y="0"/>
                  </a:cubicBezTo>
                  <a:lnTo>
                    <a:pt x="16" y="0"/>
                  </a:lnTo>
                  <a:close/>
                  <a:moveTo>
                    <a:pt x="229" y="317"/>
                  </a:moveTo>
                  <a:cubicBezTo>
                    <a:pt x="158" y="317"/>
                    <a:pt x="158" y="317"/>
                    <a:pt x="158" y="317"/>
                  </a:cubicBezTo>
                  <a:cubicBezTo>
                    <a:pt x="152" y="296"/>
                    <a:pt x="133" y="280"/>
                    <a:pt x="110" y="280"/>
                  </a:cubicBezTo>
                  <a:cubicBezTo>
                    <a:pt x="87" y="280"/>
                    <a:pt x="67" y="296"/>
                    <a:pt x="61" y="317"/>
                  </a:cubicBezTo>
                  <a:cubicBezTo>
                    <a:pt x="32" y="317"/>
                    <a:pt x="32" y="317"/>
                    <a:pt x="32" y="317"/>
                  </a:cubicBezTo>
                  <a:cubicBezTo>
                    <a:pt x="32" y="32"/>
                    <a:pt x="32" y="32"/>
                    <a:pt x="32" y="32"/>
                  </a:cubicBezTo>
                  <a:cubicBezTo>
                    <a:pt x="229" y="32"/>
                    <a:pt x="229" y="32"/>
                    <a:pt x="229" y="32"/>
                  </a:cubicBezTo>
                  <a:lnTo>
                    <a:pt x="229" y="317"/>
                  </a:lnTo>
                  <a:close/>
                  <a:moveTo>
                    <a:pt x="111" y="349"/>
                  </a:moveTo>
                  <a:cubicBezTo>
                    <a:pt x="111" y="349"/>
                    <a:pt x="110" y="349"/>
                    <a:pt x="110" y="349"/>
                  </a:cubicBezTo>
                  <a:cubicBezTo>
                    <a:pt x="109" y="349"/>
                    <a:pt x="109" y="349"/>
                    <a:pt x="108" y="349"/>
                  </a:cubicBezTo>
                  <a:cubicBezTo>
                    <a:pt x="100" y="348"/>
                    <a:pt x="93" y="342"/>
                    <a:pt x="92" y="333"/>
                  </a:cubicBezTo>
                  <a:cubicBezTo>
                    <a:pt x="91" y="332"/>
                    <a:pt x="91" y="332"/>
                    <a:pt x="91" y="331"/>
                  </a:cubicBezTo>
                  <a:cubicBezTo>
                    <a:pt x="91" y="325"/>
                    <a:pt x="94" y="321"/>
                    <a:pt x="97" y="317"/>
                  </a:cubicBezTo>
                  <a:cubicBezTo>
                    <a:pt x="101" y="314"/>
                    <a:pt x="105" y="312"/>
                    <a:pt x="110" y="312"/>
                  </a:cubicBezTo>
                  <a:cubicBezTo>
                    <a:pt x="115" y="312"/>
                    <a:pt x="119" y="314"/>
                    <a:pt x="122" y="317"/>
                  </a:cubicBezTo>
                  <a:cubicBezTo>
                    <a:pt x="126" y="321"/>
                    <a:pt x="128" y="325"/>
                    <a:pt x="128" y="331"/>
                  </a:cubicBezTo>
                  <a:cubicBezTo>
                    <a:pt x="128" y="332"/>
                    <a:pt x="128" y="332"/>
                    <a:pt x="128" y="333"/>
                  </a:cubicBezTo>
                  <a:cubicBezTo>
                    <a:pt x="127" y="342"/>
                    <a:pt x="120" y="348"/>
                    <a:pt x="111"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19">
              <a:extLst>
                <a:ext uri="{FF2B5EF4-FFF2-40B4-BE49-F238E27FC236}">
                  <a16:creationId xmlns:a16="http://schemas.microsoft.com/office/drawing/2014/main" id="{AD693A95-622F-4725-B35F-76F51C68A67B}"/>
                </a:ext>
              </a:extLst>
            </p:cNvPr>
            <p:cNvSpPr>
              <a:spLocks/>
            </p:cNvSpPr>
            <p:nvPr/>
          </p:nvSpPr>
          <p:spPr bwMode="auto">
            <a:xfrm>
              <a:off x="12692063" y="5481638"/>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8"/>
                    <a:pt x="155" y="0"/>
                    <a:pt x="146" y="0"/>
                  </a:cubicBezTo>
                  <a:cubicBezTo>
                    <a:pt x="16" y="0"/>
                    <a:pt x="16" y="0"/>
                    <a:pt x="16" y="0"/>
                  </a:cubicBezTo>
                  <a:cubicBezTo>
                    <a:pt x="7" y="0"/>
                    <a:pt x="0" y="8"/>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20">
              <a:extLst>
                <a:ext uri="{FF2B5EF4-FFF2-40B4-BE49-F238E27FC236}">
                  <a16:creationId xmlns:a16="http://schemas.microsoft.com/office/drawing/2014/main" id="{F718A63A-AAC1-44D8-B08E-C72734731AC0}"/>
                </a:ext>
              </a:extLst>
            </p:cNvPr>
            <p:cNvSpPr>
              <a:spLocks/>
            </p:cNvSpPr>
            <p:nvPr/>
          </p:nvSpPr>
          <p:spPr bwMode="auto">
            <a:xfrm>
              <a:off x="12692063" y="5538788"/>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7"/>
                    <a:pt x="155" y="0"/>
                    <a:pt x="146"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21">
              <a:extLst>
                <a:ext uri="{FF2B5EF4-FFF2-40B4-BE49-F238E27FC236}">
                  <a16:creationId xmlns:a16="http://schemas.microsoft.com/office/drawing/2014/main" id="{EF40A4B8-67DB-45E3-A32A-0CC013167E19}"/>
                </a:ext>
              </a:extLst>
            </p:cNvPr>
            <p:cNvSpPr>
              <a:spLocks/>
            </p:cNvSpPr>
            <p:nvPr/>
          </p:nvSpPr>
          <p:spPr bwMode="auto">
            <a:xfrm>
              <a:off x="12692063" y="5648325"/>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4"/>
                    <a:pt x="162" y="16"/>
                  </a:cubicBezTo>
                  <a:cubicBezTo>
                    <a:pt x="162" y="7"/>
                    <a:pt x="155" y="0"/>
                    <a:pt x="146" y="0"/>
                  </a:cubicBezTo>
                  <a:cubicBezTo>
                    <a:pt x="16" y="0"/>
                    <a:pt x="16" y="0"/>
                    <a:pt x="16" y="0"/>
                  </a:cubicBezTo>
                  <a:cubicBezTo>
                    <a:pt x="7" y="0"/>
                    <a:pt x="0" y="7"/>
                    <a:pt x="0" y="16"/>
                  </a:cubicBezTo>
                  <a:cubicBezTo>
                    <a:pt x="0" y="24"/>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2">
              <a:extLst>
                <a:ext uri="{FF2B5EF4-FFF2-40B4-BE49-F238E27FC236}">
                  <a16:creationId xmlns:a16="http://schemas.microsoft.com/office/drawing/2014/main" id="{BFCB6ED3-4F80-40A5-A33C-C9E86F67F685}"/>
                </a:ext>
              </a:extLst>
            </p:cNvPr>
            <p:cNvSpPr>
              <a:spLocks/>
            </p:cNvSpPr>
            <p:nvPr/>
          </p:nvSpPr>
          <p:spPr bwMode="auto">
            <a:xfrm>
              <a:off x="12692063" y="5592763"/>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7"/>
                    <a:pt x="155" y="0"/>
                    <a:pt x="146"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23">
              <a:extLst>
                <a:ext uri="{FF2B5EF4-FFF2-40B4-BE49-F238E27FC236}">
                  <a16:creationId xmlns:a16="http://schemas.microsoft.com/office/drawing/2014/main" id="{0292BEC6-19C7-4022-8BA7-1408719D2534}"/>
                </a:ext>
              </a:extLst>
            </p:cNvPr>
            <p:cNvSpPr>
              <a:spLocks/>
            </p:cNvSpPr>
            <p:nvPr/>
          </p:nvSpPr>
          <p:spPr bwMode="auto">
            <a:xfrm>
              <a:off x="12692063" y="5703888"/>
              <a:ext cx="153988" cy="39687"/>
            </a:xfrm>
            <a:custGeom>
              <a:avLst/>
              <a:gdLst>
                <a:gd name="T0" fmla="*/ 16 w 124"/>
                <a:gd name="T1" fmla="*/ 32 h 32"/>
                <a:gd name="T2" fmla="*/ 108 w 124"/>
                <a:gd name="T3" fmla="*/ 32 h 32"/>
                <a:gd name="T4" fmla="*/ 124 w 124"/>
                <a:gd name="T5" fmla="*/ 16 h 32"/>
                <a:gd name="T6" fmla="*/ 108 w 124"/>
                <a:gd name="T7" fmla="*/ 0 h 32"/>
                <a:gd name="T8" fmla="*/ 16 w 124"/>
                <a:gd name="T9" fmla="*/ 0 h 32"/>
                <a:gd name="T10" fmla="*/ 0 w 124"/>
                <a:gd name="T11" fmla="*/ 16 h 32"/>
                <a:gd name="T12" fmla="*/ 16 w 12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4" h="32">
                  <a:moveTo>
                    <a:pt x="16" y="32"/>
                  </a:moveTo>
                  <a:cubicBezTo>
                    <a:pt x="108" y="32"/>
                    <a:pt x="108" y="32"/>
                    <a:pt x="108" y="32"/>
                  </a:cubicBezTo>
                  <a:cubicBezTo>
                    <a:pt x="117" y="32"/>
                    <a:pt x="124" y="25"/>
                    <a:pt x="124" y="16"/>
                  </a:cubicBezTo>
                  <a:cubicBezTo>
                    <a:pt x="124" y="7"/>
                    <a:pt x="117" y="0"/>
                    <a:pt x="108"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4">
              <a:extLst>
                <a:ext uri="{FF2B5EF4-FFF2-40B4-BE49-F238E27FC236}">
                  <a16:creationId xmlns:a16="http://schemas.microsoft.com/office/drawing/2014/main" id="{D56602FF-F545-483A-9A5A-E58D97754CA2}"/>
                </a:ext>
              </a:extLst>
            </p:cNvPr>
            <p:cNvSpPr>
              <a:spLocks/>
            </p:cNvSpPr>
            <p:nvPr/>
          </p:nvSpPr>
          <p:spPr bwMode="auto">
            <a:xfrm>
              <a:off x="12998450" y="5410200"/>
              <a:ext cx="352425" cy="327025"/>
            </a:xfrm>
            <a:custGeom>
              <a:avLst/>
              <a:gdLst>
                <a:gd name="T0" fmla="*/ 16 w 283"/>
                <a:gd name="T1" fmla="*/ 0 h 263"/>
                <a:gd name="T2" fmla="*/ 0 w 283"/>
                <a:gd name="T3" fmla="*/ 16 h 263"/>
                <a:gd name="T4" fmla="*/ 0 w 283"/>
                <a:gd name="T5" fmla="*/ 247 h 263"/>
                <a:gd name="T6" fmla="*/ 16 w 283"/>
                <a:gd name="T7" fmla="*/ 263 h 263"/>
                <a:gd name="T8" fmla="*/ 267 w 283"/>
                <a:gd name="T9" fmla="*/ 263 h 263"/>
                <a:gd name="T10" fmla="*/ 283 w 283"/>
                <a:gd name="T11" fmla="*/ 247 h 263"/>
                <a:gd name="T12" fmla="*/ 267 w 283"/>
                <a:gd name="T13" fmla="*/ 231 h 263"/>
                <a:gd name="T14" fmla="*/ 32 w 283"/>
                <a:gd name="T15" fmla="*/ 231 h 263"/>
                <a:gd name="T16" fmla="*/ 32 w 283"/>
                <a:gd name="T17" fmla="*/ 16 h 263"/>
                <a:gd name="T18" fmla="*/ 16 w 283"/>
                <a:gd name="T1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63">
                  <a:moveTo>
                    <a:pt x="16" y="0"/>
                  </a:moveTo>
                  <a:cubicBezTo>
                    <a:pt x="7" y="0"/>
                    <a:pt x="0" y="8"/>
                    <a:pt x="0" y="16"/>
                  </a:cubicBezTo>
                  <a:cubicBezTo>
                    <a:pt x="0" y="247"/>
                    <a:pt x="0" y="247"/>
                    <a:pt x="0" y="247"/>
                  </a:cubicBezTo>
                  <a:cubicBezTo>
                    <a:pt x="0" y="256"/>
                    <a:pt x="7" y="263"/>
                    <a:pt x="16" y="263"/>
                  </a:cubicBezTo>
                  <a:cubicBezTo>
                    <a:pt x="267" y="263"/>
                    <a:pt x="267" y="263"/>
                    <a:pt x="267" y="263"/>
                  </a:cubicBezTo>
                  <a:cubicBezTo>
                    <a:pt x="276" y="263"/>
                    <a:pt x="283" y="256"/>
                    <a:pt x="283" y="247"/>
                  </a:cubicBezTo>
                  <a:cubicBezTo>
                    <a:pt x="283" y="238"/>
                    <a:pt x="276" y="231"/>
                    <a:pt x="267" y="231"/>
                  </a:cubicBezTo>
                  <a:cubicBezTo>
                    <a:pt x="32" y="231"/>
                    <a:pt x="32" y="231"/>
                    <a:pt x="32" y="231"/>
                  </a:cubicBezTo>
                  <a:cubicBezTo>
                    <a:pt x="32" y="16"/>
                    <a:pt x="32" y="16"/>
                    <a:pt x="32" y="16"/>
                  </a:cubicBezTo>
                  <a:cubicBezTo>
                    <a:pt x="32"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45">
              <a:extLst>
                <a:ext uri="{FF2B5EF4-FFF2-40B4-BE49-F238E27FC236}">
                  <a16:creationId xmlns:a16="http://schemas.microsoft.com/office/drawing/2014/main" id="{999EAA84-7E04-4DBD-86E4-E06EE82069BA}"/>
                </a:ext>
              </a:extLst>
            </p:cNvPr>
            <p:cNvSpPr>
              <a:spLocks/>
            </p:cNvSpPr>
            <p:nvPr/>
          </p:nvSpPr>
          <p:spPr bwMode="auto">
            <a:xfrm>
              <a:off x="13042900" y="5376863"/>
              <a:ext cx="328613" cy="268287"/>
            </a:xfrm>
            <a:custGeom>
              <a:avLst/>
              <a:gdLst>
                <a:gd name="T0" fmla="*/ 244 w 264"/>
                <a:gd name="T1" fmla="*/ 0 h 215"/>
                <a:gd name="T2" fmla="*/ 201 w 264"/>
                <a:gd name="T3" fmla="*/ 3 h 215"/>
                <a:gd name="T4" fmla="*/ 186 w 264"/>
                <a:gd name="T5" fmla="*/ 20 h 215"/>
                <a:gd name="T6" fmla="*/ 203 w 264"/>
                <a:gd name="T7" fmla="*/ 35 h 215"/>
                <a:gd name="T8" fmla="*/ 206 w 264"/>
                <a:gd name="T9" fmla="*/ 35 h 215"/>
                <a:gd name="T10" fmla="*/ 133 w 264"/>
                <a:gd name="T11" fmla="*/ 127 h 215"/>
                <a:gd name="T12" fmla="*/ 104 w 264"/>
                <a:gd name="T13" fmla="*/ 95 h 215"/>
                <a:gd name="T14" fmla="*/ 92 w 264"/>
                <a:gd name="T15" fmla="*/ 90 h 215"/>
                <a:gd name="T16" fmla="*/ 80 w 264"/>
                <a:gd name="T17" fmla="*/ 96 h 215"/>
                <a:gd name="T18" fmla="*/ 5 w 264"/>
                <a:gd name="T19" fmla="*/ 189 h 215"/>
                <a:gd name="T20" fmla="*/ 8 w 264"/>
                <a:gd name="T21" fmla="*/ 211 h 215"/>
                <a:gd name="T22" fmla="*/ 18 w 264"/>
                <a:gd name="T23" fmla="*/ 215 h 215"/>
                <a:gd name="T24" fmla="*/ 30 w 264"/>
                <a:gd name="T25" fmla="*/ 209 h 215"/>
                <a:gd name="T26" fmla="*/ 93 w 264"/>
                <a:gd name="T27" fmla="*/ 131 h 215"/>
                <a:gd name="T28" fmla="*/ 122 w 264"/>
                <a:gd name="T29" fmla="*/ 162 h 215"/>
                <a:gd name="T30" fmla="*/ 135 w 264"/>
                <a:gd name="T31" fmla="*/ 167 h 215"/>
                <a:gd name="T32" fmla="*/ 147 w 264"/>
                <a:gd name="T33" fmla="*/ 161 h 215"/>
                <a:gd name="T34" fmla="*/ 231 w 264"/>
                <a:gd name="T35" fmla="*/ 55 h 215"/>
                <a:gd name="T36" fmla="*/ 232 w 264"/>
                <a:gd name="T37" fmla="*/ 60 h 215"/>
                <a:gd name="T38" fmla="*/ 248 w 264"/>
                <a:gd name="T39" fmla="*/ 75 h 215"/>
                <a:gd name="T40" fmla="*/ 249 w 264"/>
                <a:gd name="T41" fmla="*/ 75 h 215"/>
                <a:gd name="T42" fmla="*/ 264 w 264"/>
                <a:gd name="T43" fmla="*/ 58 h 215"/>
                <a:gd name="T44" fmla="*/ 261 w 264"/>
                <a:gd name="T45" fmla="*/ 15 h 215"/>
                <a:gd name="T46" fmla="*/ 244 w 264"/>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 h="215">
                  <a:moveTo>
                    <a:pt x="244" y="0"/>
                  </a:moveTo>
                  <a:cubicBezTo>
                    <a:pt x="201" y="3"/>
                    <a:pt x="201" y="3"/>
                    <a:pt x="201" y="3"/>
                  </a:cubicBezTo>
                  <a:cubicBezTo>
                    <a:pt x="192" y="4"/>
                    <a:pt x="186" y="12"/>
                    <a:pt x="186" y="20"/>
                  </a:cubicBezTo>
                  <a:cubicBezTo>
                    <a:pt x="187" y="29"/>
                    <a:pt x="194" y="36"/>
                    <a:pt x="203" y="35"/>
                  </a:cubicBezTo>
                  <a:cubicBezTo>
                    <a:pt x="206" y="35"/>
                    <a:pt x="206" y="35"/>
                    <a:pt x="206" y="35"/>
                  </a:cubicBezTo>
                  <a:cubicBezTo>
                    <a:pt x="133" y="127"/>
                    <a:pt x="133" y="127"/>
                    <a:pt x="133" y="127"/>
                  </a:cubicBezTo>
                  <a:cubicBezTo>
                    <a:pt x="104" y="95"/>
                    <a:pt x="104" y="95"/>
                    <a:pt x="104" y="95"/>
                  </a:cubicBezTo>
                  <a:cubicBezTo>
                    <a:pt x="101" y="92"/>
                    <a:pt x="97" y="90"/>
                    <a:pt x="92" y="90"/>
                  </a:cubicBezTo>
                  <a:cubicBezTo>
                    <a:pt x="87" y="91"/>
                    <a:pt x="83" y="93"/>
                    <a:pt x="80" y="96"/>
                  </a:cubicBezTo>
                  <a:cubicBezTo>
                    <a:pt x="5" y="189"/>
                    <a:pt x="5" y="189"/>
                    <a:pt x="5" y="189"/>
                  </a:cubicBezTo>
                  <a:cubicBezTo>
                    <a:pt x="0" y="196"/>
                    <a:pt x="1" y="206"/>
                    <a:pt x="8" y="211"/>
                  </a:cubicBezTo>
                  <a:cubicBezTo>
                    <a:pt x="11" y="214"/>
                    <a:pt x="14" y="215"/>
                    <a:pt x="18" y="215"/>
                  </a:cubicBezTo>
                  <a:cubicBezTo>
                    <a:pt x="22" y="215"/>
                    <a:pt x="27" y="213"/>
                    <a:pt x="30" y="209"/>
                  </a:cubicBezTo>
                  <a:cubicBezTo>
                    <a:pt x="93" y="131"/>
                    <a:pt x="93" y="131"/>
                    <a:pt x="93" y="131"/>
                  </a:cubicBezTo>
                  <a:cubicBezTo>
                    <a:pt x="122" y="162"/>
                    <a:pt x="122" y="162"/>
                    <a:pt x="122" y="162"/>
                  </a:cubicBezTo>
                  <a:cubicBezTo>
                    <a:pt x="126" y="166"/>
                    <a:pt x="130" y="168"/>
                    <a:pt x="135" y="167"/>
                  </a:cubicBezTo>
                  <a:cubicBezTo>
                    <a:pt x="140" y="167"/>
                    <a:pt x="144" y="165"/>
                    <a:pt x="147" y="161"/>
                  </a:cubicBezTo>
                  <a:cubicBezTo>
                    <a:pt x="231" y="55"/>
                    <a:pt x="231" y="55"/>
                    <a:pt x="231" y="55"/>
                  </a:cubicBezTo>
                  <a:cubicBezTo>
                    <a:pt x="232" y="60"/>
                    <a:pt x="232" y="60"/>
                    <a:pt x="232" y="60"/>
                  </a:cubicBezTo>
                  <a:cubicBezTo>
                    <a:pt x="232" y="68"/>
                    <a:pt x="239" y="75"/>
                    <a:pt x="248" y="75"/>
                  </a:cubicBezTo>
                  <a:cubicBezTo>
                    <a:pt x="248" y="75"/>
                    <a:pt x="248" y="75"/>
                    <a:pt x="249" y="75"/>
                  </a:cubicBezTo>
                  <a:cubicBezTo>
                    <a:pt x="257" y="74"/>
                    <a:pt x="264" y="67"/>
                    <a:pt x="264" y="58"/>
                  </a:cubicBezTo>
                  <a:cubicBezTo>
                    <a:pt x="261" y="15"/>
                    <a:pt x="261" y="15"/>
                    <a:pt x="261" y="15"/>
                  </a:cubicBezTo>
                  <a:cubicBezTo>
                    <a:pt x="260" y="6"/>
                    <a:pt x="252"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146">
              <a:extLst>
                <a:ext uri="{FF2B5EF4-FFF2-40B4-BE49-F238E27FC236}">
                  <a16:creationId xmlns:a16="http://schemas.microsoft.com/office/drawing/2014/main" id="{675EB695-8889-45A0-BC3A-8C32E289D613}"/>
                </a:ext>
              </a:extLst>
            </p:cNvPr>
            <p:cNvSpPr>
              <a:spLocks noChangeArrowheads="1"/>
            </p:cNvSpPr>
            <p:nvPr/>
          </p:nvSpPr>
          <p:spPr bwMode="auto">
            <a:xfrm>
              <a:off x="13281025" y="5564188"/>
              <a:ext cx="23813"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Rectangle 147">
              <a:extLst>
                <a:ext uri="{FF2B5EF4-FFF2-40B4-BE49-F238E27FC236}">
                  <a16:creationId xmlns:a16="http://schemas.microsoft.com/office/drawing/2014/main" id="{C0984FDB-5E87-467E-992B-BCE6DD4C5A7D}"/>
                </a:ext>
              </a:extLst>
            </p:cNvPr>
            <p:cNvSpPr>
              <a:spLocks noChangeArrowheads="1"/>
            </p:cNvSpPr>
            <p:nvPr/>
          </p:nvSpPr>
          <p:spPr bwMode="auto">
            <a:xfrm>
              <a:off x="13130213" y="5613400"/>
              <a:ext cx="22225" cy="746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Rectangle 148">
              <a:extLst>
                <a:ext uri="{FF2B5EF4-FFF2-40B4-BE49-F238E27FC236}">
                  <a16:creationId xmlns:a16="http://schemas.microsoft.com/office/drawing/2014/main" id="{0F0A2189-2754-430A-9EE9-1B428ED6F505}"/>
                </a:ext>
              </a:extLst>
            </p:cNvPr>
            <p:cNvSpPr>
              <a:spLocks noChangeArrowheads="1"/>
            </p:cNvSpPr>
            <p:nvPr/>
          </p:nvSpPr>
          <p:spPr bwMode="auto">
            <a:xfrm>
              <a:off x="13054013" y="5651500"/>
              <a:ext cx="222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Rectangle 149">
              <a:extLst>
                <a:ext uri="{FF2B5EF4-FFF2-40B4-BE49-F238E27FC236}">
                  <a16:creationId xmlns:a16="http://schemas.microsoft.com/office/drawing/2014/main" id="{7F40D558-8C4A-489E-AA9A-86191543C1CC}"/>
                </a:ext>
              </a:extLst>
            </p:cNvPr>
            <p:cNvSpPr>
              <a:spLocks noChangeArrowheads="1"/>
            </p:cNvSpPr>
            <p:nvPr/>
          </p:nvSpPr>
          <p:spPr bwMode="auto">
            <a:xfrm>
              <a:off x="13204825" y="5591175"/>
              <a:ext cx="23813"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97">
              <a:extLst>
                <a:ext uri="{FF2B5EF4-FFF2-40B4-BE49-F238E27FC236}">
                  <a16:creationId xmlns:a16="http://schemas.microsoft.com/office/drawing/2014/main" id="{B35F1A28-0BF1-4BAC-A62C-ADD49C25F8EF}"/>
                </a:ext>
              </a:extLst>
            </p:cNvPr>
            <p:cNvSpPr>
              <a:spLocks noEditPoints="1"/>
            </p:cNvSpPr>
            <p:nvPr/>
          </p:nvSpPr>
          <p:spPr bwMode="auto">
            <a:xfrm>
              <a:off x="13168313" y="5761038"/>
              <a:ext cx="125413" cy="125412"/>
            </a:xfrm>
            <a:custGeom>
              <a:avLst/>
              <a:gdLst>
                <a:gd name="T0" fmla="*/ 0 w 101"/>
                <a:gd name="T1" fmla="*/ 51 h 101"/>
                <a:gd name="T2" fmla="*/ 50 w 101"/>
                <a:gd name="T3" fmla="*/ 101 h 101"/>
                <a:gd name="T4" fmla="*/ 101 w 101"/>
                <a:gd name="T5" fmla="*/ 51 h 101"/>
                <a:gd name="T6" fmla="*/ 50 w 101"/>
                <a:gd name="T7" fmla="*/ 0 h 101"/>
                <a:gd name="T8" fmla="*/ 0 w 101"/>
                <a:gd name="T9" fmla="*/ 51 h 101"/>
                <a:gd name="T10" fmla="*/ 50 w 101"/>
                <a:gd name="T11" fmla="*/ 69 h 101"/>
                <a:gd name="T12" fmla="*/ 32 w 101"/>
                <a:gd name="T13" fmla="*/ 51 h 101"/>
                <a:gd name="T14" fmla="*/ 50 w 101"/>
                <a:gd name="T15" fmla="*/ 32 h 101"/>
                <a:gd name="T16" fmla="*/ 69 w 101"/>
                <a:gd name="T17" fmla="*/ 51 h 101"/>
                <a:gd name="T18" fmla="*/ 50 w 101"/>
                <a:gd name="T19"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1">
                  <a:moveTo>
                    <a:pt x="0" y="51"/>
                  </a:moveTo>
                  <a:cubicBezTo>
                    <a:pt x="0" y="79"/>
                    <a:pt x="22" y="101"/>
                    <a:pt x="50" y="101"/>
                  </a:cubicBezTo>
                  <a:cubicBezTo>
                    <a:pt x="78" y="101"/>
                    <a:pt x="101" y="79"/>
                    <a:pt x="101" y="51"/>
                  </a:cubicBezTo>
                  <a:cubicBezTo>
                    <a:pt x="101" y="23"/>
                    <a:pt x="78" y="0"/>
                    <a:pt x="50" y="0"/>
                  </a:cubicBezTo>
                  <a:cubicBezTo>
                    <a:pt x="22" y="0"/>
                    <a:pt x="0" y="23"/>
                    <a:pt x="0" y="51"/>
                  </a:cubicBezTo>
                  <a:close/>
                  <a:moveTo>
                    <a:pt x="50" y="69"/>
                  </a:moveTo>
                  <a:cubicBezTo>
                    <a:pt x="40" y="69"/>
                    <a:pt x="32" y="61"/>
                    <a:pt x="32" y="51"/>
                  </a:cubicBezTo>
                  <a:cubicBezTo>
                    <a:pt x="32" y="41"/>
                    <a:pt x="40" y="32"/>
                    <a:pt x="50" y="32"/>
                  </a:cubicBezTo>
                  <a:cubicBezTo>
                    <a:pt x="60" y="32"/>
                    <a:pt x="69" y="41"/>
                    <a:pt x="69" y="51"/>
                  </a:cubicBezTo>
                  <a:cubicBezTo>
                    <a:pt x="69" y="61"/>
                    <a:pt x="60" y="69"/>
                    <a:pt x="5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98">
              <a:extLst>
                <a:ext uri="{FF2B5EF4-FFF2-40B4-BE49-F238E27FC236}">
                  <a16:creationId xmlns:a16="http://schemas.microsoft.com/office/drawing/2014/main" id="{8D09761A-E279-401C-B208-3B0AE3F0B942}"/>
                </a:ext>
              </a:extLst>
            </p:cNvPr>
            <p:cNvSpPr>
              <a:spLocks noEditPoints="1"/>
            </p:cNvSpPr>
            <p:nvPr/>
          </p:nvSpPr>
          <p:spPr bwMode="auto">
            <a:xfrm>
              <a:off x="12639675" y="5897563"/>
              <a:ext cx="722313" cy="180975"/>
            </a:xfrm>
            <a:custGeom>
              <a:avLst/>
              <a:gdLst>
                <a:gd name="T0" fmla="*/ 476 w 581"/>
                <a:gd name="T1" fmla="*/ 0 h 146"/>
                <a:gd name="T2" fmla="*/ 475 w 581"/>
                <a:gd name="T3" fmla="*/ 0 h 146"/>
                <a:gd name="T4" fmla="*/ 411 w 581"/>
                <a:gd name="T5" fmla="*/ 60 h 146"/>
                <a:gd name="T6" fmla="*/ 181 w 581"/>
                <a:gd name="T7" fmla="*/ 60 h 146"/>
                <a:gd name="T8" fmla="*/ 117 w 581"/>
                <a:gd name="T9" fmla="*/ 0 h 146"/>
                <a:gd name="T10" fmla="*/ 116 w 581"/>
                <a:gd name="T11" fmla="*/ 0 h 146"/>
                <a:gd name="T12" fmla="*/ 52 w 581"/>
                <a:gd name="T13" fmla="*/ 60 h 146"/>
                <a:gd name="T14" fmla="*/ 0 w 581"/>
                <a:gd name="T15" fmla="*/ 60 h 146"/>
                <a:gd name="T16" fmla="*/ 0 w 581"/>
                <a:gd name="T17" fmla="*/ 146 h 146"/>
                <a:gd name="T18" fmla="*/ 52 w 581"/>
                <a:gd name="T19" fmla="*/ 146 h 146"/>
                <a:gd name="T20" fmla="*/ 182 w 581"/>
                <a:gd name="T21" fmla="*/ 146 h 146"/>
                <a:gd name="T22" fmla="*/ 410 w 581"/>
                <a:gd name="T23" fmla="*/ 146 h 146"/>
                <a:gd name="T24" fmla="*/ 540 w 581"/>
                <a:gd name="T25" fmla="*/ 146 h 146"/>
                <a:gd name="T26" fmla="*/ 581 w 581"/>
                <a:gd name="T27" fmla="*/ 146 h 146"/>
                <a:gd name="T28" fmla="*/ 581 w 581"/>
                <a:gd name="T29" fmla="*/ 60 h 146"/>
                <a:gd name="T30" fmla="*/ 540 w 581"/>
                <a:gd name="T31" fmla="*/ 60 h 146"/>
                <a:gd name="T32" fmla="*/ 476 w 581"/>
                <a:gd name="T33" fmla="*/ 0 h 146"/>
                <a:gd name="T34" fmla="*/ 549 w 581"/>
                <a:gd name="T35" fmla="*/ 114 h 146"/>
                <a:gd name="T36" fmla="*/ 540 w 581"/>
                <a:gd name="T37" fmla="*/ 114 h 146"/>
                <a:gd name="T38" fmla="*/ 524 w 581"/>
                <a:gd name="T39" fmla="*/ 114 h 146"/>
                <a:gd name="T40" fmla="*/ 508 w 581"/>
                <a:gd name="T41" fmla="*/ 114 h 146"/>
                <a:gd name="T42" fmla="*/ 442 w 581"/>
                <a:gd name="T43" fmla="*/ 114 h 146"/>
                <a:gd name="T44" fmla="*/ 426 w 581"/>
                <a:gd name="T45" fmla="*/ 114 h 146"/>
                <a:gd name="T46" fmla="*/ 410 w 581"/>
                <a:gd name="T47" fmla="*/ 114 h 146"/>
                <a:gd name="T48" fmla="*/ 182 w 581"/>
                <a:gd name="T49" fmla="*/ 114 h 146"/>
                <a:gd name="T50" fmla="*/ 166 w 581"/>
                <a:gd name="T51" fmla="*/ 114 h 146"/>
                <a:gd name="T52" fmla="*/ 150 w 581"/>
                <a:gd name="T53" fmla="*/ 114 h 146"/>
                <a:gd name="T54" fmla="*/ 84 w 581"/>
                <a:gd name="T55" fmla="*/ 114 h 146"/>
                <a:gd name="T56" fmla="*/ 68 w 581"/>
                <a:gd name="T57" fmla="*/ 114 h 146"/>
                <a:gd name="T58" fmla="*/ 52 w 581"/>
                <a:gd name="T59" fmla="*/ 114 h 146"/>
                <a:gd name="T60" fmla="*/ 32 w 581"/>
                <a:gd name="T61" fmla="*/ 114 h 146"/>
                <a:gd name="T62" fmla="*/ 32 w 581"/>
                <a:gd name="T63" fmla="*/ 92 h 146"/>
                <a:gd name="T64" fmla="*/ 52 w 581"/>
                <a:gd name="T65" fmla="*/ 92 h 146"/>
                <a:gd name="T66" fmla="*/ 68 w 581"/>
                <a:gd name="T67" fmla="*/ 92 h 146"/>
                <a:gd name="T68" fmla="*/ 84 w 581"/>
                <a:gd name="T69" fmla="*/ 92 h 146"/>
                <a:gd name="T70" fmla="*/ 150 w 581"/>
                <a:gd name="T71" fmla="*/ 92 h 146"/>
                <a:gd name="T72" fmla="*/ 166 w 581"/>
                <a:gd name="T73" fmla="*/ 92 h 146"/>
                <a:gd name="T74" fmla="*/ 182 w 581"/>
                <a:gd name="T75" fmla="*/ 92 h 146"/>
                <a:gd name="T76" fmla="*/ 410 w 581"/>
                <a:gd name="T77" fmla="*/ 92 h 146"/>
                <a:gd name="T78" fmla="*/ 426 w 581"/>
                <a:gd name="T79" fmla="*/ 92 h 146"/>
                <a:gd name="T80" fmla="*/ 442 w 581"/>
                <a:gd name="T81" fmla="*/ 92 h 146"/>
                <a:gd name="T82" fmla="*/ 508 w 581"/>
                <a:gd name="T83" fmla="*/ 92 h 146"/>
                <a:gd name="T84" fmla="*/ 524 w 581"/>
                <a:gd name="T85" fmla="*/ 92 h 146"/>
                <a:gd name="T86" fmla="*/ 540 w 581"/>
                <a:gd name="T87" fmla="*/ 92 h 146"/>
                <a:gd name="T88" fmla="*/ 549 w 581"/>
                <a:gd name="T89" fmla="*/ 92 h 146"/>
                <a:gd name="T90" fmla="*/ 549 w 581"/>
                <a:gd name="T91" fmla="*/ 114 h 146"/>
                <a:gd name="T92" fmla="*/ 116 w 581"/>
                <a:gd name="T93" fmla="*/ 32 h 146"/>
                <a:gd name="T94" fmla="*/ 117 w 581"/>
                <a:gd name="T95" fmla="*/ 32 h 146"/>
                <a:gd name="T96" fmla="*/ 149 w 581"/>
                <a:gd name="T97" fmla="*/ 60 h 146"/>
                <a:gd name="T98" fmla="*/ 84 w 581"/>
                <a:gd name="T99" fmla="*/ 60 h 146"/>
                <a:gd name="T100" fmla="*/ 116 w 581"/>
                <a:gd name="T101" fmla="*/ 32 h 146"/>
                <a:gd name="T102" fmla="*/ 475 w 581"/>
                <a:gd name="T103" fmla="*/ 32 h 146"/>
                <a:gd name="T104" fmla="*/ 476 w 581"/>
                <a:gd name="T105" fmla="*/ 32 h 146"/>
                <a:gd name="T106" fmla="*/ 508 w 581"/>
                <a:gd name="T107" fmla="*/ 60 h 146"/>
                <a:gd name="T108" fmla="*/ 443 w 581"/>
                <a:gd name="T109" fmla="*/ 60 h 146"/>
                <a:gd name="T110" fmla="*/ 475 w 581"/>
                <a:gd name="T111" fmla="*/ 3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1" h="146">
                  <a:moveTo>
                    <a:pt x="476" y="0"/>
                  </a:moveTo>
                  <a:cubicBezTo>
                    <a:pt x="475" y="0"/>
                    <a:pt x="475" y="0"/>
                    <a:pt x="475" y="0"/>
                  </a:cubicBezTo>
                  <a:cubicBezTo>
                    <a:pt x="441" y="0"/>
                    <a:pt x="413" y="27"/>
                    <a:pt x="411" y="60"/>
                  </a:cubicBezTo>
                  <a:cubicBezTo>
                    <a:pt x="181" y="60"/>
                    <a:pt x="181" y="60"/>
                    <a:pt x="181" y="60"/>
                  </a:cubicBezTo>
                  <a:cubicBezTo>
                    <a:pt x="179" y="27"/>
                    <a:pt x="151" y="0"/>
                    <a:pt x="117" y="0"/>
                  </a:cubicBezTo>
                  <a:cubicBezTo>
                    <a:pt x="116" y="0"/>
                    <a:pt x="116" y="0"/>
                    <a:pt x="116" y="0"/>
                  </a:cubicBezTo>
                  <a:cubicBezTo>
                    <a:pt x="82" y="0"/>
                    <a:pt x="55" y="27"/>
                    <a:pt x="52" y="60"/>
                  </a:cubicBezTo>
                  <a:cubicBezTo>
                    <a:pt x="0" y="60"/>
                    <a:pt x="0" y="60"/>
                    <a:pt x="0" y="60"/>
                  </a:cubicBezTo>
                  <a:cubicBezTo>
                    <a:pt x="0" y="146"/>
                    <a:pt x="0" y="146"/>
                    <a:pt x="0" y="146"/>
                  </a:cubicBezTo>
                  <a:cubicBezTo>
                    <a:pt x="52" y="146"/>
                    <a:pt x="52" y="146"/>
                    <a:pt x="52" y="146"/>
                  </a:cubicBezTo>
                  <a:cubicBezTo>
                    <a:pt x="182" y="146"/>
                    <a:pt x="182" y="146"/>
                    <a:pt x="182" y="146"/>
                  </a:cubicBezTo>
                  <a:cubicBezTo>
                    <a:pt x="410" y="146"/>
                    <a:pt x="410" y="146"/>
                    <a:pt x="410" y="146"/>
                  </a:cubicBezTo>
                  <a:cubicBezTo>
                    <a:pt x="540" y="146"/>
                    <a:pt x="540" y="146"/>
                    <a:pt x="540" y="146"/>
                  </a:cubicBezTo>
                  <a:cubicBezTo>
                    <a:pt x="581" y="146"/>
                    <a:pt x="581" y="146"/>
                    <a:pt x="581" y="146"/>
                  </a:cubicBezTo>
                  <a:cubicBezTo>
                    <a:pt x="581" y="60"/>
                    <a:pt x="581" y="60"/>
                    <a:pt x="581" y="60"/>
                  </a:cubicBezTo>
                  <a:cubicBezTo>
                    <a:pt x="540" y="60"/>
                    <a:pt x="540" y="60"/>
                    <a:pt x="540" y="60"/>
                  </a:cubicBezTo>
                  <a:cubicBezTo>
                    <a:pt x="537" y="27"/>
                    <a:pt x="510" y="0"/>
                    <a:pt x="476" y="0"/>
                  </a:cubicBezTo>
                  <a:close/>
                  <a:moveTo>
                    <a:pt x="549" y="114"/>
                  </a:moveTo>
                  <a:cubicBezTo>
                    <a:pt x="540" y="114"/>
                    <a:pt x="540" y="114"/>
                    <a:pt x="540" y="114"/>
                  </a:cubicBezTo>
                  <a:cubicBezTo>
                    <a:pt x="524" y="114"/>
                    <a:pt x="524" y="114"/>
                    <a:pt x="524" y="114"/>
                  </a:cubicBezTo>
                  <a:cubicBezTo>
                    <a:pt x="508" y="114"/>
                    <a:pt x="508" y="114"/>
                    <a:pt x="508" y="114"/>
                  </a:cubicBezTo>
                  <a:cubicBezTo>
                    <a:pt x="442" y="114"/>
                    <a:pt x="442" y="114"/>
                    <a:pt x="442" y="114"/>
                  </a:cubicBezTo>
                  <a:cubicBezTo>
                    <a:pt x="426" y="114"/>
                    <a:pt x="426" y="114"/>
                    <a:pt x="426" y="114"/>
                  </a:cubicBezTo>
                  <a:cubicBezTo>
                    <a:pt x="410" y="114"/>
                    <a:pt x="410" y="114"/>
                    <a:pt x="410" y="114"/>
                  </a:cubicBezTo>
                  <a:cubicBezTo>
                    <a:pt x="182" y="114"/>
                    <a:pt x="182" y="114"/>
                    <a:pt x="182" y="114"/>
                  </a:cubicBezTo>
                  <a:cubicBezTo>
                    <a:pt x="166" y="114"/>
                    <a:pt x="166" y="114"/>
                    <a:pt x="166" y="114"/>
                  </a:cubicBezTo>
                  <a:cubicBezTo>
                    <a:pt x="150" y="114"/>
                    <a:pt x="150" y="114"/>
                    <a:pt x="150" y="114"/>
                  </a:cubicBezTo>
                  <a:cubicBezTo>
                    <a:pt x="84" y="114"/>
                    <a:pt x="84" y="114"/>
                    <a:pt x="84" y="114"/>
                  </a:cubicBezTo>
                  <a:cubicBezTo>
                    <a:pt x="68" y="114"/>
                    <a:pt x="68" y="114"/>
                    <a:pt x="68" y="114"/>
                  </a:cubicBezTo>
                  <a:cubicBezTo>
                    <a:pt x="52" y="114"/>
                    <a:pt x="52" y="114"/>
                    <a:pt x="52" y="114"/>
                  </a:cubicBezTo>
                  <a:cubicBezTo>
                    <a:pt x="32" y="114"/>
                    <a:pt x="32" y="114"/>
                    <a:pt x="32" y="114"/>
                  </a:cubicBezTo>
                  <a:cubicBezTo>
                    <a:pt x="32" y="92"/>
                    <a:pt x="32" y="92"/>
                    <a:pt x="32" y="92"/>
                  </a:cubicBezTo>
                  <a:cubicBezTo>
                    <a:pt x="52" y="92"/>
                    <a:pt x="52" y="92"/>
                    <a:pt x="52" y="92"/>
                  </a:cubicBezTo>
                  <a:cubicBezTo>
                    <a:pt x="68" y="92"/>
                    <a:pt x="68" y="92"/>
                    <a:pt x="68" y="92"/>
                  </a:cubicBezTo>
                  <a:cubicBezTo>
                    <a:pt x="84" y="92"/>
                    <a:pt x="84" y="92"/>
                    <a:pt x="84" y="92"/>
                  </a:cubicBezTo>
                  <a:cubicBezTo>
                    <a:pt x="150" y="92"/>
                    <a:pt x="150" y="92"/>
                    <a:pt x="150" y="92"/>
                  </a:cubicBezTo>
                  <a:cubicBezTo>
                    <a:pt x="166" y="92"/>
                    <a:pt x="166" y="92"/>
                    <a:pt x="166" y="92"/>
                  </a:cubicBezTo>
                  <a:cubicBezTo>
                    <a:pt x="182" y="92"/>
                    <a:pt x="182" y="92"/>
                    <a:pt x="182" y="92"/>
                  </a:cubicBezTo>
                  <a:cubicBezTo>
                    <a:pt x="410" y="92"/>
                    <a:pt x="410" y="92"/>
                    <a:pt x="410" y="92"/>
                  </a:cubicBezTo>
                  <a:cubicBezTo>
                    <a:pt x="426" y="92"/>
                    <a:pt x="426" y="92"/>
                    <a:pt x="426" y="92"/>
                  </a:cubicBezTo>
                  <a:cubicBezTo>
                    <a:pt x="442" y="92"/>
                    <a:pt x="442" y="92"/>
                    <a:pt x="442" y="92"/>
                  </a:cubicBezTo>
                  <a:cubicBezTo>
                    <a:pt x="508" y="92"/>
                    <a:pt x="508" y="92"/>
                    <a:pt x="508" y="92"/>
                  </a:cubicBezTo>
                  <a:cubicBezTo>
                    <a:pt x="524" y="92"/>
                    <a:pt x="524" y="92"/>
                    <a:pt x="524" y="92"/>
                  </a:cubicBezTo>
                  <a:cubicBezTo>
                    <a:pt x="540" y="92"/>
                    <a:pt x="540" y="92"/>
                    <a:pt x="540" y="92"/>
                  </a:cubicBezTo>
                  <a:cubicBezTo>
                    <a:pt x="549" y="92"/>
                    <a:pt x="549" y="92"/>
                    <a:pt x="549" y="92"/>
                  </a:cubicBezTo>
                  <a:lnTo>
                    <a:pt x="549" y="114"/>
                  </a:lnTo>
                  <a:close/>
                  <a:moveTo>
                    <a:pt x="116" y="32"/>
                  </a:moveTo>
                  <a:cubicBezTo>
                    <a:pt x="117" y="32"/>
                    <a:pt x="117" y="32"/>
                    <a:pt x="117" y="32"/>
                  </a:cubicBezTo>
                  <a:cubicBezTo>
                    <a:pt x="134" y="32"/>
                    <a:pt x="147" y="44"/>
                    <a:pt x="149" y="60"/>
                  </a:cubicBezTo>
                  <a:cubicBezTo>
                    <a:pt x="84" y="60"/>
                    <a:pt x="84" y="60"/>
                    <a:pt x="84" y="60"/>
                  </a:cubicBezTo>
                  <a:cubicBezTo>
                    <a:pt x="87" y="44"/>
                    <a:pt x="100" y="32"/>
                    <a:pt x="116" y="32"/>
                  </a:cubicBezTo>
                  <a:close/>
                  <a:moveTo>
                    <a:pt x="475" y="32"/>
                  </a:moveTo>
                  <a:cubicBezTo>
                    <a:pt x="476" y="32"/>
                    <a:pt x="476" y="32"/>
                    <a:pt x="476" y="32"/>
                  </a:cubicBezTo>
                  <a:cubicBezTo>
                    <a:pt x="492" y="32"/>
                    <a:pt x="505" y="44"/>
                    <a:pt x="508" y="60"/>
                  </a:cubicBezTo>
                  <a:cubicBezTo>
                    <a:pt x="443" y="60"/>
                    <a:pt x="443" y="60"/>
                    <a:pt x="443" y="60"/>
                  </a:cubicBezTo>
                  <a:cubicBezTo>
                    <a:pt x="445" y="44"/>
                    <a:pt x="458" y="32"/>
                    <a:pt x="4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99">
              <a:extLst>
                <a:ext uri="{FF2B5EF4-FFF2-40B4-BE49-F238E27FC236}">
                  <a16:creationId xmlns:a16="http://schemas.microsoft.com/office/drawing/2014/main" id="{0B63C2C3-5D35-41FB-B732-EFAA8021BB12}"/>
                </a:ext>
              </a:extLst>
            </p:cNvPr>
            <p:cNvSpPr>
              <a:spLocks noEditPoints="1"/>
            </p:cNvSpPr>
            <p:nvPr/>
          </p:nvSpPr>
          <p:spPr bwMode="auto">
            <a:xfrm>
              <a:off x="12980988" y="5745163"/>
              <a:ext cx="150813" cy="150812"/>
            </a:xfrm>
            <a:custGeom>
              <a:avLst/>
              <a:gdLst>
                <a:gd name="T0" fmla="*/ 16 w 121"/>
                <a:gd name="T1" fmla="*/ 0 h 121"/>
                <a:gd name="T2" fmla="*/ 0 w 121"/>
                <a:gd name="T3" fmla="*/ 16 h 121"/>
                <a:gd name="T4" fmla="*/ 0 w 121"/>
                <a:gd name="T5" fmla="*/ 105 h 121"/>
                <a:gd name="T6" fmla="*/ 16 w 121"/>
                <a:gd name="T7" fmla="*/ 121 h 121"/>
                <a:gd name="T8" fmla="*/ 105 w 121"/>
                <a:gd name="T9" fmla="*/ 121 h 121"/>
                <a:gd name="T10" fmla="*/ 121 w 121"/>
                <a:gd name="T11" fmla="*/ 105 h 121"/>
                <a:gd name="T12" fmla="*/ 121 w 121"/>
                <a:gd name="T13" fmla="*/ 16 h 121"/>
                <a:gd name="T14" fmla="*/ 105 w 121"/>
                <a:gd name="T15" fmla="*/ 0 h 121"/>
                <a:gd name="T16" fmla="*/ 16 w 121"/>
                <a:gd name="T17" fmla="*/ 0 h 121"/>
                <a:gd name="T18" fmla="*/ 89 w 121"/>
                <a:gd name="T19" fmla="*/ 89 h 121"/>
                <a:gd name="T20" fmla="*/ 32 w 121"/>
                <a:gd name="T21" fmla="*/ 89 h 121"/>
                <a:gd name="T22" fmla="*/ 32 w 121"/>
                <a:gd name="T23" fmla="*/ 32 h 121"/>
                <a:gd name="T24" fmla="*/ 89 w 121"/>
                <a:gd name="T25" fmla="*/ 32 h 121"/>
                <a:gd name="T26" fmla="*/ 89 w 121"/>
                <a:gd name="T27"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1">
                  <a:moveTo>
                    <a:pt x="16" y="0"/>
                  </a:moveTo>
                  <a:cubicBezTo>
                    <a:pt x="7" y="0"/>
                    <a:pt x="0" y="7"/>
                    <a:pt x="0" y="16"/>
                  </a:cubicBezTo>
                  <a:cubicBezTo>
                    <a:pt x="0" y="105"/>
                    <a:pt x="0" y="105"/>
                    <a:pt x="0" y="105"/>
                  </a:cubicBezTo>
                  <a:cubicBezTo>
                    <a:pt x="0" y="114"/>
                    <a:pt x="7" y="121"/>
                    <a:pt x="16" y="121"/>
                  </a:cubicBezTo>
                  <a:cubicBezTo>
                    <a:pt x="105" y="121"/>
                    <a:pt x="105" y="121"/>
                    <a:pt x="105" y="121"/>
                  </a:cubicBezTo>
                  <a:cubicBezTo>
                    <a:pt x="114" y="121"/>
                    <a:pt x="121" y="114"/>
                    <a:pt x="121" y="105"/>
                  </a:cubicBezTo>
                  <a:cubicBezTo>
                    <a:pt x="121" y="16"/>
                    <a:pt x="121" y="16"/>
                    <a:pt x="121" y="16"/>
                  </a:cubicBezTo>
                  <a:cubicBezTo>
                    <a:pt x="121" y="7"/>
                    <a:pt x="114" y="0"/>
                    <a:pt x="105" y="0"/>
                  </a:cubicBezTo>
                  <a:lnTo>
                    <a:pt x="16" y="0"/>
                  </a:lnTo>
                  <a:close/>
                  <a:moveTo>
                    <a:pt x="89" y="89"/>
                  </a:moveTo>
                  <a:cubicBezTo>
                    <a:pt x="32" y="89"/>
                    <a:pt x="32" y="89"/>
                    <a:pt x="32" y="89"/>
                  </a:cubicBezTo>
                  <a:cubicBezTo>
                    <a:pt x="32" y="32"/>
                    <a:pt x="32" y="32"/>
                    <a:pt x="32" y="32"/>
                  </a:cubicBezTo>
                  <a:cubicBezTo>
                    <a:pt x="89" y="32"/>
                    <a:pt x="89" y="32"/>
                    <a:pt x="89" y="32"/>
                  </a:cubicBezTo>
                  <a:lnTo>
                    <a:pt x="89"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uppieren 215">
            <a:extLst>
              <a:ext uri="{FF2B5EF4-FFF2-40B4-BE49-F238E27FC236}">
                <a16:creationId xmlns:a16="http://schemas.microsoft.com/office/drawing/2014/main" id="{ADE48AF4-011F-443A-98FA-EA89C99B7C38}"/>
              </a:ext>
            </a:extLst>
          </p:cNvPr>
          <p:cNvGrpSpPr>
            <a:grpSpLocks noChangeAspect="1"/>
          </p:cNvGrpSpPr>
          <p:nvPr/>
        </p:nvGrpSpPr>
        <p:grpSpPr bwMode="gray">
          <a:xfrm>
            <a:off x="8039940" y="2334401"/>
            <a:ext cx="396000" cy="406749"/>
            <a:chOff x="-16246475" y="1563688"/>
            <a:chExt cx="701675" cy="720725"/>
          </a:xfrm>
          <a:solidFill>
            <a:schemeClr val="tx1"/>
          </a:solidFill>
        </p:grpSpPr>
        <p:sp>
          <p:nvSpPr>
            <p:cNvPr id="143" name="Freeform 81">
              <a:extLst>
                <a:ext uri="{FF2B5EF4-FFF2-40B4-BE49-F238E27FC236}">
                  <a16:creationId xmlns:a16="http://schemas.microsoft.com/office/drawing/2014/main" id="{85CD5A3B-92DC-43A6-820C-DD58960DE512}"/>
                </a:ext>
              </a:extLst>
            </p:cNvPr>
            <p:cNvSpPr>
              <a:spLocks/>
            </p:cNvSpPr>
            <p:nvPr/>
          </p:nvSpPr>
          <p:spPr bwMode="gray">
            <a:xfrm>
              <a:off x="-16246475" y="2030413"/>
              <a:ext cx="242888" cy="254000"/>
            </a:xfrm>
            <a:custGeom>
              <a:avLst/>
              <a:gdLst>
                <a:gd name="T0" fmla="*/ 0 w 132"/>
                <a:gd name="T1" fmla="*/ 139 h 139"/>
                <a:gd name="T2" fmla="*/ 61 w 132"/>
                <a:gd name="T3" fmla="*/ 98 h 139"/>
                <a:gd name="T4" fmla="*/ 51 w 132"/>
                <a:gd name="T5" fmla="*/ 117 h 139"/>
                <a:gd name="T6" fmla="*/ 132 w 132"/>
                <a:gd name="T7" fmla="*/ 44 h 139"/>
                <a:gd name="T8" fmla="*/ 85 w 132"/>
                <a:gd name="T9" fmla="*/ 0 h 139"/>
                <a:gd name="T10" fmla="*/ 25 w 132"/>
                <a:gd name="T11" fmla="*/ 77 h 139"/>
                <a:gd name="T12" fmla="*/ 52 w 132"/>
                <a:gd name="T13" fmla="*/ 55 h 139"/>
                <a:gd name="T14" fmla="*/ 0 w 132"/>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0" y="139"/>
                  </a:moveTo>
                  <a:cubicBezTo>
                    <a:pt x="27" y="123"/>
                    <a:pt x="37" y="115"/>
                    <a:pt x="61" y="98"/>
                  </a:cubicBezTo>
                  <a:cubicBezTo>
                    <a:pt x="60" y="103"/>
                    <a:pt x="53" y="112"/>
                    <a:pt x="51" y="117"/>
                  </a:cubicBezTo>
                  <a:cubicBezTo>
                    <a:pt x="97" y="95"/>
                    <a:pt x="121" y="77"/>
                    <a:pt x="132" y="44"/>
                  </a:cubicBezTo>
                  <a:cubicBezTo>
                    <a:pt x="119" y="44"/>
                    <a:pt x="89" y="15"/>
                    <a:pt x="85" y="0"/>
                  </a:cubicBezTo>
                  <a:cubicBezTo>
                    <a:pt x="61" y="9"/>
                    <a:pt x="42" y="30"/>
                    <a:pt x="25" y="77"/>
                  </a:cubicBezTo>
                  <a:cubicBezTo>
                    <a:pt x="32" y="73"/>
                    <a:pt x="47" y="56"/>
                    <a:pt x="52" y="55"/>
                  </a:cubicBezTo>
                  <a:cubicBezTo>
                    <a:pt x="34" y="84"/>
                    <a:pt x="17" y="111"/>
                    <a:pt x="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82">
              <a:extLst>
                <a:ext uri="{FF2B5EF4-FFF2-40B4-BE49-F238E27FC236}">
                  <a16:creationId xmlns:a16="http://schemas.microsoft.com/office/drawing/2014/main" id="{1809EB3E-18D1-4AC6-BD2E-EFA29FCFBA0C}"/>
                </a:ext>
              </a:extLst>
            </p:cNvPr>
            <p:cNvSpPr>
              <a:spLocks noEditPoints="1"/>
            </p:cNvSpPr>
            <p:nvPr/>
          </p:nvSpPr>
          <p:spPr bwMode="gray">
            <a:xfrm>
              <a:off x="-16194088" y="1563688"/>
              <a:ext cx="649288" cy="647700"/>
            </a:xfrm>
            <a:custGeom>
              <a:avLst/>
              <a:gdLst>
                <a:gd name="T0" fmla="*/ 354 w 354"/>
                <a:gd name="T1" fmla="*/ 0 h 353"/>
                <a:gd name="T2" fmla="*/ 192 w 354"/>
                <a:gd name="T3" fmla="*/ 74 h 353"/>
                <a:gd name="T4" fmla="*/ 71 w 354"/>
                <a:gd name="T5" fmla="*/ 219 h 353"/>
                <a:gd name="T6" fmla="*/ 94 w 354"/>
                <a:gd name="T7" fmla="*/ 260 h 353"/>
                <a:gd name="T8" fmla="*/ 135 w 354"/>
                <a:gd name="T9" fmla="*/ 283 h 353"/>
                <a:gd name="T10" fmla="*/ 279 w 354"/>
                <a:gd name="T11" fmla="*/ 162 h 353"/>
                <a:gd name="T12" fmla="*/ 354 w 354"/>
                <a:gd name="T13" fmla="*/ 0 h 353"/>
                <a:gd name="T14" fmla="*/ 219 w 354"/>
                <a:gd name="T15" fmla="*/ 135 h 353"/>
                <a:gd name="T16" fmla="*/ 219 w 354"/>
                <a:gd name="T17" fmla="*/ 84 h 353"/>
                <a:gd name="T18" fmla="*/ 270 w 354"/>
                <a:gd name="T19" fmla="*/ 84 h 353"/>
                <a:gd name="T20" fmla="*/ 270 w 354"/>
                <a:gd name="T21" fmla="*/ 135 h 353"/>
                <a:gd name="T22" fmla="*/ 219 w 354"/>
                <a:gd name="T23" fmla="*/ 135 h 353"/>
                <a:gd name="T24" fmla="*/ 216 w 354"/>
                <a:gd name="T25" fmla="*/ 241 h 353"/>
                <a:gd name="T26" fmla="*/ 147 w 354"/>
                <a:gd name="T27" fmla="*/ 294 h 353"/>
                <a:gd name="T28" fmla="*/ 155 w 354"/>
                <a:gd name="T29" fmla="*/ 353 h 353"/>
                <a:gd name="T30" fmla="*/ 186 w 354"/>
                <a:gd name="T31" fmla="*/ 331 h 353"/>
                <a:gd name="T32" fmla="*/ 216 w 354"/>
                <a:gd name="T33" fmla="*/ 241 h 353"/>
                <a:gd name="T34" fmla="*/ 22 w 354"/>
                <a:gd name="T35" fmla="*/ 168 h 353"/>
                <a:gd name="T36" fmla="*/ 0 w 354"/>
                <a:gd name="T37" fmla="*/ 199 h 353"/>
                <a:gd name="T38" fmla="*/ 59 w 354"/>
                <a:gd name="T39" fmla="*/ 207 h 353"/>
                <a:gd name="T40" fmla="*/ 113 w 354"/>
                <a:gd name="T41" fmla="*/ 138 h 353"/>
                <a:gd name="T42" fmla="*/ 22 w 354"/>
                <a:gd name="T4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53">
                  <a:moveTo>
                    <a:pt x="354" y="0"/>
                  </a:moveTo>
                  <a:cubicBezTo>
                    <a:pt x="306" y="11"/>
                    <a:pt x="241" y="26"/>
                    <a:pt x="192" y="74"/>
                  </a:cubicBezTo>
                  <a:cubicBezTo>
                    <a:pt x="144" y="123"/>
                    <a:pt x="117" y="156"/>
                    <a:pt x="71" y="219"/>
                  </a:cubicBezTo>
                  <a:cubicBezTo>
                    <a:pt x="71" y="228"/>
                    <a:pt x="80" y="246"/>
                    <a:pt x="94" y="260"/>
                  </a:cubicBezTo>
                  <a:cubicBezTo>
                    <a:pt x="108" y="274"/>
                    <a:pt x="126" y="283"/>
                    <a:pt x="135" y="283"/>
                  </a:cubicBezTo>
                  <a:cubicBezTo>
                    <a:pt x="197" y="237"/>
                    <a:pt x="231" y="210"/>
                    <a:pt x="279" y="162"/>
                  </a:cubicBezTo>
                  <a:cubicBezTo>
                    <a:pt x="328" y="113"/>
                    <a:pt x="343" y="48"/>
                    <a:pt x="354" y="0"/>
                  </a:cubicBezTo>
                  <a:close/>
                  <a:moveTo>
                    <a:pt x="219" y="135"/>
                  </a:moveTo>
                  <a:cubicBezTo>
                    <a:pt x="205" y="121"/>
                    <a:pt x="205" y="98"/>
                    <a:pt x="219" y="84"/>
                  </a:cubicBezTo>
                  <a:cubicBezTo>
                    <a:pt x="233" y="70"/>
                    <a:pt x="256" y="70"/>
                    <a:pt x="270" y="84"/>
                  </a:cubicBezTo>
                  <a:cubicBezTo>
                    <a:pt x="284" y="98"/>
                    <a:pt x="284" y="121"/>
                    <a:pt x="270" y="135"/>
                  </a:cubicBezTo>
                  <a:cubicBezTo>
                    <a:pt x="256" y="149"/>
                    <a:pt x="233" y="149"/>
                    <a:pt x="219" y="135"/>
                  </a:cubicBezTo>
                  <a:close/>
                  <a:moveTo>
                    <a:pt x="216" y="241"/>
                  </a:moveTo>
                  <a:cubicBezTo>
                    <a:pt x="189" y="264"/>
                    <a:pt x="173" y="276"/>
                    <a:pt x="147" y="294"/>
                  </a:cubicBezTo>
                  <a:cubicBezTo>
                    <a:pt x="153" y="325"/>
                    <a:pt x="155" y="353"/>
                    <a:pt x="155" y="353"/>
                  </a:cubicBezTo>
                  <a:cubicBezTo>
                    <a:pt x="155" y="353"/>
                    <a:pt x="166" y="347"/>
                    <a:pt x="186" y="331"/>
                  </a:cubicBezTo>
                  <a:cubicBezTo>
                    <a:pt x="203" y="298"/>
                    <a:pt x="209" y="272"/>
                    <a:pt x="216" y="241"/>
                  </a:cubicBezTo>
                  <a:close/>
                  <a:moveTo>
                    <a:pt x="22" y="168"/>
                  </a:moveTo>
                  <a:cubicBezTo>
                    <a:pt x="7" y="188"/>
                    <a:pt x="0" y="199"/>
                    <a:pt x="0" y="199"/>
                  </a:cubicBezTo>
                  <a:cubicBezTo>
                    <a:pt x="0" y="199"/>
                    <a:pt x="29" y="201"/>
                    <a:pt x="59" y="207"/>
                  </a:cubicBezTo>
                  <a:cubicBezTo>
                    <a:pt x="78" y="181"/>
                    <a:pt x="90" y="165"/>
                    <a:pt x="113" y="138"/>
                  </a:cubicBezTo>
                  <a:cubicBezTo>
                    <a:pt x="81" y="145"/>
                    <a:pt x="56" y="151"/>
                    <a:pt x="2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5" name="Rectangle 144">
            <a:extLst>
              <a:ext uri="{FF2B5EF4-FFF2-40B4-BE49-F238E27FC236}">
                <a16:creationId xmlns:a16="http://schemas.microsoft.com/office/drawing/2014/main" id="{2FE41CDF-44BD-D742-B250-ACB134D777AC}"/>
              </a:ext>
            </a:extLst>
          </p:cNvPr>
          <p:cNvSpPr/>
          <p:nvPr/>
        </p:nvSpPr>
        <p:spPr bwMode="gray">
          <a:xfrm>
            <a:off x="3176" y="4641081"/>
            <a:ext cx="12187238" cy="1776272"/>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r>
              <a:rPr lang="en-US" sz="1400" b="1" kern="0" dirty="0"/>
              <a:t>The goals and benefits that replacing IBM Watson aims at </a:t>
            </a:r>
          </a:p>
          <a:p>
            <a:pPr algn="ctr" defTabSz="914309">
              <a:lnSpc>
                <a:spcPct val="106000"/>
              </a:lnSpc>
              <a:defRPr/>
            </a:pPr>
            <a:r>
              <a:rPr lang="en-US" sz="1400" b="1" kern="0" dirty="0"/>
              <a:t>are aligned with and contribute to key strategic programs. This</a:t>
            </a:r>
          </a:p>
          <a:p>
            <a:pPr algn="ctr" defTabSz="914309">
              <a:lnSpc>
                <a:spcPct val="106000"/>
              </a:lnSpc>
              <a:defRPr/>
            </a:pPr>
            <a:r>
              <a:rPr lang="en-US" sz="1400" b="1" kern="0" dirty="0"/>
              <a:t>includes the central coding approach where Bayer is unique</a:t>
            </a:r>
          </a:p>
          <a:p>
            <a:pPr algn="ctr" defTabSz="914309">
              <a:lnSpc>
                <a:spcPct val="106000"/>
              </a:lnSpc>
              <a:defRPr/>
            </a:pPr>
            <a:r>
              <a:rPr lang="en-US" sz="1400" b="1" kern="0" dirty="0"/>
              <a:t>as well as the Digital Roadmap.</a:t>
            </a:r>
          </a:p>
        </p:txBody>
      </p:sp>
    </p:spTree>
    <p:extLst>
      <p:ext uri="{BB962C8B-B14F-4D97-AF65-F5344CB8AC3E}">
        <p14:creationId xmlns:p14="http://schemas.microsoft.com/office/powerpoint/2010/main" val="380066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7" name="Object 3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6" name="Rectangle 3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High Level </a:t>
            </a:r>
            <a:r>
              <a:rPr lang="en-US" dirty="0" err="1"/>
              <a:t>Workflos</a:t>
            </a:r>
            <a:r>
              <a:rPr lang="en-US" dirty="0"/>
              <a:t> – Zoom-in: </a:t>
            </a:r>
            <a:r>
              <a:rPr lang="en-US" dirty="0" err="1"/>
              <a:t>AutoCoder</a:t>
            </a:r>
            <a:endParaRPr lang="en-US" dirty="0"/>
          </a:p>
        </p:txBody>
      </p:sp>
      <p:sp>
        <p:nvSpPr>
          <p:cNvPr id="4" name="Footer Placeholder 3"/>
          <p:cNvSpPr>
            <a:spLocks noGrp="1"/>
          </p:cNvSpPr>
          <p:nvPr>
            <p:ph type="ftr" sz="quarter" idx="11"/>
          </p:nvPr>
        </p:nvSpPr>
        <p:spPr/>
        <p:txBody>
          <a:bodyPr/>
          <a:lstStyle/>
          <a:p>
            <a:r>
              <a:rPr lang="en-US" dirty="0"/>
              <a:t>/// Bayer 16:9 </a:t>
            </a:r>
            <a:r>
              <a:rPr lang="en-US" dirty="0" err="1"/>
              <a:t>Tmplate</a:t>
            </a:r>
            <a:r>
              <a:rPr lang="en-US" dirty="0"/>
              <a:t> /// September 2018</a:t>
            </a:r>
          </a:p>
        </p:txBody>
      </p:sp>
      <p:sp>
        <p:nvSpPr>
          <p:cNvPr id="5" name="Slide Number Placeholder 4"/>
          <p:cNvSpPr>
            <a:spLocks noGrp="1"/>
          </p:cNvSpPr>
          <p:nvPr>
            <p:ph type="sldNum" sz="quarter" idx="12"/>
          </p:nvPr>
        </p:nvSpPr>
        <p:spPr/>
        <p:txBody>
          <a:bodyPr/>
          <a:lstStyle/>
          <a:p>
            <a:fld id="{EEAD9179-7A6B-4268-BEB2-F3B8EB06115B}" type="slidenum">
              <a:rPr lang="en-US" smtClean="0"/>
              <a:t>50</a:t>
            </a:fld>
            <a:endParaRPr lang="en-US" dirty="0"/>
          </a:p>
        </p:txBody>
      </p:sp>
      <p:sp>
        <p:nvSpPr>
          <p:cNvPr id="6" name="Rounded Rectangle 177">
            <a:extLst>
              <a:ext uri="{FF2B5EF4-FFF2-40B4-BE49-F238E27FC236}">
                <a16:creationId xmlns:a16="http://schemas.microsoft.com/office/drawing/2014/main" id="{566B59A9-0186-6F4F-838F-C040449E99F6}"/>
              </a:ext>
            </a:extLst>
          </p:cNvPr>
          <p:cNvSpPr/>
          <p:nvPr/>
        </p:nvSpPr>
        <p:spPr>
          <a:xfrm>
            <a:off x="1132830" y="3630419"/>
            <a:ext cx="1037715" cy="516177"/>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Helvetica Neue"/>
                <a:ea typeface="Arial Unicode MS"/>
                <a:cs typeface="Helvetica Neue"/>
              </a:rPr>
              <a:t>AutoCoder</a:t>
            </a:r>
            <a:endPar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endParaRPr>
          </a:p>
        </p:txBody>
      </p:sp>
      <p:cxnSp>
        <p:nvCxnSpPr>
          <p:cNvPr id="8"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417803" y="4383149"/>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532299" y="3510115"/>
            <a:ext cx="196589"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43819" y="4364608"/>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95081" y="3309110"/>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 name="Trapezoid 11"/>
          <p:cNvSpPr/>
          <p:nvPr/>
        </p:nvSpPr>
        <p:spPr bwMode="gray">
          <a:xfrm rot="16200000">
            <a:off x="1914187" y="3048886"/>
            <a:ext cx="2204348" cy="1691629"/>
          </a:xfrm>
          <a:prstGeom prst="trapezoid">
            <a:avLst>
              <a:gd name="adj" fmla="val 517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7" name="Rounded Rectangle 177">
            <a:extLst>
              <a:ext uri="{FF2B5EF4-FFF2-40B4-BE49-F238E27FC236}">
                <a16:creationId xmlns:a16="http://schemas.microsoft.com/office/drawing/2014/main" id="{566B59A9-0186-6F4F-838F-C040449E99F6}"/>
              </a:ext>
            </a:extLst>
          </p:cNvPr>
          <p:cNvSpPr/>
          <p:nvPr/>
        </p:nvSpPr>
        <p:spPr>
          <a:xfrm>
            <a:off x="3862175" y="2561309"/>
            <a:ext cx="6196225" cy="2654397"/>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endParaRPr>
          </a:p>
        </p:txBody>
      </p:sp>
      <p:sp>
        <p:nvSpPr>
          <p:cNvPr id="13" name="Rounded Rectangle 177">
            <a:extLst>
              <a:ext uri="{FF2B5EF4-FFF2-40B4-BE49-F238E27FC236}">
                <a16:creationId xmlns:a16="http://schemas.microsoft.com/office/drawing/2014/main" id="{566B59A9-0186-6F4F-838F-C040449E99F6}"/>
              </a:ext>
            </a:extLst>
          </p:cNvPr>
          <p:cNvSpPr/>
          <p:nvPr/>
        </p:nvSpPr>
        <p:spPr>
          <a:xfrm>
            <a:off x="6657244" y="3594886"/>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Helvetica Neue"/>
                <a:ea typeface="Arial Unicode MS"/>
                <a:cs typeface="Helvetica Neue"/>
              </a:rPr>
              <a:t>AutoCode</a:t>
            </a: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 Algorithm</a:t>
            </a:r>
          </a:p>
        </p:txBody>
      </p:sp>
      <p:sp>
        <p:nvSpPr>
          <p:cNvPr id="14" name="Oval 13">
            <a:extLst>
              <a:ext uri="{FF2B5EF4-FFF2-40B4-BE49-F238E27FC236}">
                <a16:creationId xmlns:a16="http://schemas.microsoft.com/office/drawing/2014/main" id="{6D1E8D88-11D4-B04F-9921-CD74FD660A25}"/>
              </a:ext>
            </a:extLst>
          </p:cNvPr>
          <p:cNvSpPr/>
          <p:nvPr/>
        </p:nvSpPr>
        <p:spPr bwMode="gray">
          <a:xfrm>
            <a:off x="6535388" y="2691364"/>
            <a:ext cx="1442907" cy="359754"/>
          </a:xfrm>
          <a:prstGeom prst="ellipse">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as reported term</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55" name="Group 54"/>
          <p:cNvGrpSpPr/>
          <p:nvPr/>
        </p:nvGrpSpPr>
        <p:grpSpPr>
          <a:xfrm flipH="1">
            <a:off x="4030123" y="3051118"/>
            <a:ext cx="2627119" cy="1764684"/>
            <a:chOff x="6836222" y="3051118"/>
            <a:chExt cx="2319147" cy="1764684"/>
          </a:xfrm>
        </p:grpSpPr>
        <p:grpSp>
          <p:nvGrpSpPr>
            <p:cNvPr id="15"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3051118"/>
              <a:ext cx="216000" cy="233313"/>
              <a:chOff x="1208374" y="3833992"/>
              <a:chExt cx="294080" cy="317650"/>
            </a:xfrm>
            <a:solidFill>
              <a:schemeClr val="accent3"/>
            </a:solidFill>
          </p:grpSpPr>
          <p:sp>
            <p:nvSpPr>
              <p:cNvPr id="16"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9" name="TextBox 179">
              <a:extLst>
                <a:ext uri="{FF2B5EF4-FFF2-40B4-BE49-F238E27FC236}">
                  <a16:creationId xmlns:a16="http://schemas.microsoft.com/office/drawing/2014/main" id="{D49D6942-7907-B941-BC34-C3F55DB292C9}"/>
                </a:ext>
              </a:extLst>
            </p:cNvPr>
            <p:cNvSpPr txBox="1"/>
            <p:nvPr/>
          </p:nvSpPr>
          <p:spPr bwMode="gray">
            <a:xfrm>
              <a:off x="8553392" y="3056871"/>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Arial Unicode MS"/>
                  <a:cs typeface="Arial"/>
                </a:rPr>
                <a:t>MedDRA</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20"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3507321"/>
              <a:ext cx="216000" cy="233313"/>
              <a:chOff x="1208374" y="3833992"/>
              <a:chExt cx="294080" cy="317650"/>
            </a:xfrm>
            <a:solidFill>
              <a:schemeClr val="accent3"/>
            </a:solidFill>
          </p:grpSpPr>
          <p:sp>
            <p:nvSpPr>
              <p:cNvPr id="2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4" name="TextBox 179">
              <a:extLst>
                <a:ext uri="{FF2B5EF4-FFF2-40B4-BE49-F238E27FC236}">
                  <a16:creationId xmlns:a16="http://schemas.microsoft.com/office/drawing/2014/main" id="{D49D6942-7907-B941-BC34-C3F55DB292C9}"/>
                </a:ext>
              </a:extLst>
            </p:cNvPr>
            <p:cNvSpPr txBox="1"/>
            <p:nvPr/>
          </p:nvSpPr>
          <p:spPr bwMode="gray">
            <a:xfrm>
              <a:off x="8553392" y="3456636"/>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Synonyms</a:t>
              </a:r>
            </a:p>
          </p:txBody>
        </p:sp>
        <p:grpSp>
          <p:nvGrpSpPr>
            <p:cNvPr id="25"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3964149"/>
              <a:ext cx="216000" cy="233313"/>
              <a:chOff x="1208374" y="3833992"/>
              <a:chExt cx="294080" cy="317650"/>
            </a:xfrm>
            <a:solidFill>
              <a:schemeClr val="accent3"/>
            </a:solidFill>
          </p:grpSpPr>
          <p:sp>
            <p:nvSpPr>
              <p:cNvPr id="26"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9" name="TextBox 179">
              <a:extLst>
                <a:ext uri="{FF2B5EF4-FFF2-40B4-BE49-F238E27FC236}">
                  <a16:creationId xmlns:a16="http://schemas.microsoft.com/office/drawing/2014/main" id="{D49D6942-7907-B941-BC34-C3F55DB292C9}"/>
                </a:ext>
              </a:extLst>
            </p:cNvPr>
            <p:cNvSpPr txBox="1"/>
            <p:nvPr/>
          </p:nvSpPr>
          <p:spPr bwMode="gray">
            <a:xfrm>
              <a:off x="8553392" y="3893295"/>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Blocked</a:t>
              </a:r>
              <a:r>
                <a:rPr kumimoji="0" lang="en-US" sz="1000" b="0" i="0" u="none" strike="noStrike" kern="1200" cap="none" spc="0" normalizeH="0" noProof="0" dirty="0">
                  <a:ln>
                    <a:noFill/>
                  </a:ln>
                  <a:solidFill>
                    <a:srgbClr val="000000"/>
                  </a:solidFill>
                  <a:effectLst/>
                  <a:uLnTx/>
                  <a:uFillTx/>
                  <a:latin typeface="Arial"/>
                  <a:ea typeface="Arial Unicode MS"/>
                  <a:cs typeface="Aria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noProof="0" dirty="0">
                  <a:ln>
                    <a:noFill/>
                  </a:ln>
                  <a:solidFill>
                    <a:srgbClr val="000000"/>
                  </a:solidFill>
                  <a:effectLst/>
                  <a:uLnTx/>
                  <a:uFillTx/>
                  <a:latin typeface="Arial"/>
                  <a:ea typeface="Arial Unicode MS"/>
                  <a:cs typeface="Arial"/>
                </a:rPr>
                <a:t>Terms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30"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4582489"/>
              <a:ext cx="216000" cy="233313"/>
              <a:chOff x="1208374" y="3833992"/>
              <a:chExt cx="294080" cy="317650"/>
            </a:xfrm>
            <a:solidFill>
              <a:schemeClr val="accent3"/>
            </a:solidFill>
          </p:grpSpPr>
          <p:sp>
            <p:nvSpPr>
              <p:cNvPr id="3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4" name="TextBox 179">
              <a:extLst>
                <a:ext uri="{FF2B5EF4-FFF2-40B4-BE49-F238E27FC236}">
                  <a16:creationId xmlns:a16="http://schemas.microsoft.com/office/drawing/2014/main" id="{D49D6942-7907-B941-BC34-C3F55DB292C9}"/>
                </a:ext>
              </a:extLst>
            </p:cNvPr>
            <p:cNvSpPr txBox="1"/>
            <p:nvPr/>
          </p:nvSpPr>
          <p:spPr bwMode="gray">
            <a:xfrm>
              <a:off x="8553392" y="4554500"/>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Other</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sources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5" name="TextBox 179">
              <a:extLst>
                <a:ext uri="{FF2B5EF4-FFF2-40B4-BE49-F238E27FC236}">
                  <a16:creationId xmlns:a16="http://schemas.microsoft.com/office/drawing/2014/main" id="{D49D6942-7907-B941-BC34-C3F55DB292C9}"/>
                </a:ext>
              </a:extLst>
            </p:cNvPr>
            <p:cNvSpPr txBox="1"/>
            <p:nvPr/>
          </p:nvSpPr>
          <p:spPr bwMode="gray">
            <a:xfrm rot="16200000">
              <a:off x="8208326" y="4211572"/>
              <a:ext cx="234558" cy="258290"/>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a:t>
              </a:r>
            </a:p>
          </p:txBody>
        </p:sp>
        <p:cxnSp>
          <p:nvCxnSpPr>
            <p:cNvPr id="40" name="Elbow Connector 39"/>
            <p:cNvCxnSpPr>
              <a:stCxn id="17" idx="11"/>
              <a:endCxn id="13" idx="1"/>
            </p:cNvCxnSpPr>
            <p:nvPr/>
          </p:nvCxnSpPr>
          <p:spPr bwMode="gray">
            <a:xfrm rot="10800000" flipV="1">
              <a:off x="6836222" y="3190991"/>
              <a:ext cx="1381383" cy="628560"/>
            </a:xfrm>
            <a:prstGeom prst="bentConnector3">
              <a:avLst>
                <a:gd name="adj1" fmla="val 2819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2" idx="1"/>
              <a:endCxn id="13" idx="1"/>
            </p:cNvCxnSpPr>
            <p:nvPr/>
          </p:nvCxnSpPr>
          <p:spPr bwMode="gray">
            <a:xfrm rot="10800000">
              <a:off x="6836223" y="3819552"/>
              <a:ext cx="1394237" cy="879595"/>
            </a:xfrm>
            <a:prstGeom prst="bentConnector3">
              <a:avLst>
                <a:gd name="adj1" fmla="val 28316"/>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8" idx="5"/>
              <a:endCxn id="28" idx="5"/>
            </p:cNvCxnSpPr>
            <p:nvPr/>
          </p:nvCxnSpPr>
          <p:spPr bwMode="gray">
            <a:xfrm>
              <a:off x="8228968" y="4128434"/>
              <a:ext cx="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11"/>
            </p:cNvCxnSpPr>
            <p:nvPr/>
          </p:nvCxnSpPr>
          <p:spPr bwMode="gray">
            <a:xfrm flipH="1">
              <a:off x="7820299" y="3647194"/>
              <a:ext cx="39730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flipH="1">
              <a:off x="7820299" y="4087822"/>
              <a:ext cx="39730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6D1E8D88-11D4-B04F-9921-CD74FD660A25}"/>
              </a:ext>
            </a:extLst>
          </p:cNvPr>
          <p:cNvSpPr/>
          <p:nvPr/>
        </p:nvSpPr>
        <p:spPr bwMode="gray">
          <a:xfrm>
            <a:off x="6770284" y="4632911"/>
            <a:ext cx="974069" cy="35975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Omission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1" name="TextBox 179">
            <a:extLst>
              <a:ext uri="{FF2B5EF4-FFF2-40B4-BE49-F238E27FC236}">
                <a16:creationId xmlns:a16="http://schemas.microsoft.com/office/drawing/2014/main" id="{D49D6942-7907-B941-BC34-C3F55DB292C9}"/>
              </a:ext>
            </a:extLst>
          </p:cNvPr>
          <p:cNvSpPr txBox="1"/>
          <p:nvPr/>
        </p:nvSpPr>
        <p:spPr bwMode="gray">
          <a:xfrm>
            <a:off x="7376318" y="4223438"/>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No coding possible</a:t>
            </a:r>
          </a:p>
        </p:txBody>
      </p:sp>
      <p:sp>
        <p:nvSpPr>
          <p:cNvPr id="65" name="TextBox 179">
            <a:extLst>
              <a:ext uri="{FF2B5EF4-FFF2-40B4-BE49-F238E27FC236}">
                <a16:creationId xmlns:a16="http://schemas.microsoft.com/office/drawing/2014/main" id="{D49D6942-7907-B941-BC34-C3F55DB292C9}"/>
              </a:ext>
            </a:extLst>
          </p:cNvPr>
          <p:cNvSpPr txBox="1"/>
          <p:nvPr/>
        </p:nvSpPr>
        <p:spPr bwMode="gray">
          <a:xfrm>
            <a:off x="8044903" y="3412057"/>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Coding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possible</a:t>
            </a:r>
          </a:p>
        </p:txBody>
      </p:sp>
      <p:cxnSp>
        <p:nvCxnSpPr>
          <p:cNvPr id="66"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95082" y="2276179"/>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161">
            <a:extLst>
              <a:ext uri="{FF2B5EF4-FFF2-40B4-BE49-F238E27FC236}">
                <a16:creationId xmlns:a16="http://schemas.microsoft.com/office/drawing/2014/main" id="{3934EEC6-7F1A-7846-AEAE-C35CA8B06AFD}"/>
              </a:ext>
            </a:extLst>
          </p:cNvPr>
          <p:cNvCxnSpPr>
            <a:cxnSpLocks/>
          </p:cNvCxnSpPr>
          <p:nvPr/>
        </p:nvCxnSpPr>
        <p:spPr bwMode="gray">
          <a:xfrm rot="5400000" flipH="1" flipV="1">
            <a:off x="6863274" y="5487831"/>
            <a:ext cx="772022"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8" name="TextBox 179">
            <a:extLst>
              <a:ext uri="{FF2B5EF4-FFF2-40B4-BE49-F238E27FC236}">
                <a16:creationId xmlns:a16="http://schemas.microsoft.com/office/drawing/2014/main" id="{D49D6942-7907-B941-BC34-C3F55DB292C9}"/>
              </a:ext>
            </a:extLst>
          </p:cNvPr>
          <p:cNvSpPr txBox="1"/>
          <p:nvPr/>
        </p:nvSpPr>
        <p:spPr bwMode="gray">
          <a:xfrm>
            <a:off x="7376317" y="5410149"/>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Send to IBM Watson</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0" name="Oval 69">
            <a:extLst>
              <a:ext uri="{FF2B5EF4-FFF2-40B4-BE49-F238E27FC236}">
                <a16:creationId xmlns:a16="http://schemas.microsoft.com/office/drawing/2014/main" id="{6D1E8D88-11D4-B04F-9921-CD74FD660A25}"/>
              </a:ext>
            </a:extLst>
          </p:cNvPr>
          <p:cNvSpPr/>
          <p:nvPr/>
        </p:nvSpPr>
        <p:spPr bwMode="gray">
          <a:xfrm>
            <a:off x="8779933" y="3634801"/>
            <a:ext cx="898941" cy="35975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Solution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71" name="Elbow Connector 161">
            <a:extLst>
              <a:ext uri="{FF2B5EF4-FFF2-40B4-BE49-F238E27FC236}">
                <a16:creationId xmlns:a16="http://schemas.microsoft.com/office/drawing/2014/main" id="{3934EEC6-7F1A-7846-AEAE-C35CA8B06AFD}"/>
              </a:ext>
            </a:extLst>
          </p:cNvPr>
          <p:cNvCxnSpPr>
            <a:cxnSpLocks/>
          </p:cNvCxnSpPr>
          <p:nvPr/>
        </p:nvCxnSpPr>
        <p:spPr bwMode="gray">
          <a:xfrm rot="10800000" flipV="1">
            <a:off x="7966830" y="3818398"/>
            <a:ext cx="682165" cy="115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Elbow Connector 161">
            <a:extLst>
              <a:ext uri="{FF2B5EF4-FFF2-40B4-BE49-F238E27FC236}">
                <a16:creationId xmlns:a16="http://schemas.microsoft.com/office/drawing/2014/main" id="{3934EEC6-7F1A-7846-AEAE-C35CA8B06AFD}"/>
              </a:ext>
            </a:extLst>
          </p:cNvPr>
          <p:cNvCxnSpPr>
            <a:cxnSpLocks/>
          </p:cNvCxnSpPr>
          <p:nvPr/>
        </p:nvCxnSpPr>
        <p:spPr bwMode="gray">
          <a:xfrm rot="10800000" flipV="1">
            <a:off x="9848255" y="3821301"/>
            <a:ext cx="682165" cy="115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5" name="TextBox 179">
            <a:extLst>
              <a:ext uri="{FF2B5EF4-FFF2-40B4-BE49-F238E27FC236}">
                <a16:creationId xmlns:a16="http://schemas.microsoft.com/office/drawing/2014/main" id="{D49D6942-7907-B941-BC34-C3F55DB292C9}"/>
              </a:ext>
            </a:extLst>
          </p:cNvPr>
          <p:cNvSpPr txBox="1"/>
          <p:nvPr/>
        </p:nvSpPr>
        <p:spPr bwMode="gray">
          <a:xfrm>
            <a:off x="10166036" y="3958678"/>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Save in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Clinical DB</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39951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4" name="Object 1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High Level </a:t>
            </a:r>
            <a:r>
              <a:rPr lang="en-US" dirty="0" err="1"/>
              <a:t>Workflos</a:t>
            </a:r>
            <a:r>
              <a:rPr lang="en-US" dirty="0"/>
              <a:t> – Zoom-in: IBM Watson</a:t>
            </a:r>
          </a:p>
        </p:txBody>
      </p:sp>
      <p:sp>
        <p:nvSpPr>
          <p:cNvPr id="5" name="Slide Number Placeholder 4"/>
          <p:cNvSpPr>
            <a:spLocks noGrp="1"/>
          </p:cNvSpPr>
          <p:nvPr>
            <p:ph type="sldNum" sz="quarter" idx="12"/>
          </p:nvPr>
        </p:nvSpPr>
        <p:spPr/>
        <p:txBody>
          <a:bodyPr/>
          <a:lstStyle/>
          <a:p>
            <a:fld id="{EEAD9179-7A6B-4268-BEB2-F3B8EB06115B}" type="slidenum">
              <a:rPr lang="en-US" smtClean="0"/>
              <a:t>51</a:t>
            </a:fld>
            <a:endParaRPr lang="en-US" dirty="0"/>
          </a:p>
        </p:txBody>
      </p:sp>
      <p:sp>
        <p:nvSpPr>
          <p:cNvPr id="6" name="Rounded Rectangle 177">
            <a:extLst>
              <a:ext uri="{FF2B5EF4-FFF2-40B4-BE49-F238E27FC236}">
                <a16:creationId xmlns:a16="http://schemas.microsoft.com/office/drawing/2014/main" id="{566B59A9-0186-6F4F-838F-C040449E99F6}"/>
              </a:ext>
            </a:extLst>
          </p:cNvPr>
          <p:cNvSpPr/>
          <p:nvPr/>
        </p:nvSpPr>
        <p:spPr>
          <a:xfrm>
            <a:off x="1132830" y="3630419"/>
            <a:ext cx="1037715" cy="516177"/>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IBM Watson</a:t>
            </a:r>
          </a:p>
        </p:txBody>
      </p:sp>
      <p:cxnSp>
        <p:nvCxnSpPr>
          <p:cNvPr id="8"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417803" y="4383149"/>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532299" y="3510115"/>
            <a:ext cx="196589"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95081" y="3309110"/>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 name="Trapezoid 11"/>
          <p:cNvSpPr/>
          <p:nvPr/>
        </p:nvSpPr>
        <p:spPr bwMode="gray">
          <a:xfrm rot="16200000">
            <a:off x="1914187" y="3048886"/>
            <a:ext cx="2204348" cy="1691629"/>
          </a:xfrm>
          <a:prstGeom prst="trapezoid">
            <a:avLst>
              <a:gd name="adj" fmla="val 517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7" name="Rounded Rectangle 177">
            <a:extLst>
              <a:ext uri="{FF2B5EF4-FFF2-40B4-BE49-F238E27FC236}">
                <a16:creationId xmlns:a16="http://schemas.microsoft.com/office/drawing/2014/main" id="{566B59A9-0186-6F4F-838F-C040449E99F6}"/>
              </a:ext>
            </a:extLst>
          </p:cNvPr>
          <p:cNvSpPr/>
          <p:nvPr/>
        </p:nvSpPr>
        <p:spPr>
          <a:xfrm>
            <a:off x="3862175" y="2561309"/>
            <a:ext cx="6196225" cy="2654397"/>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endParaRPr>
          </a:p>
        </p:txBody>
      </p:sp>
      <p:sp>
        <p:nvSpPr>
          <p:cNvPr id="13" name="Rounded Rectangle 177">
            <a:extLst>
              <a:ext uri="{FF2B5EF4-FFF2-40B4-BE49-F238E27FC236}">
                <a16:creationId xmlns:a16="http://schemas.microsoft.com/office/drawing/2014/main" id="{566B59A9-0186-6F4F-838F-C040449E99F6}"/>
              </a:ext>
            </a:extLst>
          </p:cNvPr>
          <p:cNvSpPr/>
          <p:nvPr/>
        </p:nvSpPr>
        <p:spPr>
          <a:xfrm>
            <a:off x="6657244" y="3594886"/>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Watson Algorithm</a:t>
            </a:r>
          </a:p>
        </p:txBody>
      </p:sp>
      <p:grpSp>
        <p:nvGrpSpPr>
          <p:cNvPr id="15"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4847734" y="3051118"/>
            <a:ext cx="244684" cy="233313"/>
            <a:chOff x="1208374" y="3833992"/>
            <a:chExt cx="294080" cy="317650"/>
          </a:xfrm>
          <a:solidFill>
            <a:schemeClr val="accent3"/>
          </a:solidFill>
        </p:grpSpPr>
        <p:sp>
          <p:nvSpPr>
            <p:cNvPr id="16"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9" name="TextBox 179">
            <a:extLst>
              <a:ext uri="{FF2B5EF4-FFF2-40B4-BE49-F238E27FC236}">
                <a16:creationId xmlns:a16="http://schemas.microsoft.com/office/drawing/2014/main" id="{D49D6942-7907-B941-BC34-C3F55DB292C9}"/>
              </a:ext>
            </a:extLst>
          </p:cNvPr>
          <p:cNvSpPr txBox="1"/>
          <p:nvPr/>
        </p:nvSpPr>
        <p:spPr bwMode="gray">
          <a:xfrm flipH="1">
            <a:off x="4030123" y="3056871"/>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Arial Unicode MS"/>
                <a:cs typeface="Arial"/>
              </a:rPr>
              <a:t>MedDRA</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20"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4847734" y="3507321"/>
            <a:ext cx="244684" cy="233313"/>
            <a:chOff x="1208374" y="3833992"/>
            <a:chExt cx="294080" cy="317650"/>
          </a:xfrm>
          <a:solidFill>
            <a:schemeClr val="accent3"/>
          </a:solidFill>
        </p:grpSpPr>
        <p:sp>
          <p:nvSpPr>
            <p:cNvPr id="2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4" name="TextBox 179">
            <a:extLst>
              <a:ext uri="{FF2B5EF4-FFF2-40B4-BE49-F238E27FC236}">
                <a16:creationId xmlns:a16="http://schemas.microsoft.com/office/drawing/2014/main" id="{D49D6942-7907-B941-BC34-C3F55DB292C9}"/>
              </a:ext>
            </a:extLst>
          </p:cNvPr>
          <p:cNvSpPr txBox="1"/>
          <p:nvPr/>
        </p:nvSpPr>
        <p:spPr bwMode="gray">
          <a:xfrm flipH="1">
            <a:off x="4030123" y="3456636"/>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Synonyms</a:t>
            </a:r>
          </a:p>
        </p:txBody>
      </p:sp>
      <p:grpSp>
        <p:nvGrpSpPr>
          <p:cNvPr id="25"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4847734" y="3964149"/>
            <a:ext cx="244684" cy="233313"/>
            <a:chOff x="1208374" y="3833992"/>
            <a:chExt cx="294080" cy="317650"/>
          </a:xfrm>
          <a:solidFill>
            <a:schemeClr val="accent3"/>
          </a:solidFill>
        </p:grpSpPr>
        <p:sp>
          <p:nvSpPr>
            <p:cNvPr id="26"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9" name="TextBox 179">
            <a:extLst>
              <a:ext uri="{FF2B5EF4-FFF2-40B4-BE49-F238E27FC236}">
                <a16:creationId xmlns:a16="http://schemas.microsoft.com/office/drawing/2014/main" id="{D49D6942-7907-B941-BC34-C3F55DB292C9}"/>
              </a:ext>
            </a:extLst>
          </p:cNvPr>
          <p:cNvSpPr txBox="1"/>
          <p:nvPr/>
        </p:nvSpPr>
        <p:spPr bwMode="gray">
          <a:xfrm flipH="1">
            <a:off x="4030123" y="3893295"/>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Blocked</a:t>
            </a:r>
            <a:r>
              <a:rPr kumimoji="0" lang="en-US" sz="1000" b="0" i="0" u="none" strike="noStrike" kern="1200" cap="none" spc="0" normalizeH="0" noProof="0" dirty="0">
                <a:ln>
                  <a:noFill/>
                </a:ln>
                <a:solidFill>
                  <a:srgbClr val="000000"/>
                </a:solidFill>
                <a:effectLst/>
                <a:uLnTx/>
                <a:uFillTx/>
                <a:latin typeface="Arial"/>
                <a:ea typeface="Arial Unicode MS"/>
                <a:cs typeface="Aria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noProof="0" dirty="0">
                <a:ln>
                  <a:noFill/>
                </a:ln>
                <a:solidFill>
                  <a:srgbClr val="000000"/>
                </a:solidFill>
                <a:effectLst/>
                <a:uLnTx/>
                <a:uFillTx/>
                <a:latin typeface="Arial"/>
                <a:ea typeface="Arial Unicode MS"/>
                <a:cs typeface="Arial"/>
              </a:rPr>
              <a:t>Terms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30" name="myP_Storage">
            <a:extLst>
              <a:ext uri="{FF2B5EF4-FFF2-40B4-BE49-F238E27FC236}">
                <a16:creationId xmlns:a16="http://schemas.microsoft.com/office/drawing/2014/main" id="{4031F241-2CF5-470E-B6C0-75436D6D8844}"/>
              </a:ext>
            </a:extLst>
          </p:cNvPr>
          <p:cNvGrpSpPr>
            <a:grpSpLocks noChangeAspect="1"/>
          </p:cNvGrpSpPr>
          <p:nvPr/>
        </p:nvGrpSpPr>
        <p:grpSpPr>
          <a:xfrm flipH="1">
            <a:off x="4847734" y="4582489"/>
            <a:ext cx="244684" cy="233313"/>
            <a:chOff x="1208374" y="3833992"/>
            <a:chExt cx="294080" cy="317650"/>
          </a:xfrm>
          <a:solidFill>
            <a:schemeClr val="accent3"/>
          </a:solidFill>
        </p:grpSpPr>
        <p:sp>
          <p:nvSpPr>
            <p:cNvPr id="3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4" name="TextBox 179">
            <a:extLst>
              <a:ext uri="{FF2B5EF4-FFF2-40B4-BE49-F238E27FC236}">
                <a16:creationId xmlns:a16="http://schemas.microsoft.com/office/drawing/2014/main" id="{D49D6942-7907-B941-BC34-C3F55DB292C9}"/>
              </a:ext>
            </a:extLst>
          </p:cNvPr>
          <p:cNvSpPr txBox="1"/>
          <p:nvPr/>
        </p:nvSpPr>
        <p:spPr bwMode="gray">
          <a:xfrm flipH="1">
            <a:off x="4030123" y="4554500"/>
            <a:ext cx="68191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Other</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sources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5" name="TextBox 179">
            <a:extLst>
              <a:ext uri="{FF2B5EF4-FFF2-40B4-BE49-F238E27FC236}">
                <a16:creationId xmlns:a16="http://schemas.microsoft.com/office/drawing/2014/main" id="{D49D6942-7907-B941-BC34-C3F55DB292C9}"/>
              </a:ext>
            </a:extLst>
          </p:cNvPr>
          <p:cNvSpPr txBox="1"/>
          <p:nvPr/>
        </p:nvSpPr>
        <p:spPr bwMode="gray">
          <a:xfrm rot="5400000" flipH="1">
            <a:off x="4852797" y="4194422"/>
            <a:ext cx="234558" cy="292590"/>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a:t>
            </a:r>
          </a:p>
        </p:txBody>
      </p:sp>
      <p:cxnSp>
        <p:nvCxnSpPr>
          <p:cNvPr id="40" name="Elbow Connector 39"/>
          <p:cNvCxnSpPr>
            <a:stCxn id="17" idx="11"/>
            <a:endCxn id="13" idx="1"/>
          </p:cNvCxnSpPr>
          <p:nvPr/>
        </p:nvCxnSpPr>
        <p:spPr bwMode="gray">
          <a:xfrm rot="10800000" flipH="1" flipV="1">
            <a:off x="5092418" y="3190991"/>
            <a:ext cx="1564824" cy="628560"/>
          </a:xfrm>
          <a:prstGeom prst="bentConnector3">
            <a:avLst>
              <a:gd name="adj1" fmla="val 2819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2" idx="1"/>
            <a:endCxn id="13" idx="1"/>
          </p:cNvCxnSpPr>
          <p:nvPr/>
        </p:nvCxnSpPr>
        <p:spPr bwMode="gray">
          <a:xfrm rot="10800000" flipH="1">
            <a:off x="5077856" y="3819552"/>
            <a:ext cx="1579385" cy="879595"/>
          </a:xfrm>
          <a:prstGeom prst="bentConnector3">
            <a:avLst>
              <a:gd name="adj1" fmla="val 28316"/>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8" idx="5"/>
            <a:endCxn id="28" idx="5"/>
          </p:cNvCxnSpPr>
          <p:nvPr/>
        </p:nvCxnSpPr>
        <p:spPr bwMode="gray">
          <a:xfrm flipH="1">
            <a:off x="5079546" y="4128434"/>
            <a:ext cx="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11"/>
          </p:cNvCxnSpPr>
          <p:nvPr/>
        </p:nvCxnSpPr>
        <p:spPr bwMode="gray">
          <a:xfrm>
            <a:off x="5092418" y="3647194"/>
            <a:ext cx="45006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5092418" y="4087822"/>
            <a:ext cx="45006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D1E8D88-11D4-B04F-9921-CD74FD660A25}"/>
              </a:ext>
            </a:extLst>
          </p:cNvPr>
          <p:cNvSpPr/>
          <p:nvPr/>
        </p:nvSpPr>
        <p:spPr bwMode="gray">
          <a:xfrm>
            <a:off x="6770284" y="4748415"/>
            <a:ext cx="974069" cy="35975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Proposed solution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66"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87047" y="2469433"/>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161">
            <a:extLst>
              <a:ext uri="{FF2B5EF4-FFF2-40B4-BE49-F238E27FC236}">
                <a16:creationId xmlns:a16="http://schemas.microsoft.com/office/drawing/2014/main" id="{3934EEC6-7F1A-7846-AEAE-C35CA8B06AFD}"/>
              </a:ext>
            </a:extLst>
          </p:cNvPr>
          <p:cNvCxnSpPr>
            <a:cxnSpLocks/>
          </p:cNvCxnSpPr>
          <p:nvPr/>
        </p:nvCxnSpPr>
        <p:spPr bwMode="gray">
          <a:xfrm rot="5400000" flipH="1" flipV="1">
            <a:off x="6997285" y="5430822"/>
            <a:ext cx="50400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8" name="TextBox 179">
            <a:extLst>
              <a:ext uri="{FF2B5EF4-FFF2-40B4-BE49-F238E27FC236}">
                <a16:creationId xmlns:a16="http://schemas.microsoft.com/office/drawing/2014/main" id="{D49D6942-7907-B941-BC34-C3F55DB292C9}"/>
              </a:ext>
            </a:extLst>
          </p:cNvPr>
          <p:cNvSpPr txBox="1"/>
          <p:nvPr/>
        </p:nvSpPr>
        <p:spPr bwMode="gray">
          <a:xfrm>
            <a:off x="7376317" y="5410149"/>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Sent to 2</a:t>
            </a:r>
            <a:r>
              <a:rPr lang="en-US" sz="1000" baseline="30000" dirty="0">
                <a:solidFill>
                  <a:srgbClr val="000000"/>
                </a:solidFill>
                <a:latin typeface="Arial"/>
                <a:ea typeface="Arial Unicode MS"/>
                <a:cs typeface="Arial"/>
              </a:rPr>
              <a:t>nd</a:t>
            </a:r>
            <a:r>
              <a:rPr lang="en-US" sz="1000" dirty="0">
                <a:solidFill>
                  <a:srgbClr val="000000"/>
                </a:solidFill>
                <a:latin typeface="Arial"/>
                <a:ea typeface="Arial Unicode MS"/>
                <a:cs typeface="Arial"/>
              </a:rPr>
              <a:t> tier coding</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2" name="Oval 51">
            <a:extLst>
              <a:ext uri="{FF2B5EF4-FFF2-40B4-BE49-F238E27FC236}">
                <a16:creationId xmlns:a16="http://schemas.microsoft.com/office/drawing/2014/main" id="{6D1E8D88-11D4-B04F-9921-CD74FD660A25}"/>
              </a:ext>
            </a:extLst>
          </p:cNvPr>
          <p:cNvSpPr/>
          <p:nvPr/>
        </p:nvSpPr>
        <p:spPr bwMode="gray">
          <a:xfrm>
            <a:off x="6770284" y="2666996"/>
            <a:ext cx="974069" cy="35975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Omission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4" name="TextBox 179">
            <a:extLst>
              <a:ext uri="{FF2B5EF4-FFF2-40B4-BE49-F238E27FC236}">
                <a16:creationId xmlns:a16="http://schemas.microsoft.com/office/drawing/2014/main" id="{D49D6942-7907-B941-BC34-C3F55DB292C9}"/>
              </a:ext>
            </a:extLst>
          </p:cNvPr>
          <p:cNvSpPr txBox="1"/>
          <p:nvPr/>
        </p:nvSpPr>
        <p:spPr bwMode="gray">
          <a:xfrm>
            <a:off x="8811243" y="2957115"/>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A: 11%</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6" name="TextBox 179">
            <a:extLst>
              <a:ext uri="{FF2B5EF4-FFF2-40B4-BE49-F238E27FC236}">
                <a16:creationId xmlns:a16="http://schemas.microsoft.com/office/drawing/2014/main" id="{D49D6942-7907-B941-BC34-C3F55DB292C9}"/>
              </a:ext>
            </a:extLst>
          </p:cNvPr>
          <p:cNvSpPr txBox="1"/>
          <p:nvPr/>
        </p:nvSpPr>
        <p:spPr bwMode="gray">
          <a:xfrm>
            <a:off x="8811243" y="3332415"/>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B: 23%</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7" name="TextBox 179">
            <a:extLst>
              <a:ext uri="{FF2B5EF4-FFF2-40B4-BE49-F238E27FC236}">
                <a16:creationId xmlns:a16="http://schemas.microsoft.com/office/drawing/2014/main" id="{D49D6942-7907-B941-BC34-C3F55DB292C9}"/>
              </a:ext>
            </a:extLst>
          </p:cNvPr>
          <p:cNvSpPr txBox="1"/>
          <p:nvPr/>
        </p:nvSpPr>
        <p:spPr bwMode="gray">
          <a:xfrm>
            <a:off x="8811243" y="3697941"/>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C: 17%</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8" name="TextBox 179">
            <a:extLst>
              <a:ext uri="{FF2B5EF4-FFF2-40B4-BE49-F238E27FC236}">
                <a16:creationId xmlns:a16="http://schemas.microsoft.com/office/drawing/2014/main" id="{D49D6942-7907-B941-BC34-C3F55DB292C9}"/>
              </a:ext>
            </a:extLst>
          </p:cNvPr>
          <p:cNvSpPr txBox="1"/>
          <p:nvPr/>
        </p:nvSpPr>
        <p:spPr bwMode="gray">
          <a:xfrm>
            <a:off x="8811243" y="4073241"/>
            <a:ext cx="601977" cy="258288"/>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D: 16%</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9" name="TextBox 179">
            <a:extLst>
              <a:ext uri="{FF2B5EF4-FFF2-40B4-BE49-F238E27FC236}">
                <a16:creationId xmlns:a16="http://schemas.microsoft.com/office/drawing/2014/main" id="{D49D6942-7907-B941-BC34-C3F55DB292C9}"/>
              </a:ext>
            </a:extLst>
          </p:cNvPr>
          <p:cNvSpPr txBox="1"/>
          <p:nvPr/>
        </p:nvSpPr>
        <p:spPr bwMode="gray">
          <a:xfrm>
            <a:off x="8811243" y="4448541"/>
            <a:ext cx="601977" cy="258288"/>
          </a:xfrm>
          <a:prstGeom prst="rect">
            <a:avLst/>
          </a:prstGeom>
          <a:noFill/>
          <a:ln>
            <a:solidFill>
              <a:schemeClr val="accent2"/>
            </a:solid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E: 33%</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37" name="Elbow Connector 36"/>
          <p:cNvCxnSpPr>
            <a:stCxn id="13" idx="3"/>
            <a:endCxn id="54" idx="1"/>
          </p:cNvCxnSpPr>
          <p:nvPr/>
        </p:nvCxnSpPr>
        <p:spPr bwMode="gray">
          <a:xfrm flipV="1">
            <a:off x="7856441" y="3086259"/>
            <a:ext cx="954802" cy="73329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3" idx="3"/>
            <a:endCxn id="56" idx="1"/>
          </p:cNvCxnSpPr>
          <p:nvPr/>
        </p:nvCxnSpPr>
        <p:spPr bwMode="gray">
          <a:xfrm flipV="1">
            <a:off x="7856441" y="3461559"/>
            <a:ext cx="954802" cy="35799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3" idx="3"/>
            <a:endCxn id="57" idx="1"/>
          </p:cNvCxnSpPr>
          <p:nvPr/>
        </p:nvCxnSpPr>
        <p:spPr bwMode="gray">
          <a:xfrm>
            <a:off x="7856441" y="3819551"/>
            <a:ext cx="954802" cy="753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3" idx="3"/>
            <a:endCxn id="58" idx="1"/>
          </p:cNvCxnSpPr>
          <p:nvPr/>
        </p:nvCxnSpPr>
        <p:spPr bwMode="gray">
          <a:xfrm>
            <a:off x="7856441" y="3819551"/>
            <a:ext cx="954802" cy="38283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3" idx="3"/>
            <a:endCxn id="59" idx="1"/>
          </p:cNvCxnSpPr>
          <p:nvPr/>
        </p:nvCxnSpPr>
        <p:spPr bwMode="gray">
          <a:xfrm>
            <a:off x="7856441" y="3819551"/>
            <a:ext cx="954802" cy="75813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59" idx="2"/>
            <a:endCxn id="60" idx="6"/>
          </p:cNvCxnSpPr>
          <p:nvPr/>
        </p:nvCxnSpPr>
        <p:spPr bwMode="gray">
          <a:xfrm rot="5400000">
            <a:off x="8317562" y="4133621"/>
            <a:ext cx="221463" cy="1367879"/>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179">
            <a:extLst>
              <a:ext uri="{FF2B5EF4-FFF2-40B4-BE49-F238E27FC236}">
                <a16:creationId xmlns:a16="http://schemas.microsoft.com/office/drawing/2014/main" id="{D49D6942-7907-B941-BC34-C3F55DB292C9}"/>
              </a:ext>
            </a:extLst>
          </p:cNvPr>
          <p:cNvSpPr txBox="1"/>
          <p:nvPr/>
        </p:nvSpPr>
        <p:spPr bwMode="gray">
          <a:xfrm rot="5400000">
            <a:off x="8637630" y="3714171"/>
            <a:ext cx="1921624" cy="22582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Predictions with confidence scores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3" name="TextBox 179">
            <a:extLst>
              <a:ext uri="{FF2B5EF4-FFF2-40B4-BE49-F238E27FC236}">
                <a16:creationId xmlns:a16="http://schemas.microsoft.com/office/drawing/2014/main" id="{D49D6942-7907-B941-BC34-C3F55DB292C9}"/>
              </a:ext>
            </a:extLst>
          </p:cNvPr>
          <p:cNvSpPr txBox="1"/>
          <p:nvPr/>
        </p:nvSpPr>
        <p:spPr bwMode="gray">
          <a:xfrm>
            <a:off x="7998411" y="4759943"/>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Best prediction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is proposed</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76906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6" name="Object 3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Rectangle 1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High Level </a:t>
            </a:r>
            <a:r>
              <a:rPr lang="en-US" dirty="0" err="1"/>
              <a:t>Workflos</a:t>
            </a:r>
            <a:r>
              <a:rPr lang="en-US" dirty="0"/>
              <a:t> – Zoom-in: 2nd tier Coding</a:t>
            </a:r>
          </a:p>
        </p:txBody>
      </p:sp>
      <p:sp>
        <p:nvSpPr>
          <p:cNvPr id="5" name="Slide Number Placeholder 4"/>
          <p:cNvSpPr>
            <a:spLocks noGrp="1"/>
          </p:cNvSpPr>
          <p:nvPr>
            <p:ph type="sldNum" sz="quarter" idx="12"/>
          </p:nvPr>
        </p:nvSpPr>
        <p:spPr/>
        <p:txBody>
          <a:bodyPr/>
          <a:lstStyle/>
          <a:p>
            <a:fld id="{EEAD9179-7A6B-4268-BEB2-F3B8EB06115B}" type="slidenum">
              <a:rPr lang="en-US" smtClean="0"/>
              <a:t>52</a:t>
            </a:fld>
            <a:endParaRPr lang="en-US" dirty="0"/>
          </a:p>
        </p:txBody>
      </p:sp>
      <p:sp>
        <p:nvSpPr>
          <p:cNvPr id="6" name="Rounded Rectangle 177">
            <a:extLst>
              <a:ext uri="{FF2B5EF4-FFF2-40B4-BE49-F238E27FC236}">
                <a16:creationId xmlns:a16="http://schemas.microsoft.com/office/drawing/2014/main" id="{566B59A9-0186-6F4F-838F-C040449E99F6}"/>
              </a:ext>
            </a:extLst>
          </p:cNvPr>
          <p:cNvSpPr/>
          <p:nvPr/>
        </p:nvSpPr>
        <p:spPr>
          <a:xfrm>
            <a:off x="1132830" y="3630419"/>
            <a:ext cx="1037715" cy="516177"/>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2</a:t>
            </a:r>
            <a:r>
              <a:rPr kumimoji="0" lang="en-US" sz="1200" b="0" i="0" u="none" strike="noStrike" kern="1200" cap="none" spc="0" normalizeH="0" baseline="30000" noProof="0" dirty="0">
                <a:ln>
                  <a:noFill/>
                </a:ln>
                <a:solidFill>
                  <a:srgbClr val="000000"/>
                </a:solidFill>
                <a:effectLst/>
                <a:uLnTx/>
                <a:uFillTx/>
                <a:latin typeface="Helvetica Neue"/>
                <a:ea typeface="Arial Unicode MS"/>
                <a:cs typeface="Helvetica Neue"/>
              </a:rPr>
              <a:t>nd</a:t>
            </a: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 tier Coding</a:t>
            </a:r>
          </a:p>
        </p:txBody>
      </p:sp>
      <p:cxnSp>
        <p:nvCxnSpPr>
          <p:cNvPr id="8"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417803" y="4383149"/>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1532299" y="3510115"/>
            <a:ext cx="196589"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43819" y="4364608"/>
            <a:ext cx="426050"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95081" y="3309110"/>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 name="Trapezoid 11"/>
          <p:cNvSpPr/>
          <p:nvPr/>
        </p:nvSpPr>
        <p:spPr bwMode="gray">
          <a:xfrm rot="16200000">
            <a:off x="1914187" y="3048886"/>
            <a:ext cx="2204348" cy="1691629"/>
          </a:xfrm>
          <a:prstGeom prst="trapezoid">
            <a:avLst>
              <a:gd name="adj" fmla="val 5175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7" name="Rounded Rectangle 177">
            <a:extLst>
              <a:ext uri="{FF2B5EF4-FFF2-40B4-BE49-F238E27FC236}">
                <a16:creationId xmlns:a16="http://schemas.microsoft.com/office/drawing/2014/main" id="{566B59A9-0186-6F4F-838F-C040449E99F6}"/>
              </a:ext>
            </a:extLst>
          </p:cNvPr>
          <p:cNvSpPr/>
          <p:nvPr/>
        </p:nvSpPr>
        <p:spPr>
          <a:xfrm>
            <a:off x="3862175" y="2561309"/>
            <a:ext cx="6196225" cy="2654397"/>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endParaRPr>
          </a:p>
        </p:txBody>
      </p:sp>
      <p:sp>
        <p:nvSpPr>
          <p:cNvPr id="13" name="Rounded Rectangle 177">
            <a:extLst>
              <a:ext uri="{FF2B5EF4-FFF2-40B4-BE49-F238E27FC236}">
                <a16:creationId xmlns:a16="http://schemas.microsoft.com/office/drawing/2014/main" id="{566B59A9-0186-6F4F-838F-C040449E99F6}"/>
              </a:ext>
            </a:extLst>
          </p:cNvPr>
          <p:cNvSpPr/>
          <p:nvPr/>
        </p:nvSpPr>
        <p:spPr>
          <a:xfrm>
            <a:off x="6657244" y="3594886"/>
            <a:ext cx="1199197" cy="449330"/>
          </a:xfrm>
          <a:prstGeom prst="roundRect">
            <a:avLst>
              <a:gd name="adj" fmla="val 9818"/>
            </a:avLst>
          </a:prstGeom>
          <a:noFill/>
          <a:ln w="19050">
            <a:solidFill>
              <a:srgbClr val="F7981F"/>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a:ea typeface="Arial Unicode MS"/>
                <a:cs typeface="Helvetica Neue"/>
              </a:rPr>
              <a:t>Medical Coder</a:t>
            </a:r>
          </a:p>
        </p:txBody>
      </p:sp>
      <p:grpSp>
        <p:nvGrpSpPr>
          <p:cNvPr id="55" name="Group 54"/>
          <p:cNvGrpSpPr/>
          <p:nvPr/>
        </p:nvGrpSpPr>
        <p:grpSpPr>
          <a:xfrm flipH="1">
            <a:off x="4030123" y="3051118"/>
            <a:ext cx="2627119" cy="1764684"/>
            <a:chOff x="6836222" y="3051118"/>
            <a:chExt cx="2319147" cy="1764684"/>
          </a:xfrm>
        </p:grpSpPr>
        <p:grpSp>
          <p:nvGrpSpPr>
            <p:cNvPr id="15"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3051118"/>
              <a:ext cx="216000" cy="233313"/>
              <a:chOff x="1208374" y="3833992"/>
              <a:chExt cx="294080" cy="317650"/>
            </a:xfrm>
            <a:solidFill>
              <a:schemeClr val="accent3"/>
            </a:solidFill>
          </p:grpSpPr>
          <p:sp>
            <p:nvSpPr>
              <p:cNvPr id="16"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9" name="TextBox 179">
              <a:extLst>
                <a:ext uri="{FF2B5EF4-FFF2-40B4-BE49-F238E27FC236}">
                  <a16:creationId xmlns:a16="http://schemas.microsoft.com/office/drawing/2014/main" id="{D49D6942-7907-B941-BC34-C3F55DB292C9}"/>
                </a:ext>
              </a:extLst>
            </p:cNvPr>
            <p:cNvSpPr txBox="1"/>
            <p:nvPr/>
          </p:nvSpPr>
          <p:spPr bwMode="gray">
            <a:xfrm>
              <a:off x="8553392" y="3056871"/>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Arial Unicode MS"/>
                  <a:cs typeface="Arial"/>
                </a:rPr>
                <a:t>MedDRA</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20"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3507321"/>
              <a:ext cx="216000" cy="233313"/>
              <a:chOff x="1208374" y="3833992"/>
              <a:chExt cx="294080" cy="317650"/>
            </a:xfrm>
            <a:solidFill>
              <a:schemeClr val="accent3"/>
            </a:solidFill>
          </p:grpSpPr>
          <p:sp>
            <p:nvSpPr>
              <p:cNvPr id="2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4" name="TextBox 179">
              <a:extLst>
                <a:ext uri="{FF2B5EF4-FFF2-40B4-BE49-F238E27FC236}">
                  <a16:creationId xmlns:a16="http://schemas.microsoft.com/office/drawing/2014/main" id="{D49D6942-7907-B941-BC34-C3F55DB292C9}"/>
                </a:ext>
              </a:extLst>
            </p:cNvPr>
            <p:cNvSpPr txBox="1"/>
            <p:nvPr/>
          </p:nvSpPr>
          <p:spPr bwMode="gray">
            <a:xfrm>
              <a:off x="8553392" y="3456636"/>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Synonyms</a:t>
              </a:r>
            </a:p>
          </p:txBody>
        </p:sp>
        <p:grpSp>
          <p:nvGrpSpPr>
            <p:cNvPr id="25"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3964149"/>
              <a:ext cx="216000" cy="233313"/>
              <a:chOff x="1208374" y="3833992"/>
              <a:chExt cx="294080" cy="317650"/>
            </a:xfrm>
            <a:solidFill>
              <a:schemeClr val="accent3"/>
            </a:solidFill>
          </p:grpSpPr>
          <p:sp>
            <p:nvSpPr>
              <p:cNvPr id="26"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9" name="TextBox 179">
              <a:extLst>
                <a:ext uri="{FF2B5EF4-FFF2-40B4-BE49-F238E27FC236}">
                  <a16:creationId xmlns:a16="http://schemas.microsoft.com/office/drawing/2014/main" id="{D49D6942-7907-B941-BC34-C3F55DB292C9}"/>
                </a:ext>
              </a:extLst>
            </p:cNvPr>
            <p:cNvSpPr txBox="1"/>
            <p:nvPr/>
          </p:nvSpPr>
          <p:spPr bwMode="gray">
            <a:xfrm>
              <a:off x="8553392" y="3893295"/>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Bayer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Blocked</a:t>
              </a:r>
              <a:r>
                <a:rPr kumimoji="0" lang="en-US" sz="1000" b="0" i="0" u="none" strike="noStrike" kern="1200" cap="none" spc="0" normalizeH="0" noProof="0" dirty="0">
                  <a:ln>
                    <a:noFill/>
                  </a:ln>
                  <a:solidFill>
                    <a:srgbClr val="000000"/>
                  </a:solidFill>
                  <a:effectLst/>
                  <a:uLnTx/>
                  <a:uFillTx/>
                  <a:latin typeface="Arial"/>
                  <a:ea typeface="Arial Unicode MS"/>
                  <a:cs typeface="Aria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noProof="0" dirty="0">
                  <a:ln>
                    <a:noFill/>
                  </a:ln>
                  <a:solidFill>
                    <a:srgbClr val="000000"/>
                  </a:solidFill>
                  <a:effectLst/>
                  <a:uLnTx/>
                  <a:uFillTx/>
                  <a:latin typeface="Arial"/>
                  <a:ea typeface="Arial Unicode MS"/>
                  <a:cs typeface="Arial"/>
                </a:rPr>
                <a:t>Terms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30" name="myP_Storage">
              <a:extLst>
                <a:ext uri="{FF2B5EF4-FFF2-40B4-BE49-F238E27FC236}">
                  <a16:creationId xmlns:a16="http://schemas.microsoft.com/office/drawing/2014/main" id="{4031F241-2CF5-470E-B6C0-75436D6D8844}"/>
                </a:ext>
              </a:extLst>
            </p:cNvPr>
            <p:cNvGrpSpPr>
              <a:grpSpLocks noChangeAspect="1"/>
            </p:cNvGrpSpPr>
            <p:nvPr/>
          </p:nvGrpSpPr>
          <p:grpSpPr>
            <a:xfrm>
              <a:off x="8217605" y="4582489"/>
              <a:ext cx="216000" cy="233313"/>
              <a:chOff x="1208374" y="3833992"/>
              <a:chExt cx="294080" cy="317650"/>
            </a:xfrm>
            <a:solidFill>
              <a:schemeClr val="accent3"/>
            </a:solidFill>
          </p:grpSpPr>
          <p:sp>
            <p:nvSpPr>
              <p:cNvPr id="31" name="Freeform: Shape 295">
                <a:extLst>
                  <a:ext uri="{FF2B5EF4-FFF2-40B4-BE49-F238E27FC236}">
                    <a16:creationId xmlns:a16="http://schemas.microsoft.com/office/drawing/2014/main" id="{A6455EEF-18F1-4066-B9D3-CAB0911F18A8}"/>
                  </a:ext>
                </a:extLst>
              </p:cNvPr>
              <p:cNvSpPr>
                <a:spLocks/>
              </p:cNvSpPr>
              <p:nvPr/>
            </p:nvSpPr>
            <p:spPr bwMode="gray">
              <a:xfrm>
                <a:off x="1208374" y="3833992"/>
                <a:ext cx="294080" cy="93980"/>
              </a:xfrm>
              <a:custGeom>
                <a:avLst/>
                <a:gdLst>
                  <a:gd name="connsiteX0" fmla="*/ 36264 w 294080"/>
                  <a:gd name="connsiteY0" fmla="*/ 28193 h 93980"/>
                  <a:gd name="connsiteX1" fmla="*/ 17501 w 294080"/>
                  <a:gd name="connsiteY1" fmla="*/ 46962 h 93980"/>
                  <a:gd name="connsiteX2" fmla="*/ 36264 w 294080"/>
                  <a:gd name="connsiteY2" fmla="*/ 65731 h 93980"/>
                  <a:gd name="connsiteX3" fmla="*/ 55027 w 294080"/>
                  <a:gd name="connsiteY3" fmla="*/ 46962 h 93980"/>
                  <a:gd name="connsiteX4" fmla="*/ 36264 w 294080"/>
                  <a:gd name="connsiteY4" fmla="*/ 28193 h 93980"/>
                  <a:gd name="connsiteX5" fmla="*/ 15471 w 294080"/>
                  <a:gd name="connsiteY5" fmla="*/ 0 h 93980"/>
                  <a:gd name="connsiteX6" fmla="*/ 278609 w 294080"/>
                  <a:gd name="connsiteY6" fmla="*/ 0 h 93980"/>
                  <a:gd name="connsiteX7" fmla="*/ 294080 w 294080"/>
                  <a:gd name="connsiteY7" fmla="*/ 15346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346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193"/>
                    </a:moveTo>
                    <a:cubicBezTo>
                      <a:pt x="25901" y="28193"/>
                      <a:pt x="17501" y="36596"/>
                      <a:pt x="17501" y="46962"/>
                    </a:cubicBezTo>
                    <a:cubicBezTo>
                      <a:pt x="17501" y="57328"/>
                      <a:pt x="25901" y="65731"/>
                      <a:pt x="36264" y="65731"/>
                    </a:cubicBezTo>
                    <a:cubicBezTo>
                      <a:pt x="46627" y="65731"/>
                      <a:pt x="55027" y="57328"/>
                      <a:pt x="55027" y="46962"/>
                    </a:cubicBezTo>
                    <a:cubicBezTo>
                      <a:pt x="55027" y="36596"/>
                      <a:pt x="46627" y="28193"/>
                      <a:pt x="36264" y="28193"/>
                    </a:cubicBezTo>
                    <a:close/>
                    <a:moveTo>
                      <a:pt x="15471" y="0"/>
                    </a:moveTo>
                    <a:cubicBezTo>
                      <a:pt x="278609" y="0"/>
                      <a:pt x="278609" y="0"/>
                      <a:pt x="278609" y="0"/>
                    </a:cubicBezTo>
                    <a:cubicBezTo>
                      <a:pt x="287105" y="0"/>
                      <a:pt x="294080" y="6849"/>
                      <a:pt x="294080" y="15346"/>
                    </a:cubicBezTo>
                    <a:lnTo>
                      <a:pt x="294080" y="78507"/>
                    </a:lnTo>
                    <a:cubicBezTo>
                      <a:pt x="294080" y="87005"/>
                      <a:pt x="287105" y="93980"/>
                      <a:pt x="278609" y="93980"/>
                    </a:cubicBezTo>
                    <a:cubicBezTo>
                      <a:pt x="15471" y="93980"/>
                      <a:pt x="15471" y="93980"/>
                      <a:pt x="15471" y="93980"/>
                    </a:cubicBezTo>
                    <a:cubicBezTo>
                      <a:pt x="6975" y="93980"/>
                      <a:pt x="0" y="87005"/>
                      <a:pt x="0" y="78507"/>
                    </a:cubicBezTo>
                    <a:cubicBezTo>
                      <a:pt x="0" y="15346"/>
                      <a:pt x="0" y="15346"/>
                      <a:pt x="0" y="15346"/>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Shape 296">
                <a:extLst>
                  <a:ext uri="{FF2B5EF4-FFF2-40B4-BE49-F238E27FC236}">
                    <a16:creationId xmlns:a16="http://schemas.microsoft.com/office/drawing/2014/main" id="{4A5F48F5-28C1-4E4A-8E94-68DFEAB6986F}"/>
                  </a:ext>
                </a:extLst>
              </p:cNvPr>
              <p:cNvSpPr>
                <a:spLocks/>
              </p:cNvSpPr>
              <p:nvPr/>
            </p:nvSpPr>
            <p:spPr bwMode="gray">
              <a:xfrm>
                <a:off x="1208374" y="3945747"/>
                <a:ext cx="294080" cy="94033"/>
              </a:xfrm>
              <a:custGeom>
                <a:avLst/>
                <a:gdLst>
                  <a:gd name="connsiteX0" fmla="*/ 36264 w 294080"/>
                  <a:gd name="connsiteY0" fmla="*/ 28301 h 94033"/>
                  <a:gd name="connsiteX1" fmla="*/ 17501 w 294080"/>
                  <a:gd name="connsiteY1" fmla="*/ 47070 h 94033"/>
                  <a:gd name="connsiteX2" fmla="*/ 36264 w 294080"/>
                  <a:gd name="connsiteY2" fmla="*/ 65839 h 94033"/>
                  <a:gd name="connsiteX3" fmla="*/ 55027 w 294080"/>
                  <a:gd name="connsiteY3" fmla="*/ 47070 h 94033"/>
                  <a:gd name="connsiteX4" fmla="*/ 36264 w 294080"/>
                  <a:gd name="connsiteY4" fmla="*/ 28301 h 94033"/>
                  <a:gd name="connsiteX5" fmla="*/ 15471 w 294080"/>
                  <a:gd name="connsiteY5" fmla="*/ 0 h 94033"/>
                  <a:gd name="connsiteX6" fmla="*/ 278609 w 294080"/>
                  <a:gd name="connsiteY6" fmla="*/ 0 h 94033"/>
                  <a:gd name="connsiteX7" fmla="*/ 294080 w 294080"/>
                  <a:gd name="connsiteY7" fmla="*/ 15482 h 94033"/>
                  <a:gd name="connsiteX8" fmla="*/ 294080 w 294080"/>
                  <a:gd name="connsiteY8" fmla="*/ 78678 h 94033"/>
                  <a:gd name="connsiteX9" fmla="*/ 278609 w 294080"/>
                  <a:gd name="connsiteY9" fmla="*/ 94033 h 94033"/>
                  <a:gd name="connsiteX10" fmla="*/ 15471 w 294080"/>
                  <a:gd name="connsiteY10" fmla="*/ 94033 h 94033"/>
                  <a:gd name="connsiteX11" fmla="*/ 0 w 294080"/>
                  <a:gd name="connsiteY11" fmla="*/ 78678 h 94033"/>
                  <a:gd name="connsiteX12" fmla="*/ 0 w 294080"/>
                  <a:gd name="connsiteY12" fmla="*/ 15482 h 94033"/>
                  <a:gd name="connsiteX13" fmla="*/ 15471 w 294080"/>
                  <a:gd name="connsiteY13" fmla="*/ 0 h 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4033">
                    <a:moveTo>
                      <a:pt x="36264" y="28301"/>
                    </a:moveTo>
                    <a:cubicBezTo>
                      <a:pt x="25901" y="28301"/>
                      <a:pt x="17501" y="36704"/>
                      <a:pt x="17501" y="47070"/>
                    </a:cubicBezTo>
                    <a:cubicBezTo>
                      <a:pt x="17501" y="57436"/>
                      <a:pt x="25901" y="65839"/>
                      <a:pt x="36264" y="65839"/>
                    </a:cubicBezTo>
                    <a:cubicBezTo>
                      <a:pt x="46627" y="65839"/>
                      <a:pt x="55027" y="57436"/>
                      <a:pt x="55027" y="47070"/>
                    </a:cubicBezTo>
                    <a:cubicBezTo>
                      <a:pt x="55027" y="36704"/>
                      <a:pt x="46627" y="28301"/>
                      <a:pt x="36264" y="28301"/>
                    </a:cubicBezTo>
                    <a:close/>
                    <a:moveTo>
                      <a:pt x="15471" y="0"/>
                    </a:moveTo>
                    <a:cubicBezTo>
                      <a:pt x="278609" y="0"/>
                      <a:pt x="278609" y="0"/>
                      <a:pt x="278609" y="0"/>
                    </a:cubicBezTo>
                    <a:cubicBezTo>
                      <a:pt x="287105" y="0"/>
                      <a:pt x="294080" y="6980"/>
                      <a:pt x="294080" y="15482"/>
                    </a:cubicBezTo>
                    <a:lnTo>
                      <a:pt x="294080" y="78678"/>
                    </a:lnTo>
                    <a:cubicBezTo>
                      <a:pt x="294080" y="87181"/>
                      <a:pt x="287105" y="94033"/>
                      <a:pt x="278609" y="94033"/>
                    </a:cubicBezTo>
                    <a:cubicBezTo>
                      <a:pt x="15471" y="94033"/>
                      <a:pt x="15471" y="94033"/>
                      <a:pt x="15471" y="94033"/>
                    </a:cubicBezTo>
                    <a:cubicBezTo>
                      <a:pt x="6975" y="94033"/>
                      <a:pt x="0" y="87181"/>
                      <a:pt x="0" y="78678"/>
                    </a:cubicBezTo>
                    <a:cubicBezTo>
                      <a:pt x="0" y="15482"/>
                      <a:pt x="0" y="15482"/>
                      <a:pt x="0" y="15482"/>
                    </a:cubicBezTo>
                    <a:cubicBezTo>
                      <a:pt x="0" y="6980"/>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Shape 297">
                <a:extLst>
                  <a:ext uri="{FF2B5EF4-FFF2-40B4-BE49-F238E27FC236}">
                    <a16:creationId xmlns:a16="http://schemas.microsoft.com/office/drawing/2014/main" id="{52AD7CE2-6B6A-425F-A5CF-3BAE5CE49AC1}"/>
                  </a:ext>
                </a:extLst>
              </p:cNvPr>
              <p:cNvSpPr>
                <a:spLocks/>
              </p:cNvSpPr>
              <p:nvPr/>
            </p:nvSpPr>
            <p:spPr bwMode="gray">
              <a:xfrm>
                <a:off x="1208374" y="4057662"/>
                <a:ext cx="294080" cy="93980"/>
              </a:xfrm>
              <a:custGeom>
                <a:avLst/>
                <a:gdLst>
                  <a:gd name="connsiteX0" fmla="*/ 36264 w 294080"/>
                  <a:gd name="connsiteY0" fmla="*/ 28248 h 93980"/>
                  <a:gd name="connsiteX1" fmla="*/ 17501 w 294080"/>
                  <a:gd name="connsiteY1" fmla="*/ 46963 h 93980"/>
                  <a:gd name="connsiteX2" fmla="*/ 36264 w 294080"/>
                  <a:gd name="connsiteY2" fmla="*/ 65678 h 93980"/>
                  <a:gd name="connsiteX3" fmla="*/ 55027 w 294080"/>
                  <a:gd name="connsiteY3" fmla="*/ 46963 h 93980"/>
                  <a:gd name="connsiteX4" fmla="*/ 36264 w 294080"/>
                  <a:gd name="connsiteY4" fmla="*/ 28248 h 93980"/>
                  <a:gd name="connsiteX5" fmla="*/ 15471 w 294080"/>
                  <a:gd name="connsiteY5" fmla="*/ 0 h 93980"/>
                  <a:gd name="connsiteX6" fmla="*/ 278609 w 294080"/>
                  <a:gd name="connsiteY6" fmla="*/ 0 h 93980"/>
                  <a:gd name="connsiteX7" fmla="*/ 294080 w 294080"/>
                  <a:gd name="connsiteY7" fmla="*/ 15473 h 93980"/>
                  <a:gd name="connsiteX8" fmla="*/ 294080 w 294080"/>
                  <a:gd name="connsiteY8" fmla="*/ 78507 h 93980"/>
                  <a:gd name="connsiteX9" fmla="*/ 278609 w 294080"/>
                  <a:gd name="connsiteY9" fmla="*/ 93980 h 93980"/>
                  <a:gd name="connsiteX10" fmla="*/ 15471 w 294080"/>
                  <a:gd name="connsiteY10" fmla="*/ 93980 h 93980"/>
                  <a:gd name="connsiteX11" fmla="*/ 0 w 294080"/>
                  <a:gd name="connsiteY11" fmla="*/ 78507 h 93980"/>
                  <a:gd name="connsiteX12" fmla="*/ 0 w 294080"/>
                  <a:gd name="connsiteY12" fmla="*/ 15473 h 93980"/>
                  <a:gd name="connsiteX13" fmla="*/ 15471 w 294080"/>
                  <a:gd name="connsiteY13" fmla="*/ 0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80" h="93980">
                    <a:moveTo>
                      <a:pt x="36264" y="28248"/>
                    </a:moveTo>
                    <a:cubicBezTo>
                      <a:pt x="25901" y="28248"/>
                      <a:pt x="17501" y="36627"/>
                      <a:pt x="17501" y="46963"/>
                    </a:cubicBezTo>
                    <a:cubicBezTo>
                      <a:pt x="17501" y="57299"/>
                      <a:pt x="25901" y="65678"/>
                      <a:pt x="36264" y="65678"/>
                    </a:cubicBezTo>
                    <a:cubicBezTo>
                      <a:pt x="46627" y="65678"/>
                      <a:pt x="55027" y="57299"/>
                      <a:pt x="55027" y="46963"/>
                    </a:cubicBezTo>
                    <a:cubicBezTo>
                      <a:pt x="55027" y="36627"/>
                      <a:pt x="46627" y="28248"/>
                      <a:pt x="36264" y="28248"/>
                    </a:cubicBezTo>
                    <a:close/>
                    <a:moveTo>
                      <a:pt x="15471" y="0"/>
                    </a:moveTo>
                    <a:cubicBezTo>
                      <a:pt x="278609" y="0"/>
                      <a:pt x="278609" y="0"/>
                      <a:pt x="278609" y="0"/>
                    </a:cubicBezTo>
                    <a:cubicBezTo>
                      <a:pt x="287105" y="0"/>
                      <a:pt x="294080" y="6849"/>
                      <a:pt x="294080" y="15473"/>
                    </a:cubicBezTo>
                    <a:lnTo>
                      <a:pt x="294080" y="78507"/>
                    </a:lnTo>
                    <a:cubicBezTo>
                      <a:pt x="294080" y="87131"/>
                      <a:pt x="287105" y="93980"/>
                      <a:pt x="278609" y="93980"/>
                    </a:cubicBezTo>
                    <a:cubicBezTo>
                      <a:pt x="15471" y="93980"/>
                      <a:pt x="15471" y="93980"/>
                      <a:pt x="15471" y="93980"/>
                    </a:cubicBezTo>
                    <a:cubicBezTo>
                      <a:pt x="6975" y="93980"/>
                      <a:pt x="0" y="87131"/>
                      <a:pt x="0" y="78507"/>
                    </a:cubicBezTo>
                    <a:cubicBezTo>
                      <a:pt x="0" y="15473"/>
                      <a:pt x="0" y="15473"/>
                      <a:pt x="0" y="15473"/>
                    </a:cubicBezTo>
                    <a:cubicBezTo>
                      <a:pt x="0" y="6849"/>
                      <a:pt x="6975" y="0"/>
                      <a:pt x="15471"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4" name="TextBox 179">
              <a:extLst>
                <a:ext uri="{FF2B5EF4-FFF2-40B4-BE49-F238E27FC236}">
                  <a16:creationId xmlns:a16="http://schemas.microsoft.com/office/drawing/2014/main" id="{D49D6942-7907-B941-BC34-C3F55DB292C9}"/>
                </a:ext>
              </a:extLst>
            </p:cNvPr>
            <p:cNvSpPr txBox="1"/>
            <p:nvPr/>
          </p:nvSpPr>
          <p:spPr bwMode="gray">
            <a:xfrm>
              <a:off x="8553392" y="4554500"/>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Other</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sources</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5" name="TextBox 179">
              <a:extLst>
                <a:ext uri="{FF2B5EF4-FFF2-40B4-BE49-F238E27FC236}">
                  <a16:creationId xmlns:a16="http://schemas.microsoft.com/office/drawing/2014/main" id="{D49D6942-7907-B941-BC34-C3F55DB292C9}"/>
                </a:ext>
              </a:extLst>
            </p:cNvPr>
            <p:cNvSpPr txBox="1"/>
            <p:nvPr/>
          </p:nvSpPr>
          <p:spPr bwMode="gray">
            <a:xfrm rot="16200000">
              <a:off x="8208326" y="4211572"/>
              <a:ext cx="234558" cy="258290"/>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a:t>
              </a:r>
            </a:p>
          </p:txBody>
        </p:sp>
        <p:cxnSp>
          <p:nvCxnSpPr>
            <p:cNvPr id="40" name="Elbow Connector 39"/>
            <p:cNvCxnSpPr>
              <a:stCxn id="17" idx="11"/>
              <a:endCxn id="13" idx="1"/>
            </p:cNvCxnSpPr>
            <p:nvPr/>
          </p:nvCxnSpPr>
          <p:spPr bwMode="gray">
            <a:xfrm rot="10800000" flipV="1">
              <a:off x="6836222" y="3190991"/>
              <a:ext cx="1381383" cy="628560"/>
            </a:xfrm>
            <a:prstGeom prst="bentConnector3">
              <a:avLst>
                <a:gd name="adj1" fmla="val 2819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2" idx="1"/>
              <a:endCxn id="13" idx="1"/>
            </p:cNvCxnSpPr>
            <p:nvPr/>
          </p:nvCxnSpPr>
          <p:spPr bwMode="gray">
            <a:xfrm rot="10800000">
              <a:off x="6836223" y="3819552"/>
              <a:ext cx="1394237" cy="879595"/>
            </a:xfrm>
            <a:prstGeom prst="bentConnector3">
              <a:avLst>
                <a:gd name="adj1" fmla="val 28316"/>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8" idx="5"/>
              <a:endCxn id="28" idx="5"/>
            </p:cNvCxnSpPr>
            <p:nvPr/>
          </p:nvCxnSpPr>
          <p:spPr bwMode="gray">
            <a:xfrm>
              <a:off x="8228968" y="4128434"/>
              <a:ext cx="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11"/>
            </p:cNvCxnSpPr>
            <p:nvPr/>
          </p:nvCxnSpPr>
          <p:spPr bwMode="gray">
            <a:xfrm flipH="1">
              <a:off x="7820299" y="3647194"/>
              <a:ext cx="39730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flipH="1">
              <a:off x="7820299" y="4087822"/>
              <a:ext cx="39730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6D1E8D88-11D4-B04F-9921-CD74FD660A25}"/>
              </a:ext>
            </a:extLst>
          </p:cNvPr>
          <p:cNvSpPr/>
          <p:nvPr/>
        </p:nvSpPr>
        <p:spPr bwMode="gray">
          <a:xfrm>
            <a:off x="6770284" y="4632911"/>
            <a:ext cx="974069" cy="35975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noProof="0" dirty="0">
                <a:solidFill>
                  <a:srgbClr val="000000"/>
                </a:solidFill>
                <a:latin typeface="Arial"/>
                <a:ea typeface="Arial Unicode MS"/>
                <a:cs typeface="Arial"/>
              </a:rPr>
              <a:t>Approved Solution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1" name="TextBox 179">
            <a:extLst>
              <a:ext uri="{FF2B5EF4-FFF2-40B4-BE49-F238E27FC236}">
                <a16:creationId xmlns:a16="http://schemas.microsoft.com/office/drawing/2014/main" id="{D49D6942-7907-B941-BC34-C3F55DB292C9}"/>
              </a:ext>
            </a:extLst>
          </p:cNvPr>
          <p:cNvSpPr txBox="1"/>
          <p:nvPr/>
        </p:nvSpPr>
        <p:spPr bwMode="gray">
          <a:xfrm>
            <a:off x="7376318" y="4223438"/>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Arial Unicode MS"/>
                <a:cs typeface="Arial"/>
              </a:rPr>
              <a:t>Confirm or overwrite proposal</a:t>
            </a:r>
          </a:p>
        </p:txBody>
      </p:sp>
      <p:sp>
        <p:nvSpPr>
          <p:cNvPr id="65" name="TextBox 179">
            <a:extLst>
              <a:ext uri="{FF2B5EF4-FFF2-40B4-BE49-F238E27FC236}">
                <a16:creationId xmlns:a16="http://schemas.microsoft.com/office/drawing/2014/main" id="{D49D6942-7907-B941-BC34-C3F55DB292C9}"/>
              </a:ext>
            </a:extLst>
          </p:cNvPr>
          <p:cNvSpPr txBox="1"/>
          <p:nvPr/>
        </p:nvSpPr>
        <p:spPr bwMode="gray">
          <a:xfrm>
            <a:off x="8256659" y="3600491"/>
            <a:ext cx="601977" cy="258288"/>
          </a:xfrm>
          <a:prstGeom prst="rect">
            <a:avLst/>
          </a:prstGeom>
          <a:noFill/>
        </p:spPr>
        <p:txBody>
          <a:bodyPr wrap="none" lIns="0" tIns="0" rIns="0" bIns="0" rtlCol="0">
            <a:noAutofit/>
          </a:bodyPr>
          <a:lstStyle/>
          <a:p>
            <a:pPr>
              <a:defRPr/>
            </a:pPr>
            <a:r>
              <a:rPr lang="en-US" sz="1000" noProof="0" dirty="0">
                <a:solidFill>
                  <a:srgbClr val="000000"/>
                </a:solidFill>
              </a:rPr>
              <a:t>as-reported term not sufficient</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66" name="Elbow Connector 161">
            <a:extLst>
              <a:ext uri="{FF2B5EF4-FFF2-40B4-BE49-F238E27FC236}">
                <a16:creationId xmlns:a16="http://schemas.microsoft.com/office/drawing/2014/main" id="{3934EEC6-7F1A-7846-AEAE-C35CA8B06AFD}"/>
              </a:ext>
            </a:extLst>
          </p:cNvPr>
          <p:cNvCxnSpPr>
            <a:cxnSpLocks/>
          </p:cNvCxnSpPr>
          <p:nvPr/>
        </p:nvCxnSpPr>
        <p:spPr bwMode="gray">
          <a:xfrm rot="16200000" flipV="1">
            <a:off x="7095082" y="2276179"/>
            <a:ext cx="324000" cy="473"/>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161">
            <a:extLst>
              <a:ext uri="{FF2B5EF4-FFF2-40B4-BE49-F238E27FC236}">
                <a16:creationId xmlns:a16="http://schemas.microsoft.com/office/drawing/2014/main" id="{3934EEC6-7F1A-7846-AEAE-C35CA8B06AFD}"/>
              </a:ext>
            </a:extLst>
          </p:cNvPr>
          <p:cNvCxnSpPr>
            <a:cxnSpLocks/>
          </p:cNvCxnSpPr>
          <p:nvPr/>
        </p:nvCxnSpPr>
        <p:spPr bwMode="gray">
          <a:xfrm rot="5400000" flipH="1" flipV="1">
            <a:off x="6863274" y="5487831"/>
            <a:ext cx="772022" cy="1"/>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8" name="TextBox 179">
            <a:extLst>
              <a:ext uri="{FF2B5EF4-FFF2-40B4-BE49-F238E27FC236}">
                <a16:creationId xmlns:a16="http://schemas.microsoft.com/office/drawing/2014/main" id="{D49D6942-7907-B941-BC34-C3F55DB292C9}"/>
              </a:ext>
            </a:extLst>
          </p:cNvPr>
          <p:cNvSpPr txBox="1"/>
          <p:nvPr/>
        </p:nvSpPr>
        <p:spPr bwMode="gray">
          <a:xfrm>
            <a:off x="7376317" y="5410149"/>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Send to Clinical DB</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71" name="Elbow Connector 161">
            <a:extLst>
              <a:ext uri="{FF2B5EF4-FFF2-40B4-BE49-F238E27FC236}">
                <a16:creationId xmlns:a16="http://schemas.microsoft.com/office/drawing/2014/main" id="{3934EEC6-7F1A-7846-AEAE-C35CA8B06AFD}"/>
              </a:ext>
            </a:extLst>
          </p:cNvPr>
          <p:cNvCxnSpPr>
            <a:cxnSpLocks/>
          </p:cNvCxnSpPr>
          <p:nvPr/>
        </p:nvCxnSpPr>
        <p:spPr bwMode="gray">
          <a:xfrm rot="10800000">
            <a:off x="7966832" y="3819552"/>
            <a:ext cx="2428453" cy="1749"/>
          </a:xfrm>
          <a:prstGeom prst="bentConnector3">
            <a:avLst>
              <a:gd name="adj1" fmla="val 50000"/>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5" name="TextBox 179">
            <a:extLst>
              <a:ext uri="{FF2B5EF4-FFF2-40B4-BE49-F238E27FC236}">
                <a16:creationId xmlns:a16="http://schemas.microsoft.com/office/drawing/2014/main" id="{D49D6942-7907-B941-BC34-C3F55DB292C9}"/>
              </a:ext>
            </a:extLst>
          </p:cNvPr>
          <p:cNvSpPr txBox="1"/>
          <p:nvPr/>
        </p:nvSpPr>
        <p:spPr bwMode="gray">
          <a:xfrm>
            <a:off x="10166036" y="3958678"/>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Initiate request query</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2" name="Oval 51">
            <a:extLst>
              <a:ext uri="{FF2B5EF4-FFF2-40B4-BE49-F238E27FC236}">
                <a16:creationId xmlns:a16="http://schemas.microsoft.com/office/drawing/2014/main" id="{6D1E8D88-11D4-B04F-9921-CD74FD660A25}"/>
              </a:ext>
            </a:extLst>
          </p:cNvPr>
          <p:cNvSpPr/>
          <p:nvPr/>
        </p:nvSpPr>
        <p:spPr bwMode="gray">
          <a:xfrm>
            <a:off x="6770284" y="2666996"/>
            <a:ext cx="974069" cy="35975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Arial"/>
                <a:ea typeface="Arial Unicode MS"/>
                <a:cs typeface="Arial"/>
              </a:rPr>
              <a:t>Proposed Solution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Tree>
    <p:extLst>
      <p:ext uri="{BB962C8B-B14F-4D97-AF65-F5344CB8AC3E}">
        <p14:creationId xmlns:p14="http://schemas.microsoft.com/office/powerpoint/2010/main" val="22446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Current data model</a:t>
            </a:r>
          </a:p>
        </p:txBody>
      </p:sp>
      <p:sp>
        <p:nvSpPr>
          <p:cNvPr id="5" name="Slide Number Placeholder 4"/>
          <p:cNvSpPr>
            <a:spLocks noGrp="1"/>
          </p:cNvSpPr>
          <p:nvPr>
            <p:ph type="sldNum" sz="quarter" idx="12"/>
          </p:nvPr>
        </p:nvSpPr>
        <p:spPr/>
        <p:txBody>
          <a:bodyPr/>
          <a:lstStyle/>
          <a:p>
            <a:fld id="{EEAD9179-7A6B-4268-BEB2-F3B8EB06115B}" type="slidenum">
              <a:rPr lang="en-US" smtClean="0"/>
              <a:t>53</a:t>
            </a:fld>
            <a:endParaRPr lang="en-US" dirty="0"/>
          </a:p>
        </p:txBody>
      </p:sp>
      <p:pic>
        <p:nvPicPr>
          <p:cNvPr id="6" name="Picture 5"/>
          <p:cNvPicPr>
            <a:picLocks noChangeAspect="1"/>
          </p:cNvPicPr>
          <p:nvPr/>
        </p:nvPicPr>
        <p:blipFill>
          <a:blip r:embed="rId7"/>
          <a:stretch>
            <a:fillRect/>
          </a:stretch>
        </p:blipFill>
        <p:spPr>
          <a:xfrm>
            <a:off x="901425" y="1553520"/>
            <a:ext cx="8477836" cy="3769249"/>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886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45" name="Trapezoid 44"/>
          <p:cNvSpPr/>
          <p:nvPr/>
        </p:nvSpPr>
        <p:spPr bwMode="gray">
          <a:xfrm rot="16200000">
            <a:off x="1979694" y="2335904"/>
            <a:ext cx="1900710" cy="730383"/>
          </a:xfrm>
          <a:prstGeom prst="trapezoid">
            <a:avLst>
              <a:gd name="adj" fmla="val 7827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Current understanding of IBM Watson training &amp; prediction</a:t>
            </a:r>
          </a:p>
        </p:txBody>
      </p:sp>
      <p:sp>
        <p:nvSpPr>
          <p:cNvPr id="5" name="Slide Number Placeholder 4"/>
          <p:cNvSpPr>
            <a:spLocks noGrp="1"/>
          </p:cNvSpPr>
          <p:nvPr>
            <p:ph type="sldNum" sz="quarter" idx="12"/>
          </p:nvPr>
        </p:nvSpPr>
        <p:spPr/>
        <p:txBody>
          <a:bodyPr/>
          <a:lstStyle/>
          <a:p>
            <a:fld id="{EEAD9179-7A6B-4268-BEB2-F3B8EB06115B}" type="slidenum">
              <a:rPr lang="en-US" smtClean="0"/>
              <a:t>54</a:t>
            </a:fld>
            <a:endParaRPr lang="en-US" dirty="0"/>
          </a:p>
        </p:txBody>
      </p:sp>
      <p:sp>
        <p:nvSpPr>
          <p:cNvPr id="6" name="Rectangle 5"/>
          <p:cNvSpPr/>
          <p:nvPr/>
        </p:nvSpPr>
        <p:spPr bwMode="gray">
          <a:xfrm>
            <a:off x="5749495" y="1926472"/>
            <a:ext cx="1283856" cy="772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Predict</a:t>
            </a:r>
          </a:p>
        </p:txBody>
      </p:sp>
      <p:sp>
        <p:nvSpPr>
          <p:cNvPr id="9" name="TextBox 179">
            <a:extLst>
              <a:ext uri="{FF2B5EF4-FFF2-40B4-BE49-F238E27FC236}">
                <a16:creationId xmlns:a16="http://schemas.microsoft.com/office/drawing/2014/main" id="{D49D6942-7907-B941-BC34-C3F55DB292C9}"/>
              </a:ext>
            </a:extLst>
          </p:cNvPr>
          <p:cNvSpPr txBox="1"/>
          <p:nvPr/>
        </p:nvSpPr>
        <p:spPr bwMode="gray">
          <a:xfrm>
            <a:off x="3295240" y="2054649"/>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Term type</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 name="TextBox 179">
            <a:extLst>
              <a:ext uri="{FF2B5EF4-FFF2-40B4-BE49-F238E27FC236}">
                <a16:creationId xmlns:a16="http://schemas.microsoft.com/office/drawing/2014/main" id="{D49D6942-7907-B941-BC34-C3F55DB292C9}"/>
              </a:ext>
            </a:extLst>
          </p:cNvPr>
          <p:cNvSpPr txBox="1"/>
          <p:nvPr/>
        </p:nvSpPr>
        <p:spPr bwMode="gray">
          <a:xfrm>
            <a:off x="3295240" y="1744677"/>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Training type (auto-encoded/coded)</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1" name="TextBox 179">
            <a:extLst>
              <a:ext uri="{FF2B5EF4-FFF2-40B4-BE49-F238E27FC236}">
                <a16:creationId xmlns:a16="http://schemas.microsoft.com/office/drawing/2014/main" id="{D49D6942-7907-B941-BC34-C3F55DB292C9}"/>
              </a:ext>
            </a:extLst>
          </p:cNvPr>
          <p:cNvSpPr txBox="1"/>
          <p:nvPr/>
        </p:nvSpPr>
        <p:spPr bwMode="gray">
          <a:xfrm>
            <a:off x="3295240" y="2674593"/>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Normalized alternative term</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2" name="TextBox 179">
            <a:extLst>
              <a:ext uri="{FF2B5EF4-FFF2-40B4-BE49-F238E27FC236}">
                <a16:creationId xmlns:a16="http://schemas.microsoft.com/office/drawing/2014/main" id="{D49D6942-7907-B941-BC34-C3F55DB292C9}"/>
              </a:ext>
            </a:extLst>
          </p:cNvPr>
          <p:cNvSpPr txBox="1"/>
          <p:nvPr/>
        </p:nvSpPr>
        <p:spPr bwMode="gray">
          <a:xfrm>
            <a:off x="3295240" y="2364621"/>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Normalized as reported term</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3" name="TextBox 179">
            <a:extLst>
              <a:ext uri="{FF2B5EF4-FFF2-40B4-BE49-F238E27FC236}">
                <a16:creationId xmlns:a16="http://schemas.microsoft.com/office/drawing/2014/main" id="{D49D6942-7907-B941-BC34-C3F55DB292C9}"/>
              </a:ext>
            </a:extLst>
          </p:cNvPr>
          <p:cNvSpPr txBox="1"/>
          <p:nvPr/>
        </p:nvSpPr>
        <p:spPr bwMode="gray">
          <a:xfrm>
            <a:off x="3295240" y="3066034"/>
            <a:ext cx="2052000" cy="258288"/>
          </a:xfrm>
          <a:prstGeom prst="rect">
            <a:avLst/>
          </a:prstGeom>
          <a:solidFill>
            <a:schemeClr val="accent3">
              <a:lumMod val="10000"/>
              <a:lumOff val="9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Dictionary code</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4" name="TextBox 179">
            <a:extLst>
              <a:ext uri="{FF2B5EF4-FFF2-40B4-BE49-F238E27FC236}">
                <a16:creationId xmlns:a16="http://schemas.microsoft.com/office/drawing/2014/main" id="{D49D6942-7907-B941-BC34-C3F55DB292C9}"/>
              </a:ext>
            </a:extLst>
          </p:cNvPr>
          <p:cNvSpPr txBox="1"/>
          <p:nvPr/>
        </p:nvSpPr>
        <p:spPr bwMode="gray">
          <a:xfrm>
            <a:off x="3302390" y="3393163"/>
            <a:ext cx="2052000" cy="258288"/>
          </a:xfrm>
          <a:prstGeom prst="rect">
            <a:avLst/>
          </a:prstGeom>
          <a:solidFill>
            <a:schemeClr val="accent3">
              <a:lumMod val="10000"/>
              <a:lumOff val="9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Dictionary term</a:t>
            </a:r>
          </a:p>
        </p:txBody>
      </p:sp>
      <p:sp>
        <p:nvSpPr>
          <p:cNvPr id="15" name="Rectangle 14"/>
          <p:cNvSpPr/>
          <p:nvPr/>
        </p:nvSpPr>
        <p:spPr bwMode="gray">
          <a:xfrm>
            <a:off x="9422054" y="1926472"/>
            <a:ext cx="1283856" cy="772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Evaluate</a:t>
            </a:r>
          </a:p>
        </p:txBody>
      </p:sp>
      <p:cxnSp>
        <p:nvCxnSpPr>
          <p:cNvPr id="17" name="Elbow Connector 16"/>
          <p:cNvCxnSpPr>
            <a:stCxn id="10" idx="3"/>
            <a:endCxn id="6" idx="1"/>
          </p:cNvCxnSpPr>
          <p:nvPr/>
        </p:nvCxnSpPr>
        <p:spPr bwMode="gray">
          <a:xfrm>
            <a:off x="5347240" y="1873821"/>
            <a:ext cx="402255" cy="439116"/>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9" idx="3"/>
            <a:endCxn id="6" idx="1"/>
          </p:cNvCxnSpPr>
          <p:nvPr/>
        </p:nvCxnSpPr>
        <p:spPr bwMode="gray">
          <a:xfrm>
            <a:off x="5347240" y="2183793"/>
            <a:ext cx="402255" cy="129144"/>
          </a:xfrm>
          <a:prstGeom prst="bentConnector3">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3"/>
            <a:endCxn id="6" idx="1"/>
          </p:cNvCxnSpPr>
          <p:nvPr/>
        </p:nvCxnSpPr>
        <p:spPr bwMode="gray">
          <a:xfrm flipV="1">
            <a:off x="5347240" y="2312937"/>
            <a:ext cx="402255" cy="180828"/>
          </a:xfrm>
          <a:prstGeom prst="bentConnector3">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1" idx="3"/>
            <a:endCxn id="6" idx="1"/>
          </p:cNvCxnSpPr>
          <p:nvPr/>
        </p:nvCxnSpPr>
        <p:spPr bwMode="gray">
          <a:xfrm flipV="1">
            <a:off x="5347240" y="2312937"/>
            <a:ext cx="402255" cy="490800"/>
          </a:xfrm>
          <a:prstGeom prst="bentConnector3">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3"/>
            <a:endCxn id="15" idx="2"/>
          </p:cNvCxnSpPr>
          <p:nvPr/>
        </p:nvCxnSpPr>
        <p:spPr bwMode="gray">
          <a:xfrm flipV="1">
            <a:off x="5347240" y="2699402"/>
            <a:ext cx="4716742" cy="495776"/>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4" idx="3"/>
            <a:endCxn id="15" idx="2"/>
          </p:cNvCxnSpPr>
          <p:nvPr/>
        </p:nvCxnSpPr>
        <p:spPr bwMode="gray">
          <a:xfrm flipV="1">
            <a:off x="5354390" y="2699402"/>
            <a:ext cx="4709592" cy="822905"/>
          </a:xfrm>
          <a:prstGeom prst="bentConnector2">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179">
            <a:extLst>
              <a:ext uri="{FF2B5EF4-FFF2-40B4-BE49-F238E27FC236}">
                <a16:creationId xmlns:a16="http://schemas.microsoft.com/office/drawing/2014/main" id="{D49D6942-7907-B941-BC34-C3F55DB292C9}"/>
              </a:ext>
            </a:extLst>
          </p:cNvPr>
          <p:cNvSpPr txBox="1"/>
          <p:nvPr/>
        </p:nvSpPr>
        <p:spPr bwMode="gray">
          <a:xfrm>
            <a:off x="7417702" y="2054649"/>
            <a:ext cx="1620000" cy="258288"/>
          </a:xfrm>
          <a:prstGeom prst="rect">
            <a:avLst/>
          </a:prstGeom>
          <a:solidFill>
            <a:schemeClr val="accent5">
              <a:lumMod val="20000"/>
              <a:lumOff val="80000"/>
            </a:schemeClr>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Predicted dictionary code</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2" name="TextBox 179">
            <a:extLst>
              <a:ext uri="{FF2B5EF4-FFF2-40B4-BE49-F238E27FC236}">
                <a16:creationId xmlns:a16="http://schemas.microsoft.com/office/drawing/2014/main" id="{D49D6942-7907-B941-BC34-C3F55DB292C9}"/>
              </a:ext>
            </a:extLst>
          </p:cNvPr>
          <p:cNvSpPr txBox="1"/>
          <p:nvPr/>
        </p:nvSpPr>
        <p:spPr bwMode="gray">
          <a:xfrm>
            <a:off x="7417702" y="2369675"/>
            <a:ext cx="1620000" cy="258288"/>
          </a:xfrm>
          <a:prstGeom prst="rect">
            <a:avLst/>
          </a:prstGeom>
          <a:solidFill>
            <a:schemeClr val="accent5">
              <a:lumMod val="20000"/>
              <a:lumOff val="80000"/>
            </a:schemeClr>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Predicted dictionary term</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34" name="Elbow Connector 33"/>
          <p:cNvCxnSpPr>
            <a:stCxn id="6" idx="3"/>
            <a:endCxn id="31" idx="1"/>
          </p:cNvCxnSpPr>
          <p:nvPr/>
        </p:nvCxnSpPr>
        <p:spPr bwMode="gray">
          <a:xfrm flipV="1">
            <a:off x="7033351" y="2183793"/>
            <a:ext cx="384351" cy="12914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6" idx="3"/>
            <a:endCxn id="32" idx="1"/>
          </p:cNvCxnSpPr>
          <p:nvPr/>
        </p:nvCxnSpPr>
        <p:spPr bwMode="gray">
          <a:xfrm>
            <a:off x="7033351" y="2312937"/>
            <a:ext cx="384351" cy="18588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a:endCxn id="15" idx="1"/>
          </p:cNvCxnSpPr>
          <p:nvPr/>
        </p:nvCxnSpPr>
        <p:spPr bwMode="gray">
          <a:xfrm>
            <a:off x="9037702" y="2183793"/>
            <a:ext cx="384352" cy="12914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3"/>
            <a:endCxn id="15" idx="1"/>
          </p:cNvCxnSpPr>
          <p:nvPr/>
        </p:nvCxnSpPr>
        <p:spPr bwMode="gray">
          <a:xfrm flipV="1">
            <a:off x="9037702" y="2312937"/>
            <a:ext cx="384352" cy="18588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5" idx="3"/>
            <a:endCxn id="6" idx="0"/>
          </p:cNvCxnSpPr>
          <p:nvPr/>
        </p:nvCxnSpPr>
        <p:spPr bwMode="gray">
          <a:xfrm flipH="1" flipV="1">
            <a:off x="6391423" y="1926472"/>
            <a:ext cx="4314487" cy="386465"/>
          </a:xfrm>
          <a:prstGeom prst="bentConnector4">
            <a:avLst>
              <a:gd name="adj1" fmla="val -5298"/>
              <a:gd name="adj2" fmla="val 15915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179">
            <a:extLst>
              <a:ext uri="{FF2B5EF4-FFF2-40B4-BE49-F238E27FC236}">
                <a16:creationId xmlns:a16="http://schemas.microsoft.com/office/drawing/2014/main" id="{D49D6942-7907-B941-BC34-C3F55DB292C9}"/>
              </a:ext>
            </a:extLst>
          </p:cNvPr>
          <p:cNvSpPr txBox="1"/>
          <p:nvPr/>
        </p:nvSpPr>
        <p:spPr bwMode="gray">
          <a:xfrm>
            <a:off x="8099642" y="1452335"/>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Provide feedback</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44" name="Oval 43">
            <a:extLst>
              <a:ext uri="{FF2B5EF4-FFF2-40B4-BE49-F238E27FC236}">
                <a16:creationId xmlns:a16="http://schemas.microsoft.com/office/drawing/2014/main" id="{6D1E8D88-11D4-B04F-9921-CD74FD660A25}"/>
              </a:ext>
            </a:extLst>
          </p:cNvPr>
          <p:cNvSpPr/>
          <p:nvPr/>
        </p:nvSpPr>
        <p:spPr bwMode="gray">
          <a:xfrm>
            <a:off x="1958819" y="2269095"/>
            <a:ext cx="864000" cy="86400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Training data object</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46" name="Rectangle 45"/>
          <p:cNvSpPr/>
          <p:nvPr/>
        </p:nvSpPr>
        <p:spPr bwMode="gray">
          <a:xfrm>
            <a:off x="991492" y="1782764"/>
            <a:ext cx="146129" cy="13503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 name="TextBox 179">
            <a:extLst>
              <a:ext uri="{FF2B5EF4-FFF2-40B4-BE49-F238E27FC236}">
                <a16:creationId xmlns:a16="http://schemas.microsoft.com/office/drawing/2014/main" id="{D49D6942-7907-B941-BC34-C3F55DB292C9}"/>
              </a:ext>
            </a:extLst>
          </p:cNvPr>
          <p:cNvSpPr txBox="1"/>
          <p:nvPr/>
        </p:nvSpPr>
        <p:spPr bwMode="gray">
          <a:xfrm rot="16200000">
            <a:off x="252487" y="2350644"/>
            <a:ext cx="1560532" cy="424772"/>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rial"/>
                <a:ea typeface="Arial Unicode MS"/>
                <a:cs typeface="Arial"/>
              </a:rPr>
              <a:t>Model Training</a:t>
            </a:r>
          </a:p>
        </p:txBody>
      </p:sp>
      <p:sp>
        <p:nvSpPr>
          <p:cNvPr id="48" name="Rectangle 47"/>
          <p:cNvSpPr/>
          <p:nvPr/>
        </p:nvSpPr>
        <p:spPr bwMode="gray">
          <a:xfrm>
            <a:off x="991491" y="4320575"/>
            <a:ext cx="146130" cy="1685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9" name="TextBox 179">
            <a:extLst>
              <a:ext uri="{FF2B5EF4-FFF2-40B4-BE49-F238E27FC236}">
                <a16:creationId xmlns:a16="http://schemas.microsoft.com/office/drawing/2014/main" id="{D49D6942-7907-B941-BC34-C3F55DB292C9}"/>
              </a:ext>
            </a:extLst>
          </p:cNvPr>
          <p:cNvSpPr txBox="1"/>
          <p:nvPr/>
        </p:nvSpPr>
        <p:spPr bwMode="gray">
          <a:xfrm rot="16200000">
            <a:off x="189960" y="5060958"/>
            <a:ext cx="1685584" cy="424772"/>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rial"/>
                <a:ea typeface="Arial Unicode MS"/>
                <a:cs typeface="Arial"/>
              </a:rPr>
              <a:t>Model in Production</a:t>
            </a:r>
          </a:p>
        </p:txBody>
      </p:sp>
      <p:sp>
        <p:nvSpPr>
          <p:cNvPr id="74" name="Rectangle 73"/>
          <p:cNvSpPr/>
          <p:nvPr/>
        </p:nvSpPr>
        <p:spPr bwMode="gray">
          <a:xfrm>
            <a:off x="5749495" y="4731892"/>
            <a:ext cx="1283856" cy="772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Predict</a:t>
            </a:r>
          </a:p>
        </p:txBody>
      </p:sp>
      <p:cxnSp>
        <p:nvCxnSpPr>
          <p:cNvPr id="82" name="Elbow Connector 81"/>
          <p:cNvCxnSpPr>
            <a:stCxn id="75" idx="3"/>
          </p:cNvCxnSpPr>
          <p:nvPr/>
        </p:nvCxnSpPr>
        <p:spPr bwMode="gray">
          <a:xfrm>
            <a:off x="5347240" y="4667321"/>
            <a:ext cx="472421" cy="464547"/>
          </a:xfrm>
          <a:prstGeom prst="bentConnector3">
            <a:avLst>
              <a:gd name="adj1" fmla="val 4218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78" idx="3"/>
            <a:endCxn id="74" idx="1"/>
          </p:cNvCxnSpPr>
          <p:nvPr/>
        </p:nvCxnSpPr>
        <p:spPr bwMode="gray">
          <a:xfrm flipV="1">
            <a:off x="5347240" y="5118357"/>
            <a:ext cx="402255" cy="13512"/>
          </a:xfrm>
          <a:prstGeom prst="bentConnector3">
            <a:avLst>
              <a:gd name="adj1" fmla="val 50000"/>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7" idx="3"/>
            <a:endCxn id="74" idx="1"/>
          </p:cNvCxnSpPr>
          <p:nvPr/>
        </p:nvCxnSpPr>
        <p:spPr bwMode="gray">
          <a:xfrm flipV="1">
            <a:off x="5347240" y="5118357"/>
            <a:ext cx="402255" cy="464959"/>
          </a:xfrm>
          <a:prstGeom prst="bentConnector3">
            <a:avLst>
              <a:gd name="adj1" fmla="val 50000"/>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8" name="TextBox 179">
            <a:extLst>
              <a:ext uri="{FF2B5EF4-FFF2-40B4-BE49-F238E27FC236}">
                <a16:creationId xmlns:a16="http://schemas.microsoft.com/office/drawing/2014/main" id="{D49D6942-7907-B941-BC34-C3F55DB292C9}"/>
              </a:ext>
            </a:extLst>
          </p:cNvPr>
          <p:cNvSpPr txBox="1"/>
          <p:nvPr/>
        </p:nvSpPr>
        <p:spPr bwMode="gray">
          <a:xfrm>
            <a:off x="7417702" y="4809419"/>
            <a:ext cx="1620000" cy="258288"/>
          </a:xfrm>
          <a:prstGeom prst="rect">
            <a:avLst/>
          </a:prstGeom>
          <a:solidFill>
            <a:schemeClr val="accent5">
              <a:lumMod val="20000"/>
              <a:lumOff val="80000"/>
            </a:schemeClr>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Predicted dictionary code</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89" name="TextBox 179">
            <a:extLst>
              <a:ext uri="{FF2B5EF4-FFF2-40B4-BE49-F238E27FC236}">
                <a16:creationId xmlns:a16="http://schemas.microsoft.com/office/drawing/2014/main" id="{D49D6942-7907-B941-BC34-C3F55DB292C9}"/>
              </a:ext>
            </a:extLst>
          </p:cNvPr>
          <p:cNvSpPr txBox="1"/>
          <p:nvPr/>
        </p:nvSpPr>
        <p:spPr bwMode="gray">
          <a:xfrm>
            <a:off x="7417702" y="5124445"/>
            <a:ext cx="1620000" cy="258288"/>
          </a:xfrm>
          <a:prstGeom prst="rect">
            <a:avLst/>
          </a:prstGeom>
          <a:solidFill>
            <a:schemeClr val="accent5">
              <a:lumMod val="20000"/>
              <a:lumOff val="80000"/>
            </a:schemeClr>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Predicted dictionary term</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90" name="Elbow Connector 89"/>
          <p:cNvCxnSpPr>
            <a:stCxn id="74" idx="3"/>
            <a:endCxn id="88" idx="1"/>
          </p:cNvCxnSpPr>
          <p:nvPr/>
        </p:nvCxnSpPr>
        <p:spPr bwMode="gray">
          <a:xfrm flipV="1">
            <a:off x="7033351" y="4938563"/>
            <a:ext cx="384351" cy="179794"/>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4" idx="3"/>
            <a:endCxn id="89" idx="1"/>
          </p:cNvCxnSpPr>
          <p:nvPr/>
        </p:nvCxnSpPr>
        <p:spPr bwMode="gray">
          <a:xfrm>
            <a:off x="7033351" y="5118357"/>
            <a:ext cx="384351" cy="135232"/>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88" idx="3"/>
          </p:cNvCxnSpPr>
          <p:nvPr/>
        </p:nvCxnSpPr>
        <p:spPr bwMode="gray">
          <a:xfrm>
            <a:off x="9037702" y="4938563"/>
            <a:ext cx="1482516" cy="179793"/>
          </a:xfrm>
          <a:prstGeom prst="bentConnector3">
            <a:avLst>
              <a:gd name="adj1" fmla="val 1324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89" idx="3"/>
          </p:cNvCxnSpPr>
          <p:nvPr/>
        </p:nvCxnSpPr>
        <p:spPr bwMode="gray">
          <a:xfrm flipV="1">
            <a:off x="9037702" y="5118356"/>
            <a:ext cx="1482516" cy="135233"/>
          </a:xfrm>
          <a:prstGeom prst="bentConnector3">
            <a:avLst>
              <a:gd name="adj1" fmla="val 1324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1958819" y="4524254"/>
            <a:ext cx="3388421" cy="1188206"/>
            <a:chOff x="1958819" y="4524254"/>
            <a:chExt cx="3388421" cy="1188206"/>
          </a:xfrm>
        </p:grpSpPr>
        <p:sp>
          <p:nvSpPr>
            <p:cNvPr id="73" name="Trapezoid 72"/>
            <p:cNvSpPr/>
            <p:nvPr/>
          </p:nvSpPr>
          <p:spPr bwMode="gray">
            <a:xfrm rot="16200000">
              <a:off x="2335947" y="4753165"/>
              <a:ext cx="1188205" cy="730383"/>
            </a:xfrm>
            <a:prstGeom prst="trapezoid">
              <a:avLst>
                <a:gd name="adj" fmla="val 352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75" name="TextBox 179">
              <a:extLst>
                <a:ext uri="{FF2B5EF4-FFF2-40B4-BE49-F238E27FC236}">
                  <a16:creationId xmlns:a16="http://schemas.microsoft.com/office/drawing/2014/main" id="{D49D6942-7907-B941-BC34-C3F55DB292C9}"/>
                </a:ext>
              </a:extLst>
            </p:cNvPr>
            <p:cNvSpPr txBox="1"/>
            <p:nvPr/>
          </p:nvSpPr>
          <p:spPr bwMode="gray">
            <a:xfrm>
              <a:off x="3295240" y="4538177"/>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Term type</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7" name="TextBox 179">
              <a:extLst>
                <a:ext uri="{FF2B5EF4-FFF2-40B4-BE49-F238E27FC236}">
                  <a16:creationId xmlns:a16="http://schemas.microsoft.com/office/drawing/2014/main" id="{D49D6942-7907-B941-BC34-C3F55DB292C9}"/>
                </a:ext>
              </a:extLst>
            </p:cNvPr>
            <p:cNvSpPr txBox="1"/>
            <p:nvPr/>
          </p:nvSpPr>
          <p:spPr bwMode="gray">
            <a:xfrm>
              <a:off x="3295240" y="5454172"/>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Normalized alternative term</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8" name="TextBox 179">
              <a:extLst>
                <a:ext uri="{FF2B5EF4-FFF2-40B4-BE49-F238E27FC236}">
                  <a16:creationId xmlns:a16="http://schemas.microsoft.com/office/drawing/2014/main" id="{D49D6942-7907-B941-BC34-C3F55DB292C9}"/>
                </a:ext>
              </a:extLst>
            </p:cNvPr>
            <p:cNvSpPr txBox="1"/>
            <p:nvPr/>
          </p:nvSpPr>
          <p:spPr bwMode="gray">
            <a:xfrm>
              <a:off x="3295240" y="5002725"/>
              <a:ext cx="2052000" cy="258288"/>
            </a:xfrm>
            <a:prstGeom prst="rect">
              <a:avLst/>
            </a:prstGeom>
            <a:solidFill>
              <a:schemeClr val="accent2">
                <a:lumMod val="20000"/>
                <a:lumOff val="80000"/>
              </a:schemeClr>
            </a:solidFill>
          </p:spPr>
          <p:txBody>
            <a:bodyPr wrap="none" lIns="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Normalized as reported term</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6" name="Oval 95">
              <a:extLst>
                <a:ext uri="{FF2B5EF4-FFF2-40B4-BE49-F238E27FC236}">
                  <a16:creationId xmlns:a16="http://schemas.microsoft.com/office/drawing/2014/main" id="{6D1E8D88-11D4-B04F-9921-CD74FD660A25}"/>
                </a:ext>
              </a:extLst>
            </p:cNvPr>
            <p:cNvSpPr/>
            <p:nvPr/>
          </p:nvSpPr>
          <p:spPr bwMode="gray">
            <a:xfrm>
              <a:off x="1958819" y="4686356"/>
              <a:ext cx="864000" cy="86400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Omission object</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116" name="TextBox 179">
            <a:extLst>
              <a:ext uri="{FF2B5EF4-FFF2-40B4-BE49-F238E27FC236}">
                <a16:creationId xmlns:a16="http://schemas.microsoft.com/office/drawing/2014/main" id="{D49D6942-7907-B941-BC34-C3F55DB292C9}"/>
              </a:ext>
            </a:extLst>
          </p:cNvPr>
          <p:cNvSpPr txBox="1"/>
          <p:nvPr/>
        </p:nvSpPr>
        <p:spPr bwMode="gray">
          <a:xfrm>
            <a:off x="9422053" y="4776351"/>
            <a:ext cx="601977" cy="258288"/>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Send Proposal to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a:ea typeface="Arial Unicode MS"/>
                <a:cs typeface="Arial"/>
              </a:rPr>
              <a:t>2</a:t>
            </a:r>
            <a:r>
              <a:rPr lang="en-US" sz="1000" baseline="30000" dirty="0">
                <a:solidFill>
                  <a:srgbClr val="000000"/>
                </a:solidFill>
                <a:latin typeface="Arial"/>
                <a:ea typeface="Arial Unicode MS"/>
                <a:cs typeface="Arial"/>
              </a:rPr>
              <a:t>nd</a:t>
            </a:r>
            <a:r>
              <a:rPr lang="en-US" sz="1000" dirty="0">
                <a:solidFill>
                  <a:srgbClr val="000000"/>
                </a:solidFill>
                <a:latin typeface="Arial"/>
                <a:ea typeface="Arial Unicode MS"/>
                <a:cs typeface="Arial"/>
              </a:rPr>
              <a:t> tier Coding</a:t>
            </a:r>
            <a:endParaRPr kumimoji="0" lang="en-US" sz="10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118" name="Straight Connector 117"/>
          <p:cNvCxnSpPr/>
          <p:nvPr/>
        </p:nvCxnSpPr>
        <p:spPr bwMode="gray">
          <a:xfrm>
            <a:off x="820366" y="4027055"/>
            <a:ext cx="10651198"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12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1"/>
            </p:custDataLst>
            <p:extLst>
              <p:ext uri="{D42A27DB-BD31-4B8C-83A1-F6EECF244321}">
                <p14:modId xmlns:p14="http://schemas.microsoft.com/office/powerpoint/2010/main" val="524477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Possible Model Architecture for Embedding Models</a:t>
            </a:r>
          </a:p>
        </p:txBody>
      </p:sp>
      <p:sp>
        <p:nvSpPr>
          <p:cNvPr id="5" name="Slide Number Placeholder 4"/>
          <p:cNvSpPr>
            <a:spLocks noGrp="1"/>
          </p:cNvSpPr>
          <p:nvPr>
            <p:ph type="sldNum" sz="quarter" idx="12"/>
          </p:nvPr>
        </p:nvSpPr>
        <p:spPr/>
        <p:txBody>
          <a:bodyPr/>
          <a:lstStyle/>
          <a:p>
            <a:fld id="{EEAD9179-7A6B-4268-BEB2-F3B8EB06115B}" type="slidenum">
              <a:rPr lang="en-US" smtClean="0"/>
              <a:t>55</a:t>
            </a:fld>
            <a:endParaRPr lang="en-US" dirty="0"/>
          </a:p>
        </p:txBody>
      </p:sp>
      <p:sp>
        <p:nvSpPr>
          <p:cNvPr id="6" name="Rectangle 5"/>
          <p:cNvSpPr/>
          <p:nvPr/>
        </p:nvSpPr>
        <p:spPr bwMode="gray">
          <a:xfrm>
            <a:off x="593894" y="2202356"/>
            <a:ext cx="1225670" cy="86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Pre-trained Embedding Model*</a:t>
            </a:r>
          </a:p>
        </p:txBody>
      </p:sp>
      <p:cxnSp>
        <p:nvCxnSpPr>
          <p:cNvPr id="8" name="Straight Arrow Connector 7"/>
          <p:cNvCxnSpPr>
            <a:stCxn id="6" idx="3"/>
            <a:endCxn id="25" idx="1"/>
          </p:cNvCxnSpPr>
          <p:nvPr/>
        </p:nvCxnSpPr>
        <p:spPr bwMode="gray">
          <a:xfrm>
            <a:off x="1819564" y="2636465"/>
            <a:ext cx="53724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2167459" y="4073618"/>
            <a:ext cx="1764145" cy="45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Text Corpora</a:t>
            </a:r>
            <a:endParaRPr lang="en-US" sz="1200" b="0" i="0" u="none" baseline="0" dirty="0">
              <a:solidFill>
                <a:srgbClr val="FFFFFF"/>
              </a:solidFill>
              <a:latin typeface="Arial" panose="020B0604020202020204" pitchFamily="34" charset="0"/>
            </a:endParaRPr>
          </a:p>
        </p:txBody>
      </p:sp>
      <p:grpSp>
        <p:nvGrpSpPr>
          <p:cNvPr id="38" name="Group 37"/>
          <p:cNvGrpSpPr/>
          <p:nvPr/>
        </p:nvGrpSpPr>
        <p:grpSpPr>
          <a:xfrm>
            <a:off x="581882" y="3689629"/>
            <a:ext cx="1225670" cy="1222677"/>
            <a:chOff x="969809" y="4604029"/>
            <a:chExt cx="1225670" cy="1222677"/>
          </a:xfrm>
          <a:solidFill>
            <a:schemeClr val="bg2">
              <a:lumMod val="40000"/>
              <a:lumOff val="60000"/>
            </a:schemeClr>
          </a:solidFill>
        </p:grpSpPr>
        <p:sp>
          <p:nvSpPr>
            <p:cNvPr id="21" name="Rectangle 20"/>
            <p:cNvSpPr/>
            <p:nvPr/>
          </p:nvSpPr>
          <p:spPr bwMode="gray">
            <a:xfrm>
              <a:off x="969809" y="4604029"/>
              <a:ext cx="1225670" cy="3555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EHR</a:t>
              </a:r>
              <a:endParaRPr lang="en-US" sz="1100" b="0" i="0" u="none" baseline="0" dirty="0">
                <a:solidFill>
                  <a:srgbClr val="FFFFFF"/>
                </a:solidFill>
                <a:latin typeface="Arial" panose="020B0604020202020204" pitchFamily="34" charset="0"/>
              </a:endParaRPr>
            </a:p>
          </p:txBody>
        </p:sp>
        <p:sp>
          <p:nvSpPr>
            <p:cNvPr id="22" name="Rectangle 21"/>
            <p:cNvSpPr/>
            <p:nvPr/>
          </p:nvSpPr>
          <p:spPr bwMode="gray">
            <a:xfrm>
              <a:off x="969809" y="5037607"/>
              <a:ext cx="1225670" cy="3555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Clinical Trials</a:t>
              </a:r>
              <a:endParaRPr lang="en-US" sz="1100" b="0" i="0" u="none" baseline="0" dirty="0">
                <a:solidFill>
                  <a:srgbClr val="FFFFFF"/>
                </a:solidFill>
                <a:latin typeface="Arial" panose="020B0604020202020204" pitchFamily="34" charset="0"/>
              </a:endParaRPr>
            </a:p>
          </p:txBody>
        </p:sp>
        <p:sp>
          <p:nvSpPr>
            <p:cNvPr id="23" name="Rectangle 22"/>
            <p:cNvSpPr/>
            <p:nvPr/>
          </p:nvSpPr>
          <p:spPr bwMode="gray">
            <a:xfrm>
              <a:off x="969809" y="5471185"/>
              <a:ext cx="1225670" cy="3555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Other</a:t>
              </a:r>
              <a:endParaRPr lang="en-US" sz="1100" b="0" i="0" u="none" baseline="0" dirty="0">
                <a:solidFill>
                  <a:srgbClr val="FFFFFF"/>
                </a:solidFill>
                <a:latin typeface="Arial" panose="020B0604020202020204" pitchFamily="34" charset="0"/>
              </a:endParaRPr>
            </a:p>
          </p:txBody>
        </p:sp>
      </p:grpSp>
      <p:sp>
        <p:nvSpPr>
          <p:cNvPr id="25" name="Rectangle 24"/>
          <p:cNvSpPr/>
          <p:nvPr/>
        </p:nvSpPr>
        <p:spPr bwMode="gray">
          <a:xfrm>
            <a:off x="2356804" y="2507156"/>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Fine-Tuning</a:t>
            </a:r>
          </a:p>
        </p:txBody>
      </p:sp>
      <p:sp>
        <p:nvSpPr>
          <p:cNvPr id="27" name="Rectangle 26"/>
          <p:cNvSpPr/>
          <p:nvPr/>
        </p:nvSpPr>
        <p:spPr bwMode="gray">
          <a:xfrm>
            <a:off x="2167459" y="5231906"/>
            <a:ext cx="1764145" cy="45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Training Data</a:t>
            </a:r>
            <a:endParaRPr lang="en-US" sz="1200" b="0" i="0" u="none" baseline="0" dirty="0">
              <a:solidFill>
                <a:srgbClr val="FFFFFF"/>
              </a:solidFill>
              <a:latin typeface="Arial" panose="020B0604020202020204" pitchFamily="34" charset="0"/>
            </a:endParaRPr>
          </a:p>
        </p:txBody>
      </p:sp>
      <p:sp>
        <p:nvSpPr>
          <p:cNvPr id="28" name="Rectangle 27"/>
          <p:cNvSpPr/>
          <p:nvPr/>
        </p:nvSpPr>
        <p:spPr bwMode="gray">
          <a:xfrm>
            <a:off x="4085396" y="2202356"/>
            <a:ext cx="1225670" cy="86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Fine-tuned Embedding Model</a:t>
            </a:r>
          </a:p>
        </p:txBody>
      </p:sp>
      <p:sp>
        <p:nvSpPr>
          <p:cNvPr id="29" name="Rectangle 28"/>
          <p:cNvSpPr/>
          <p:nvPr/>
        </p:nvSpPr>
        <p:spPr bwMode="gray">
          <a:xfrm>
            <a:off x="5704996" y="4171658"/>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Preprocessing</a:t>
            </a:r>
          </a:p>
        </p:txBody>
      </p:sp>
      <p:cxnSp>
        <p:nvCxnSpPr>
          <p:cNvPr id="33" name="Elbow Connector 32"/>
          <p:cNvCxnSpPr>
            <a:stCxn id="21" idx="3"/>
            <a:endCxn id="11" idx="1"/>
          </p:cNvCxnSpPr>
          <p:nvPr/>
        </p:nvCxnSpPr>
        <p:spPr bwMode="gray">
          <a:xfrm>
            <a:off x="1807552" y="3867390"/>
            <a:ext cx="359907" cy="433578"/>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2" idx="3"/>
            <a:endCxn id="11" idx="1"/>
          </p:cNvCxnSpPr>
          <p:nvPr/>
        </p:nvCxnSpPr>
        <p:spPr bwMode="gray">
          <a:xfrm>
            <a:off x="1807552" y="4300968"/>
            <a:ext cx="35990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3" idx="3"/>
            <a:endCxn id="11" idx="1"/>
          </p:cNvCxnSpPr>
          <p:nvPr/>
        </p:nvCxnSpPr>
        <p:spPr bwMode="gray">
          <a:xfrm flipV="1">
            <a:off x="1807552" y="4300968"/>
            <a:ext cx="359907" cy="433578"/>
          </a:xfrm>
          <a:prstGeom prst="bentConnector3">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0"/>
            <a:endCxn id="25" idx="2"/>
          </p:cNvCxnSpPr>
          <p:nvPr/>
        </p:nvCxnSpPr>
        <p:spPr bwMode="gray">
          <a:xfrm flipH="1" flipV="1">
            <a:off x="3049531" y="2765774"/>
            <a:ext cx="1" cy="130784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5" idx="3"/>
            <a:endCxn id="28" idx="1"/>
          </p:cNvCxnSpPr>
          <p:nvPr/>
        </p:nvCxnSpPr>
        <p:spPr bwMode="gray">
          <a:xfrm>
            <a:off x="3742258" y="2636465"/>
            <a:ext cx="343138"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7" idx="3"/>
            <a:endCxn id="29" idx="2"/>
          </p:cNvCxnSpPr>
          <p:nvPr/>
        </p:nvCxnSpPr>
        <p:spPr bwMode="gray">
          <a:xfrm flipV="1">
            <a:off x="3931604" y="4430276"/>
            <a:ext cx="2466119" cy="102898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9" idx="0"/>
            <a:endCxn id="51" idx="2"/>
          </p:cNvCxnSpPr>
          <p:nvPr/>
        </p:nvCxnSpPr>
        <p:spPr bwMode="gray">
          <a:xfrm flipV="1">
            <a:off x="6397723" y="3070574"/>
            <a:ext cx="0" cy="110108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gray">
          <a:xfrm>
            <a:off x="5704996" y="2202356"/>
            <a:ext cx="1385454" cy="86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latin typeface="Arial" panose="020B0604020202020204" pitchFamily="34" charset="0"/>
              </a:rPr>
              <a:t>Coding Model</a:t>
            </a:r>
          </a:p>
        </p:txBody>
      </p:sp>
      <p:cxnSp>
        <p:nvCxnSpPr>
          <p:cNvPr id="53" name="Straight Arrow Connector 52"/>
          <p:cNvCxnSpPr>
            <a:stCxn id="28" idx="3"/>
            <a:endCxn id="51" idx="1"/>
          </p:cNvCxnSpPr>
          <p:nvPr/>
        </p:nvCxnSpPr>
        <p:spPr bwMode="gray">
          <a:xfrm>
            <a:off x="5311066" y="2636465"/>
            <a:ext cx="39393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8725298" y="2337810"/>
            <a:ext cx="1553251" cy="5973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Proposals</a:t>
            </a:r>
          </a:p>
        </p:txBody>
      </p:sp>
      <p:grpSp>
        <p:nvGrpSpPr>
          <p:cNvPr id="59" name="Group 58"/>
          <p:cNvGrpSpPr/>
          <p:nvPr/>
        </p:nvGrpSpPr>
        <p:grpSpPr>
          <a:xfrm>
            <a:off x="581882" y="5335641"/>
            <a:ext cx="1225670" cy="789099"/>
            <a:chOff x="969809" y="4604029"/>
            <a:chExt cx="1225670" cy="789099"/>
          </a:xfrm>
          <a:solidFill>
            <a:schemeClr val="bg2">
              <a:lumMod val="40000"/>
              <a:lumOff val="60000"/>
            </a:schemeClr>
          </a:solidFill>
        </p:grpSpPr>
        <p:sp>
          <p:nvSpPr>
            <p:cNvPr id="60" name="Rectangle 59"/>
            <p:cNvSpPr/>
            <p:nvPr/>
          </p:nvSpPr>
          <p:spPr bwMode="gray">
            <a:xfrm>
              <a:off x="969809" y="4604029"/>
              <a:ext cx="1225670" cy="3555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Omissions</a:t>
              </a:r>
              <a:endParaRPr lang="en-US" sz="1100" b="0" i="0" u="none" baseline="0" dirty="0">
                <a:solidFill>
                  <a:srgbClr val="FFFFFF"/>
                </a:solidFill>
                <a:latin typeface="Arial" panose="020B0604020202020204" pitchFamily="34" charset="0"/>
              </a:endParaRPr>
            </a:p>
          </p:txBody>
        </p:sp>
        <p:sp>
          <p:nvSpPr>
            <p:cNvPr id="61" name="Rectangle 60"/>
            <p:cNvSpPr/>
            <p:nvPr/>
          </p:nvSpPr>
          <p:spPr bwMode="gray">
            <a:xfrm>
              <a:off x="969809" y="5037607"/>
              <a:ext cx="1225670" cy="3555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Confirmed LLT</a:t>
              </a:r>
              <a:endParaRPr lang="en-US" sz="1100" b="0" i="0" u="none" baseline="0" dirty="0">
                <a:solidFill>
                  <a:srgbClr val="FFFFFF"/>
                </a:solidFill>
                <a:latin typeface="Arial" panose="020B0604020202020204" pitchFamily="34" charset="0"/>
              </a:endParaRPr>
            </a:p>
          </p:txBody>
        </p:sp>
      </p:grpSp>
      <p:cxnSp>
        <p:nvCxnSpPr>
          <p:cNvPr id="64" name="Elbow Connector 63"/>
          <p:cNvCxnSpPr>
            <a:stCxn id="60" idx="3"/>
            <a:endCxn id="27" idx="1"/>
          </p:cNvCxnSpPr>
          <p:nvPr/>
        </p:nvCxnSpPr>
        <p:spPr bwMode="gray">
          <a:xfrm flipV="1">
            <a:off x="1807552" y="5459256"/>
            <a:ext cx="359907" cy="54146"/>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61" idx="3"/>
            <a:endCxn id="27" idx="1"/>
          </p:cNvCxnSpPr>
          <p:nvPr/>
        </p:nvCxnSpPr>
        <p:spPr bwMode="gray">
          <a:xfrm flipV="1">
            <a:off x="1807552" y="5459256"/>
            <a:ext cx="359907" cy="487724"/>
          </a:xfrm>
          <a:prstGeom prst="bentConnector3">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1" idx="3"/>
            <a:endCxn id="74" idx="1"/>
          </p:cNvCxnSpPr>
          <p:nvPr/>
        </p:nvCxnSpPr>
        <p:spPr bwMode="gray">
          <a:xfrm flipV="1">
            <a:off x="7090450" y="2630683"/>
            <a:ext cx="135308" cy="578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gray">
          <a:xfrm>
            <a:off x="7225758" y="2501374"/>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Prediction</a:t>
            </a:r>
          </a:p>
        </p:txBody>
      </p:sp>
      <p:sp>
        <p:nvSpPr>
          <p:cNvPr id="75" name="Rectangle 74"/>
          <p:cNvSpPr/>
          <p:nvPr/>
        </p:nvSpPr>
        <p:spPr bwMode="gray">
          <a:xfrm>
            <a:off x="2167459" y="5766632"/>
            <a:ext cx="1764145" cy="45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Test Data</a:t>
            </a:r>
            <a:endParaRPr lang="en-US" sz="1200" b="0" i="0" u="none" baseline="0" dirty="0">
              <a:solidFill>
                <a:srgbClr val="FFFFFF"/>
              </a:solidFill>
              <a:latin typeface="Arial" panose="020B0604020202020204" pitchFamily="34" charset="0"/>
            </a:endParaRPr>
          </a:p>
        </p:txBody>
      </p:sp>
      <p:cxnSp>
        <p:nvCxnSpPr>
          <p:cNvPr id="77" name="Elbow Connector 76"/>
          <p:cNvCxnSpPr>
            <a:stCxn id="60" idx="3"/>
            <a:endCxn id="75" idx="1"/>
          </p:cNvCxnSpPr>
          <p:nvPr/>
        </p:nvCxnSpPr>
        <p:spPr bwMode="gray">
          <a:xfrm>
            <a:off x="1807552" y="5513402"/>
            <a:ext cx="359907" cy="480580"/>
          </a:xfrm>
          <a:prstGeom prst="bentConnector3">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1" idx="3"/>
            <a:endCxn id="75" idx="1"/>
          </p:cNvCxnSpPr>
          <p:nvPr/>
        </p:nvCxnSpPr>
        <p:spPr bwMode="gray">
          <a:xfrm>
            <a:off x="1807552" y="5946980"/>
            <a:ext cx="359907" cy="47002"/>
          </a:xfrm>
          <a:prstGeom prst="bentConnector3">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75" idx="3"/>
            <a:endCxn id="84" idx="2"/>
          </p:cNvCxnSpPr>
          <p:nvPr/>
        </p:nvCxnSpPr>
        <p:spPr bwMode="gray">
          <a:xfrm flipV="1">
            <a:off x="3931604" y="2765774"/>
            <a:ext cx="7260586" cy="3228208"/>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bwMode="gray">
          <a:xfrm>
            <a:off x="10499463" y="2507156"/>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Validation</a:t>
            </a:r>
          </a:p>
        </p:txBody>
      </p:sp>
      <p:cxnSp>
        <p:nvCxnSpPr>
          <p:cNvPr id="87" name="Straight Arrow Connector 86"/>
          <p:cNvCxnSpPr>
            <a:stCxn id="56" idx="6"/>
            <a:endCxn id="84" idx="1"/>
          </p:cNvCxnSpPr>
          <p:nvPr/>
        </p:nvCxnSpPr>
        <p:spPr bwMode="gray">
          <a:xfrm>
            <a:off x="10278549" y="2636465"/>
            <a:ext cx="220914"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4" idx="3"/>
            <a:endCxn id="56" idx="2"/>
          </p:cNvCxnSpPr>
          <p:nvPr/>
        </p:nvCxnSpPr>
        <p:spPr bwMode="gray">
          <a:xfrm>
            <a:off x="8611212" y="2630683"/>
            <a:ext cx="114086" cy="578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84" idx="0"/>
            <a:endCxn id="51" idx="0"/>
          </p:cNvCxnSpPr>
          <p:nvPr/>
        </p:nvCxnSpPr>
        <p:spPr bwMode="gray">
          <a:xfrm rot="16200000" flipV="1">
            <a:off x="8642557" y="-42478"/>
            <a:ext cx="304800" cy="4794467"/>
          </a:xfrm>
          <a:prstGeom prst="bentConnector3">
            <a:avLst>
              <a:gd name="adj1" fmla="val 17500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84" idx="0"/>
            <a:endCxn id="25" idx="0"/>
          </p:cNvCxnSpPr>
          <p:nvPr/>
        </p:nvCxnSpPr>
        <p:spPr bwMode="gray">
          <a:xfrm rot="16200000" flipV="1">
            <a:off x="7120861" y="-1564174"/>
            <a:ext cx="12700" cy="8142659"/>
          </a:xfrm>
          <a:prstGeom prst="bentConnector3">
            <a:avLst>
              <a:gd name="adj1" fmla="val 7254528"/>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gray">
          <a:xfrm>
            <a:off x="7225758" y="1851842"/>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Feedback</a:t>
            </a:r>
          </a:p>
        </p:txBody>
      </p:sp>
      <p:sp>
        <p:nvSpPr>
          <p:cNvPr id="104" name="Rectangle 103"/>
          <p:cNvSpPr/>
          <p:nvPr/>
        </p:nvSpPr>
        <p:spPr bwMode="gray">
          <a:xfrm>
            <a:off x="5704996" y="1477232"/>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Feedback</a:t>
            </a:r>
          </a:p>
        </p:txBody>
      </p:sp>
      <p:sp>
        <p:nvSpPr>
          <p:cNvPr id="115" name="Rectangle 114"/>
          <p:cNvSpPr/>
          <p:nvPr/>
        </p:nvSpPr>
        <p:spPr bwMode="gray">
          <a:xfrm>
            <a:off x="2346189" y="3439095"/>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Preprocessing</a:t>
            </a:r>
          </a:p>
        </p:txBody>
      </p:sp>
      <p:sp>
        <p:nvSpPr>
          <p:cNvPr id="7" name="Rectangle 6"/>
          <p:cNvSpPr/>
          <p:nvPr/>
        </p:nvSpPr>
        <p:spPr bwMode="gray">
          <a:xfrm>
            <a:off x="73240" y="3079230"/>
            <a:ext cx="2266977" cy="29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00" b="0" i="0" u="none" baseline="0" dirty="0">
                <a:solidFill>
                  <a:schemeClr val="tx1"/>
                </a:solidFill>
                <a:latin typeface="Arial" panose="020B0604020202020204" pitchFamily="34" charset="0"/>
              </a:rPr>
              <a:t>*BERT</a:t>
            </a:r>
            <a:r>
              <a:rPr lang="en-US" sz="1000" b="0" i="0" u="none" dirty="0">
                <a:solidFill>
                  <a:schemeClr val="tx1"/>
                </a:solidFill>
                <a:latin typeface="Arial" panose="020B0604020202020204" pitchFamily="34" charset="0"/>
              </a:rPr>
              <a:t> based, e.g. </a:t>
            </a:r>
            <a:r>
              <a:rPr lang="en-US" sz="1000" b="0" i="0" u="none" dirty="0" err="1">
                <a:solidFill>
                  <a:schemeClr val="tx1"/>
                </a:solidFill>
                <a:latin typeface="Arial" panose="020B0604020202020204" pitchFamily="34" charset="0"/>
              </a:rPr>
              <a:t>BioBERT</a:t>
            </a:r>
            <a:endParaRPr lang="en-US" sz="1000" b="0" i="0" u="none" baseline="0" dirty="0">
              <a:solidFill>
                <a:schemeClr val="tx1"/>
              </a:solidFill>
              <a:latin typeface="Arial" panose="020B0604020202020204" pitchFamily="34" charset="0"/>
            </a:endParaRPr>
          </a:p>
        </p:txBody>
      </p:sp>
    </p:spTree>
    <p:extLst>
      <p:ext uri="{BB962C8B-B14F-4D97-AF65-F5344CB8AC3E}">
        <p14:creationId xmlns:p14="http://schemas.microsoft.com/office/powerpoint/2010/main" val="13183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extLst>
              <p:ext uri="{D42A27DB-BD31-4B8C-83A1-F6EECF244321}">
                <p14:modId xmlns:p14="http://schemas.microsoft.com/office/powerpoint/2010/main" val="1291658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Possible Model Architecture – Zoom-In: Preprocessing</a:t>
            </a:r>
          </a:p>
        </p:txBody>
      </p:sp>
      <p:sp>
        <p:nvSpPr>
          <p:cNvPr id="5" name="Slide Number Placeholder 4"/>
          <p:cNvSpPr>
            <a:spLocks noGrp="1"/>
          </p:cNvSpPr>
          <p:nvPr>
            <p:ph type="sldNum" sz="quarter" idx="12"/>
          </p:nvPr>
        </p:nvSpPr>
        <p:spPr/>
        <p:txBody>
          <a:bodyPr/>
          <a:lstStyle/>
          <a:p>
            <a:fld id="{EEAD9179-7A6B-4268-BEB2-F3B8EB06115B}" type="slidenum">
              <a:rPr lang="en-US" smtClean="0"/>
              <a:t>56</a:t>
            </a:fld>
            <a:endParaRPr lang="en-US" dirty="0"/>
          </a:p>
        </p:txBody>
      </p:sp>
      <p:sp>
        <p:nvSpPr>
          <p:cNvPr id="7" name="Trapezoid 6"/>
          <p:cNvSpPr/>
          <p:nvPr/>
        </p:nvSpPr>
        <p:spPr bwMode="gray">
          <a:xfrm rot="16200000">
            <a:off x="927140" y="2979194"/>
            <a:ext cx="3784601" cy="1691629"/>
          </a:xfrm>
          <a:prstGeom prst="trapezoid">
            <a:avLst>
              <a:gd name="adj" fmla="val 1045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8" name="Rectangle 7"/>
          <p:cNvSpPr/>
          <p:nvPr/>
        </p:nvSpPr>
        <p:spPr bwMode="gray">
          <a:xfrm>
            <a:off x="3665253" y="1932709"/>
            <a:ext cx="7324479" cy="3784599"/>
          </a:xfrm>
          <a:prstGeom prst="rect">
            <a:avLst/>
          </a:prstGeom>
          <a:solidFill>
            <a:schemeClr val="bg1"/>
          </a:solidFill>
          <a:ln>
            <a:solidFill>
              <a:srgbClr val="BFBFB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 name="Rectangle 5"/>
          <p:cNvSpPr/>
          <p:nvPr/>
        </p:nvSpPr>
        <p:spPr bwMode="gray">
          <a:xfrm>
            <a:off x="588171" y="3695699"/>
            <a:ext cx="1385454"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Preprocessing</a:t>
            </a:r>
          </a:p>
        </p:txBody>
      </p:sp>
      <p:cxnSp>
        <p:nvCxnSpPr>
          <p:cNvPr id="10" name="Straight Arrow Connector 9"/>
          <p:cNvCxnSpPr/>
          <p:nvPr/>
        </p:nvCxnSpPr>
        <p:spPr bwMode="gray">
          <a:xfrm>
            <a:off x="7389090" y="1704848"/>
            <a:ext cx="0" cy="55490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77">
            <a:extLst>
              <a:ext uri="{FF2B5EF4-FFF2-40B4-BE49-F238E27FC236}">
                <a16:creationId xmlns:a16="http://schemas.microsoft.com/office/drawing/2014/main" id="{566B59A9-0186-6F4F-838F-C040449E99F6}"/>
              </a:ext>
            </a:extLst>
          </p:cNvPr>
          <p:cNvSpPr/>
          <p:nvPr/>
        </p:nvSpPr>
        <p:spPr>
          <a:xfrm>
            <a:off x="6871258" y="1373603"/>
            <a:ext cx="1037715" cy="331245"/>
          </a:xfrm>
          <a:prstGeom prst="roundRect">
            <a:avLst>
              <a:gd name="adj" fmla="val 9818"/>
            </a:avLst>
          </a:prstGeom>
          <a:noFill/>
          <a:ln w="190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Helvetica Neue"/>
                <a:ea typeface="Arial Unicode MS"/>
                <a:cs typeface="Helvetica Neue"/>
              </a:rPr>
              <a:t>Data</a:t>
            </a:r>
          </a:p>
        </p:txBody>
      </p:sp>
      <p:sp>
        <p:nvSpPr>
          <p:cNvPr id="12" name="Rectangle 11"/>
          <p:cNvSpPr/>
          <p:nvPr/>
        </p:nvSpPr>
        <p:spPr bwMode="gray">
          <a:xfrm>
            <a:off x="6400115" y="2259749"/>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dirty="0">
                <a:solidFill>
                  <a:srgbClr val="FFFFFF"/>
                </a:solidFill>
                <a:latin typeface="Arial" panose="020B0604020202020204" pitchFamily="34" charset="0"/>
              </a:rPr>
              <a:t>Correct Spelling Mistakes</a:t>
            </a:r>
            <a:endParaRPr lang="en-US" sz="1050" b="0" i="0" u="none" baseline="0" dirty="0">
              <a:solidFill>
                <a:srgbClr val="FFFFFF"/>
              </a:solidFill>
              <a:latin typeface="Arial" panose="020B0604020202020204" pitchFamily="34" charset="0"/>
            </a:endParaRPr>
          </a:p>
        </p:txBody>
      </p:sp>
      <p:sp>
        <p:nvSpPr>
          <p:cNvPr id="13" name="Rectangle 12"/>
          <p:cNvSpPr/>
          <p:nvPr/>
        </p:nvSpPr>
        <p:spPr bwMode="gray">
          <a:xfrm>
            <a:off x="6400115" y="2821223"/>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dirty="0">
                <a:solidFill>
                  <a:srgbClr val="FFFFFF"/>
                </a:solidFill>
                <a:latin typeface="Arial" panose="020B0604020202020204" pitchFamily="34" charset="0"/>
              </a:rPr>
              <a:t>Resolve Abbreviations</a:t>
            </a:r>
            <a:endParaRPr lang="en-US" sz="1050" b="0" i="0" u="none" baseline="0" dirty="0">
              <a:solidFill>
                <a:srgbClr val="FFFFFF"/>
              </a:solidFill>
              <a:latin typeface="Arial" panose="020B0604020202020204" pitchFamily="34" charset="0"/>
            </a:endParaRPr>
          </a:p>
        </p:txBody>
      </p:sp>
      <p:sp>
        <p:nvSpPr>
          <p:cNvPr id="16" name="Rectangle 15"/>
          <p:cNvSpPr/>
          <p:nvPr/>
        </p:nvSpPr>
        <p:spPr bwMode="gray">
          <a:xfrm>
            <a:off x="6400115" y="3382697"/>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dirty="0">
                <a:solidFill>
                  <a:srgbClr val="FFFFFF"/>
                </a:solidFill>
                <a:latin typeface="Arial" panose="020B0604020202020204" pitchFamily="34" charset="0"/>
              </a:rPr>
              <a:t>Resolve Numeric Synonyms</a:t>
            </a:r>
            <a:endParaRPr lang="en-US" sz="1050" b="0" i="0" u="none" baseline="0" dirty="0">
              <a:solidFill>
                <a:srgbClr val="FFFFFF"/>
              </a:solidFill>
              <a:latin typeface="Arial" panose="020B0604020202020204" pitchFamily="34" charset="0"/>
            </a:endParaRPr>
          </a:p>
        </p:txBody>
      </p:sp>
      <p:sp>
        <p:nvSpPr>
          <p:cNvPr id="18" name="Rectangle 17"/>
          <p:cNvSpPr/>
          <p:nvPr/>
        </p:nvSpPr>
        <p:spPr bwMode="gray">
          <a:xfrm>
            <a:off x="6400115" y="3944171"/>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dirty="0">
                <a:solidFill>
                  <a:srgbClr val="FFFFFF"/>
                </a:solidFill>
                <a:latin typeface="Arial" panose="020B0604020202020204" pitchFamily="34" charset="0"/>
              </a:rPr>
              <a:t>Tokenizing</a:t>
            </a:r>
            <a:endParaRPr lang="en-US" sz="1050" b="0" i="0" u="none" baseline="0" dirty="0">
              <a:solidFill>
                <a:srgbClr val="FFFFFF"/>
              </a:solidFill>
              <a:latin typeface="Arial" panose="020B0604020202020204" pitchFamily="34" charset="0"/>
            </a:endParaRPr>
          </a:p>
        </p:txBody>
      </p:sp>
      <p:sp>
        <p:nvSpPr>
          <p:cNvPr id="19" name="Rectangle 18"/>
          <p:cNvSpPr/>
          <p:nvPr/>
        </p:nvSpPr>
        <p:spPr bwMode="gray">
          <a:xfrm>
            <a:off x="6400115" y="4505645"/>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dirty="0">
                <a:solidFill>
                  <a:srgbClr val="FFFFFF"/>
                </a:solidFill>
                <a:latin typeface="Arial" panose="020B0604020202020204" pitchFamily="34" charset="0"/>
              </a:rPr>
              <a:t>Stemming</a:t>
            </a:r>
            <a:endParaRPr lang="en-US" sz="1050" b="0" i="0" u="none" baseline="0" dirty="0">
              <a:solidFill>
                <a:srgbClr val="FFFFFF"/>
              </a:solidFill>
              <a:latin typeface="Arial" panose="020B0604020202020204" pitchFamily="34" charset="0"/>
            </a:endParaRPr>
          </a:p>
        </p:txBody>
      </p:sp>
      <p:sp>
        <p:nvSpPr>
          <p:cNvPr id="20" name="Rectangle 19"/>
          <p:cNvSpPr/>
          <p:nvPr/>
        </p:nvSpPr>
        <p:spPr bwMode="gray">
          <a:xfrm>
            <a:off x="6400115" y="5067121"/>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a:solidFill>
                  <a:srgbClr val="FFFFFF"/>
                </a:solidFill>
                <a:latin typeface="Arial" panose="020B0604020202020204" pitchFamily="34" charset="0"/>
              </a:rPr>
              <a:t>Case conversion</a:t>
            </a:r>
          </a:p>
        </p:txBody>
      </p:sp>
      <p:cxnSp>
        <p:nvCxnSpPr>
          <p:cNvPr id="22" name="Straight Arrow Connector 21"/>
          <p:cNvCxnSpPr>
            <a:stCxn id="12" idx="2"/>
            <a:endCxn id="13" idx="0"/>
          </p:cNvCxnSpPr>
          <p:nvPr/>
        </p:nvCxnSpPr>
        <p:spPr bwMode="gray">
          <a:xfrm>
            <a:off x="7390115" y="2518367"/>
            <a:ext cx="0" cy="302856"/>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2"/>
            <a:endCxn id="16" idx="0"/>
          </p:cNvCxnSpPr>
          <p:nvPr/>
        </p:nvCxnSpPr>
        <p:spPr bwMode="gray">
          <a:xfrm>
            <a:off x="7390115" y="3079841"/>
            <a:ext cx="0" cy="302856"/>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a:endCxn id="18" idx="0"/>
          </p:cNvCxnSpPr>
          <p:nvPr/>
        </p:nvCxnSpPr>
        <p:spPr bwMode="gray">
          <a:xfrm>
            <a:off x="7390115" y="3641315"/>
            <a:ext cx="0" cy="302856"/>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2"/>
            <a:endCxn id="19" idx="0"/>
          </p:cNvCxnSpPr>
          <p:nvPr/>
        </p:nvCxnSpPr>
        <p:spPr bwMode="gray">
          <a:xfrm>
            <a:off x="7390115" y="4202789"/>
            <a:ext cx="0" cy="302856"/>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20" idx="0"/>
          </p:cNvCxnSpPr>
          <p:nvPr/>
        </p:nvCxnSpPr>
        <p:spPr bwMode="gray">
          <a:xfrm>
            <a:off x="7390115" y="4764263"/>
            <a:ext cx="0" cy="30285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177">
            <a:extLst>
              <a:ext uri="{FF2B5EF4-FFF2-40B4-BE49-F238E27FC236}">
                <a16:creationId xmlns:a16="http://schemas.microsoft.com/office/drawing/2014/main" id="{566B59A9-0186-6F4F-838F-C040449E99F6}"/>
              </a:ext>
            </a:extLst>
          </p:cNvPr>
          <p:cNvSpPr/>
          <p:nvPr/>
        </p:nvSpPr>
        <p:spPr>
          <a:xfrm>
            <a:off x="6870232" y="6002737"/>
            <a:ext cx="1037715" cy="331245"/>
          </a:xfrm>
          <a:prstGeom prst="roundRect">
            <a:avLst>
              <a:gd name="adj" fmla="val 9818"/>
            </a:avLst>
          </a:prstGeom>
          <a:noFill/>
          <a:ln w="190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Helvetica Neue"/>
                <a:ea typeface="Arial Unicode MS"/>
                <a:cs typeface="Helvetica Neue"/>
              </a:rPr>
              <a:t>Preprocessed Data</a:t>
            </a:r>
          </a:p>
        </p:txBody>
      </p:sp>
      <p:cxnSp>
        <p:nvCxnSpPr>
          <p:cNvPr id="38" name="Straight Arrow Connector 37"/>
          <p:cNvCxnSpPr>
            <a:stCxn id="20" idx="2"/>
            <a:endCxn id="34" idx="0"/>
          </p:cNvCxnSpPr>
          <p:nvPr/>
        </p:nvCxnSpPr>
        <p:spPr bwMode="gray">
          <a:xfrm flipH="1">
            <a:off x="7389090" y="5325739"/>
            <a:ext cx="1025" cy="67699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gray">
          <a:xfrm>
            <a:off x="550841" y="6102773"/>
            <a:ext cx="2980267" cy="43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de-DE" sz="900" b="0" i="0" u="none" baseline="0" dirty="0">
                <a:solidFill>
                  <a:schemeClr val="tx1"/>
                </a:solidFill>
                <a:latin typeface="Arial" panose="020B0604020202020204" pitchFamily="34" charset="0"/>
              </a:rPr>
              <a:t>Reference: </a:t>
            </a:r>
            <a:r>
              <a:rPr lang="de-DE" sz="900" b="0" i="0" u="none" baseline="0" dirty="0">
                <a:solidFill>
                  <a:schemeClr val="tx1"/>
                </a:solidFill>
                <a:latin typeface="Arial" panose="020B0604020202020204" pitchFamily="34" charset="0"/>
                <a:hlinkClick r:id="rId7"/>
              </a:rPr>
              <a:t>Ji et al</a:t>
            </a:r>
            <a:r>
              <a:rPr lang="de-DE" sz="900" b="0" i="0" u="none" baseline="0" dirty="0">
                <a:solidFill>
                  <a:schemeClr val="tx1"/>
                </a:solidFill>
                <a:latin typeface="Arial" panose="020B0604020202020204" pitchFamily="34" charset="0"/>
              </a:rPr>
              <a:t>. (2019)</a:t>
            </a:r>
          </a:p>
        </p:txBody>
      </p:sp>
    </p:spTree>
    <p:extLst>
      <p:ext uri="{BB962C8B-B14F-4D97-AF65-F5344CB8AC3E}">
        <p14:creationId xmlns:p14="http://schemas.microsoft.com/office/powerpoint/2010/main" val="150368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243043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Rectangle 7"/>
          <p:cNvSpPr/>
          <p:nvPr/>
        </p:nvSpPr>
        <p:spPr bwMode="gray">
          <a:xfrm>
            <a:off x="3665253" y="1932709"/>
            <a:ext cx="7324479" cy="3784599"/>
          </a:xfrm>
          <a:prstGeom prst="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3" name="Rectangle 62"/>
          <p:cNvSpPr/>
          <p:nvPr/>
        </p:nvSpPr>
        <p:spPr bwMode="gray">
          <a:xfrm>
            <a:off x="5911850" y="2819144"/>
            <a:ext cx="2877202" cy="18238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rgbClr val="FFFFFF"/>
              </a:solidFill>
              <a:latin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Possible Model Architecture – Transformer Classification Model</a:t>
            </a:r>
          </a:p>
        </p:txBody>
      </p:sp>
      <p:sp>
        <p:nvSpPr>
          <p:cNvPr id="5" name="Slide Number Placeholder 4"/>
          <p:cNvSpPr>
            <a:spLocks noGrp="1"/>
          </p:cNvSpPr>
          <p:nvPr>
            <p:ph type="sldNum" sz="quarter" idx="12"/>
          </p:nvPr>
        </p:nvSpPr>
        <p:spPr/>
        <p:txBody>
          <a:bodyPr/>
          <a:lstStyle/>
          <a:p>
            <a:fld id="{EEAD9179-7A6B-4268-BEB2-F3B8EB06115B}" type="slidenum">
              <a:rPr lang="en-US" smtClean="0"/>
              <a:t>57</a:t>
            </a:fld>
            <a:endParaRPr lang="en-US" dirty="0"/>
          </a:p>
        </p:txBody>
      </p:sp>
      <p:sp>
        <p:nvSpPr>
          <p:cNvPr id="7" name="Trapezoid 6"/>
          <p:cNvSpPr/>
          <p:nvPr/>
        </p:nvSpPr>
        <p:spPr bwMode="gray">
          <a:xfrm rot="16200000">
            <a:off x="927140" y="2979194"/>
            <a:ext cx="3784601" cy="1691629"/>
          </a:xfrm>
          <a:prstGeom prst="trapezoid">
            <a:avLst>
              <a:gd name="adj" fmla="val 898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10" name="Straight Arrow Connector 9"/>
          <p:cNvCxnSpPr>
            <a:stCxn id="34" idx="2"/>
            <a:endCxn id="15" idx="1"/>
          </p:cNvCxnSpPr>
          <p:nvPr/>
        </p:nvCxnSpPr>
        <p:spPr bwMode="gray">
          <a:xfrm>
            <a:off x="7390115" y="1803400"/>
            <a:ext cx="0" cy="561582"/>
          </a:xfrm>
          <a:prstGeom prst="straightConnector1">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ounded Rectangle 177">
            <a:extLst>
              <a:ext uri="{FF2B5EF4-FFF2-40B4-BE49-F238E27FC236}">
                <a16:creationId xmlns:a16="http://schemas.microsoft.com/office/drawing/2014/main" id="{566B59A9-0186-6F4F-838F-C040449E99F6}"/>
              </a:ext>
            </a:extLst>
          </p:cNvPr>
          <p:cNvSpPr/>
          <p:nvPr/>
        </p:nvSpPr>
        <p:spPr>
          <a:xfrm>
            <a:off x="6871257" y="1472155"/>
            <a:ext cx="1037715" cy="331245"/>
          </a:xfrm>
          <a:prstGeom prst="roundRect">
            <a:avLst>
              <a:gd name="adj" fmla="val 9818"/>
            </a:avLst>
          </a:prstGeom>
          <a:noFill/>
          <a:ln w="190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Helvetica Neue"/>
                <a:ea typeface="Arial Unicode MS"/>
                <a:cs typeface="Helvetica Neue"/>
              </a:rPr>
              <a:t>Input</a:t>
            </a:r>
          </a:p>
        </p:txBody>
      </p:sp>
      <p:cxnSp>
        <p:nvCxnSpPr>
          <p:cNvPr id="38" name="Straight Arrow Connector 37"/>
          <p:cNvCxnSpPr>
            <a:stCxn id="50" idx="2"/>
            <a:endCxn id="104" idx="0"/>
          </p:cNvCxnSpPr>
          <p:nvPr/>
        </p:nvCxnSpPr>
        <p:spPr bwMode="gray">
          <a:xfrm>
            <a:off x="7444509" y="5481185"/>
            <a:ext cx="1" cy="46117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gray">
          <a:xfrm>
            <a:off x="588171" y="3397827"/>
            <a:ext cx="1385454" cy="86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latin typeface="Arial" panose="020B0604020202020204" pitchFamily="34" charset="0"/>
              </a:rPr>
              <a:t>Coding Model</a:t>
            </a:r>
          </a:p>
        </p:txBody>
      </p:sp>
      <p:sp>
        <p:nvSpPr>
          <p:cNvPr id="27" name="Rectangle 26"/>
          <p:cNvSpPr/>
          <p:nvPr/>
        </p:nvSpPr>
        <p:spPr bwMode="gray">
          <a:xfrm>
            <a:off x="5695716" y="2818259"/>
            <a:ext cx="210193" cy="1823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rgbClr val="FFFFFF"/>
                </a:solidFill>
                <a:latin typeface="Arial" panose="020B0604020202020204" pitchFamily="34" charset="0"/>
              </a:rPr>
              <a:t>Fine-tuned Embedding Model</a:t>
            </a:r>
          </a:p>
        </p:txBody>
      </p:sp>
      <p:sp>
        <p:nvSpPr>
          <p:cNvPr id="29" name="Rectangle 28"/>
          <p:cNvSpPr/>
          <p:nvPr/>
        </p:nvSpPr>
        <p:spPr bwMode="gray">
          <a:xfrm>
            <a:off x="6454509" y="4779641"/>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err="1">
                <a:solidFill>
                  <a:srgbClr val="FFFFFF"/>
                </a:solidFill>
                <a:latin typeface="Arial" panose="020B0604020202020204" pitchFamily="34" charset="0"/>
              </a:rPr>
              <a:t>SoftMax</a:t>
            </a:r>
            <a:endParaRPr lang="en-US" sz="1050" b="0" i="0" u="none" baseline="0" dirty="0">
              <a:solidFill>
                <a:srgbClr val="FFFFFF"/>
              </a:solidFill>
              <a:latin typeface="Arial" panose="020B0604020202020204" pitchFamily="34" charset="0"/>
            </a:endParaRPr>
          </a:p>
        </p:txBody>
      </p:sp>
      <p:sp>
        <p:nvSpPr>
          <p:cNvPr id="15" name="Left Brace 14"/>
          <p:cNvSpPr/>
          <p:nvPr/>
        </p:nvSpPr>
        <p:spPr bwMode="gray">
          <a:xfrm rot="5400000">
            <a:off x="7307801" y="1071685"/>
            <a:ext cx="164628" cy="2751221"/>
          </a:xfrm>
          <a:prstGeom prst="leftBrace">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p:cNvSpPr/>
          <p:nvPr/>
        </p:nvSpPr>
        <p:spPr bwMode="gray">
          <a:xfrm>
            <a:off x="6010870" y="2929011"/>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err="1">
                <a:solidFill>
                  <a:schemeClr val="tx1"/>
                </a:solidFill>
                <a:latin typeface="Arial" panose="020B0604020202020204" pitchFamily="34" charset="0"/>
              </a:rPr>
              <a:t>Emb</a:t>
            </a:r>
            <a:endParaRPr lang="en-US" sz="800" b="0" i="0" u="none" baseline="0" dirty="0">
              <a:solidFill>
                <a:schemeClr val="tx1"/>
              </a:solidFill>
              <a:latin typeface="Arial" panose="020B0604020202020204" pitchFamily="34" charset="0"/>
            </a:endParaRPr>
          </a:p>
        </p:txBody>
      </p:sp>
      <p:sp>
        <p:nvSpPr>
          <p:cNvPr id="31" name="Rectangle 30"/>
          <p:cNvSpPr/>
          <p:nvPr/>
        </p:nvSpPr>
        <p:spPr bwMode="gray">
          <a:xfrm>
            <a:off x="6010870" y="2528076"/>
            <a:ext cx="4419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a:solidFill>
                  <a:schemeClr val="tx1"/>
                </a:solidFill>
                <a:latin typeface="Arial" panose="020B0604020202020204" pitchFamily="34" charset="0"/>
              </a:rPr>
              <a:t>[CLS]</a:t>
            </a:r>
          </a:p>
        </p:txBody>
      </p:sp>
      <p:sp>
        <p:nvSpPr>
          <p:cNvPr id="32" name="Rectangle 31"/>
          <p:cNvSpPr/>
          <p:nvPr/>
        </p:nvSpPr>
        <p:spPr bwMode="gray">
          <a:xfrm>
            <a:off x="6588372" y="2528076"/>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1</a:t>
            </a:r>
            <a:endParaRPr lang="en-US" sz="800" b="0" i="0" u="none" baseline="0" dirty="0">
              <a:solidFill>
                <a:schemeClr val="tx1"/>
              </a:solidFill>
              <a:latin typeface="Arial" panose="020B0604020202020204" pitchFamily="34" charset="0"/>
            </a:endParaRPr>
          </a:p>
        </p:txBody>
      </p:sp>
      <p:sp>
        <p:nvSpPr>
          <p:cNvPr id="33" name="Rectangle 32"/>
          <p:cNvSpPr/>
          <p:nvPr/>
        </p:nvSpPr>
        <p:spPr bwMode="gray">
          <a:xfrm>
            <a:off x="7192685" y="2528076"/>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2</a:t>
            </a:r>
            <a:endParaRPr lang="en-US" sz="800" b="0" i="0" u="none" baseline="0" dirty="0">
              <a:solidFill>
                <a:schemeClr val="tx1"/>
              </a:solidFill>
              <a:latin typeface="Arial" panose="020B0604020202020204" pitchFamily="34" charset="0"/>
            </a:endParaRPr>
          </a:p>
        </p:txBody>
      </p:sp>
      <p:sp>
        <p:nvSpPr>
          <p:cNvPr id="35" name="Rectangle 34"/>
          <p:cNvSpPr/>
          <p:nvPr/>
        </p:nvSpPr>
        <p:spPr bwMode="gray">
          <a:xfrm>
            <a:off x="7702924" y="2526439"/>
            <a:ext cx="576000" cy="302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a:t>
            </a:r>
            <a:endParaRPr lang="en-US" sz="800" b="0" i="0" u="none" baseline="0" dirty="0">
              <a:solidFill>
                <a:schemeClr val="tx1"/>
              </a:solidFill>
              <a:latin typeface="Arial" panose="020B0604020202020204" pitchFamily="34" charset="0"/>
            </a:endParaRPr>
          </a:p>
        </p:txBody>
      </p:sp>
      <p:sp>
        <p:nvSpPr>
          <p:cNvPr id="36" name="Rectangle 35"/>
          <p:cNvSpPr/>
          <p:nvPr/>
        </p:nvSpPr>
        <p:spPr bwMode="gray">
          <a:xfrm>
            <a:off x="8213052" y="2528076"/>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N</a:t>
            </a:r>
            <a:endParaRPr lang="en-US" sz="800" b="0" i="0" u="none" baseline="0" dirty="0">
              <a:solidFill>
                <a:schemeClr val="tx1"/>
              </a:solidFill>
              <a:latin typeface="Arial" panose="020B0604020202020204" pitchFamily="34" charset="0"/>
            </a:endParaRPr>
          </a:p>
        </p:txBody>
      </p:sp>
      <p:sp>
        <p:nvSpPr>
          <p:cNvPr id="37" name="Rectangle 36"/>
          <p:cNvSpPr/>
          <p:nvPr/>
        </p:nvSpPr>
        <p:spPr bwMode="gray">
          <a:xfrm>
            <a:off x="6655422" y="2929011"/>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latin typeface="Arial" panose="020B0604020202020204" pitchFamily="34" charset="0"/>
              </a:rPr>
              <a:t>Emb</a:t>
            </a:r>
            <a:endParaRPr lang="en-US" sz="800" dirty="0">
              <a:solidFill>
                <a:schemeClr val="tx1"/>
              </a:solidFill>
              <a:latin typeface="Arial" panose="020B0604020202020204" pitchFamily="34" charset="0"/>
            </a:endParaRPr>
          </a:p>
        </p:txBody>
      </p:sp>
      <p:sp>
        <p:nvSpPr>
          <p:cNvPr id="39" name="Rectangle 38"/>
          <p:cNvSpPr/>
          <p:nvPr/>
        </p:nvSpPr>
        <p:spPr bwMode="gray">
          <a:xfrm>
            <a:off x="7259735" y="2929011"/>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latin typeface="Arial" panose="020B0604020202020204" pitchFamily="34" charset="0"/>
              </a:rPr>
              <a:t>Emb</a:t>
            </a:r>
            <a:endParaRPr lang="en-US" sz="800" dirty="0">
              <a:solidFill>
                <a:schemeClr val="tx1"/>
              </a:solidFill>
              <a:latin typeface="Arial" panose="020B0604020202020204" pitchFamily="34" charset="0"/>
            </a:endParaRPr>
          </a:p>
        </p:txBody>
      </p:sp>
      <p:sp>
        <p:nvSpPr>
          <p:cNvPr id="40" name="Rectangle 39"/>
          <p:cNvSpPr/>
          <p:nvPr/>
        </p:nvSpPr>
        <p:spPr bwMode="gray">
          <a:xfrm>
            <a:off x="8280102" y="2929011"/>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latin typeface="Arial" panose="020B0604020202020204" pitchFamily="34" charset="0"/>
              </a:rPr>
              <a:t>Emb</a:t>
            </a:r>
            <a:endParaRPr lang="en-US" sz="800" dirty="0">
              <a:solidFill>
                <a:schemeClr val="tx1"/>
              </a:solidFill>
              <a:latin typeface="Arial" panose="020B0604020202020204" pitchFamily="34" charset="0"/>
            </a:endParaRPr>
          </a:p>
        </p:txBody>
      </p:sp>
      <p:sp>
        <p:nvSpPr>
          <p:cNvPr id="41" name="Rectangle 40"/>
          <p:cNvSpPr/>
          <p:nvPr/>
        </p:nvSpPr>
        <p:spPr bwMode="gray">
          <a:xfrm>
            <a:off x="6010870" y="3371062"/>
            <a:ext cx="441900" cy="804722"/>
          </a:xfrm>
          <a:prstGeom prst="rect">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rtl="0" eaLnBrk="1" fontAlgn="auto" hangingPunct="1">
              <a:lnSpc>
                <a:spcPct val="100000"/>
              </a:lnSpc>
              <a:spcBef>
                <a:spcPts val="0"/>
              </a:spcBef>
              <a:spcAft>
                <a:spcPts val="0"/>
              </a:spcAft>
            </a:pPr>
            <a:r>
              <a:rPr lang="en-US" sz="900" b="0" i="0" u="none" baseline="0" dirty="0">
                <a:solidFill>
                  <a:schemeClr val="tx1"/>
                </a:solidFill>
                <a:latin typeface="Arial" panose="020B0604020202020204" pitchFamily="34" charset="0"/>
              </a:rPr>
              <a:t>Transformer</a:t>
            </a:r>
          </a:p>
        </p:txBody>
      </p:sp>
      <p:sp>
        <p:nvSpPr>
          <p:cNvPr id="43" name="Rectangle 42"/>
          <p:cNvSpPr/>
          <p:nvPr/>
        </p:nvSpPr>
        <p:spPr bwMode="gray">
          <a:xfrm>
            <a:off x="6655422" y="3371062"/>
            <a:ext cx="441900" cy="804722"/>
          </a:xfrm>
          <a:prstGeom prst="rect">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solidFill>
                  <a:schemeClr val="tx1"/>
                </a:solidFill>
                <a:latin typeface="Arial" panose="020B0604020202020204" pitchFamily="34" charset="0"/>
              </a:rPr>
              <a:t>Transformer</a:t>
            </a:r>
          </a:p>
        </p:txBody>
      </p:sp>
      <p:sp>
        <p:nvSpPr>
          <p:cNvPr id="44" name="Rectangle 43"/>
          <p:cNvSpPr/>
          <p:nvPr/>
        </p:nvSpPr>
        <p:spPr bwMode="gray">
          <a:xfrm>
            <a:off x="7259735" y="3371062"/>
            <a:ext cx="441900" cy="804722"/>
          </a:xfrm>
          <a:prstGeom prst="rect">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solidFill>
                  <a:schemeClr val="tx1"/>
                </a:solidFill>
                <a:latin typeface="Arial" panose="020B0604020202020204" pitchFamily="34" charset="0"/>
              </a:rPr>
              <a:t>Transformer</a:t>
            </a:r>
          </a:p>
        </p:txBody>
      </p:sp>
      <p:sp>
        <p:nvSpPr>
          <p:cNvPr id="45" name="Rectangle 44"/>
          <p:cNvSpPr/>
          <p:nvPr/>
        </p:nvSpPr>
        <p:spPr bwMode="gray">
          <a:xfrm>
            <a:off x="8280102" y="3371062"/>
            <a:ext cx="441900" cy="804722"/>
          </a:xfrm>
          <a:prstGeom prst="rect">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solidFill>
                  <a:schemeClr val="tx1"/>
                </a:solidFill>
                <a:latin typeface="Arial" panose="020B0604020202020204" pitchFamily="34" charset="0"/>
              </a:rPr>
              <a:t>Transformer</a:t>
            </a:r>
          </a:p>
        </p:txBody>
      </p:sp>
      <p:sp>
        <p:nvSpPr>
          <p:cNvPr id="46" name="Rectangle 45"/>
          <p:cNvSpPr/>
          <p:nvPr/>
        </p:nvSpPr>
        <p:spPr bwMode="gray">
          <a:xfrm>
            <a:off x="6010870" y="4302199"/>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rPr>
              <a:t>C</a:t>
            </a:r>
          </a:p>
        </p:txBody>
      </p:sp>
      <p:sp>
        <p:nvSpPr>
          <p:cNvPr id="47" name="Rectangle 46"/>
          <p:cNvSpPr/>
          <p:nvPr/>
        </p:nvSpPr>
        <p:spPr bwMode="gray">
          <a:xfrm>
            <a:off x="6655422" y="4302199"/>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rPr>
              <a:t>T</a:t>
            </a:r>
          </a:p>
        </p:txBody>
      </p:sp>
      <p:sp>
        <p:nvSpPr>
          <p:cNvPr id="48" name="Rectangle 47"/>
          <p:cNvSpPr/>
          <p:nvPr/>
        </p:nvSpPr>
        <p:spPr bwMode="gray">
          <a:xfrm>
            <a:off x="7259735" y="4302199"/>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rPr>
              <a:t>T</a:t>
            </a:r>
          </a:p>
        </p:txBody>
      </p:sp>
      <p:sp>
        <p:nvSpPr>
          <p:cNvPr id="49" name="Rectangle 48"/>
          <p:cNvSpPr/>
          <p:nvPr/>
        </p:nvSpPr>
        <p:spPr bwMode="gray">
          <a:xfrm>
            <a:off x="8280102" y="4302199"/>
            <a:ext cx="441900" cy="30232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rPr>
              <a:t>T</a:t>
            </a:r>
          </a:p>
        </p:txBody>
      </p:sp>
      <p:sp>
        <p:nvSpPr>
          <p:cNvPr id="50" name="Rectangle 49"/>
          <p:cNvSpPr/>
          <p:nvPr/>
        </p:nvSpPr>
        <p:spPr bwMode="gray">
          <a:xfrm>
            <a:off x="5661891" y="5177098"/>
            <a:ext cx="3565236" cy="30408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1" name="Rectangle 50"/>
          <p:cNvSpPr/>
          <p:nvPr/>
        </p:nvSpPr>
        <p:spPr bwMode="gray">
          <a:xfrm>
            <a:off x="4969929" y="5177097"/>
            <a:ext cx="695784" cy="304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Classes</a:t>
            </a:r>
            <a:endParaRPr lang="en-US" sz="1100" b="0" i="0" u="none" baseline="0" dirty="0">
              <a:solidFill>
                <a:srgbClr val="FFFFFF"/>
              </a:solidFill>
              <a:latin typeface="Arial" panose="020B0604020202020204" pitchFamily="34" charset="0"/>
            </a:endParaRPr>
          </a:p>
        </p:txBody>
      </p:sp>
      <p:sp>
        <p:nvSpPr>
          <p:cNvPr id="54" name="Oval 53"/>
          <p:cNvSpPr/>
          <p:nvPr/>
        </p:nvSpPr>
        <p:spPr bwMode="gray">
          <a:xfrm>
            <a:off x="5821387"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 name="Oval 54"/>
          <p:cNvSpPr/>
          <p:nvPr/>
        </p:nvSpPr>
        <p:spPr bwMode="gray">
          <a:xfrm>
            <a:off x="6327848"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 name="Oval 55"/>
          <p:cNvSpPr/>
          <p:nvPr/>
        </p:nvSpPr>
        <p:spPr bwMode="gray">
          <a:xfrm>
            <a:off x="6834309"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7" name="Oval 56"/>
          <p:cNvSpPr/>
          <p:nvPr/>
        </p:nvSpPr>
        <p:spPr bwMode="gray">
          <a:xfrm>
            <a:off x="7340770"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 name="Oval 57"/>
          <p:cNvSpPr/>
          <p:nvPr/>
        </p:nvSpPr>
        <p:spPr bwMode="gray">
          <a:xfrm>
            <a:off x="7847231"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9" name="Oval 58"/>
          <p:cNvSpPr/>
          <p:nvPr/>
        </p:nvSpPr>
        <p:spPr bwMode="gray">
          <a:xfrm>
            <a:off x="8353692"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0" name="Oval 59"/>
          <p:cNvSpPr/>
          <p:nvPr/>
        </p:nvSpPr>
        <p:spPr bwMode="gray">
          <a:xfrm>
            <a:off x="8860154" y="5261715"/>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2" name="Rectangle 51"/>
          <p:cNvSpPr/>
          <p:nvPr/>
        </p:nvSpPr>
        <p:spPr bwMode="gray">
          <a:xfrm>
            <a:off x="7702924" y="4296525"/>
            <a:ext cx="576000" cy="302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a:t>
            </a:r>
            <a:endParaRPr lang="en-US" sz="800" b="0" i="0" u="none" baseline="0" dirty="0">
              <a:solidFill>
                <a:schemeClr val="tx1"/>
              </a:solidFill>
              <a:latin typeface="Arial" panose="020B0604020202020204" pitchFamily="34" charset="0"/>
            </a:endParaRPr>
          </a:p>
        </p:txBody>
      </p:sp>
      <p:sp>
        <p:nvSpPr>
          <p:cNvPr id="61" name="Rectangle 60"/>
          <p:cNvSpPr/>
          <p:nvPr/>
        </p:nvSpPr>
        <p:spPr bwMode="gray">
          <a:xfrm>
            <a:off x="7702924" y="3601484"/>
            <a:ext cx="576000" cy="302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a:t>
            </a:r>
            <a:endParaRPr lang="en-US" sz="800" b="0" i="0" u="none" baseline="0" dirty="0">
              <a:solidFill>
                <a:schemeClr val="tx1"/>
              </a:solidFill>
              <a:latin typeface="Arial" panose="020B0604020202020204" pitchFamily="34" charset="0"/>
            </a:endParaRPr>
          </a:p>
        </p:txBody>
      </p:sp>
      <p:sp>
        <p:nvSpPr>
          <p:cNvPr id="62" name="Rectangle 61"/>
          <p:cNvSpPr/>
          <p:nvPr/>
        </p:nvSpPr>
        <p:spPr bwMode="gray">
          <a:xfrm>
            <a:off x="7702924" y="2908685"/>
            <a:ext cx="576000" cy="302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a:t>
            </a:r>
            <a:endParaRPr lang="en-US" sz="800" b="0" i="0" u="none" baseline="0" dirty="0">
              <a:solidFill>
                <a:schemeClr val="tx1"/>
              </a:solidFill>
              <a:latin typeface="Arial" panose="020B0604020202020204" pitchFamily="34" charset="0"/>
            </a:endParaRPr>
          </a:p>
        </p:txBody>
      </p:sp>
      <p:cxnSp>
        <p:nvCxnSpPr>
          <p:cNvPr id="13" name="Straight Arrow Connector 12"/>
          <p:cNvCxnSpPr>
            <a:endCxn id="17" idx="0"/>
          </p:cNvCxnSpPr>
          <p:nvPr/>
        </p:nvCxnSpPr>
        <p:spPr bwMode="gray">
          <a:xfrm>
            <a:off x="6228080" y="2762146"/>
            <a:ext cx="3740" cy="16686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2"/>
            <a:endCxn id="45" idx="0"/>
          </p:cNvCxnSpPr>
          <p:nvPr/>
        </p:nvCxnSpPr>
        <p:spPr bwMode="gray">
          <a:xfrm>
            <a:off x="6231820" y="3231333"/>
            <a:ext cx="2269232"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44" idx="0"/>
          </p:cNvCxnSpPr>
          <p:nvPr/>
        </p:nvCxnSpPr>
        <p:spPr bwMode="gray">
          <a:xfrm>
            <a:off x="6231820" y="3231333"/>
            <a:ext cx="1248865"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2"/>
            <a:endCxn id="43" idx="0"/>
          </p:cNvCxnSpPr>
          <p:nvPr/>
        </p:nvCxnSpPr>
        <p:spPr bwMode="gray">
          <a:xfrm>
            <a:off x="6231820" y="3231333"/>
            <a:ext cx="644552"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2"/>
            <a:endCxn id="41" idx="0"/>
          </p:cNvCxnSpPr>
          <p:nvPr/>
        </p:nvCxnSpPr>
        <p:spPr bwMode="gray">
          <a:xfrm>
            <a:off x="6231820" y="3231333"/>
            <a:ext cx="0"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1" idx="0"/>
            <a:endCxn id="37" idx="2"/>
          </p:cNvCxnSpPr>
          <p:nvPr/>
        </p:nvCxnSpPr>
        <p:spPr bwMode="gray">
          <a:xfrm flipV="1">
            <a:off x="6231820" y="3231333"/>
            <a:ext cx="644552"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39" idx="2"/>
          </p:cNvCxnSpPr>
          <p:nvPr/>
        </p:nvCxnSpPr>
        <p:spPr bwMode="gray">
          <a:xfrm flipV="1">
            <a:off x="6231820" y="3231333"/>
            <a:ext cx="1248865"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1" idx="0"/>
            <a:endCxn id="40" idx="2"/>
          </p:cNvCxnSpPr>
          <p:nvPr/>
        </p:nvCxnSpPr>
        <p:spPr bwMode="gray">
          <a:xfrm flipV="1">
            <a:off x="6231820" y="3231333"/>
            <a:ext cx="2269232"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3" idx="0"/>
            <a:endCxn id="37" idx="2"/>
          </p:cNvCxnSpPr>
          <p:nvPr/>
        </p:nvCxnSpPr>
        <p:spPr bwMode="gray">
          <a:xfrm flipV="1">
            <a:off x="6876372" y="3231333"/>
            <a:ext cx="0"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4" idx="0"/>
            <a:endCxn id="39" idx="2"/>
          </p:cNvCxnSpPr>
          <p:nvPr/>
        </p:nvCxnSpPr>
        <p:spPr bwMode="gray">
          <a:xfrm flipV="1">
            <a:off x="7480685" y="3231333"/>
            <a:ext cx="0"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5" idx="0"/>
            <a:endCxn id="40" idx="2"/>
          </p:cNvCxnSpPr>
          <p:nvPr/>
        </p:nvCxnSpPr>
        <p:spPr bwMode="gray">
          <a:xfrm flipV="1">
            <a:off x="8501052" y="3231333"/>
            <a:ext cx="0"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39" idx="2"/>
          </p:cNvCxnSpPr>
          <p:nvPr/>
        </p:nvCxnSpPr>
        <p:spPr bwMode="gray">
          <a:xfrm flipV="1">
            <a:off x="6871257" y="3231333"/>
            <a:ext cx="609428"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7" idx="2"/>
            <a:endCxn id="44" idx="0"/>
          </p:cNvCxnSpPr>
          <p:nvPr/>
        </p:nvCxnSpPr>
        <p:spPr bwMode="gray">
          <a:xfrm>
            <a:off x="6876372" y="3231333"/>
            <a:ext cx="604313"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0" idx="2"/>
          </p:cNvCxnSpPr>
          <p:nvPr/>
        </p:nvCxnSpPr>
        <p:spPr bwMode="gray">
          <a:xfrm flipV="1">
            <a:off x="7484770" y="3231333"/>
            <a:ext cx="1016282"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45" idx="0"/>
          </p:cNvCxnSpPr>
          <p:nvPr/>
        </p:nvCxnSpPr>
        <p:spPr bwMode="gray">
          <a:xfrm>
            <a:off x="7484770" y="3231333"/>
            <a:ext cx="1016282"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40" idx="2"/>
          </p:cNvCxnSpPr>
          <p:nvPr/>
        </p:nvCxnSpPr>
        <p:spPr bwMode="gray">
          <a:xfrm flipV="1">
            <a:off x="6876372" y="3231333"/>
            <a:ext cx="1624680" cy="139729"/>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1" idx="2"/>
            <a:endCxn id="46" idx="0"/>
          </p:cNvCxnSpPr>
          <p:nvPr/>
        </p:nvCxnSpPr>
        <p:spPr bwMode="gray">
          <a:xfrm>
            <a:off x="6231820" y="4175784"/>
            <a:ext cx="0" cy="12641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3" idx="2"/>
            <a:endCxn id="47" idx="0"/>
          </p:cNvCxnSpPr>
          <p:nvPr/>
        </p:nvCxnSpPr>
        <p:spPr bwMode="gray">
          <a:xfrm>
            <a:off x="6876372" y="4175784"/>
            <a:ext cx="0" cy="12641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4" idx="2"/>
            <a:endCxn id="48" idx="0"/>
          </p:cNvCxnSpPr>
          <p:nvPr/>
        </p:nvCxnSpPr>
        <p:spPr bwMode="gray">
          <a:xfrm>
            <a:off x="7480685" y="4175784"/>
            <a:ext cx="0" cy="12641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5" idx="2"/>
            <a:endCxn id="49" idx="0"/>
          </p:cNvCxnSpPr>
          <p:nvPr/>
        </p:nvCxnSpPr>
        <p:spPr bwMode="gray">
          <a:xfrm>
            <a:off x="8501052" y="4175784"/>
            <a:ext cx="0" cy="12641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29" idx="0"/>
          </p:cNvCxnSpPr>
          <p:nvPr/>
        </p:nvCxnSpPr>
        <p:spPr bwMode="gray">
          <a:xfrm>
            <a:off x="6231820" y="4604521"/>
            <a:ext cx="1212689" cy="17512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29" idx="2"/>
            <a:endCxn id="50" idx="0"/>
          </p:cNvCxnSpPr>
          <p:nvPr/>
        </p:nvCxnSpPr>
        <p:spPr bwMode="gray">
          <a:xfrm>
            <a:off x="7444509" y="5038259"/>
            <a:ext cx="0" cy="138839"/>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6667884" y="5942357"/>
            <a:ext cx="1553251" cy="5973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Proposals</a:t>
            </a:r>
          </a:p>
        </p:txBody>
      </p:sp>
      <p:sp>
        <p:nvSpPr>
          <p:cNvPr id="11" name="Rectangle 10"/>
          <p:cNvSpPr/>
          <p:nvPr/>
        </p:nvSpPr>
        <p:spPr bwMode="gray">
          <a:xfrm>
            <a:off x="550841" y="6102773"/>
            <a:ext cx="2980267" cy="43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de-DE" sz="900" dirty="0">
                <a:solidFill>
                  <a:schemeClr val="tx1"/>
                </a:solidFill>
                <a:latin typeface="Arial" panose="020B0604020202020204" pitchFamily="34" charset="0"/>
              </a:rPr>
              <a:t>Reference</a:t>
            </a:r>
            <a:r>
              <a:rPr lang="de-DE" sz="900" b="0" i="0" u="none" baseline="0" dirty="0">
                <a:solidFill>
                  <a:schemeClr val="tx1"/>
                </a:solidFill>
                <a:latin typeface="Arial" panose="020B0604020202020204" pitchFamily="34" charset="0"/>
              </a:rPr>
              <a:t>: </a:t>
            </a:r>
            <a:r>
              <a:rPr lang="de-DE" sz="900" b="0" i="0" u="none" baseline="0" dirty="0">
                <a:solidFill>
                  <a:schemeClr val="tx1"/>
                </a:solidFill>
                <a:latin typeface="Arial" panose="020B0604020202020204" pitchFamily="34" charset="0"/>
                <a:hlinkClick r:id="rId7"/>
              </a:rPr>
              <a:t>Li et al. </a:t>
            </a:r>
            <a:r>
              <a:rPr lang="de-DE" sz="900" b="0" i="0" u="none" baseline="0" dirty="0">
                <a:solidFill>
                  <a:schemeClr val="tx1"/>
                </a:solidFill>
                <a:latin typeface="Arial" panose="020B0604020202020204" pitchFamily="34" charset="0"/>
              </a:rPr>
              <a:t>(2019)</a:t>
            </a:r>
          </a:p>
        </p:txBody>
      </p:sp>
    </p:spTree>
    <p:extLst>
      <p:ext uri="{BB962C8B-B14F-4D97-AF65-F5344CB8AC3E}">
        <p14:creationId xmlns:p14="http://schemas.microsoft.com/office/powerpoint/2010/main" val="34817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567123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8" name="Rectangle 7"/>
          <p:cNvSpPr/>
          <p:nvPr/>
        </p:nvSpPr>
        <p:spPr bwMode="gray">
          <a:xfrm>
            <a:off x="3665253" y="1932709"/>
            <a:ext cx="7324479" cy="3784599"/>
          </a:xfrm>
          <a:prstGeom prst="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 name="Subtitle 1"/>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dirty="0"/>
              <a:t>Possible Model Architecture – Hybrid Classification Model</a:t>
            </a:r>
          </a:p>
        </p:txBody>
      </p:sp>
      <p:sp>
        <p:nvSpPr>
          <p:cNvPr id="5" name="Slide Number Placeholder 4"/>
          <p:cNvSpPr>
            <a:spLocks noGrp="1"/>
          </p:cNvSpPr>
          <p:nvPr>
            <p:ph type="sldNum" sz="quarter" idx="12"/>
          </p:nvPr>
        </p:nvSpPr>
        <p:spPr/>
        <p:txBody>
          <a:bodyPr/>
          <a:lstStyle/>
          <a:p>
            <a:fld id="{EEAD9179-7A6B-4268-BEB2-F3B8EB06115B}" type="slidenum">
              <a:rPr lang="en-US" smtClean="0"/>
              <a:t>58</a:t>
            </a:fld>
            <a:endParaRPr lang="en-US" dirty="0"/>
          </a:p>
        </p:txBody>
      </p:sp>
      <p:sp>
        <p:nvSpPr>
          <p:cNvPr id="7" name="Trapezoid 6"/>
          <p:cNvSpPr/>
          <p:nvPr/>
        </p:nvSpPr>
        <p:spPr bwMode="gray">
          <a:xfrm rot="16200000">
            <a:off x="927140" y="2979194"/>
            <a:ext cx="3784601" cy="1691629"/>
          </a:xfrm>
          <a:prstGeom prst="trapezoid">
            <a:avLst>
              <a:gd name="adj" fmla="val 898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10" name="Straight Arrow Connector 9"/>
          <p:cNvCxnSpPr>
            <a:stCxn id="34" idx="2"/>
            <a:endCxn id="15" idx="1"/>
          </p:cNvCxnSpPr>
          <p:nvPr/>
        </p:nvCxnSpPr>
        <p:spPr bwMode="gray">
          <a:xfrm>
            <a:off x="7390115" y="1803400"/>
            <a:ext cx="0" cy="561582"/>
          </a:xfrm>
          <a:prstGeom prst="straightConnector1">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ounded Rectangle 177">
            <a:extLst>
              <a:ext uri="{FF2B5EF4-FFF2-40B4-BE49-F238E27FC236}">
                <a16:creationId xmlns:a16="http://schemas.microsoft.com/office/drawing/2014/main" id="{566B59A9-0186-6F4F-838F-C040449E99F6}"/>
              </a:ext>
            </a:extLst>
          </p:cNvPr>
          <p:cNvSpPr/>
          <p:nvPr/>
        </p:nvSpPr>
        <p:spPr>
          <a:xfrm>
            <a:off x="6871257" y="1472155"/>
            <a:ext cx="1037715" cy="331245"/>
          </a:xfrm>
          <a:prstGeom prst="roundRect">
            <a:avLst>
              <a:gd name="adj" fmla="val 9818"/>
            </a:avLst>
          </a:prstGeom>
          <a:noFill/>
          <a:ln w="190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lIns="91257" tIns="45629" rIns="91257" bIns="4562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Helvetica Neue"/>
                <a:ea typeface="Arial Unicode MS"/>
                <a:cs typeface="Helvetica Neue"/>
              </a:rPr>
              <a:t>Input</a:t>
            </a:r>
          </a:p>
        </p:txBody>
      </p:sp>
      <p:cxnSp>
        <p:nvCxnSpPr>
          <p:cNvPr id="38" name="Straight Arrow Connector 37"/>
          <p:cNvCxnSpPr>
            <a:stCxn id="103" idx="2"/>
            <a:endCxn id="104" idx="0"/>
          </p:cNvCxnSpPr>
          <p:nvPr/>
        </p:nvCxnSpPr>
        <p:spPr bwMode="gray">
          <a:xfrm flipH="1">
            <a:off x="7326665" y="5402147"/>
            <a:ext cx="829" cy="52398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gray">
          <a:xfrm>
            <a:off x="588171" y="3397827"/>
            <a:ext cx="1385454" cy="86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latin typeface="Arial" panose="020B0604020202020204" pitchFamily="34" charset="0"/>
              </a:rPr>
              <a:t>Coding Model</a:t>
            </a:r>
          </a:p>
        </p:txBody>
      </p:sp>
      <p:sp>
        <p:nvSpPr>
          <p:cNvPr id="27" name="Rectangle 26"/>
          <p:cNvSpPr/>
          <p:nvPr/>
        </p:nvSpPr>
        <p:spPr bwMode="gray">
          <a:xfrm rot="5400000">
            <a:off x="7221569" y="2353971"/>
            <a:ext cx="210193" cy="38583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rgbClr val="FFFFFF"/>
                </a:solidFill>
                <a:latin typeface="Arial" panose="020B0604020202020204" pitchFamily="34" charset="0"/>
              </a:rPr>
              <a:t>Fine-tuned Embedding Model</a:t>
            </a:r>
          </a:p>
        </p:txBody>
      </p:sp>
      <p:sp>
        <p:nvSpPr>
          <p:cNvPr id="29" name="Rectangle 28"/>
          <p:cNvSpPr/>
          <p:nvPr/>
        </p:nvSpPr>
        <p:spPr bwMode="gray">
          <a:xfrm>
            <a:off x="6337494" y="4775727"/>
            <a:ext cx="1980000"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50" b="0" i="0" u="none" baseline="0" dirty="0" err="1">
                <a:solidFill>
                  <a:srgbClr val="FFFFFF"/>
                </a:solidFill>
                <a:latin typeface="Arial" panose="020B0604020202020204" pitchFamily="34" charset="0"/>
              </a:rPr>
              <a:t>SoftMax</a:t>
            </a:r>
            <a:endParaRPr lang="en-US" sz="1050" b="0" i="0" u="none" baseline="0" dirty="0">
              <a:solidFill>
                <a:srgbClr val="FFFFFF"/>
              </a:solidFill>
              <a:latin typeface="Arial" panose="020B0604020202020204" pitchFamily="34" charset="0"/>
            </a:endParaRPr>
          </a:p>
        </p:txBody>
      </p:sp>
      <p:grpSp>
        <p:nvGrpSpPr>
          <p:cNvPr id="18" name="Group 17"/>
          <p:cNvGrpSpPr/>
          <p:nvPr/>
        </p:nvGrpSpPr>
        <p:grpSpPr>
          <a:xfrm>
            <a:off x="5325070" y="3619504"/>
            <a:ext cx="1939982" cy="354673"/>
            <a:chOff x="5325070" y="3619504"/>
            <a:chExt cx="1939982" cy="354673"/>
          </a:xfrm>
        </p:grpSpPr>
        <p:sp>
          <p:nvSpPr>
            <p:cNvPr id="15" name="Left Brace 14"/>
            <p:cNvSpPr/>
            <p:nvPr/>
          </p:nvSpPr>
          <p:spPr bwMode="gray">
            <a:xfrm rot="5400000">
              <a:off x="6234511" y="2782493"/>
              <a:ext cx="116677" cy="1790700"/>
            </a:xfrm>
            <a:prstGeom prst="leftBrace">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Rectangle 30"/>
            <p:cNvSpPr/>
            <p:nvPr/>
          </p:nvSpPr>
          <p:spPr bwMode="gray">
            <a:xfrm>
              <a:off x="5325070" y="3740107"/>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a:solidFill>
                    <a:schemeClr val="tx1"/>
                  </a:solidFill>
                  <a:latin typeface="Arial" panose="020B0604020202020204" pitchFamily="34" charset="0"/>
                </a:rPr>
                <a:t>[CLS]</a:t>
              </a:r>
            </a:p>
          </p:txBody>
        </p:sp>
        <p:sp>
          <p:nvSpPr>
            <p:cNvPr id="32" name="Rectangle 31"/>
            <p:cNvSpPr/>
            <p:nvPr/>
          </p:nvSpPr>
          <p:spPr bwMode="gray">
            <a:xfrm>
              <a:off x="5779731" y="3740107"/>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1</a:t>
              </a:r>
              <a:endParaRPr lang="en-US" sz="800" b="0" i="0" u="none" baseline="0" dirty="0">
                <a:solidFill>
                  <a:schemeClr val="tx1"/>
                </a:solidFill>
                <a:latin typeface="Arial" panose="020B0604020202020204" pitchFamily="34" charset="0"/>
              </a:endParaRPr>
            </a:p>
          </p:txBody>
        </p:sp>
        <p:sp>
          <p:nvSpPr>
            <p:cNvPr id="35" name="Rectangle 34"/>
            <p:cNvSpPr/>
            <p:nvPr/>
          </p:nvSpPr>
          <p:spPr bwMode="gray">
            <a:xfrm>
              <a:off x="6234392" y="3740142"/>
              <a:ext cx="576000" cy="23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a:t>
              </a:r>
              <a:endParaRPr lang="en-US" sz="800" b="0" i="0" u="none" baseline="0" dirty="0">
                <a:solidFill>
                  <a:schemeClr val="tx1"/>
                </a:solidFill>
                <a:latin typeface="Arial" panose="020B0604020202020204" pitchFamily="34" charset="0"/>
              </a:endParaRPr>
            </a:p>
          </p:txBody>
        </p:sp>
        <p:sp>
          <p:nvSpPr>
            <p:cNvPr id="36" name="Rectangle 35"/>
            <p:cNvSpPr/>
            <p:nvPr/>
          </p:nvSpPr>
          <p:spPr bwMode="gray">
            <a:xfrm>
              <a:off x="6689052" y="3740107"/>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N</a:t>
              </a:r>
              <a:endParaRPr lang="en-US" sz="800" b="0" i="0" u="none" baseline="0" dirty="0">
                <a:solidFill>
                  <a:schemeClr val="tx1"/>
                </a:solidFill>
                <a:latin typeface="Arial" panose="020B0604020202020204" pitchFamily="34" charset="0"/>
              </a:endParaRPr>
            </a:p>
          </p:txBody>
        </p:sp>
      </p:grpSp>
      <p:sp>
        <p:nvSpPr>
          <p:cNvPr id="51" name="Rectangle 50"/>
          <p:cNvSpPr/>
          <p:nvPr/>
        </p:nvSpPr>
        <p:spPr bwMode="gray">
          <a:xfrm>
            <a:off x="4436191" y="2384942"/>
            <a:ext cx="695784" cy="304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dirty="0">
                <a:solidFill>
                  <a:srgbClr val="FFFFFF"/>
                </a:solidFill>
                <a:latin typeface="Arial" panose="020B0604020202020204" pitchFamily="34" charset="0"/>
              </a:rPr>
              <a:t>Classes</a:t>
            </a:r>
            <a:endParaRPr lang="en-US" sz="1100" b="0" i="0" u="none" baseline="0" dirty="0">
              <a:solidFill>
                <a:srgbClr val="FFFFFF"/>
              </a:solidFill>
              <a:latin typeface="Arial" panose="020B0604020202020204" pitchFamily="34" charset="0"/>
            </a:endParaRPr>
          </a:p>
        </p:txBody>
      </p:sp>
      <p:cxnSp>
        <p:nvCxnSpPr>
          <p:cNvPr id="94" name="Straight Arrow Connector 93"/>
          <p:cNvCxnSpPr>
            <a:stCxn id="27" idx="3"/>
            <a:endCxn id="29" idx="0"/>
          </p:cNvCxnSpPr>
          <p:nvPr/>
        </p:nvCxnSpPr>
        <p:spPr bwMode="gray">
          <a:xfrm>
            <a:off x="7326666" y="4388235"/>
            <a:ext cx="828" cy="38749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29" idx="2"/>
            <a:endCxn id="103" idx="0"/>
          </p:cNvCxnSpPr>
          <p:nvPr/>
        </p:nvCxnSpPr>
        <p:spPr bwMode="gray">
          <a:xfrm>
            <a:off x="7327494" y="5034345"/>
            <a:ext cx="0" cy="142753"/>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6550039" y="5926129"/>
            <a:ext cx="1553251" cy="5973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Proposals</a:t>
            </a:r>
          </a:p>
        </p:txBody>
      </p:sp>
      <p:sp>
        <p:nvSpPr>
          <p:cNvPr id="16" name="Rectangle 15"/>
          <p:cNvSpPr/>
          <p:nvPr/>
        </p:nvSpPr>
        <p:spPr bwMode="gray">
          <a:xfrm>
            <a:off x="5397499" y="2371364"/>
            <a:ext cx="3858335" cy="33124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000" b="0" i="0" u="none" baseline="0" dirty="0">
                <a:solidFill>
                  <a:srgbClr val="FFFFFF"/>
                </a:solidFill>
                <a:latin typeface="Arial" panose="020B0604020202020204" pitchFamily="34" charset="0"/>
              </a:rPr>
              <a:t>Rule</a:t>
            </a:r>
            <a:r>
              <a:rPr lang="en-US" sz="1000" dirty="0">
                <a:solidFill>
                  <a:srgbClr val="FFFFFF"/>
                </a:solidFill>
                <a:latin typeface="Arial" panose="020B0604020202020204" pitchFamily="34" charset="0"/>
              </a:rPr>
              <a:t>-</a:t>
            </a:r>
            <a:r>
              <a:rPr lang="en-US" sz="1000" b="0" i="0" u="none" baseline="0" dirty="0">
                <a:solidFill>
                  <a:srgbClr val="FFFFFF"/>
                </a:solidFill>
                <a:latin typeface="Arial" panose="020B0604020202020204" pitchFamily="34" charset="0"/>
              </a:rPr>
              <a:t>based Candidate Class Generation</a:t>
            </a:r>
          </a:p>
        </p:txBody>
      </p:sp>
      <p:sp>
        <p:nvSpPr>
          <p:cNvPr id="77" name="Rectangle 76"/>
          <p:cNvSpPr/>
          <p:nvPr/>
        </p:nvSpPr>
        <p:spPr bwMode="gray">
          <a:xfrm>
            <a:off x="5777010" y="3031177"/>
            <a:ext cx="1036102"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rgbClr val="FFFFFF"/>
                </a:solidFill>
                <a:latin typeface="Arial" panose="020B0604020202020204" pitchFamily="34" charset="0"/>
              </a:rPr>
              <a:t>As-reported term</a:t>
            </a:r>
            <a:endParaRPr lang="en-US" sz="800" b="0" i="0" u="none" baseline="0" dirty="0">
              <a:solidFill>
                <a:srgbClr val="FFFFFF"/>
              </a:solidFill>
              <a:latin typeface="Arial" panose="020B0604020202020204" pitchFamily="34" charset="0"/>
            </a:endParaRPr>
          </a:p>
        </p:txBody>
      </p:sp>
      <p:grpSp>
        <p:nvGrpSpPr>
          <p:cNvPr id="81" name="Group 80"/>
          <p:cNvGrpSpPr/>
          <p:nvPr/>
        </p:nvGrpSpPr>
        <p:grpSpPr>
          <a:xfrm>
            <a:off x="7392704" y="3619504"/>
            <a:ext cx="1939982" cy="354673"/>
            <a:chOff x="5325070" y="3619504"/>
            <a:chExt cx="1939982" cy="354673"/>
          </a:xfrm>
        </p:grpSpPr>
        <p:sp>
          <p:nvSpPr>
            <p:cNvPr id="83" name="Left Brace 82"/>
            <p:cNvSpPr/>
            <p:nvPr/>
          </p:nvSpPr>
          <p:spPr bwMode="gray">
            <a:xfrm rot="5400000">
              <a:off x="6234511" y="2782493"/>
              <a:ext cx="116677" cy="1790700"/>
            </a:xfrm>
            <a:prstGeom prst="leftBrace">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5" name="Rectangle 84"/>
            <p:cNvSpPr/>
            <p:nvPr/>
          </p:nvSpPr>
          <p:spPr bwMode="gray">
            <a:xfrm>
              <a:off x="5325070" y="3740107"/>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a:solidFill>
                    <a:schemeClr val="tx1"/>
                  </a:solidFill>
                  <a:latin typeface="Arial" panose="020B0604020202020204" pitchFamily="34" charset="0"/>
                </a:rPr>
                <a:t>[SEP]</a:t>
              </a:r>
            </a:p>
          </p:txBody>
        </p:sp>
        <p:sp>
          <p:nvSpPr>
            <p:cNvPr id="87" name="Rectangle 86"/>
            <p:cNvSpPr/>
            <p:nvPr/>
          </p:nvSpPr>
          <p:spPr bwMode="gray">
            <a:xfrm>
              <a:off x="5779731" y="3740107"/>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1</a:t>
              </a:r>
              <a:endParaRPr lang="en-US" sz="800" b="0" i="0" u="none" baseline="0" dirty="0">
                <a:solidFill>
                  <a:schemeClr val="tx1"/>
                </a:solidFill>
                <a:latin typeface="Arial" panose="020B0604020202020204" pitchFamily="34" charset="0"/>
              </a:endParaRPr>
            </a:p>
          </p:txBody>
        </p:sp>
        <p:sp>
          <p:nvSpPr>
            <p:cNvPr id="89" name="Rectangle 88"/>
            <p:cNvSpPr/>
            <p:nvPr/>
          </p:nvSpPr>
          <p:spPr bwMode="gray">
            <a:xfrm>
              <a:off x="6234392" y="3740142"/>
              <a:ext cx="576000" cy="23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a:t>
              </a:r>
              <a:endParaRPr lang="en-US" sz="800" b="0" i="0" u="none" baseline="0" dirty="0">
                <a:solidFill>
                  <a:schemeClr val="tx1"/>
                </a:solidFill>
                <a:latin typeface="Arial" panose="020B0604020202020204" pitchFamily="34" charset="0"/>
              </a:endParaRPr>
            </a:p>
          </p:txBody>
        </p:sp>
        <p:sp>
          <p:nvSpPr>
            <p:cNvPr id="91" name="Rectangle 90"/>
            <p:cNvSpPr/>
            <p:nvPr/>
          </p:nvSpPr>
          <p:spPr bwMode="gray">
            <a:xfrm>
              <a:off x="6689052" y="3740107"/>
              <a:ext cx="576000" cy="23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dirty="0">
                  <a:solidFill>
                    <a:schemeClr val="tx1"/>
                  </a:solidFill>
                  <a:latin typeface="Arial" panose="020B0604020202020204" pitchFamily="34" charset="0"/>
                </a:rPr>
                <a:t>Token N</a:t>
              </a:r>
              <a:endParaRPr lang="en-US" sz="800" b="0" i="0" u="none" baseline="0" dirty="0">
                <a:solidFill>
                  <a:schemeClr val="tx1"/>
                </a:solidFill>
                <a:latin typeface="Arial" panose="020B0604020202020204" pitchFamily="34" charset="0"/>
              </a:endParaRPr>
            </a:p>
          </p:txBody>
        </p:sp>
      </p:grpSp>
      <p:grpSp>
        <p:nvGrpSpPr>
          <p:cNvPr id="20" name="Group 19"/>
          <p:cNvGrpSpPr/>
          <p:nvPr/>
        </p:nvGrpSpPr>
        <p:grpSpPr>
          <a:xfrm>
            <a:off x="7735897" y="2933978"/>
            <a:ext cx="1249172" cy="443288"/>
            <a:chOff x="7844644" y="3023612"/>
            <a:chExt cx="1249172" cy="443288"/>
          </a:xfrm>
        </p:grpSpPr>
        <p:sp>
          <p:nvSpPr>
            <p:cNvPr id="95" name="Rectangle 94"/>
            <p:cNvSpPr/>
            <p:nvPr/>
          </p:nvSpPr>
          <p:spPr bwMode="gray">
            <a:xfrm>
              <a:off x="8057714" y="3208282"/>
              <a:ext cx="1036102" cy="2586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a:solidFill>
                    <a:srgbClr val="FFFFFF"/>
                  </a:solidFill>
                  <a:latin typeface="Arial" panose="020B0604020202020204" pitchFamily="34" charset="0"/>
                </a:rPr>
                <a:t>Candidate Concept</a:t>
              </a:r>
            </a:p>
          </p:txBody>
        </p:sp>
        <p:sp>
          <p:nvSpPr>
            <p:cNvPr id="97" name="Rectangle 96"/>
            <p:cNvSpPr/>
            <p:nvPr/>
          </p:nvSpPr>
          <p:spPr bwMode="gray">
            <a:xfrm>
              <a:off x="7986690" y="3146726"/>
              <a:ext cx="1036102" cy="258618"/>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800" b="0" i="0" u="none" baseline="0" dirty="0">
                <a:solidFill>
                  <a:srgbClr val="FFFFFF"/>
                </a:solidFill>
                <a:latin typeface="Arial" panose="020B0604020202020204" pitchFamily="34" charset="0"/>
              </a:endParaRPr>
            </a:p>
          </p:txBody>
        </p:sp>
        <p:sp>
          <p:nvSpPr>
            <p:cNvPr id="93" name="Rectangle 92"/>
            <p:cNvSpPr/>
            <p:nvPr/>
          </p:nvSpPr>
          <p:spPr bwMode="gray">
            <a:xfrm>
              <a:off x="7915667" y="3085169"/>
              <a:ext cx="1036102" cy="258618"/>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a:solidFill>
                    <a:srgbClr val="FFFFFF"/>
                  </a:solidFill>
                  <a:latin typeface="Arial" panose="020B0604020202020204" pitchFamily="34" charset="0"/>
                </a:rPr>
                <a:t>Candidate Concept</a:t>
              </a:r>
            </a:p>
          </p:txBody>
        </p:sp>
        <p:sp>
          <p:nvSpPr>
            <p:cNvPr id="79" name="Rectangle 78"/>
            <p:cNvSpPr/>
            <p:nvPr/>
          </p:nvSpPr>
          <p:spPr bwMode="gray">
            <a:xfrm>
              <a:off x="7844644" y="3023612"/>
              <a:ext cx="1036102" cy="258618"/>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0" i="0" u="none" baseline="0" dirty="0">
                  <a:solidFill>
                    <a:srgbClr val="FFFFFF"/>
                  </a:solidFill>
                  <a:latin typeface="Arial" panose="020B0604020202020204" pitchFamily="34" charset="0"/>
                </a:rPr>
                <a:t>Candidate Class</a:t>
              </a:r>
            </a:p>
          </p:txBody>
        </p:sp>
      </p:grpSp>
      <p:cxnSp>
        <p:nvCxnSpPr>
          <p:cNvPr id="53" name="Elbow Connector 52"/>
          <p:cNvCxnSpPr>
            <a:stCxn id="16" idx="2"/>
            <a:endCxn id="77" idx="0"/>
          </p:cNvCxnSpPr>
          <p:nvPr/>
        </p:nvCxnSpPr>
        <p:spPr bwMode="gray">
          <a:xfrm rot="5400000">
            <a:off x="6646580" y="2351090"/>
            <a:ext cx="328568" cy="1031606"/>
          </a:xfrm>
          <a:prstGeom prst="bentConnector3">
            <a:avLst>
              <a:gd name="adj1" fmla="val 34539"/>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6" idx="2"/>
            <a:endCxn id="79" idx="0"/>
          </p:cNvCxnSpPr>
          <p:nvPr/>
        </p:nvCxnSpPr>
        <p:spPr bwMode="gray">
          <a:xfrm rot="16200000" flipH="1">
            <a:off x="7674623" y="2354652"/>
            <a:ext cx="231369" cy="927281"/>
          </a:xfrm>
          <a:prstGeom prst="bentConnector3">
            <a:avLst>
              <a:gd name="adj1" fmla="val 5000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gray">
          <a:xfrm>
            <a:off x="6500376" y="5177098"/>
            <a:ext cx="1654236" cy="22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800" b="1" i="0" u="none" baseline="0" dirty="0">
                <a:solidFill>
                  <a:schemeClr val="tx1"/>
                </a:solidFill>
                <a:latin typeface="Arial" panose="020B0604020202020204" pitchFamily="34" charset="0"/>
              </a:rPr>
              <a:t>Score(</a:t>
            </a:r>
            <a:r>
              <a:rPr lang="en-US" sz="800" b="1" dirty="0">
                <a:solidFill>
                  <a:schemeClr val="tx1"/>
                </a:solidFill>
                <a:latin typeface="Arial" panose="020B0604020202020204" pitchFamily="34" charset="0"/>
              </a:rPr>
              <a:t>T</a:t>
            </a:r>
            <a:r>
              <a:rPr lang="en-US" sz="800" b="1" i="0" u="none" baseline="0" dirty="0">
                <a:solidFill>
                  <a:schemeClr val="tx1"/>
                </a:solidFill>
                <a:latin typeface="Arial" panose="020B0604020202020204" pitchFamily="34" charset="0"/>
              </a:rPr>
              <a:t>erm, </a:t>
            </a:r>
            <a:r>
              <a:rPr lang="en-US" sz="800" b="1" dirty="0">
                <a:solidFill>
                  <a:schemeClr val="tx1"/>
                </a:solidFill>
                <a:latin typeface="Arial" panose="020B0604020202020204" pitchFamily="34" charset="0"/>
              </a:rPr>
              <a:t>Class</a:t>
            </a:r>
            <a:r>
              <a:rPr lang="en-US" sz="800" b="1" i="0" u="none" baseline="0" dirty="0">
                <a:solidFill>
                  <a:schemeClr val="tx1"/>
                </a:solidFill>
                <a:latin typeface="Arial" panose="020B0604020202020204" pitchFamily="34" charset="0"/>
              </a:rPr>
              <a:t>)</a:t>
            </a:r>
          </a:p>
        </p:txBody>
      </p:sp>
      <p:cxnSp>
        <p:nvCxnSpPr>
          <p:cNvPr id="106" name="Straight Connector 105"/>
          <p:cNvCxnSpPr>
            <a:stCxn id="15" idx="1"/>
          </p:cNvCxnSpPr>
          <p:nvPr/>
        </p:nvCxnSpPr>
        <p:spPr bwMode="gray">
          <a:xfrm flipV="1">
            <a:off x="6292850" y="3315710"/>
            <a:ext cx="2211" cy="303795"/>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1"/>
          </p:cNvCxnSpPr>
          <p:nvPr/>
        </p:nvCxnSpPr>
        <p:spPr bwMode="gray">
          <a:xfrm flipV="1">
            <a:off x="8360484" y="3423965"/>
            <a:ext cx="0" cy="19554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31" idx="2"/>
          </p:cNvCxnSpPr>
          <p:nvPr/>
        </p:nvCxnSpPr>
        <p:spPr bwMode="gray">
          <a:xfrm>
            <a:off x="5613070" y="3974177"/>
            <a:ext cx="330" cy="1800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bwMode="gray">
          <a:xfrm>
            <a:off x="6043111" y="3974142"/>
            <a:ext cx="330" cy="1800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bwMode="gray">
          <a:xfrm>
            <a:off x="6976557" y="3974142"/>
            <a:ext cx="330" cy="1800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bwMode="gray">
          <a:xfrm>
            <a:off x="7674907" y="3970318"/>
            <a:ext cx="330" cy="1800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bwMode="gray">
          <a:xfrm>
            <a:off x="8104948" y="3970283"/>
            <a:ext cx="330" cy="1800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bwMode="gray">
          <a:xfrm>
            <a:off x="9038394" y="3970283"/>
            <a:ext cx="330" cy="18000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6" idx="1"/>
          </p:cNvCxnSpPr>
          <p:nvPr/>
        </p:nvCxnSpPr>
        <p:spPr bwMode="gray">
          <a:xfrm>
            <a:off x="5148069" y="2536986"/>
            <a:ext cx="249430" cy="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gray">
          <a:xfrm>
            <a:off x="550841" y="6102773"/>
            <a:ext cx="2980267" cy="43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eaLnBrk="1" fontAlgn="auto" hangingPunct="1">
              <a:lnSpc>
                <a:spcPct val="100000"/>
              </a:lnSpc>
              <a:spcBef>
                <a:spcPts val="0"/>
              </a:spcBef>
              <a:spcAft>
                <a:spcPts val="0"/>
              </a:spcAft>
            </a:pPr>
            <a:r>
              <a:rPr lang="de-DE" sz="900" b="0" i="0" u="none" baseline="0" dirty="0">
                <a:solidFill>
                  <a:schemeClr val="tx1"/>
                </a:solidFill>
                <a:latin typeface="Arial" panose="020B0604020202020204" pitchFamily="34" charset="0"/>
              </a:rPr>
              <a:t>Reference: </a:t>
            </a:r>
            <a:r>
              <a:rPr lang="de-DE" sz="900" b="0" i="0" u="none" baseline="0" dirty="0">
                <a:solidFill>
                  <a:schemeClr val="tx1"/>
                </a:solidFill>
                <a:latin typeface="Arial" panose="020B0604020202020204" pitchFamily="34" charset="0"/>
                <a:hlinkClick r:id="rId7"/>
              </a:rPr>
              <a:t>Ji et al</a:t>
            </a:r>
            <a:r>
              <a:rPr lang="de-DE" sz="900" b="0" i="0" u="none" baseline="0" dirty="0">
                <a:solidFill>
                  <a:schemeClr val="tx1"/>
                </a:solidFill>
                <a:latin typeface="Arial" panose="020B0604020202020204" pitchFamily="34" charset="0"/>
              </a:rPr>
              <a:t>. (2019)</a:t>
            </a:r>
          </a:p>
        </p:txBody>
      </p:sp>
    </p:spTree>
    <p:extLst>
      <p:ext uri="{BB962C8B-B14F-4D97-AF65-F5344CB8AC3E}">
        <p14:creationId xmlns:p14="http://schemas.microsoft.com/office/powerpoint/2010/main" val="185622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4154387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dirty="0"/>
              <a:t>There are different options for the future coding architecture, depending on the scope</a:t>
            </a:r>
          </a:p>
        </p:txBody>
      </p:sp>
      <p:sp>
        <p:nvSpPr>
          <p:cNvPr id="3" name="Title 2"/>
          <p:cNvSpPr>
            <a:spLocks noGrp="1"/>
          </p:cNvSpPr>
          <p:nvPr>
            <p:ph type="title"/>
          </p:nvPr>
        </p:nvSpPr>
        <p:spPr/>
        <p:txBody>
          <a:bodyPr/>
          <a:lstStyle/>
          <a:p>
            <a:r>
              <a:rPr lang="en-US" dirty="0"/>
              <a:t>Options: Future architecture</a:t>
            </a:r>
          </a:p>
        </p:txBody>
      </p:sp>
      <p:sp>
        <p:nvSpPr>
          <p:cNvPr id="5" name="Slide Number Placeholder 4"/>
          <p:cNvSpPr>
            <a:spLocks noGrp="1"/>
          </p:cNvSpPr>
          <p:nvPr>
            <p:ph type="sldNum" sz="quarter" idx="12"/>
          </p:nvPr>
        </p:nvSpPr>
        <p:spPr/>
        <p:txBody>
          <a:bodyPr/>
          <a:lstStyle/>
          <a:p>
            <a:fld id="{EEAD9179-7A6B-4268-BEB2-F3B8EB06115B}" type="slidenum">
              <a:rPr lang="en-US" smtClean="0"/>
              <a:t>59</a:t>
            </a:fld>
            <a:endParaRPr lang="en-US" dirty="0"/>
          </a:p>
        </p:txBody>
      </p:sp>
      <p:sp>
        <p:nvSpPr>
          <p:cNvPr id="321" name="Rectangle 320"/>
          <p:cNvSpPr/>
          <p:nvPr/>
        </p:nvSpPr>
        <p:spPr bwMode="gray">
          <a:xfrm rot="5400000">
            <a:off x="1376989" y="1341241"/>
            <a:ext cx="11093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22" name="TextBox 179">
            <a:extLst>
              <a:ext uri="{FF2B5EF4-FFF2-40B4-BE49-F238E27FC236}">
                <a16:creationId xmlns:a16="http://schemas.microsoft.com/office/drawing/2014/main" id="{D49D6942-7907-B941-BC34-C3F55DB292C9}"/>
              </a:ext>
            </a:extLst>
          </p:cNvPr>
          <p:cNvSpPr txBox="1"/>
          <p:nvPr/>
        </p:nvSpPr>
        <p:spPr bwMode="gray">
          <a:xfrm>
            <a:off x="1000589" y="1482660"/>
            <a:ext cx="1101936" cy="310235"/>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Arial Unicode MS"/>
                <a:cs typeface="Arial"/>
              </a:rPr>
              <a:t>Option 1</a:t>
            </a:r>
          </a:p>
        </p:txBody>
      </p:sp>
      <p:sp>
        <p:nvSpPr>
          <p:cNvPr id="12" name="Rectangle 11"/>
          <p:cNvSpPr/>
          <p:nvPr/>
        </p:nvSpPr>
        <p:spPr bwMode="gray">
          <a:xfrm>
            <a:off x="1038969" y="2173560"/>
            <a:ext cx="1327896"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13" name="Computer">
            <a:extLst>
              <a:ext uri="{FF2B5EF4-FFF2-40B4-BE49-F238E27FC236}">
                <a16:creationId xmlns:a16="http://schemas.microsoft.com/office/drawing/2014/main" id="{AA929F6D-27A4-470D-9176-EE7DF7735DD3}"/>
              </a:ext>
            </a:extLst>
          </p:cNvPr>
          <p:cNvGrpSpPr/>
          <p:nvPr/>
        </p:nvGrpSpPr>
        <p:grpSpPr>
          <a:xfrm>
            <a:off x="1154096" y="2362124"/>
            <a:ext cx="314263" cy="237814"/>
            <a:chOff x="2449092" y="1855816"/>
            <a:chExt cx="391852" cy="296527"/>
          </a:xfrm>
          <a:solidFill>
            <a:schemeClr val="accent1"/>
          </a:solidFill>
        </p:grpSpPr>
        <p:sp>
          <p:nvSpPr>
            <p:cNvPr id="14" name="Freeform 13">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5"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 name="Freeform 16">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9" name="Computer">
            <a:extLst>
              <a:ext uri="{FF2B5EF4-FFF2-40B4-BE49-F238E27FC236}">
                <a16:creationId xmlns:a16="http://schemas.microsoft.com/office/drawing/2014/main" id="{AA929F6D-27A4-470D-9176-EE7DF7735DD3}"/>
              </a:ext>
            </a:extLst>
          </p:cNvPr>
          <p:cNvGrpSpPr/>
          <p:nvPr/>
        </p:nvGrpSpPr>
        <p:grpSpPr>
          <a:xfrm>
            <a:off x="1822254" y="2365441"/>
            <a:ext cx="314263" cy="237814"/>
            <a:chOff x="2449092" y="1855816"/>
            <a:chExt cx="391852" cy="296527"/>
          </a:xfrm>
          <a:solidFill>
            <a:schemeClr val="accent1"/>
          </a:solidFill>
        </p:grpSpPr>
        <p:sp>
          <p:nvSpPr>
            <p:cNvPr id="20" name="Freeform 19">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 name="Freeform 22">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43" name="Group 142"/>
          <p:cNvGrpSpPr/>
          <p:nvPr/>
        </p:nvGrpSpPr>
        <p:grpSpPr>
          <a:xfrm>
            <a:off x="2498053" y="2358884"/>
            <a:ext cx="187583" cy="234659"/>
            <a:chOff x="2502880" y="2960980"/>
            <a:chExt cx="187583" cy="234659"/>
          </a:xfrm>
        </p:grpSpPr>
        <p:grpSp>
          <p:nvGrpSpPr>
            <p:cNvPr id="25" name="Gruppieren 907"/>
            <p:cNvGrpSpPr>
              <a:grpSpLocks noChangeAspect="1"/>
            </p:cNvGrpSpPr>
            <p:nvPr/>
          </p:nvGrpSpPr>
          <p:grpSpPr bwMode="gray">
            <a:xfrm>
              <a:off x="2502880" y="2960980"/>
              <a:ext cx="88457" cy="234659"/>
              <a:chOff x="9147423" y="1790700"/>
              <a:chExt cx="725488" cy="1924580"/>
            </a:xfrm>
          </p:grpSpPr>
          <p:sp>
            <p:nvSpPr>
              <p:cNvPr id="2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27" name="Gruppieren 909"/>
              <p:cNvGrpSpPr/>
              <p:nvPr/>
            </p:nvGrpSpPr>
            <p:grpSpPr bwMode="gray">
              <a:xfrm>
                <a:off x="9202985" y="3524780"/>
                <a:ext cx="619125" cy="98426"/>
                <a:chOff x="9202985" y="3100387"/>
                <a:chExt cx="619125" cy="98426"/>
              </a:xfrm>
            </p:grpSpPr>
            <p:sp>
              <p:nvSpPr>
                <p:cNvPr id="45" name="Freeform 4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46" name="Freeform 4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28" name="Gruppieren 910"/>
              <p:cNvGrpSpPr/>
              <p:nvPr/>
            </p:nvGrpSpPr>
            <p:grpSpPr bwMode="gray">
              <a:xfrm>
                <a:off x="9202985" y="1831102"/>
                <a:ext cx="619125" cy="1128528"/>
                <a:chOff x="9202985" y="1831102"/>
                <a:chExt cx="619125" cy="1128528"/>
              </a:xfrm>
            </p:grpSpPr>
            <p:sp>
              <p:nvSpPr>
                <p:cNvPr id="2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0" name="Rectangle 2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1" name="Rectangle 3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2" name="Rectangle 3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3" name="Rectangle 3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4" name="Rectangle 3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5" name="Rectangle 3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6" name="Rectangle 3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7" name="Rectangle 3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8" name="Rectangle 3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39" name="Rectangle 3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40" name="Rectangle 3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41" name="Rectangle 4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42" name="Rectangle 4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43" name="Rectangle 4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44" name="Rectangle 4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47" name="Gruppieren 907"/>
            <p:cNvGrpSpPr>
              <a:grpSpLocks noChangeAspect="1"/>
            </p:cNvGrpSpPr>
            <p:nvPr/>
          </p:nvGrpSpPr>
          <p:grpSpPr bwMode="gray">
            <a:xfrm>
              <a:off x="2602006" y="2960980"/>
              <a:ext cx="88457" cy="234659"/>
              <a:chOff x="9147423" y="1790700"/>
              <a:chExt cx="725488" cy="1924580"/>
            </a:xfrm>
          </p:grpSpPr>
          <p:sp>
            <p:nvSpPr>
              <p:cNvPr id="4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49" name="Gruppieren 909"/>
              <p:cNvGrpSpPr/>
              <p:nvPr/>
            </p:nvGrpSpPr>
            <p:grpSpPr bwMode="gray">
              <a:xfrm>
                <a:off x="9202985" y="3524780"/>
                <a:ext cx="619125" cy="98426"/>
                <a:chOff x="9202985" y="3100387"/>
                <a:chExt cx="619125" cy="98426"/>
              </a:xfrm>
            </p:grpSpPr>
            <p:sp>
              <p:nvSpPr>
                <p:cNvPr id="67" name="Freeform 6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8" name="Freeform 6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50" name="Gruppieren 910"/>
              <p:cNvGrpSpPr/>
              <p:nvPr/>
            </p:nvGrpSpPr>
            <p:grpSpPr bwMode="gray">
              <a:xfrm>
                <a:off x="9202985" y="1831102"/>
                <a:ext cx="619125" cy="1128528"/>
                <a:chOff x="9202985" y="1831102"/>
                <a:chExt cx="619125" cy="1128528"/>
              </a:xfrm>
            </p:grpSpPr>
            <p:sp>
              <p:nvSpPr>
                <p:cNvPr id="5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2" name="Rectangle 5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3" name="Rectangle 5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4" name="Rectangle 5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5" name="Rectangle 5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6" name="Rectangle 5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7" name="Rectangle 5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8" name="Rectangle 5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59" name="Rectangle 5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0" name="Rectangle 5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1" name="Rectangle 6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2" name="Rectangle 6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3" name="Rectangle 6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4" name="Rectangle 6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5" name="Rectangle 6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66" name="Rectangle 6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70" name="Rectangle 69"/>
          <p:cNvSpPr/>
          <p:nvPr/>
        </p:nvSpPr>
        <p:spPr bwMode="gray">
          <a:xfrm>
            <a:off x="2411844" y="2173560"/>
            <a:ext cx="360000"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71" name="TextBox 179">
            <a:extLst>
              <a:ext uri="{FF2B5EF4-FFF2-40B4-BE49-F238E27FC236}">
                <a16:creationId xmlns:a16="http://schemas.microsoft.com/office/drawing/2014/main" id="{D49D6942-7907-B941-BC34-C3F55DB292C9}"/>
              </a:ext>
            </a:extLst>
          </p:cNvPr>
          <p:cNvSpPr txBox="1"/>
          <p:nvPr/>
        </p:nvSpPr>
        <p:spPr bwMode="gray">
          <a:xfrm>
            <a:off x="2391684" y="2015541"/>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Arial"/>
                <a:ea typeface="Arial Unicode MS"/>
                <a:cs typeface="Arial"/>
              </a:rPr>
              <a:t>Skytree</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2" name="Rectangle 71"/>
          <p:cNvSpPr/>
          <p:nvPr/>
        </p:nvSpPr>
        <p:spPr bwMode="gray">
          <a:xfrm>
            <a:off x="1038968" y="2833841"/>
            <a:ext cx="2899509" cy="1212906"/>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73" name="Gruppieren 907"/>
          <p:cNvGrpSpPr>
            <a:grpSpLocks noChangeAspect="1"/>
          </p:cNvGrpSpPr>
          <p:nvPr/>
        </p:nvGrpSpPr>
        <p:grpSpPr bwMode="gray">
          <a:xfrm>
            <a:off x="1429135" y="3425815"/>
            <a:ext cx="144359" cy="382957"/>
            <a:chOff x="9147423" y="1790700"/>
            <a:chExt cx="725488" cy="1924580"/>
          </a:xfrm>
        </p:grpSpPr>
        <p:sp>
          <p:nvSpPr>
            <p:cNvPr id="74"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5" name="Gruppieren 909"/>
            <p:cNvGrpSpPr/>
            <p:nvPr/>
          </p:nvGrpSpPr>
          <p:grpSpPr bwMode="gray">
            <a:xfrm>
              <a:off x="9202985" y="3524780"/>
              <a:ext cx="619125" cy="98426"/>
              <a:chOff x="9202985" y="3100387"/>
              <a:chExt cx="619125" cy="98426"/>
            </a:xfrm>
          </p:grpSpPr>
          <p:sp>
            <p:nvSpPr>
              <p:cNvPr id="93" name="Freeform 92"/>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 name="Freeform 93"/>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6" name="Gruppieren 910"/>
            <p:cNvGrpSpPr/>
            <p:nvPr/>
          </p:nvGrpSpPr>
          <p:grpSpPr bwMode="gray">
            <a:xfrm>
              <a:off x="9202985" y="1831102"/>
              <a:ext cx="619125" cy="1128528"/>
              <a:chOff x="9202985" y="1831102"/>
              <a:chExt cx="619125" cy="1128528"/>
            </a:xfrm>
          </p:grpSpPr>
          <p:sp>
            <p:nvSpPr>
              <p:cNvPr id="77"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 name="Rectangle 77"/>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 name="Rectangle 78"/>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 name="Rectangle 79"/>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 name="Rectangle 80"/>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 name="Rectangle 81"/>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 name="Rectangle 82"/>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 name="Rectangle 83"/>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 name="Rectangle 84"/>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6" name="Rectangle 85"/>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 name="Rectangle 86"/>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 name="Rectangle 87"/>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 name="Rectangle 88"/>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 name="Rectangle 89"/>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 name="Rectangle 90"/>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 name="Rectangle 91"/>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95" name="Gruppieren 907"/>
          <p:cNvGrpSpPr>
            <a:grpSpLocks noChangeAspect="1"/>
          </p:cNvGrpSpPr>
          <p:nvPr/>
        </p:nvGrpSpPr>
        <p:grpSpPr bwMode="gray">
          <a:xfrm>
            <a:off x="2386029" y="3005215"/>
            <a:ext cx="144359" cy="382957"/>
            <a:chOff x="9147423" y="1790700"/>
            <a:chExt cx="725488" cy="1924580"/>
          </a:xfrm>
        </p:grpSpPr>
        <p:sp>
          <p:nvSpPr>
            <p:cNvPr id="9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7" name="Gruppieren 909"/>
            <p:cNvGrpSpPr/>
            <p:nvPr/>
          </p:nvGrpSpPr>
          <p:grpSpPr bwMode="gray">
            <a:xfrm>
              <a:off x="9202985" y="3524780"/>
              <a:ext cx="619125" cy="98426"/>
              <a:chOff x="9202985" y="3100387"/>
              <a:chExt cx="619125" cy="98426"/>
            </a:xfrm>
          </p:grpSpPr>
          <p:sp>
            <p:nvSpPr>
              <p:cNvPr id="115" name="Freeform 11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6" name="Freeform 11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8" name="Gruppieren 910"/>
            <p:cNvGrpSpPr/>
            <p:nvPr/>
          </p:nvGrpSpPr>
          <p:grpSpPr bwMode="gray">
            <a:xfrm>
              <a:off x="9202985" y="1831102"/>
              <a:ext cx="619125" cy="1128528"/>
              <a:chOff x="9202985" y="1831102"/>
              <a:chExt cx="619125" cy="1128528"/>
            </a:xfrm>
          </p:grpSpPr>
          <p:sp>
            <p:nvSpPr>
              <p:cNvPr id="9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0" name="Rectangle 9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1" name="Rectangle 10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 name="Rectangle 10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 name="Rectangle 10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 name="Rectangle 10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 name="Rectangle 10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6" name="Rectangle 10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 name="Rectangle 10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 name="Rectangle 10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 name="Rectangle 10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 name="Rectangle 10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1" name="Rectangle 11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2" name="Rectangle 11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3" name="Rectangle 11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4" name="Rectangle 11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17" name="Gruppieren 907"/>
          <p:cNvGrpSpPr>
            <a:grpSpLocks noChangeAspect="1"/>
          </p:cNvGrpSpPr>
          <p:nvPr/>
        </p:nvGrpSpPr>
        <p:grpSpPr bwMode="gray">
          <a:xfrm>
            <a:off x="3195128" y="3455209"/>
            <a:ext cx="144359" cy="382957"/>
            <a:chOff x="9147423" y="1790700"/>
            <a:chExt cx="725488" cy="1924580"/>
          </a:xfrm>
        </p:grpSpPr>
        <p:sp>
          <p:nvSpPr>
            <p:cNvPr id="11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19" name="Gruppieren 909"/>
            <p:cNvGrpSpPr/>
            <p:nvPr/>
          </p:nvGrpSpPr>
          <p:grpSpPr bwMode="gray">
            <a:xfrm>
              <a:off x="9202985" y="3524780"/>
              <a:ext cx="619125" cy="98426"/>
              <a:chOff x="9202985" y="3100387"/>
              <a:chExt cx="619125" cy="98426"/>
            </a:xfrm>
          </p:grpSpPr>
          <p:sp>
            <p:nvSpPr>
              <p:cNvPr id="137" name="Freeform 13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8" name="Freeform 13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20" name="Gruppieren 910"/>
            <p:cNvGrpSpPr/>
            <p:nvPr/>
          </p:nvGrpSpPr>
          <p:grpSpPr bwMode="gray">
            <a:xfrm>
              <a:off x="9202985" y="1831102"/>
              <a:ext cx="619125" cy="1128528"/>
              <a:chOff x="9202985" y="1831102"/>
              <a:chExt cx="619125" cy="1128528"/>
            </a:xfrm>
          </p:grpSpPr>
          <p:sp>
            <p:nvSpPr>
              <p:cNvPr id="12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2" name="Rectangle 12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3" name="Rectangle 12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4" name="Rectangle 12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5" name="Rectangle 12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6" name="Rectangle 12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7" name="Rectangle 12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8" name="Rectangle 12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29" name="Rectangle 12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0" name="Rectangle 12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1" name="Rectangle 13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2" name="Rectangle 13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3" name="Rectangle 13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4" name="Rectangle 13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5" name="Rectangle 13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36" name="Rectangle 13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sp>
        <p:nvSpPr>
          <p:cNvPr id="161" name="TextBox 179">
            <a:extLst>
              <a:ext uri="{FF2B5EF4-FFF2-40B4-BE49-F238E27FC236}">
                <a16:creationId xmlns:a16="http://schemas.microsoft.com/office/drawing/2014/main" id="{D49D6942-7907-B941-BC34-C3F55DB292C9}"/>
              </a:ext>
            </a:extLst>
          </p:cNvPr>
          <p:cNvSpPr txBox="1"/>
          <p:nvPr/>
        </p:nvSpPr>
        <p:spPr bwMode="gray">
          <a:xfrm>
            <a:off x="329834" y="3311386"/>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00" b="1" dirty="0">
                <a:solidFill>
                  <a:srgbClr val="000000"/>
                </a:solidFill>
                <a:latin typeface="Arial"/>
                <a:ea typeface="Arial Unicode MS"/>
                <a:cs typeface="Arial"/>
              </a:rPr>
              <a:t>Coding </a:t>
            </a:r>
          </a:p>
          <a:p>
            <a:pPr marL="0" marR="0" lvl="0" indent="0" defTabSz="914400" rtl="0" eaLnBrk="1" fontAlgn="auto" latinLnBrk="0" hangingPunct="1">
              <a:lnSpc>
                <a:spcPct val="100000"/>
              </a:lnSpc>
              <a:spcBef>
                <a:spcPts val="0"/>
              </a:spcBef>
              <a:spcAft>
                <a:spcPts val="0"/>
              </a:spcAft>
              <a:buClrTx/>
              <a:buSzTx/>
              <a:buFontTx/>
              <a:buNone/>
              <a:tabLst/>
              <a:defRPr/>
            </a:pPr>
            <a:r>
              <a:rPr lang="en-US" sz="800" b="1" dirty="0">
                <a:solidFill>
                  <a:srgbClr val="000000"/>
                </a:solidFill>
                <a:latin typeface="Arial"/>
                <a:ea typeface="Arial Unicode MS"/>
                <a:cs typeface="Arial"/>
              </a:rPr>
              <a:t>Center</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62" name="Rectangle 161"/>
          <p:cNvSpPr/>
          <p:nvPr/>
        </p:nvSpPr>
        <p:spPr bwMode="gray">
          <a:xfrm>
            <a:off x="1038969" y="4107725"/>
            <a:ext cx="2899509" cy="612084"/>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163" name="Gruppieren 907"/>
          <p:cNvGrpSpPr>
            <a:grpSpLocks noChangeAspect="1"/>
          </p:cNvGrpSpPr>
          <p:nvPr/>
        </p:nvGrpSpPr>
        <p:grpSpPr bwMode="gray">
          <a:xfrm>
            <a:off x="1767767" y="4223368"/>
            <a:ext cx="144359" cy="382957"/>
            <a:chOff x="9147423" y="1790700"/>
            <a:chExt cx="725488" cy="1924580"/>
          </a:xfrm>
        </p:grpSpPr>
        <p:sp>
          <p:nvSpPr>
            <p:cNvPr id="164"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65" name="Gruppieren 909"/>
            <p:cNvGrpSpPr/>
            <p:nvPr/>
          </p:nvGrpSpPr>
          <p:grpSpPr bwMode="gray">
            <a:xfrm>
              <a:off x="9202985" y="3524780"/>
              <a:ext cx="619125" cy="98426"/>
              <a:chOff x="9202985" y="3100387"/>
              <a:chExt cx="619125" cy="98426"/>
            </a:xfrm>
          </p:grpSpPr>
          <p:sp>
            <p:nvSpPr>
              <p:cNvPr id="183" name="Freeform 182"/>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4" name="Freeform 183"/>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66" name="Gruppieren 910"/>
            <p:cNvGrpSpPr/>
            <p:nvPr/>
          </p:nvGrpSpPr>
          <p:grpSpPr bwMode="gray">
            <a:xfrm>
              <a:off x="9202985" y="1831102"/>
              <a:ext cx="619125" cy="1128528"/>
              <a:chOff x="9202985" y="1831102"/>
              <a:chExt cx="619125" cy="1128528"/>
            </a:xfrm>
          </p:grpSpPr>
          <p:sp>
            <p:nvSpPr>
              <p:cNvPr id="167"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 name="Rectangle 167"/>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9" name="Rectangle 168"/>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 name="Rectangle 169"/>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1" name="Rectangle 170"/>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 name="Rectangle 171"/>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 name="Rectangle 172"/>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 name="Rectangle 173"/>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 name="Rectangle 174"/>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 name="Rectangle 175"/>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 name="Rectangle 176"/>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 name="Rectangle 177"/>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 name="Rectangle 178"/>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0" name="Rectangle 179"/>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 name="Rectangle 180"/>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2" name="Rectangle 181"/>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85" name="Gruppieren 907"/>
          <p:cNvGrpSpPr>
            <a:grpSpLocks noChangeAspect="1"/>
          </p:cNvGrpSpPr>
          <p:nvPr/>
        </p:nvGrpSpPr>
        <p:grpSpPr bwMode="gray">
          <a:xfrm>
            <a:off x="2405191" y="4223368"/>
            <a:ext cx="144359" cy="382957"/>
            <a:chOff x="9147423" y="1790700"/>
            <a:chExt cx="725488" cy="1924580"/>
          </a:xfrm>
        </p:grpSpPr>
        <p:sp>
          <p:nvSpPr>
            <p:cNvPr id="18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87" name="Gruppieren 909"/>
            <p:cNvGrpSpPr/>
            <p:nvPr/>
          </p:nvGrpSpPr>
          <p:grpSpPr bwMode="gray">
            <a:xfrm>
              <a:off x="9202985" y="3524780"/>
              <a:ext cx="619125" cy="98426"/>
              <a:chOff x="9202985" y="3100387"/>
              <a:chExt cx="619125" cy="98426"/>
            </a:xfrm>
          </p:grpSpPr>
          <p:sp>
            <p:nvSpPr>
              <p:cNvPr id="205" name="Freeform 20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06" name="Freeform 20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88" name="Gruppieren 910"/>
            <p:cNvGrpSpPr/>
            <p:nvPr/>
          </p:nvGrpSpPr>
          <p:grpSpPr bwMode="gray">
            <a:xfrm>
              <a:off x="9202985" y="1831102"/>
              <a:ext cx="619125" cy="1128528"/>
              <a:chOff x="9202985" y="1831102"/>
              <a:chExt cx="619125" cy="1128528"/>
            </a:xfrm>
          </p:grpSpPr>
          <p:sp>
            <p:nvSpPr>
              <p:cNvPr id="18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 name="Rectangle 18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 name="Rectangle 19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 name="Rectangle 19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 name="Rectangle 19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 name="Rectangle 19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 name="Rectangle 19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6" name="Rectangle 19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7" name="Rectangle 19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8" name="Rectangle 19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9" name="Rectangle 19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00" name="Rectangle 19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01" name="Rectangle 20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02" name="Rectangle 20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03" name="Rectangle 20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04" name="Rectangle 20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207" name="Gruppieren 907"/>
          <p:cNvGrpSpPr>
            <a:grpSpLocks noChangeAspect="1"/>
          </p:cNvGrpSpPr>
          <p:nvPr/>
        </p:nvGrpSpPr>
        <p:grpSpPr bwMode="gray">
          <a:xfrm>
            <a:off x="3046071" y="4223368"/>
            <a:ext cx="144359" cy="382957"/>
            <a:chOff x="9147423" y="1790700"/>
            <a:chExt cx="725488" cy="1924580"/>
          </a:xfrm>
        </p:grpSpPr>
        <p:sp>
          <p:nvSpPr>
            <p:cNvPr id="20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209" name="Gruppieren 909"/>
            <p:cNvGrpSpPr/>
            <p:nvPr/>
          </p:nvGrpSpPr>
          <p:grpSpPr bwMode="gray">
            <a:xfrm>
              <a:off x="9202985" y="3524780"/>
              <a:ext cx="619125" cy="98426"/>
              <a:chOff x="9202985" y="3100387"/>
              <a:chExt cx="619125" cy="98426"/>
            </a:xfrm>
          </p:grpSpPr>
          <p:sp>
            <p:nvSpPr>
              <p:cNvPr id="227" name="Freeform 22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8" name="Freeform 22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210" name="Gruppieren 910"/>
            <p:cNvGrpSpPr/>
            <p:nvPr/>
          </p:nvGrpSpPr>
          <p:grpSpPr bwMode="gray">
            <a:xfrm>
              <a:off x="9202985" y="1831102"/>
              <a:ext cx="619125" cy="1128528"/>
              <a:chOff x="9202985" y="1831102"/>
              <a:chExt cx="619125" cy="1128528"/>
            </a:xfrm>
          </p:grpSpPr>
          <p:sp>
            <p:nvSpPr>
              <p:cNvPr id="21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2" name="Rectangle 21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3" name="Rectangle 21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4" name="Rectangle 21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5" name="Rectangle 21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6" name="Rectangle 21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7" name="Rectangle 21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8" name="Rectangle 21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19" name="Rectangle 21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0" name="Rectangle 21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1" name="Rectangle 22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2" name="Rectangle 22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3" name="Rectangle 22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4" name="Rectangle 22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5" name="Rectangle 22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26" name="Rectangle 22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44" name="Group 143"/>
          <p:cNvGrpSpPr/>
          <p:nvPr/>
        </p:nvGrpSpPr>
        <p:grpSpPr>
          <a:xfrm>
            <a:off x="3526041" y="2368673"/>
            <a:ext cx="187582" cy="234659"/>
            <a:chOff x="3448947" y="2970769"/>
            <a:chExt cx="187582" cy="234659"/>
          </a:xfrm>
        </p:grpSpPr>
        <p:grpSp>
          <p:nvGrpSpPr>
            <p:cNvPr id="229" name="Gruppieren 907"/>
            <p:cNvGrpSpPr>
              <a:grpSpLocks noChangeAspect="1"/>
            </p:cNvGrpSpPr>
            <p:nvPr/>
          </p:nvGrpSpPr>
          <p:grpSpPr bwMode="gray">
            <a:xfrm>
              <a:off x="3448947" y="2970769"/>
              <a:ext cx="88457" cy="234659"/>
              <a:chOff x="9147423" y="1790700"/>
              <a:chExt cx="725488" cy="1924580"/>
            </a:xfrm>
          </p:grpSpPr>
          <p:sp>
            <p:nvSpPr>
              <p:cNvPr id="23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231" name="Gruppieren 909"/>
              <p:cNvGrpSpPr/>
              <p:nvPr/>
            </p:nvGrpSpPr>
            <p:grpSpPr bwMode="gray">
              <a:xfrm>
                <a:off x="9202985" y="3524780"/>
                <a:ext cx="619125" cy="98426"/>
                <a:chOff x="9202985" y="3100387"/>
                <a:chExt cx="619125" cy="98426"/>
              </a:xfrm>
            </p:grpSpPr>
            <p:sp>
              <p:nvSpPr>
                <p:cNvPr id="249" name="Freeform 24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50" name="Freeform 24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232" name="Gruppieren 910"/>
              <p:cNvGrpSpPr/>
              <p:nvPr/>
            </p:nvGrpSpPr>
            <p:grpSpPr bwMode="gray">
              <a:xfrm>
                <a:off x="9202985" y="1831102"/>
                <a:ext cx="619125" cy="1128528"/>
                <a:chOff x="9202985" y="1831102"/>
                <a:chExt cx="619125" cy="1128528"/>
              </a:xfrm>
            </p:grpSpPr>
            <p:sp>
              <p:nvSpPr>
                <p:cNvPr id="23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4" name="Rectangle 23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5" name="Rectangle 23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6" name="Rectangle 23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7" name="Rectangle 23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8" name="Rectangle 23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39" name="Rectangle 23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0" name="Rectangle 23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1" name="Rectangle 24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2" name="Rectangle 24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3" name="Rectangle 24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4" name="Rectangle 24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5" name="Rectangle 24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6" name="Rectangle 24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7" name="Rectangle 24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48" name="Rectangle 24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251" name="Gruppieren 907"/>
            <p:cNvGrpSpPr>
              <a:grpSpLocks noChangeAspect="1"/>
            </p:cNvGrpSpPr>
            <p:nvPr/>
          </p:nvGrpSpPr>
          <p:grpSpPr bwMode="gray">
            <a:xfrm>
              <a:off x="3548072" y="2970769"/>
              <a:ext cx="88457" cy="234659"/>
              <a:chOff x="9147423" y="1790700"/>
              <a:chExt cx="725488" cy="1924580"/>
            </a:xfrm>
          </p:grpSpPr>
          <p:sp>
            <p:nvSpPr>
              <p:cNvPr id="25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253" name="Gruppieren 909"/>
              <p:cNvGrpSpPr/>
              <p:nvPr/>
            </p:nvGrpSpPr>
            <p:grpSpPr bwMode="gray">
              <a:xfrm>
                <a:off x="9202985" y="3524780"/>
                <a:ext cx="619125" cy="98426"/>
                <a:chOff x="9202985" y="3100387"/>
                <a:chExt cx="619125" cy="98426"/>
              </a:xfrm>
            </p:grpSpPr>
            <p:sp>
              <p:nvSpPr>
                <p:cNvPr id="271" name="Freeform 27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72" name="Freeform 27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254" name="Gruppieren 910"/>
              <p:cNvGrpSpPr/>
              <p:nvPr/>
            </p:nvGrpSpPr>
            <p:grpSpPr bwMode="gray">
              <a:xfrm>
                <a:off x="9202985" y="1831102"/>
                <a:ext cx="619125" cy="1128528"/>
                <a:chOff x="9202985" y="1831102"/>
                <a:chExt cx="619125" cy="1128528"/>
              </a:xfrm>
            </p:grpSpPr>
            <p:sp>
              <p:nvSpPr>
                <p:cNvPr id="25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56" name="Rectangle 25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57" name="Rectangle 25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58" name="Rectangle 25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59" name="Rectangle 25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0" name="Rectangle 25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1" name="Rectangle 26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2" name="Rectangle 26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3" name="Rectangle 26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4" name="Rectangle 26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5" name="Rectangle 26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6" name="Rectangle 26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7" name="Rectangle 26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8" name="Rectangle 26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69" name="Rectangle 26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270" name="Rectangle 26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273" name="Rectangle 272"/>
          <p:cNvSpPr/>
          <p:nvPr/>
        </p:nvSpPr>
        <p:spPr bwMode="gray">
          <a:xfrm>
            <a:off x="3306230" y="2175697"/>
            <a:ext cx="627205" cy="609172"/>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274" name="TextBox 179">
            <a:extLst>
              <a:ext uri="{FF2B5EF4-FFF2-40B4-BE49-F238E27FC236}">
                <a16:creationId xmlns:a16="http://schemas.microsoft.com/office/drawing/2014/main" id="{D49D6942-7907-B941-BC34-C3F55DB292C9}"/>
              </a:ext>
            </a:extLst>
          </p:cNvPr>
          <p:cNvSpPr txBox="1"/>
          <p:nvPr/>
        </p:nvSpPr>
        <p:spPr bwMode="gray">
          <a:xfrm>
            <a:off x="329834" y="4280605"/>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00" b="1" dirty="0">
                <a:solidFill>
                  <a:srgbClr val="000000"/>
                </a:solidFill>
                <a:latin typeface="Arial"/>
                <a:ea typeface="Arial Unicode MS"/>
                <a:cs typeface="Arial"/>
              </a:rPr>
              <a:t>Data </a:t>
            </a:r>
          </a:p>
          <a:p>
            <a:pPr marL="0" marR="0" lvl="0" indent="0" defTabSz="914400" rtl="0" eaLnBrk="1" fontAlgn="auto" latinLnBrk="0" hangingPunct="1">
              <a:lnSpc>
                <a:spcPct val="100000"/>
              </a:lnSpc>
              <a:spcBef>
                <a:spcPts val="0"/>
              </a:spcBef>
              <a:spcAft>
                <a:spcPts val="0"/>
              </a:spcAft>
              <a:buClrTx/>
              <a:buSzTx/>
              <a:buFontTx/>
              <a:buNone/>
              <a:tabLst/>
              <a:defRPr/>
            </a:pPr>
            <a:r>
              <a:rPr lang="en-US" sz="800" b="1" dirty="0">
                <a:solidFill>
                  <a:srgbClr val="000000"/>
                </a:solidFill>
                <a:latin typeface="Arial"/>
                <a:ea typeface="Arial Unicode MS"/>
                <a:cs typeface="Arial"/>
              </a:rPr>
              <a:t>Center</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75" name="TextBox 179">
            <a:extLst>
              <a:ext uri="{FF2B5EF4-FFF2-40B4-BE49-F238E27FC236}">
                <a16:creationId xmlns:a16="http://schemas.microsoft.com/office/drawing/2014/main" id="{D49D6942-7907-B941-BC34-C3F55DB292C9}"/>
              </a:ext>
            </a:extLst>
          </p:cNvPr>
          <p:cNvSpPr txBox="1"/>
          <p:nvPr/>
        </p:nvSpPr>
        <p:spPr bwMode="gray">
          <a:xfrm>
            <a:off x="329834" y="2474512"/>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00" b="1" dirty="0">
                <a:solidFill>
                  <a:srgbClr val="000000"/>
                </a:solidFill>
                <a:latin typeface="Arial"/>
                <a:ea typeface="Arial Unicode MS"/>
                <a:cs typeface="Arial"/>
              </a:rPr>
              <a:t>Bayer Client </a:t>
            </a:r>
          </a:p>
          <a:p>
            <a:pPr marL="0" marR="0" lvl="0" indent="0" defTabSz="914400" rtl="0" eaLnBrk="1" fontAlgn="auto" latinLnBrk="0" hangingPunct="1">
              <a:lnSpc>
                <a:spcPct val="100000"/>
              </a:lnSpc>
              <a:spcBef>
                <a:spcPts val="0"/>
              </a:spcBef>
              <a:spcAft>
                <a:spcPts val="0"/>
              </a:spcAft>
              <a:buClrTx/>
              <a:buSzTx/>
              <a:buFontTx/>
              <a:buNone/>
              <a:tabLst/>
              <a:defRPr/>
            </a:pPr>
            <a:r>
              <a:rPr lang="en-US" sz="800" b="1" dirty="0">
                <a:solidFill>
                  <a:srgbClr val="000000"/>
                </a:solidFill>
                <a:latin typeface="Arial"/>
                <a:ea typeface="Arial Unicode MS"/>
                <a:cs typeface="Arial"/>
              </a:rPr>
              <a:t>Computers</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76" name="TextBox 179">
            <a:extLst>
              <a:ext uri="{FF2B5EF4-FFF2-40B4-BE49-F238E27FC236}">
                <a16:creationId xmlns:a16="http://schemas.microsoft.com/office/drawing/2014/main" id="{D49D6942-7907-B941-BC34-C3F55DB292C9}"/>
              </a:ext>
            </a:extLst>
          </p:cNvPr>
          <p:cNvSpPr txBox="1"/>
          <p:nvPr/>
        </p:nvSpPr>
        <p:spPr bwMode="gray">
          <a:xfrm>
            <a:off x="3348832" y="1737884"/>
            <a:ext cx="786273"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Bayer In-House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Medical Coding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Solution</a:t>
            </a:r>
          </a:p>
        </p:txBody>
      </p:sp>
      <p:cxnSp>
        <p:nvCxnSpPr>
          <p:cNvPr id="278" name="Straight Arrow Connector 277"/>
          <p:cNvCxnSpPr/>
          <p:nvPr/>
        </p:nvCxnSpPr>
        <p:spPr bwMode="gray">
          <a:xfrm>
            <a:off x="1520025" y="2636669"/>
            <a:ext cx="739620" cy="33748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bwMode="gray">
          <a:xfrm>
            <a:off x="2105362" y="2647115"/>
            <a:ext cx="294144" cy="27995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bwMode="gray">
          <a:xfrm flipH="1">
            <a:off x="2537127" y="2669570"/>
            <a:ext cx="49383" cy="270344"/>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bwMode="gray">
          <a:xfrm flipH="1">
            <a:off x="3537784" y="2697388"/>
            <a:ext cx="53616" cy="54629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bwMode="gray">
          <a:xfrm flipH="1">
            <a:off x="1643371" y="3179953"/>
            <a:ext cx="704894" cy="3979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bwMode="gray">
          <a:xfrm>
            <a:off x="2578472" y="3198011"/>
            <a:ext cx="539779" cy="35458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bwMode="gray">
          <a:xfrm>
            <a:off x="1663185" y="3649567"/>
            <a:ext cx="1407360" cy="218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p:nvPr/>
        </p:nvCxnSpPr>
        <p:spPr bwMode="gray">
          <a:xfrm flipV="1">
            <a:off x="2578472" y="3776604"/>
            <a:ext cx="534427" cy="42195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p:nvPr/>
        </p:nvCxnSpPr>
        <p:spPr bwMode="gray">
          <a:xfrm flipV="1">
            <a:off x="3118251" y="3900267"/>
            <a:ext cx="96040" cy="25079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p:nvPr/>
        </p:nvCxnSpPr>
        <p:spPr bwMode="gray">
          <a:xfrm flipH="1" flipV="1">
            <a:off x="1535798" y="3895844"/>
            <a:ext cx="200269" cy="23913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5" name="TextBox 179">
            <a:extLst>
              <a:ext uri="{FF2B5EF4-FFF2-40B4-BE49-F238E27FC236}">
                <a16:creationId xmlns:a16="http://schemas.microsoft.com/office/drawing/2014/main" id="{D49D6942-7907-B941-BC34-C3F55DB292C9}"/>
              </a:ext>
            </a:extLst>
          </p:cNvPr>
          <p:cNvSpPr txBox="1"/>
          <p:nvPr/>
        </p:nvSpPr>
        <p:spPr bwMode="gray">
          <a:xfrm>
            <a:off x="2573149" y="4320172"/>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SAS</a:t>
            </a:r>
          </a:p>
        </p:txBody>
      </p:sp>
      <p:sp>
        <p:nvSpPr>
          <p:cNvPr id="316" name="TextBox 179">
            <a:extLst>
              <a:ext uri="{FF2B5EF4-FFF2-40B4-BE49-F238E27FC236}">
                <a16:creationId xmlns:a16="http://schemas.microsoft.com/office/drawing/2014/main" id="{D49D6942-7907-B941-BC34-C3F55DB292C9}"/>
              </a:ext>
            </a:extLst>
          </p:cNvPr>
          <p:cNvSpPr txBox="1"/>
          <p:nvPr/>
        </p:nvSpPr>
        <p:spPr bwMode="gray">
          <a:xfrm>
            <a:off x="3259187" y="4306868"/>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Fileserver</a:t>
            </a:r>
          </a:p>
        </p:txBody>
      </p:sp>
      <p:sp>
        <p:nvSpPr>
          <p:cNvPr id="317" name="TextBox 179">
            <a:extLst>
              <a:ext uri="{FF2B5EF4-FFF2-40B4-BE49-F238E27FC236}">
                <a16:creationId xmlns:a16="http://schemas.microsoft.com/office/drawing/2014/main" id="{D49D6942-7907-B941-BC34-C3F55DB292C9}"/>
              </a:ext>
            </a:extLst>
          </p:cNvPr>
          <p:cNvSpPr txBox="1"/>
          <p:nvPr/>
        </p:nvSpPr>
        <p:spPr bwMode="gray">
          <a:xfrm>
            <a:off x="1241772" y="4314109"/>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ARGUS</a:t>
            </a:r>
          </a:p>
        </p:txBody>
      </p:sp>
      <p:sp>
        <p:nvSpPr>
          <p:cNvPr id="318" name="TextBox 179">
            <a:extLst>
              <a:ext uri="{FF2B5EF4-FFF2-40B4-BE49-F238E27FC236}">
                <a16:creationId xmlns:a16="http://schemas.microsoft.com/office/drawing/2014/main" id="{D49D6942-7907-B941-BC34-C3F55DB292C9}"/>
              </a:ext>
            </a:extLst>
          </p:cNvPr>
          <p:cNvSpPr txBox="1"/>
          <p:nvPr/>
        </p:nvSpPr>
        <p:spPr bwMode="gray">
          <a:xfrm>
            <a:off x="1145453" y="3139897"/>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Application</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9" name="TextBox 179">
            <a:extLst>
              <a:ext uri="{FF2B5EF4-FFF2-40B4-BE49-F238E27FC236}">
                <a16:creationId xmlns:a16="http://schemas.microsoft.com/office/drawing/2014/main" id="{D49D6942-7907-B941-BC34-C3F55DB292C9}"/>
              </a:ext>
            </a:extLst>
          </p:cNvPr>
          <p:cNvSpPr txBox="1"/>
          <p:nvPr/>
        </p:nvSpPr>
        <p:spPr bwMode="gray">
          <a:xfrm>
            <a:off x="3399783" y="3350343"/>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DB</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w</a:t>
            </a:r>
            <a:r>
              <a:rPr kumimoji="0" lang="en-US" sz="800" b="0" i="0" u="none" strike="noStrike" kern="1200" cap="none" spc="0" normalizeH="0" baseline="0" noProof="0" dirty="0" err="1">
                <a:ln>
                  <a:noFill/>
                </a:ln>
                <a:solidFill>
                  <a:srgbClr val="000000"/>
                </a:solidFill>
                <a:effectLst/>
                <a:uLnTx/>
                <a:uFillTx/>
                <a:latin typeface="Arial"/>
                <a:ea typeface="Arial Unicode MS"/>
                <a:cs typeface="Arial"/>
              </a:rPr>
              <a:t>ith</a:t>
            </a:r>
            <a:r>
              <a:rPr kumimoji="0" lang="en-US" sz="800" b="0" i="0" u="none" strike="noStrike" kern="1200" cap="none" spc="0" normalizeH="0" noProof="0" dirty="0">
                <a:ln>
                  <a:noFill/>
                </a:ln>
                <a:solidFill>
                  <a:srgbClr val="000000"/>
                </a:solidFill>
                <a:effectLst/>
                <a:uLnTx/>
                <a:uFillTx/>
                <a:latin typeface="Arial"/>
                <a:ea typeface="Arial Unicode MS"/>
                <a:cs typeface="Arial"/>
              </a:rPr>
              <a:t> EPG</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20" name="TextBox 179">
            <a:extLst>
              <a:ext uri="{FF2B5EF4-FFF2-40B4-BE49-F238E27FC236}">
                <a16:creationId xmlns:a16="http://schemas.microsoft.com/office/drawing/2014/main" id="{D49D6942-7907-B941-BC34-C3F55DB292C9}"/>
              </a:ext>
            </a:extLst>
          </p:cNvPr>
          <p:cNvSpPr txBox="1"/>
          <p:nvPr/>
        </p:nvSpPr>
        <p:spPr bwMode="gray">
          <a:xfrm>
            <a:off x="2578472" y="3051374"/>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Web Server</a:t>
            </a:r>
          </a:p>
        </p:txBody>
      </p:sp>
      <p:grpSp>
        <p:nvGrpSpPr>
          <p:cNvPr id="708" name="Group 707"/>
          <p:cNvGrpSpPr/>
          <p:nvPr/>
        </p:nvGrpSpPr>
        <p:grpSpPr>
          <a:xfrm>
            <a:off x="2945246" y="2361910"/>
            <a:ext cx="187583" cy="234659"/>
            <a:chOff x="2502880" y="2960980"/>
            <a:chExt cx="187583" cy="234659"/>
          </a:xfrm>
        </p:grpSpPr>
        <p:grpSp>
          <p:nvGrpSpPr>
            <p:cNvPr id="709" name="Gruppieren 907"/>
            <p:cNvGrpSpPr>
              <a:grpSpLocks noChangeAspect="1"/>
            </p:cNvGrpSpPr>
            <p:nvPr/>
          </p:nvGrpSpPr>
          <p:grpSpPr bwMode="gray">
            <a:xfrm>
              <a:off x="2502880" y="2960980"/>
              <a:ext cx="88457" cy="234659"/>
              <a:chOff x="9147423" y="1790700"/>
              <a:chExt cx="725488" cy="1924580"/>
            </a:xfrm>
          </p:grpSpPr>
          <p:sp>
            <p:nvSpPr>
              <p:cNvPr id="73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33" name="Gruppieren 909"/>
              <p:cNvGrpSpPr/>
              <p:nvPr/>
            </p:nvGrpSpPr>
            <p:grpSpPr bwMode="gray">
              <a:xfrm>
                <a:off x="9202985" y="3524780"/>
                <a:ext cx="619125" cy="98426"/>
                <a:chOff x="9202985" y="3100387"/>
                <a:chExt cx="619125" cy="98426"/>
              </a:xfrm>
            </p:grpSpPr>
            <p:sp>
              <p:nvSpPr>
                <p:cNvPr id="751" name="Freeform 75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2" name="Freeform 75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34" name="Gruppieren 910"/>
              <p:cNvGrpSpPr/>
              <p:nvPr/>
            </p:nvGrpSpPr>
            <p:grpSpPr bwMode="gray">
              <a:xfrm>
                <a:off x="9202985" y="1831102"/>
                <a:ext cx="619125" cy="1128528"/>
                <a:chOff x="9202985" y="1831102"/>
                <a:chExt cx="619125" cy="1128528"/>
              </a:xfrm>
            </p:grpSpPr>
            <p:sp>
              <p:nvSpPr>
                <p:cNvPr id="73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6" name="Rectangle 73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7" name="Rectangle 73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8" name="Rectangle 73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9" name="Rectangle 73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0" name="Rectangle 73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1" name="Rectangle 74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2" name="Rectangle 74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3" name="Rectangle 74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4" name="Rectangle 74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5" name="Rectangle 74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6" name="Rectangle 74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7" name="Rectangle 74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8" name="Rectangle 74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49" name="Rectangle 74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0" name="Rectangle 74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710" name="Gruppieren 907"/>
            <p:cNvGrpSpPr>
              <a:grpSpLocks noChangeAspect="1"/>
            </p:cNvGrpSpPr>
            <p:nvPr/>
          </p:nvGrpSpPr>
          <p:grpSpPr bwMode="gray">
            <a:xfrm>
              <a:off x="2602006" y="2960980"/>
              <a:ext cx="88457" cy="234659"/>
              <a:chOff x="9147423" y="1790700"/>
              <a:chExt cx="725488" cy="1924580"/>
            </a:xfrm>
          </p:grpSpPr>
          <p:sp>
            <p:nvSpPr>
              <p:cNvPr id="711"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12" name="Gruppieren 909"/>
              <p:cNvGrpSpPr/>
              <p:nvPr/>
            </p:nvGrpSpPr>
            <p:grpSpPr bwMode="gray">
              <a:xfrm>
                <a:off x="9202985" y="3524780"/>
                <a:ext cx="619125" cy="98426"/>
                <a:chOff x="9202985" y="3100387"/>
                <a:chExt cx="619125" cy="98426"/>
              </a:xfrm>
            </p:grpSpPr>
            <p:sp>
              <p:nvSpPr>
                <p:cNvPr id="730" name="Freeform 729"/>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31" name="Freeform 730"/>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13" name="Gruppieren 910"/>
              <p:cNvGrpSpPr/>
              <p:nvPr/>
            </p:nvGrpSpPr>
            <p:grpSpPr bwMode="gray">
              <a:xfrm>
                <a:off x="9202985" y="1831102"/>
                <a:ext cx="619125" cy="1128528"/>
                <a:chOff x="9202985" y="1831102"/>
                <a:chExt cx="619125" cy="1128528"/>
              </a:xfrm>
            </p:grpSpPr>
            <p:sp>
              <p:nvSpPr>
                <p:cNvPr id="714"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5" name="Rectangle 714"/>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6" name="Rectangle 715"/>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7" name="Rectangle 716"/>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8" name="Rectangle 717"/>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19" name="Rectangle 718"/>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0" name="Rectangle 719"/>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1" name="Rectangle 720"/>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2" name="Rectangle 721"/>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3" name="Rectangle 722"/>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4" name="Rectangle 723"/>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5" name="Rectangle 724"/>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6" name="Rectangle 725"/>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7" name="Rectangle 726"/>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8" name="Rectangle 727"/>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29" name="Rectangle 728"/>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753" name="Rectangle 752"/>
          <p:cNvSpPr/>
          <p:nvPr/>
        </p:nvSpPr>
        <p:spPr bwMode="gray">
          <a:xfrm>
            <a:off x="2859037" y="2176586"/>
            <a:ext cx="360000" cy="611308"/>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754" name="TextBox 179">
            <a:extLst>
              <a:ext uri="{FF2B5EF4-FFF2-40B4-BE49-F238E27FC236}">
                <a16:creationId xmlns:a16="http://schemas.microsoft.com/office/drawing/2014/main" id="{D49D6942-7907-B941-BC34-C3F55DB292C9}"/>
              </a:ext>
            </a:extLst>
          </p:cNvPr>
          <p:cNvSpPr txBox="1"/>
          <p:nvPr/>
        </p:nvSpPr>
        <p:spPr bwMode="gray">
          <a:xfrm>
            <a:off x="2852185" y="2012977"/>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chemeClr val="accent4"/>
                </a:solidFill>
                <a:effectLst/>
                <a:uLnTx/>
                <a:uFillTx/>
                <a:latin typeface="Arial"/>
                <a:ea typeface="Arial Unicode MS"/>
                <a:cs typeface="Arial"/>
              </a:rPr>
              <a:t>WhoDD</a:t>
            </a:r>
            <a:endParaRPr kumimoji="0" lang="en-US" sz="800" b="1" i="0" u="none" strike="noStrike" kern="1200" cap="none" spc="0" normalizeH="0" baseline="0" noProof="0" dirty="0">
              <a:ln>
                <a:noFill/>
              </a:ln>
              <a:solidFill>
                <a:schemeClr val="accent4"/>
              </a:solidFill>
              <a:effectLst/>
              <a:uLnTx/>
              <a:uFillTx/>
              <a:latin typeface="Arial"/>
              <a:ea typeface="Arial Unicode MS"/>
              <a:cs typeface="Arial"/>
            </a:endParaRPr>
          </a:p>
        </p:txBody>
      </p:sp>
      <p:cxnSp>
        <p:nvCxnSpPr>
          <p:cNvPr id="755" name="Straight Arrow Connector 754"/>
          <p:cNvCxnSpPr/>
          <p:nvPr/>
        </p:nvCxnSpPr>
        <p:spPr bwMode="gray">
          <a:xfrm>
            <a:off x="3108357" y="2690597"/>
            <a:ext cx="312781" cy="5568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6" name="Rectangle 755"/>
          <p:cNvSpPr/>
          <p:nvPr/>
        </p:nvSpPr>
        <p:spPr bwMode="gray">
          <a:xfrm>
            <a:off x="4547312" y="2179037"/>
            <a:ext cx="1327896"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757" name="Computer">
            <a:extLst>
              <a:ext uri="{FF2B5EF4-FFF2-40B4-BE49-F238E27FC236}">
                <a16:creationId xmlns:a16="http://schemas.microsoft.com/office/drawing/2014/main" id="{AA929F6D-27A4-470D-9176-EE7DF7735DD3}"/>
              </a:ext>
            </a:extLst>
          </p:cNvPr>
          <p:cNvGrpSpPr/>
          <p:nvPr/>
        </p:nvGrpSpPr>
        <p:grpSpPr>
          <a:xfrm>
            <a:off x="4662439" y="2367601"/>
            <a:ext cx="314263" cy="237814"/>
            <a:chOff x="2449092" y="1855816"/>
            <a:chExt cx="391852" cy="296527"/>
          </a:xfrm>
          <a:solidFill>
            <a:schemeClr val="accent1"/>
          </a:solidFill>
        </p:grpSpPr>
        <p:sp>
          <p:nvSpPr>
            <p:cNvPr id="758" name="Freeform 757">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59"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0"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1" name="Freeform 760">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2"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63" name="Computer">
            <a:extLst>
              <a:ext uri="{FF2B5EF4-FFF2-40B4-BE49-F238E27FC236}">
                <a16:creationId xmlns:a16="http://schemas.microsoft.com/office/drawing/2014/main" id="{AA929F6D-27A4-470D-9176-EE7DF7735DD3}"/>
              </a:ext>
            </a:extLst>
          </p:cNvPr>
          <p:cNvGrpSpPr/>
          <p:nvPr/>
        </p:nvGrpSpPr>
        <p:grpSpPr>
          <a:xfrm>
            <a:off x="5330597" y="2370918"/>
            <a:ext cx="314263" cy="237814"/>
            <a:chOff x="2449092" y="1855816"/>
            <a:chExt cx="391852" cy="296527"/>
          </a:xfrm>
          <a:solidFill>
            <a:schemeClr val="accent1"/>
          </a:solidFill>
        </p:grpSpPr>
        <p:sp>
          <p:nvSpPr>
            <p:cNvPr id="764" name="Freeform 763">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5"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6"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7" name="Freeform 766">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68"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69" name="Group 768"/>
          <p:cNvGrpSpPr/>
          <p:nvPr/>
        </p:nvGrpSpPr>
        <p:grpSpPr>
          <a:xfrm>
            <a:off x="6006396" y="2364361"/>
            <a:ext cx="187583" cy="234659"/>
            <a:chOff x="2502880" y="2960980"/>
            <a:chExt cx="187583" cy="234659"/>
          </a:xfrm>
        </p:grpSpPr>
        <p:grpSp>
          <p:nvGrpSpPr>
            <p:cNvPr id="770" name="Gruppieren 907"/>
            <p:cNvGrpSpPr>
              <a:grpSpLocks noChangeAspect="1"/>
            </p:cNvGrpSpPr>
            <p:nvPr/>
          </p:nvGrpSpPr>
          <p:grpSpPr bwMode="gray">
            <a:xfrm>
              <a:off x="2502880" y="2960980"/>
              <a:ext cx="88457" cy="234659"/>
              <a:chOff x="9147423" y="1790700"/>
              <a:chExt cx="725488" cy="1924580"/>
            </a:xfrm>
          </p:grpSpPr>
          <p:sp>
            <p:nvSpPr>
              <p:cNvPr id="793"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94" name="Gruppieren 909"/>
              <p:cNvGrpSpPr/>
              <p:nvPr/>
            </p:nvGrpSpPr>
            <p:grpSpPr bwMode="gray">
              <a:xfrm>
                <a:off x="9202985" y="3524780"/>
                <a:ext cx="619125" cy="98426"/>
                <a:chOff x="9202985" y="3100387"/>
                <a:chExt cx="619125" cy="98426"/>
              </a:xfrm>
            </p:grpSpPr>
            <p:sp>
              <p:nvSpPr>
                <p:cNvPr id="812" name="Freeform 811"/>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3" name="Freeform 812"/>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95" name="Gruppieren 910"/>
              <p:cNvGrpSpPr/>
              <p:nvPr/>
            </p:nvGrpSpPr>
            <p:grpSpPr bwMode="gray">
              <a:xfrm>
                <a:off x="9202985" y="1831102"/>
                <a:ext cx="619125" cy="1128528"/>
                <a:chOff x="9202985" y="1831102"/>
                <a:chExt cx="619125" cy="1128528"/>
              </a:xfrm>
            </p:grpSpPr>
            <p:sp>
              <p:nvSpPr>
                <p:cNvPr id="796"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7" name="Rectangle 796"/>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8" name="Rectangle 797"/>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9" name="Rectangle 798"/>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0" name="Rectangle 799"/>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1" name="Rectangle 800"/>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2" name="Rectangle 801"/>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3" name="Rectangle 802"/>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4" name="Rectangle 803"/>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5" name="Rectangle 804"/>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6" name="Rectangle 805"/>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7" name="Rectangle 806"/>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8" name="Rectangle 807"/>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09" name="Rectangle 808"/>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0" name="Rectangle 809"/>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11" name="Rectangle 810"/>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771" name="Gruppieren 907"/>
            <p:cNvGrpSpPr>
              <a:grpSpLocks noChangeAspect="1"/>
            </p:cNvGrpSpPr>
            <p:nvPr/>
          </p:nvGrpSpPr>
          <p:grpSpPr bwMode="gray">
            <a:xfrm>
              <a:off x="2602006" y="2960980"/>
              <a:ext cx="88457" cy="234659"/>
              <a:chOff x="9147423" y="1790700"/>
              <a:chExt cx="725488" cy="1924580"/>
            </a:xfrm>
          </p:grpSpPr>
          <p:sp>
            <p:nvSpPr>
              <p:cNvPr id="77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773" name="Gruppieren 909"/>
              <p:cNvGrpSpPr/>
              <p:nvPr/>
            </p:nvGrpSpPr>
            <p:grpSpPr bwMode="gray">
              <a:xfrm>
                <a:off x="9202985" y="3524780"/>
                <a:ext cx="619125" cy="98426"/>
                <a:chOff x="9202985" y="3100387"/>
                <a:chExt cx="619125" cy="98426"/>
              </a:xfrm>
            </p:grpSpPr>
            <p:sp>
              <p:nvSpPr>
                <p:cNvPr id="791" name="Freeform 79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2" name="Freeform 79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774" name="Gruppieren 910"/>
              <p:cNvGrpSpPr/>
              <p:nvPr/>
            </p:nvGrpSpPr>
            <p:grpSpPr bwMode="gray">
              <a:xfrm>
                <a:off x="9202985" y="1831102"/>
                <a:ext cx="619125" cy="1128528"/>
                <a:chOff x="9202985" y="1831102"/>
                <a:chExt cx="619125" cy="1128528"/>
              </a:xfrm>
            </p:grpSpPr>
            <p:sp>
              <p:nvSpPr>
                <p:cNvPr id="77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6" name="Rectangle 77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7" name="Rectangle 77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8" name="Rectangle 77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79" name="Rectangle 77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0" name="Rectangle 77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1" name="Rectangle 78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2" name="Rectangle 78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3" name="Rectangle 78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4" name="Rectangle 78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5" name="Rectangle 78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6" name="Rectangle 78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7" name="Rectangle 78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8" name="Rectangle 78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89" name="Rectangle 78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790" name="Rectangle 78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814" name="Rectangle 813"/>
          <p:cNvSpPr/>
          <p:nvPr/>
        </p:nvSpPr>
        <p:spPr bwMode="gray">
          <a:xfrm>
            <a:off x="5920187" y="2179037"/>
            <a:ext cx="360000"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815" name="TextBox 179">
            <a:extLst>
              <a:ext uri="{FF2B5EF4-FFF2-40B4-BE49-F238E27FC236}">
                <a16:creationId xmlns:a16="http://schemas.microsoft.com/office/drawing/2014/main" id="{D49D6942-7907-B941-BC34-C3F55DB292C9}"/>
              </a:ext>
            </a:extLst>
          </p:cNvPr>
          <p:cNvSpPr txBox="1"/>
          <p:nvPr/>
        </p:nvSpPr>
        <p:spPr bwMode="gray">
          <a:xfrm>
            <a:off x="5900027" y="2021018"/>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Arial"/>
                <a:ea typeface="Arial Unicode MS"/>
                <a:cs typeface="Arial"/>
              </a:rPr>
              <a:t>Skytree</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816" name="Rectangle 815"/>
          <p:cNvSpPr/>
          <p:nvPr/>
        </p:nvSpPr>
        <p:spPr bwMode="gray">
          <a:xfrm>
            <a:off x="4547311" y="2839318"/>
            <a:ext cx="2899509" cy="1212906"/>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817" name="Gruppieren 907"/>
          <p:cNvGrpSpPr>
            <a:grpSpLocks noChangeAspect="1"/>
          </p:cNvGrpSpPr>
          <p:nvPr/>
        </p:nvGrpSpPr>
        <p:grpSpPr bwMode="gray">
          <a:xfrm>
            <a:off x="4937478" y="3431292"/>
            <a:ext cx="144359" cy="382957"/>
            <a:chOff x="9147423" y="1790700"/>
            <a:chExt cx="725488" cy="1924580"/>
          </a:xfrm>
        </p:grpSpPr>
        <p:sp>
          <p:nvSpPr>
            <p:cNvPr id="81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19" name="Gruppieren 909"/>
            <p:cNvGrpSpPr/>
            <p:nvPr/>
          </p:nvGrpSpPr>
          <p:grpSpPr bwMode="gray">
            <a:xfrm>
              <a:off x="9202985" y="3524780"/>
              <a:ext cx="619125" cy="98426"/>
              <a:chOff x="9202985" y="3100387"/>
              <a:chExt cx="619125" cy="98426"/>
            </a:xfrm>
          </p:grpSpPr>
          <p:sp>
            <p:nvSpPr>
              <p:cNvPr id="837" name="Freeform 83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8" name="Freeform 83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20" name="Gruppieren 910"/>
            <p:cNvGrpSpPr/>
            <p:nvPr/>
          </p:nvGrpSpPr>
          <p:grpSpPr bwMode="gray">
            <a:xfrm>
              <a:off x="9202985" y="1831102"/>
              <a:ext cx="619125" cy="1128528"/>
              <a:chOff x="9202985" y="1831102"/>
              <a:chExt cx="619125" cy="1128528"/>
            </a:xfrm>
          </p:grpSpPr>
          <p:sp>
            <p:nvSpPr>
              <p:cNvPr id="82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2" name="Rectangle 82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3" name="Rectangle 82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4" name="Rectangle 82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5" name="Rectangle 82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6" name="Rectangle 82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7" name="Rectangle 82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8" name="Rectangle 82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29" name="Rectangle 82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0" name="Rectangle 82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1" name="Rectangle 83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2" name="Rectangle 83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3" name="Rectangle 83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4" name="Rectangle 83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5" name="Rectangle 83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36" name="Rectangle 83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839" name="Gruppieren 907"/>
          <p:cNvGrpSpPr>
            <a:grpSpLocks noChangeAspect="1"/>
          </p:cNvGrpSpPr>
          <p:nvPr/>
        </p:nvGrpSpPr>
        <p:grpSpPr bwMode="gray">
          <a:xfrm>
            <a:off x="5894372" y="3010692"/>
            <a:ext cx="144359" cy="382957"/>
            <a:chOff x="9147423" y="1790700"/>
            <a:chExt cx="725488" cy="1924580"/>
          </a:xfrm>
        </p:grpSpPr>
        <p:sp>
          <p:nvSpPr>
            <p:cNvPr id="84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41" name="Gruppieren 909"/>
            <p:cNvGrpSpPr/>
            <p:nvPr/>
          </p:nvGrpSpPr>
          <p:grpSpPr bwMode="gray">
            <a:xfrm>
              <a:off x="9202985" y="3524780"/>
              <a:ext cx="619125" cy="98426"/>
              <a:chOff x="9202985" y="3100387"/>
              <a:chExt cx="619125" cy="98426"/>
            </a:xfrm>
          </p:grpSpPr>
          <p:sp>
            <p:nvSpPr>
              <p:cNvPr id="859" name="Freeform 85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60" name="Freeform 85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42" name="Gruppieren 910"/>
            <p:cNvGrpSpPr/>
            <p:nvPr/>
          </p:nvGrpSpPr>
          <p:grpSpPr bwMode="gray">
            <a:xfrm>
              <a:off x="9202985" y="1831102"/>
              <a:ext cx="619125" cy="1128528"/>
              <a:chOff x="9202985" y="1831102"/>
              <a:chExt cx="619125" cy="1128528"/>
            </a:xfrm>
          </p:grpSpPr>
          <p:sp>
            <p:nvSpPr>
              <p:cNvPr id="84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4" name="Rectangle 84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5" name="Rectangle 84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6" name="Rectangle 84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7" name="Rectangle 84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8" name="Rectangle 84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49" name="Rectangle 84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0" name="Rectangle 84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1" name="Rectangle 85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2" name="Rectangle 85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3" name="Rectangle 85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4" name="Rectangle 85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5" name="Rectangle 85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6" name="Rectangle 85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7" name="Rectangle 85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58" name="Rectangle 85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861" name="Gruppieren 907"/>
          <p:cNvGrpSpPr>
            <a:grpSpLocks noChangeAspect="1"/>
          </p:cNvGrpSpPr>
          <p:nvPr/>
        </p:nvGrpSpPr>
        <p:grpSpPr bwMode="gray">
          <a:xfrm>
            <a:off x="6703471" y="3460686"/>
            <a:ext cx="144359" cy="382957"/>
            <a:chOff x="9147423" y="1790700"/>
            <a:chExt cx="725488" cy="1924580"/>
          </a:xfrm>
        </p:grpSpPr>
        <p:sp>
          <p:nvSpPr>
            <p:cNvPr id="86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63" name="Gruppieren 909"/>
            <p:cNvGrpSpPr/>
            <p:nvPr/>
          </p:nvGrpSpPr>
          <p:grpSpPr bwMode="gray">
            <a:xfrm>
              <a:off x="9202985" y="3524780"/>
              <a:ext cx="619125" cy="98426"/>
              <a:chOff x="9202985" y="3100387"/>
              <a:chExt cx="619125" cy="98426"/>
            </a:xfrm>
          </p:grpSpPr>
          <p:sp>
            <p:nvSpPr>
              <p:cNvPr id="881" name="Freeform 88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2" name="Freeform 88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64" name="Gruppieren 910"/>
            <p:cNvGrpSpPr/>
            <p:nvPr/>
          </p:nvGrpSpPr>
          <p:grpSpPr bwMode="gray">
            <a:xfrm>
              <a:off x="9202985" y="1831102"/>
              <a:ext cx="619125" cy="1128528"/>
              <a:chOff x="9202985" y="1831102"/>
              <a:chExt cx="619125" cy="1128528"/>
            </a:xfrm>
          </p:grpSpPr>
          <p:sp>
            <p:nvSpPr>
              <p:cNvPr id="86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66" name="Rectangle 86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67" name="Rectangle 86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68" name="Rectangle 86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69" name="Rectangle 86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0" name="Rectangle 86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1" name="Rectangle 87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2" name="Rectangle 87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3" name="Rectangle 87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4" name="Rectangle 87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5" name="Rectangle 87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6" name="Rectangle 87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7" name="Rectangle 87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8" name="Rectangle 87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79" name="Rectangle 87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80" name="Rectangle 87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sp>
        <p:nvSpPr>
          <p:cNvPr id="884" name="Rectangle 883"/>
          <p:cNvSpPr/>
          <p:nvPr/>
        </p:nvSpPr>
        <p:spPr bwMode="gray">
          <a:xfrm>
            <a:off x="4547312" y="4113202"/>
            <a:ext cx="2899509" cy="612084"/>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885" name="Gruppieren 907"/>
          <p:cNvGrpSpPr>
            <a:grpSpLocks noChangeAspect="1"/>
          </p:cNvGrpSpPr>
          <p:nvPr/>
        </p:nvGrpSpPr>
        <p:grpSpPr bwMode="gray">
          <a:xfrm>
            <a:off x="5276110" y="4228845"/>
            <a:ext cx="144359" cy="382957"/>
            <a:chOff x="9147423" y="1790700"/>
            <a:chExt cx="725488" cy="1924580"/>
          </a:xfrm>
        </p:grpSpPr>
        <p:sp>
          <p:nvSpPr>
            <p:cNvPr id="88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887" name="Gruppieren 909"/>
            <p:cNvGrpSpPr/>
            <p:nvPr/>
          </p:nvGrpSpPr>
          <p:grpSpPr bwMode="gray">
            <a:xfrm>
              <a:off x="9202985" y="3524780"/>
              <a:ext cx="619125" cy="98426"/>
              <a:chOff x="9202985" y="3100387"/>
              <a:chExt cx="619125" cy="98426"/>
            </a:xfrm>
          </p:grpSpPr>
          <p:sp>
            <p:nvSpPr>
              <p:cNvPr id="905" name="Freeform 90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6" name="Freeform 90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888" name="Gruppieren 910"/>
            <p:cNvGrpSpPr/>
            <p:nvPr/>
          </p:nvGrpSpPr>
          <p:grpSpPr bwMode="gray">
            <a:xfrm>
              <a:off x="9202985" y="1831102"/>
              <a:ext cx="619125" cy="1128528"/>
              <a:chOff x="9202985" y="1831102"/>
              <a:chExt cx="619125" cy="1128528"/>
            </a:xfrm>
          </p:grpSpPr>
          <p:sp>
            <p:nvSpPr>
              <p:cNvPr id="88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0" name="Rectangle 88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1" name="Rectangle 89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2" name="Rectangle 89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3" name="Rectangle 89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4" name="Rectangle 89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5" name="Rectangle 89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6" name="Rectangle 89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7" name="Rectangle 89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8" name="Rectangle 89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899" name="Rectangle 89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0" name="Rectangle 89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1" name="Rectangle 90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2" name="Rectangle 90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3" name="Rectangle 90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04" name="Rectangle 90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907" name="Gruppieren 907"/>
          <p:cNvGrpSpPr>
            <a:grpSpLocks noChangeAspect="1"/>
          </p:cNvGrpSpPr>
          <p:nvPr/>
        </p:nvGrpSpPr>
        <p:grpSpPr bwMode="gray">
          <a:xfrm>
            <a:off x="5913534" y="4228845"/>
            <a:ext cx="144359" cy="382957"/>
            <a:chOff x="9147423" y="1790700"/>
            <a:chExt cx="725488" cy="1924580"/>
          </a:xfrm>
        </p:grpSpPr>
        <p:sp>
          <p:nvSpPr>
            <p:cNvPr id="90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09" name="Gruppieren 909"/>
            <p:cNvGrpSpPr/>
            <p:nvPr/>
          </p:nvGrpSpPr>
          <p:grpSpPr bwMode="gray">
            <a:xfrm>
              <a:off x="9202985" y="3524780"/>
              <a:ext cx="619125" cy="98426"/>
              <a:chOff x="9202985" y="3100387"/>
              <a:chExt cx="619125" cy="98426"/>
            </a:xfrm>
          </p:grpSpPr>
          <p:sp>
            <p:nvSpPr>
              <p:cNvPr id="927" name="Freeform 92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8" name="Freeform 92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10" name="Gruppieren 910"/>
            <p:cNvGrpSpPr/>
            <p:nvPr/>
          </p:nvGrpSpPr>
          <p:grpSpPr bwMode="gray">
            <a:xfrm>
              <a:off x="9202985" y="1831102"/>
              <a:ext cx="619125" cy="1128528"/>
              <a:chOff x="9202985" y="1831102"/>
              <a:chExt cx="619125" cy="1128528"/>
            </a:xfrm>
          </p:grpSpPr>
          <p:sp>
            <p:nvSpPr>
              <p:cNvPr id="91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2" name="Rectangle 91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3" name="Rectangle 91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4" name="Rectangle 91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5" name="Rectangle 91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6" name="Rectangle 91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7" name="Rectangle 91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8" name="Rectangle 91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19" name="Rectangle 91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0" name="Rectangle 91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1" name="Rectangle 92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2" name="Rectangle 92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3" name="Rectangle 92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4" name="Rectangle 92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5" name="Rectangle 92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26" name="Rectangle 92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929" name="Gruppieren 907"/>
          <p:cNvGrpSpPr>
            <a:grpSpLocks noChangeAspect="1"/>
          </p:cNvGrpSpPr>
          <p:nvPr/>
        </p:nvGrpSpPr>
        <p:grpSpPr bwMode="gray">
          <a:xfrm>
            <a:off x="6554414" y="4228845"/>
            <a:ext cx="144359" cy="382957"/>
            <a:chOff x="9147423" y="1790700"/>
            <a:chExt cx="725488" cy="1924580"/>
          </a:xfrm>
        </p:grpSpPr>
        <p:sp>
          <p:nvSpPr>
            <p:cNvPr id="93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31" name="Gruppieren 909"/>
            <p:cNvGrpSpPr/>
            <p:nvPr/>
          </p:nvGrpSpPr>
          <p:grpSpPr bwMode="gray">
            <a:xfrm>
              <a:off x="9202985" y="3524780"/>
              <a:ext cx="619125" cy="98426"/>
              <a:chOff x="9202985" y="3100387"/>
              <a:chExt cx="619125" cy="98426"/>
            </a:xfrm>
          </p:grpSpPr>
          <p:sp>
            <p:nvSpPr>
              <p:cNvPr id="949" name="Freeform 94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0" name="Freeform 94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32" name="Gruppieren 910"/>
            <p:cNvGrpSpPr/>
            <p:nvPr/>
          </p:nvGrpSpPr>
          <p:grpSpPr bwMode="gray">
            <a:xfrm>
              <a:off x="9202985" y="1831102"/>
              <a:ext cx="619125" cy="1128528"/>
              <a:chOff x="9202985" y="1831102"/>
              <a:chExt cx="619125" cy="1128528"/>
            </a:xfrm>
          </p:grpSpPr>
          <p:sp>
            <p:nvSpPr>
              <p:cNvPr id="93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4" name="Rectangle 93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5" name="Rectangle 93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6" name="Rectangle 93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7" name="Rectangle 93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8" name="Rectangle 93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39" name="Rectangle 93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0" name="Rectangle 93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1" name="Rectangle 94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2" name="Rectangle 94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3" name="Rectangle 94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4" name="Rectangle 94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5" name="Rectangle 94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6" name="Rectangle 94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7" name="Rectangle 94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48" name="Rectangle 94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951" name="Group 950"/>
          <p:cNvGrpSpPr/>
          <p:nvPr/>
        </p:nvGrpSpPr>
        <p:grpSpPr>
          <a:xfrm>
            <a:off x="7034384" y="2374150"/>
            <a:ext cx="187582" cy="234659"/>
            <a:chOff x="3448947" y="2970769"/>
            <a:chExt cx="187582" cy="234659"/>
          </a:xfrm>
        </p:grpSpPr>
        <p:grpSp>
          <p:nvGrpSpPr>
            <p:cNvPr id="952" name="Gruppieren 907"/>
            <p:cNvGrpSpPr>
              <a:grpSpLocks noChangeAspect="1"/>
            </p:cNvGrpSpPr>
            <p:nvPr/>
          </p:nvGrpSpPr>
          <p:grpSpPr bwMode="gray">
            <a:xfrm>
              <a:off x="3448947" y="2970769"/>
              <a:ext cx="88457" cy="234659"/>
              <a:chOff x="9147423" y="1790700"/>
              <a:chExt cx="725488" cy="1924580"/>
            </a:xfrm>
          </p:grpSpPr>
          <p:sp>
            <p:nvSpPr>
              <p:cNvPr id="975"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76" name="Gruppieren 909"/>
              <p:cNvGrpSpPr/>
              <p:nvPr/>
            </p:nvGrpSpPr>
            <p:grpSpPr bwMode="gray">
              <a:xfrm>
                <a:off x="9202985" y="3524780"/>
                <a:ext cx="619125" cy="98426"/>
                <a:chOff x="9202985" y="3100387"/>
                <a:chExt cx="619125" cy="98426"/>
              </a:xfrm>
            </p:grpSpPr>
            <p:sp>
              <p:nvSpPr>
                <p:cNvPr id="994" name="Freeform 993"/>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95" name="Freeform 994"/>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77" name="Gruppieren 910"/>
              <p:cNvGrpSpPr/>
              <p:nvPr/>
            </p:nvGrpSpPr>
            <p:grpSpPr bwMode="gray">
              <a:xfrm>
                <a:off x="9202985" y="1831102"/>
                <a:ext cx="619125" cy="1128528"/>
                <a:chOff x="9202985" y="1831102"/>
                <a:chExt cx="619125" cy="1128528"/>
              </a:xfrm>
            </p:grpSpPr>
            <p:sp>
              <p:nvSpPr>
                <p:cNvPr id="978"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79" name="Rectangle 978"/>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0" name="Rectangle 979"/>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1" name="Rectangle 980"/>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2" name="Rectangle 981"/>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3" name="Rectangle 982"/>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4" name="Rectangle 983"/>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5" name="Rectangle 984"/>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6" name="Rectangle 985"/>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7" name="Rectangle 986"/>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8" name="Rectangle 987"/>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89" name="Rectangle 988"/>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90" name="Rectangle 989"/>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91" name="Rectangle 990"/>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92" name="Rectangle 991"/>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93" name="Rectangle 992"/>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953" name="Gruppieren 907"/>
            <p:cNvGrpSpPr>
              <a:grpSpLocks noChangeAspect="1"/>
            </p:cNvGrpSpPr>
            <p:nvPr/>
          </p:nvGrpSpPr>
          <p:grpSpPr bwMode="gray">
            <a:xfrm>
              <a:off x="3548072" y="2970769"/>
              <a:ext cx="88457" cy="234659"/>
              <a:chOff x="9147423" y="1790700"/>
              <a:chExt cx="725488" cy="1924580"/>
            </a:xfrm>
          </p:grpSpPr>
          <p:sp>
            <p:nvSpPr>
              <p:cNvPr id="954"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955" name="Gruppieren 909"/>
              <p:cNvGrpSpPr/>
              <p:nvPr/>
            </p:nvGrpSpPr>
            <p:grpSpPr bwMode="gray">
              <a:xfrm>
                <a:off x="9202985" y="3524780"/>
                <a:ext cx="619125" cy="98426"/>
                <a:chOff x="9202985" y="3100387"/>
                <a:chExt cx="619125" cy="98426"/>
              </a:xfrm>
            </p:grpSpPr>
            <p:sp>
              <p:nvSpPr>
                <p:cNvPr id="973" name="Freeform 972"/>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74" name="Freeform 973"/>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956" name="Gruppieren 910"/>
              <p:cNvGrpSpPr/>
              <p:nvPr/>
            </p:nvGrpSpPr>
            <p:grpSpPr bwMode="gray">
              <a:xfrm>
                <a:off x="9202985" y="1831102"/>
                <a:ext cx="619125" cy="1128528"/>
                <a:chOff x="9202985" y="1831102"/>
                <a:chExt cx="619125" cy="1128528"/>
              </a:xfrm>
            </p:grpSpPr>
            <p:sp>
              <p:nvSpPr>
                <p:cNvPr id="957"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8" name="Rectangle 957"/>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59" name="Rectangle 958"/>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0" name="Rectangle 959"/>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1" name="Rectangle 960"/>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2" name="Rectangle 961"/>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3" name="Rectangle 962"/>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4" name="Rectangle 963"/>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5" name="Rectangle 964"/>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6" name="Rectangle 965"/>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7" name="Rectangle 966"/>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8" name="Rectangle 967"/>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69" name="Rectangle 968"/>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70" name="Rectangle 969"/>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71" name="Rectangle 970"/>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972" name="Rectangle 971"/>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996" name="Rectangle 995"/>
          <p:cNvSpPr/>
          <p:nvPr/>
        </p:nvSpPr>
        <p:spPr bwMode="gray">
          <a:xfrm>
            <a:off x="6814573" y="2181174"/>
            <a:ext cx="627205" cy="609172"/>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999" name="TextBox 179">
            <a:extLst>
              <a:ext uri="{FF2B5EF4-FFF2-40B4-BE49-F238E27FC236}">
                <a16:creationId xmlns:a16="http://schemas.microsoft.com/office/drawing/2014/main" id="{D49D6942-7907-B941-BC34-C3F55DB292C9}"/>
              </a:ext>
            </a:extLst>
          </p:cNvPr>
          <p:cNvSpPr txBox="1"/>
          <p:nvPr/>
        </p:nvSpPr>
        <p:spPr bwMode="gray">
          <a:xfrm>
            <a:off x="6857175" y="1743361"/>
            <a:ext cx="786273"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Bayer In-House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Medical Coding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Solution</a:t>
            </a:r>
          </a:p>
        </p:txBody>
      </p:sp>
      <p:cxnSp>
        <p:nvCxnSpPr>
          <p:cNvPr id="1000" name="Straight Arrow Connector 999"/>
          <p:cNvCxnSpPr/>
          <p:nvPr/>
        </p:nvCxnSpPr>
        <p:spPr bwMode="gray">
          <a:xfrm>
            <a:off x="5028368" y="2642146"/>
            <a:ext cx="739620" cy="33748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1" name="Straight Arrow Connector 1000"/>
          <p:cNvCxnSpPr/>
          <p:nvPr/>
        </p:nvCxnSpPr>
        <p:spPr bwMode="gray">
          <a:xfrm>
            <a:off x="5613705" y="2652592"/>
            <a:ext cx="294144" cy="27995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2" name="Straight Arrow Connector 1001"/>
          <p:cNvCxnSpPr/>
          <p:nvPr/>
        </p:nvCxnSpPr>
        <p:spPr bwMode="gray">
          <a:xfrm flipH="1">
            <a:off x="6045470" y="2675047"/>
            <a:ext cx="49383" cy="270344"/>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3" name="Straight Arrow Connector 1002"/>
          <p:cNvCxnSpPr/>
          <p:nvPr/>
        </p:nvCxnSpPr>
        <p:spPr bwMode="gray">
          <a:xfrm flipH="1">
            <a:off x="7046127" y="2702865"/>
            <a:ext cx="53616" cy="54629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p:cNvCxnSpPr/>
          <p:nvPr/>
        </p:nvCxnSpPr>
        <p:spPr bwMode="gray">
          <a:xfrm flipH="1">
            <a:off x="5151714" y="3185430"/>
            <a:ext cx="704894" cy="3979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p:cNvCxnSpPr/>
          <p:nvPr/>
        </p:nvCxnSpPr>
        <p:spPr bwMode="gray">
          <a:xfrm>
            <a:off x="6086815" y="3203488"/>
            <a:ext cx="539779" cy="35458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p:cNvCxnSpPr/>
          <p:nvPr/>
        </p:nvCxnSpPr>
        <p:spPr bwMode="gray">
          <a:xfrm>
            <a:off x="5171528" y="3655044"/>
            <a:ext cx="1407360" cy="218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7" name="Straight Arrow Connector 1006"/>
          <p:cNvCxnSpPr/>
          <p:nvPr/>
        </p:nvCxnSpPr>
        <p:spPr bwMode="gray">
          <a:xfrm flipV="1">
            <a:off x="6086815" y="3782081"/>
            <a:ext cx="534427" cy="42195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p:cNvCxnSpPr/>
          <p:nvPr/>
        </p:nvCxnSpPr>
        <p:spPr bwMode="gray">
          <a:xfrm flipV="1">
            <a:off x="6626594" y="3905744"/>
            <a:ext cx="96040" cy="25079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p:cNvCxnSpPr/>
          <p:nvPr/>
        </p:nvCxnSpPr>
        <p:spPr bwMode="gray">
          <a:xfrm flipH="1" flipV="1">
            <a:off x="5044141" y="3901321"/>
            <a:ext cx="200269" cy="23913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0" name="TextBox 179">
            <a:extLst>
              <a:ext uri="{FF2B5EF4-FFF2-40B4-BE49-F238E27FC236}">
                <a16:creationId xmlns:a16="http://schemas.microsoft.com/office/drawing/2014/main" id="{D49D6942-7907-B941-BC34-C3F55DB292C9}"/>
              </a:ext>
            </a:extLst>
          </p:cNvPr>
          <p:cNvSpPr txBox="1"/>
          <p:nvPr/>
        </p:nvSpPr>
        <p:spPr bwMode="gray">
          <a:xfrm>
            <a:off x="6081492" y="4325649"/>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SAS</a:t>
            </a:r>
          </a:p>
        </p:txBody>
      </p:sp>
      <p:sp>
        <p:nvSpPr>
          <p:cNvPr id="1011" name="TextBox 179">
            <a:extLst>
              <a:ext uri="{FF2B5EF4-FFF2-40B4-BE49-F238E27FC236}">
                <a16:creationId xmlns:a16="http://schemas.microsoft.com/office/drawing/2014/main" id="{D49D6942-7907-B941-BC34-C3F55DB292C9}"/>
              </a:ext>
            </a:extLst>
          </p:cNvPr>
          <p:cNvSpPr txBox="1"/>
          <p:nvPr/>
        </p:nvSpPr>
        <p:spPr bwMode="gray">
          <a:xfrm>
            <a:off x="6767530" y="4312345"/>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Fileserver</a:t>
            </a:r>
          </a:p>
        </p:txBody>
      </p:sp>
      <p:sp>
        <p:nvSpPr>
          <p:cNvPr id="1012" name="TextBox 179">
            <a:extLst>
              <a:ext uri="{FF2B5EF4-FFF2-40B4-BE49-F238E27FC236}">
                <a16:creationId xmlns:a16="http://schemas.microsoft.com/office/drawing/2014/main" id="{D49D6942-7907-B941-BC34-C3F55DB292C9}"/>
              </a:ext>
            </a:extLst>
          </p:cNvPr>
          <p:cNvSpPr txBox="1"/>
          <p:nvPr/>
        </p:nvSpPr>
        <p:spPr bwMode="gray">
          <a:xfrm>
            <a:off x="4750115" y="4319586"/>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ARGUS</a:t>
            </a:r>
          </a:p>
        </p:txBody>
      </p:sp>
      <p:sp>
        <p:nvSpPr>
          <p:cNvPr id="1013" name="TextBox 179">
            <a:extLst>
              <a:ext uri="{FF2B5EF4-FFF2-40B4-BE49-F238E27FC236}">
                <a16:creationId xmlns:a16="http://schemas.microsoft.com/office/drawing/2014/main" id="{D49D6942-7907-B941-BC34-C3F55DB292C9}"/>
              </a:ext>
            </a:extLst>
          </p:cNvPr>
          <p:cNvSpPr txBox="1"/>
          <p:nvPr/>
        </p:nvSpPr>
        <p:spPr bwMode="gray">
          <a:xfrm>
            <a:off x="4653796" y="3145374"/>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Application</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14" name="TextBox 179">
            <a:extLst>
              <a:ext uri="{FF2B5EF4-FFF2-40B4-BE49-F238E27FC236}">
                <a16:creationId xmlns:a16="http://schemas.microsoft.com/office/drawing/2014/main" id="{D49D6942-7907-B941-BC34-C3F55DB292C9}"/>
              </a:ext>
            </a:extLst>
          </p:cNvPr>
          <p:cNvSpPr txBox="1"/>
          <p:nvPr/>
        </p:nvSpPr>
        <p:spPr bwMode="gray">
          <a:xfrm>
            <a:off x="6908126" y="3355820"/>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DB</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w</a:t>
            </a:r>
            <a:r>
              <a:rPr kumimoji="0" lang="en-US" sz="800" b="0" i="0" u="none" strike="noStrike" kern="1200" cap="none" spc="0" normalizeH="0" baseline="0" noProof="0" dirty="0" err="1">
                <a:ln>
                  <a:noFill/>
                </a:ln>
                <a:solidFill>
                  <a:srgbClr val="000000"/>
                </a:solidFill>
                <a:effectLst/>
                <a:uLnTx/>
                <a:uFillTx/>
                <a:latin typeface="Arial"/>
                <a:ea typeface="Arial Unicode MS"/>
                <a:cs typeface="Arial"/>
              </a:rPr>
              <a:t>ith</a:t>
            </a:r>
            <a:r>
              <a:rPr kumimoji="0" lang="en-US" sz="800" b="0" i="0" u="none" strike="noStrike" kern="1200" cap="none" spc="0" normalizeH="0" noProof="0" dirty="0">
                <a:ln>
                  <a:noFill/>
                </a:ln>
                <a:solidFill>
                  <a:srgbClr val="000000"/>
                </a:solidFill>
                <a:effectLst/>
                <a:uLnTx/>
                <a:uFillTx/>
                <a:latin typeface="Arial"/>
                <a:ea typeface="Arial Unicode MS"/>
                <a:cs typeface="Arial"/>
              </a:rPr>
              <a:t> EPG</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015" name="TextBox 179">
            <a:extLst>
              <a:ext uri="{FF2B5EF4-FFF2-40B4-BE49-F238E27FC236}">
                <a16:creationId xmlns:a16="http://schemas.microsoft.com/office/drawing/2014/main" id="{D49D6942-7907-B941-BC34-C3F55DB292C9}"/>
              </a:ext>
            </a:extLst>
          </p:cNvPr>
          <p:cNvSpPr txBox="1"/>
          <p:nvPr/>
        </p:nvSpPr>
        <p:spPr bwMode="gray">
          <a:xfrm>
            <a:off x="6086815" y="3056851"/>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Web Server</a:t>
            </a:r>
          </a:p>
        </p:txBody>
      </p:sp>
      <p:grpSp>
        <p:nvGrpSpPr>
          <p:cNvPr id="1016" name="Group 1015"/>
          <p:cNvGrpSpPr/>
          <p:nvPr/>
        </p:nvGrpSpPr>
        <p:grpSpPr>
          <a:xfrm>
            <a:off x="6453589" y="2367387"/>
            <a:ext cx="187583" cy="234659"/>
            <a:chOff x="2502880" y="2960980"/>
            <a:chExt cx="187583" cy="234659"/>
          </a:xfrm>
        </p:grpSpPr>
        <p:grpSp>
          <p:nvGrpSpPr>
            <p:cNvPr id="1017" name="Gruppieren 907"/>
            <p:cNvGrpSpPr>
              <a:grpSpLocks noChangeAspect="1"/>
            </p:cNvGrpSpPr>
            <p:nvPr/>
          </p:nvGrpSpPr>
          <p:grpSpPr bwMode="gray">
            <a:xfrm>
              <a:off x="2502880" y="2960980"/>
              <a:ext cx="88457" cy="234659"/>
              <a:chOff x="9147423" y="1790700"/>
              <a:chExt cx="725488" cy="1924580"/>
            </a:xfrm>
          </p:grpSpPr>
          <p:sp>
            <p:nvSpPr>
              <p:cNvPr id="104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041" name="Gruppieren 909"/>
              <p:cNvGrpSpPr/>
              <p:nvPr/>
            </p:nvGrpSpPr>
            <p:grpSpPr bwMode="gray">
              <a:xfrm>
                <a:off x="9202985" y="3524780"/>
                <a:ext cx="619125" cy="98426"/>
                <a:chOff x="9202985" y="3100387"/>
                <a:chExt cx="619125" cy="98426"/>
              </a:xfrm>
            </p:grpSpPr>
            <p:sp>
              <p:nvSpPr>
                <p:cNvPr id="1059" name="Freeform 105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60" name="Freeform 105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042" name="Gruppieren 910"/>
              <p:cNvGrpSpPr/>
              <p:nvPr/>
            </p:nvGrpSpPr>
            <p:grpSpPr bwMode="gray">
              <a:xfrm>
                <a:off x="9202985" y="1831102"/>
                <a:ext cx="619125" cy="1128528"/>
                <a:chOff x="9202985" y="1831102"/>
                <a:chExt cx="619125" cy="1128528"/>
              </a:xfrm>
            </p:grpSpPr>
            <p:sp>
              <p:nvSpPr>
                <p:cNvPr id="104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4" name="Rectangle 104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5" name="Rectangle 104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6" name="Rectangle 104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7" name="Rectangle 104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8" name="Rectangle 104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49" name="Rectangle 104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0" name="Rectangle 104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1" name="Rectangle 105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2" name="Rectangle 105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3" name="Rectangle 105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4" name="Rectangle 105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5" name="Rectangle 105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6" name="Rectangle 105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7" name="Rectangle 105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58" name="Rectangle 105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018" name="Gruppieren 907"/>
            <p:cNvGrpSpPr>
              <a:grpSpLocks noChangeAspect="1"/>
            </p:cNvGrpSpPr>
            <p:nvPr/>
          </p:nvGrpSpPr>
          <p:grpSpPr bwMode="gray">
            <a:xfrm>
              <a:off x="2602006" y="2960980"/>
              <a:ext cx="88457" cy="234659"/>
              <a:chOff x="9147423" y="1790700"/>
              <a:chExt cx="725488" cy="1924580"/>
            </a:xfrm>
          </p:grpSpPr>
          <p:sp>
            <p:nvSpPr>
              <p:cNvPr id="1019"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020" name="Gruppieren 909"/>
              <p:cNvGrpSpPr/>
              <p:nvPr/>
            </p:nvGrpSpPr>
            <p:grpSpPr bwMode="gray">
              <a:xfrm>
                <a:off x="9202985" y="3524780"/>
                <a:ext cx="619125" cy="98426"/>
                <a:chOff x="9202985" y="3100387"/>
                <a:chExt cx="619125" cy="98426"/>
              </a:xfrm>
            </p:grpSpPr>
            <p:sp>
              <p:nvSpPr>
                <p:cNvPr id="1038" name="Freeform 1037"/>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9" name="Freeform 1038"/>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021" name="Gruppieren 910"/>
              <p:cNvGrpSpPr/>
              <p:nvPr/>
            </p:nvGrpSpPr>
            <p:grpSpPr bwMode="gray">
              <a:xfrm>
                <a:off x="9202985" y="1831102"/>
                <a:ext cx="619125" cy="1128528"/>
                <a:chOff x="9202985" y="1831102"/>
                <a:chExt cx="619125" cy="1128528"/>
              </a:xfrm>
            </p:grpSpPr>
            <p:sp>
              <p:nvSpPr>
                <p:cNvPr id="1022"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3" name="Rectangle 1022"/>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4" name="Rectangle 1023"/>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5" name="Rectangle 1024"/>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6" name="Rectangle 1025"/>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7" name="Rectangle 1026"/>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8" name="Rectangle 1027"/>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29" name="Rectangle 1028"/>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0" name="Rectangle 1029"/>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1" name="Rectangle 1030"/>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2" name="Rectangle 1031"/>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3" name="Rectangle 1032"/>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4" name="Rectangle 1033"/>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5" name="Rectangle 1034"/>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6" name="Rectangle 1035"/>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37" name="Rectangle 1036"/>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061" name="Rectangle 1060"/>
          <p:cNvSpPr/>
          <p:nvPr/>
        </p:nvSpPr>
        <p:spPr bwMode="gray">
          <a:xfrm>
            <a:off x="6367380" y="2182063"/>
            <a:ext cx="360000" cy="611308"/>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062" name="TextBox 179">
            <a:extLst>
              <a:ext uri="{FF2B5EF4-FFF2-40B4-BE49-F238E27FC236}">
                <a16:creationId xmlns:a16="http://schemas.microsoft.com/office/drawing/2014/main" id="{D49D6942-7907-B941-BC34-C3F55DB292C9}"/>
              </a:ext>
            </a:extLst>
          </p:cNvPr>
          <p:cNvSpPr txBox="1"/>
          <p:nvPr/>
        </p:nvSpPr>
        <p:spPr bwMode="gray">
          <a:xfrm>
            <a:off x="6360528" y="2018454"/>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chemeClr val="accent4"/>
                </a:solidFill>
                <a:effectLst/>
                <a:uLnTx/>
                <a:uFillTx/>
                <a:latin typeface="Arial"/>
                <a:ea typeface="Arial Unicode MS"/>
                <a:cs typeface="Arial"/>
              </a:rPr>
              <a:t>WhoDD</a:t>
            </a:r>
            <a:endParaRPr kumimoji="0" lang="en-US" sz="800" b="1" i="0" u="none" strike="noStrike" kern="1200" cap="none" spc="0" normalizeH="0" baseline="0" noProof="0" dirty="0">
              <a:ln>
                <a:noFill/>
              </a:ln>
              <a:solidFill>
                <a:schemeClr val="accent4"/>
              </a:solidFill>
              <a:effectLst/>
              <a:uLnTx/>
              <a:uFillTx/>
              <a:latin typeface="Arial"/>
              <a:ea typeface="Arial Unicode MS"/>
              <a:cs typeface="Arial"/>
            </a:endParaRPr>
          </a:p>
        </p:txBody>
      </p:sp>
      <p:cxnSp>
        <p:nvCxnSpPr>
          <p:cNvPr id="1063" name="Straight Arrow Connector 1062"/>
          <p:cNvCxnSpPr/>
          <p:nvPr/>
        </p:nvCxnSpPr>
        <p:spPr bwMode="gray">
          <a:xfrm>
            <a:off x="6616700" y="2696074"/>
            <a:ext cx="312781" cy="5568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4" name="Group 1063"/>
          <p:cNvGrpSpPr/>
          <p:nvPr/>
        </p:nvGrpSpPr>
        <p:grpSpPr>
          <a:xfrm>
            <a:off x="7578649" y="3033182"/>
            <a:ext cx="187583" cy="234659"/>
            <a:chOff x="2502880" y="2960980"/>
            <a:chExt cx="187583" cy="234659"/>
          </a:xfrm>
        </p:grpSpPr>
        <p:grpSp>
          <p:nvGrpSpPr>
            <p:cNvPr id="1065" name="Gruppieren 907"/>
            <p:cNvGrpSpPr>
              <a:grpSpLocks noChangeAspect="1"/>
            </p:cNvGrpSpPr>
            <p:nvPr/>
          </p:nvGrpSpPr>
          <p:grpSpPr bwMode="gray">
            <a:xfrm>
              <a:off x="2502880" y="2960980"/>
              <a:ext cx="88457" cy="234659"/>
              <a:chOff x="9147423" y="1790700"/>
              <a:chExt cx="725488" cy="1924580"/>
            </a:xfrm>
          </p:grpSpPr>
          <p:sp>
            <p:nvSpPr>
              <p:cNvPr id="108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089" name="Gruppieren 909"/>
              <p:cNvGrpSpPr/>
              <p:nvPr/>
            </p:nvGrpSpPr>
            <p:grpSpPr bwMode="gray">
              <a:xfrm>
                <a:off x="9202985" y="3524780"/>
                <a:ext cx="619125" cy="98426"/>
                <a:chOff x="9202985" y="3100387"/>
                <a:chExt cx="619125" cy="98426"/>
              </a:xfrm>
            </p:grpSpPr>
            <p:sp>
              <p:nvSpPr>
                <p:cNvPr id="1107" name="Freeform 110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8" name="Freeform 110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090" name="Gruppieren 910"/>
              <p:cNvGrpSpPr/>
              <p:nvPr/>
            </p:nvGrpSpPr>
            <p:grpSpPr bwMode="gray">
              <a:xfrm>
                <a:off x="9202985" y="1831102"/>
                <a:ext cx="619125" cy="1128528"/>
                <a:chOff x="9202985" y="1831102"/>
                <a:chExt cx="619125" cy="1128528"/>
              </a:xfrm>
            </p:grpSpPr>
            <p:sp>
              <p:nvSpPr>
                <p:cNvPr id="109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2" name="Rectangle 109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3" name="Rectangle 109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4" name="Rectangle 109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5" name="Rectangle 109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6" name="Rectangle 109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7" name="Rectangle 109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8" name="Rectangle 109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99" name="Rectangle 109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0" name="Rectangle 109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1" name="Rectangle 110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2" name="Rectangle 110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3" name="Rectangle 110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4" name="Rectangle 110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5" name="Rectangle 110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106" name="Rectangle 110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066" name="Gruppieren 907"/>
            <p:cNvGrpSpPr>
              <a:grpSpLocks noChangeAspect="1"/>
            </p:cNvGrpSpPr>
            <p:nvPr/>
          </p:nvGrpSpPr>
          <p:grpSpPr bwMode="gray">
            <a:xfrm>
              <a:off x="2602006" y="2960980"/>
              <a:ext cx="88457" cy="234659"/>
              <a:chOff x="9147423" y="1790700"/>
              <a:chExt cx="725488" cy="1924580"/>
            </a:xfrm>
          </p:grpSpPr>
          <p:sp>
            <p:nvSpPr>
              <p:cNvPr id="1067"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068" name="Gruppieren 909"/>
              <p:cNvGrpSpPr/>
              <p:nvPr/>
            </p:nvGrpSpPr>
            <p:grpSpPr bwMode="gray">
              <a:xfrm>
                <a:off x="9202985" y="3524780"/>
                <a:ext cx="619125" cy="98426"/>
                <a:chOff x="9202985" y="3100387"/>
                <a:chExt cx="619125" cy="98426"/>
              </a:xfrm>
            </p:grpSpPr>
            <p:sp>
              <p:nvSpPr>
                <p:cNvPr id="1086" name="Freeform 1085"/>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7" name="Freeform 1086"/>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069" name="Gruppieren 910"/>
              <p:cNvGrpSpPr/>
              <p:nvPr/>
            </p:nvGrpSpPr>
            <p:grpSpPr bwMode="gray">
              <a:xfrm>
                <a:off x="9202985" y="1831102"/>
                <a:ext cx="619125" cy="1128528"/>
                <a:chOff x="9202985" y="1831102"/>
                <a:chExt cx="619125" cy="1128528"/>
              </a:xfrm>
            </p:grpSpPr>
            <p:sp>
              <p:nvSpPr>
                <p:cNvPr id="1070"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1" name="Rectangle 1070"/>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2" name="Rectangle 1071"/>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3" name="Rectangle 1072"/>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4" name="Rectangle 1073"/>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5" name="Rectangle 1074"/>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6" name="Rectangle 1075"/>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7" name="Rectangle 1076"/>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8" name="Rectangle 1077"/>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79" name="Rectangle 1078"/>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0" name="Rectangle 1079"/>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1" name="Rectangle 1080"/>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2" name="Rectangle 1081"/>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3" name="Rectangle 1082"/>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4" name="Rectangle 1083"/>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085" name="Rectangle 1084"/>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109" name="Rectangle 1108"/>
          <p:cNvSpPr/>
          <p:nvPr/>
        </p:nvSpPr>
        <p:spPr bwMode="gray">
          <a:xfrm>
            <a:off x="7492440" y="2847858"/>
            <a:ext cx="360000" cy="591473"/>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110" name="TextBox 179">
            <a:extLst>
              <a:ext uri="{FF2B5EF4-FFF2-40B4-BE49-F238E27FC236}">
                <a16:creationId xmlns:a16="http://schemas.microsoft.com/office/drawing/2014/main" id="{D49D6942-7907-B941-BC34-C3F55DB292C9}"/>
              </a:ext>
            </a:extLst>
          </p:cNvPr>
          <p:cNvSpPr txBox="1"/>
          <p:nvPr/>
        </p:nvSpPr>
        <p:spPr bwMode="gray">
          <a:xfrm rot="5400000">
            <a:off x="7731285" y="3073275"/>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Illumin.ai</a:t>
            </a:r>
          </a:p>
        </p:txBody>
      </p:sp>
      <p:grpSp>
        <p:nvGrpSpPr>
          <p:cNvPr id="1561" name="Group 1560"/>
          <p:cNvGrpSpPr/>
          <p:nvPr/>
        </p:nvGrpSpPr>
        <p:grpSpPr>
          <a:xfrm>
            <a:off x="8490683" y="1743361"/>
            <a:ext cx="3464735" cy="2981925"/>
            <a:chOff x="4584577" y="2345457"/>
            <a:chExt cx="3464735" cy="2981925"/>
          </a:xfrm>
        </p:grpSpPr>
        <p:sp>
          <p:nvSpPr>
            <p:cNvPr id="1562" name="Rectangle 1561"/>
            <p:cNvSpPr/>
            <p:nvPr/>
          </p:nvSpPr>
          <p:spPr bwMode="gray">
            <a:xfrm>
              <a:off x="4584578" y="2781133"/>
              <a:ext cx="1327896"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1563" name="Computer">
              <a:extLst>
                <a:ext uri="{FF2B5EF4-FFF2-40B4-BE49-F238E27FC236}">
                  <a16:creationId xmlns:a16="http://schemas.microsoft.com/office/drawing/2014/main" id="{AA929F6D-27A4-470D-9176-EE7DF7735DD3}"/>
                </a:ext>
              </a:extLst>
            </p:cNvPr>
            <p:cNvGrpSpPr/>
            <p:nvPr/>
          </p:nvGrpSpPr>
          <p:grpSpPr>
            <a:xfrm>
              <a:off x="4699705" y="2969697"/>
              <a:ext cx="314263" cy="237814"/>
              <a:chOff x="2449092" y="1855816"/>
              <a:chExt cx="391852" cy="296527"/>
            </a:xfrm>
            <a:solidFill>
              <a:schemeClr val="accent1"/>
            </a:solidFill>
          </p:grpSpPr>
          <p:sp>
            <p:nvSpPr>
              <p:cNvPr id="1956" name="Freeform 1955">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7"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8"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9" name="Freeform 1958">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60"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564" name="Computer">
              <a:extLst>
                <a:ext uri="{FF2B5EF4-FFF2-40B4-BE49-F238E27FC236}">
                  <a16:creationId xmlns:a16="http://schemas.microsoft.com/office/drawing/2014/main" id="{AA929F6D-27A4-470D-9176-EE7DF7735DD3}"/>
                </a:ext>
              </a:extLst>
            </p:cNvPr>
            <p:cNvGrpSpPr/>
            <p:nvPr/>
          </p:nvGrpSpPr>
          <p:grpSpPr>
            <a:xfrm>
              <a:off x="5367863" y="2973014"/>
              <a:ext cx="314263" cy="237814"/>
              <a:chOff x="2449092" y="1855816"/>
              <a:chExt cx="391852" cy="296527"/>
            </a:xfrm>
            <a:solidFill>
              <a:schemeClr val="accent1"/>
            </a:solidFill>
          </p:grpSpPr>
          <p:sp>
            <p:nvSpPr>
              <p:cNvPr id="1951" name="Freeform 1950">
                <a:extLst>
                  <a:ext uri="{FF2B5EF4-FFF2-40B4-BE49-F238E27FC236}">
                    <a16:creationId xmlns:a16="http://schemas.microsoft.com/office/drawing/2014/main" id="{62C401F7-7E10-4E2D-9030-6C4B9C00EEA6}"/>
                  </a:ext>
                </a:extLst>
              </p:cNvPr>
              <p:cNvSpPr>
                <a:spLocks/>
              </p:cNvSpPr>
              <p:nvPr/>
            </p:nvSpPr>
            <p:spPr bwMode="gray">
              <a:xfrm>
                <a:off x="2540644" y="2047958"/>
                <a:ext cx="124865" cy="49957"/>
              </a:xfrm>
              <a:custGeom>
                <a:avLst/>
                <a:gdLst>
                  <a:gd name="T0" fmla="*/ 930 w 930"/>
                  <a:gd name="T1" fmla="*/ 268 h 372"/>
                  <a:gd name="T2" fmla="*/ 855 w 930"/>
                  <a:gd name="T3" fmla="*/ 372 h 372"/>
                  <a:gd name="T4" fmla="*/ 75 w 930"/>
                  <a:gd name="T5" fmla="*/ 372 h 372"/>
                  <a:gd name="T6" fmla="*/ 0 w 930"/>
                  <a:gd name="T7" fmla="*/ 268 h 372"/>
                  <a:gd name="T8" fmla="*/ 0 w 930"/>
                  <a:gd name="T9" fmla="*/ 105 h 372"/>
                  <a:gd name="T10" fmla="*/ 75 w 930"/>
                  <a:gd name="T11" fmla="*/ 0 h 372"/>
                  <a:gd name="T12" fmla="*/ 855 w 930"/>
                  <a:gd name="T13" fmla="*/ 0 h 372"/>
                  <a:gd name="T14" fmla="*/ 930 w 930"/>
                  <a:gd name="T15" fmla="*/ 105 h 372"/>
                  <a:gd name="T16" fmla="*/ 930 w 930"/>
                  <a:gd name="T17" fmla="*/ 2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372">
                    <a:moveTo>
                      <a:pt x="930" y="268"/>
                    </a:moveTo>
                    <a:cubicBezTo>
                      <a:pt x="930" y="326"/>
                      <a:pt x="897" y="372"/>
                      <a:pt x="855" y="372"/>
                    </a:cubicBezTo>
                    <a:cubicBezTo>
                      <a:pt x="75" y="372"/>
                      <a:pt x="75" y="372"/>
                      <a:pt x="75" y="372"/>
                    </a:cubicBezTo>
                    <a:cubicBezTo>
                      <a:pt x="34" y="372"/>
                      <a:pt x="0" y="326"/>
                      <a:pt x="0" y="268"/>
                    </a:cubicBezTo>
                    <a:cubicBezTo>
                      <a:pt x="0" y="105"/>
                      <a:pt x="0" y="105"/>
                      <a:pt x="0" y="105"/>
                    </a:cubicBezTo>
                    <a:cubicBezTo>
                      <a:pt x="0" y="47"/>
                      <a:pt x="34" y="0"/>
                      <a:pt x="75" y="0"/>
                    </a:cubicBezTo>
                    <a:cubicBezTo>
                      <a:pt x="855" y="0"/>
                      <a:pt x="855" y="0"/>
                      <a:pt x="855" y="0"/>
                    </a:cubicBezTo>
                    <a:cubicBezTo>
                      <a:pt x="897" y="0"/>
                      <a:pt x="930" y="47"/>
                      <a:pt x="930" y="105"/>
                    </a:cubicBezTo>
                    <a:lnTo>
                      <a:pt x="930" y="268"/>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2" name="Freeform: Shape 329">
                <a:extLst>
                  <a:ext uri="{FF2B5EF4-FFF2-40B4-BE49-F238E27FC236}">
                    <a16:creationId xmlns:a16="http://schemas.microsoft.com/office/drawing/2014/main" id="{48F0DC68-9A8F-43C4-8109-6AF8C4BB4301}"/>
                  </a:ext>
                </a:extLst>
              </p:cNvPr>
              <p:cNvSpPr>
                <a:spLocks/>
              </p:cNvSpPr>
              <p:nvPr/>
            </p:nvSpPr>
            <p:spPr bwMode="gray">
              <a:xfrm>
                <a:off x="2721591" y="1863982"/>
                <a:ext cx="119353" cy="241619"/>
              </a:xfrm>
              <a:custGeom>
                <a:avLst/>
                <a:gdLst>
                  <a:gd name="connsiteX0" fmla="*/ 59677 w 119353"/>
                  <a:gd name="connsiteY0" fmla="*/ 189981 h 241619"/>
                  <a:gd name="connsiteX1" fmla="*/ 48173 w 119353"/>
                  <a:gd name="connsiteY1" fmla="*/ 201630 h 241619"/>
                  <a:gd name="connsiteX2" fmla="*/ 59677 w 119353"/>
                  <a:gd name="connsiteY2" fmla="*/ 213279 h 241619"/>
                  <a:gd name="connsiteX3" fmla="*/ 71181 w 119353"/>
                  <a:gd name="connsiteY3" fmla="*/ 201630 h 241619"/>
                  <a:gd name="connsiteX4" fmla="*/ 59677 w 119353"/>
                  <a:gd name="connsiteY4" fmla="*/ 189981 h 241619"/>
                  <a:gd name="connsiteX5" fmla="*/ 16765 w 119353"/>
                  <a:gd name="connsiteY5" fmla="*/ 33625 h 241619"/>
                  <a:gd name="connsiteX6" fmla="*/ 5752 w 119353"/>
                  <a:gd name="connsiteY6" fmla="*/ 44487 h 241619"/>
                  <a:gd name="connsiteX7" fmla="*/ 16765 w 119353"/>
                  <a:gd name="connsiteY7" fmla="*/ 55482 h 241619"/>
                  <a:gd name="connsiteX8" fmla="*/ 102588 w 119353"/>
                  <a:gd name="connsiteY8" fmla="*/ 55482 h 241619"/>
                  <a:gd name="connsiteX9" fmla="*/ 113601 w 119353"/>
                  <a:gd name="connsiteY9" fmla="*/ 44487 h 241619"/>
                  <a:gd name="connsiteX10" fmla="*/ 102588 w 119353"/>
                  <a:gd name="connsiteY10" fmla="*/ 33625 h 241619"/>
                  <a:gd name="connsiteX11" fmla="*/ 16765 w 119353"/>
                  <a:gd name="connsiteY11" fmla="*/ 33625 h 241619"/>
                  <a:gd name="connsiteX12" fmla="*/ 13963 w 119353"/>
                  <a:gd name="connsiteY12" fmla="*/ 0 h 241619"/>
                  <a:gd name="connsiteX13" fmla="*/ 105391 w 119353"/>
                  <a:gd name="connsiteY13" fmla="*/ 0 h 241619"/>
                  <a:gd name="connsiteX14" fmla="*/ 119353 w 119353"/>
                  <a:gd name="connsiteY14" fmla="*/ 13968 h 241619"/>
                  <a:gd name="connsiteX15" fmla="*/ 119353 w 119353"/>
                  <a:gd name="connsiteY15" fmla="*/ 227517 h 241619"/>
                  <a:gd name="connsiteX16" fmla="*/ 105391 w 119353"/>
                  <a:gd name="connsiteY16" fmla="*/ 241619 h 241619"/>
                  <a:gd name="connsiteX17" fmla="*/ 13963 w 119353"/>
                  <a:gd name="connsiteY17" fmla="*/ 241619 h 241619"/>
                  <a:gd name="connsiteX18" fmla="*/ 0 w 119353"/>
                  <a:gd name="connsiteY18" fmla="*/ 227517 h 241619"/>
                  <a:gd name="connsiteX19" fmla="*/ 0 w 119353"/>
                  <a:gd name="connsiteY19" fmla="*/ 13968 h 241619"/>
                  <a:gd name="connsiteX20" fmla="*/ 13963 w 119353"/>
                  <a:gd name="connsiteY20" fmla="*/ 0 h 2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353" h="241619">
                    <a:moveTo>
                      <a:pt x="59677" y="189981"/>
                    </a:moveTo>
                    <a:cubicBezTo>
                      <a:pt x="53324" y="189981"/>
                      <a:pt x="48173" y="195196"/>
                      <a:pt x="48173" y="201630"/>
                    </a:cubicBezTo>
                    <a:cubicBezTo>
                      <a:pt x="48173" y="208064"/>
                      <a:pt x="53324" y="213279"/>
                      <a:pt x="59677" y="213279"/>
                    </a:cubicBezTo>
                    <a:cubicBezTo>
                      <a:pt x="66030" y="213279"/>
                      <a:pt x="71181" y="208064"/>
                      <a:pt x="71181" y="201630"/>
                    </a:cubicBezTo>
                    <a:cubicBezTo>
                      <a:pt x="71181" y="195196"/>
                      <a:pt x="66030" y="189981"/>
                      <a:pt x="59677" y="189981"/>
                    </a:cubicBezTo>
                    <a:close/>
                    <a:moveTo>
                      <a:pt x="16765" y="33625"/>
                    </a:moveTo>
                    <a:cubicBezTo>
                      <a:pt x="10722" y="33625"/>
                      <a:pt x="5752" y="38452"/>
                      <a:pt x="5752" y="44487"/>
                    </a:cubicBezTo>
                    <a:cubicBezTo>
                      <a:pt x="5752" y="50521"/>
                      <a:pt x="10722" y="55482"/>
                      <a:pt x="16765" y="55482"/>
                    </a:cubicBezTo>
                    <a:cubicBezTo>
                      <a:pt x="16765" y="55482"/>
                      <a:pt x="16765" y="55482"/>
                      <a:pt x="102588" y="55482"/>
                    </a:cubicBezTo>
                    <a:cubicBezTo>
                      <a:pt x="108632" y="55482"/>
                      <a:pt x="113601" y="50521"/>
                      <a:pt x="113601" y="44487"/>
                    </a:cubicBezTo>
                    <a:cubicBezTo>
                      <a:pt x="113601" y="38452"/>
                      <a:pt x="108632" y="33625"/>
                      <a:pt x="102588" y="33625"/>
                    </a:cubicBezTo>
                    <a:cubicBezTo>
                      <a:pt x="102588" y="33625"/>
                      <a:pt x="102588" y="33625"/>
                      <a:pt x="16765" y="33625"/>
                    </a:cubicBezTo>
                    <a:close/>
                    <a:moveTo>
                      <a:pt x="13963" y="0"/>
                    </a:moveTo>
                    <a:cubicBezTo>
                      <a:pt x="105391" y="0"/>
                      <a:pt x="105391" y="0"/>
                      <a:pt x="105391" y="0"/>
                    </a:cubicBezTo>
                    <a:cubicBezTo>
                      <a:pt x="113043" y="0"/>
                      <a:pt x="119353" y="6313"/>
                      <a:pt x="119353" y="13968"/>
                    </a:cubicBezTo>
                    <a:lnTo>
                      <a:pt x="119353" y="227517"/>
                    </a:lnTo>
                    <a:cubicBezTo>
                      <a:pt x="119353" y="235307"/>
                      <a:pt x="113043" y="241619"/>
                      <a:pt x="105391" y="241619"/>
                    </a:cubicBezTo>
                    <a:cubicBezTo>
                      <a:pt x="13963" y="241619"/>
                      <a:pt x="13963" y="241619"/>
                      <a:pt x="13963" y="241619"/>
                    </a:cubicBezTo>
                    <a:cubicBezTo>
                      <a:pt x="6310" y="241619"/>
                      <a:pt x="0" y="235307"/>
                      <a:pt x="0" y="227517"/>
                    </a:cubicBezTo>
                    <a:cubicBezTo>
                      <a:pt x="0" y="13968"/>
                      <a:pt x="0" y="13968"/>
                      <a:pt x="0" y="13968"/>
                    </a:cubicBezTo>
                    <a:cubicBezTo>
                      <a:pt x="0" y="6313"/>
                      <a:pt x="6310" y="0"/>
                      <a:pt x="13963"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3" name="Freeform: Shape 327">
                <a:extLst>
                  <a:ext uri="{FF2B5EF4-FFF2-40B4-BE49-F238E27FC236}">
                    <a16:creationId xmlns:a16="http://schemas.microsoft.com/office/drawing/2014/main" id="{EF4FDD81-5559-4AC2-942E-807492A2542F}"/>
                  </a:ext>
                </a:extLst>
              </p:cNvPr>
              <p:cNvSpPr>
                <a:spLocks/>
              </p:cNvSpPr>
              <p:nvPr/>
            </p:nvSpPr>
            <p:spPr bwMode="gray">
              <a:xfrm>
                <a:off x="2462753" y="1855816"/>
                <a:ext cx="271780" cy="205833"/>
              </a:xfrm>
              <a:custGeom>
                <a:avLst/>
                <a:gdLst>
                  <a:gd name="connsiteX0" fmla="*/ 28434 w 271780"/>
                  <a:gd name="connsiteY0" fmla="*/ 13690 h 205833"/>
                  <a:gd name="connsiteX1" fmla="*/ 17975 w 271780"/>
                  <a:gd name="connsiteY1" fmla="*/ 24164 h 205833"/>
                  <a:gd name="connsiteX2" fmla="*/ 17975 w 271780"/>
                  <a:gd name="connsiteY2" fmla="*/ 181669 h 205833"/>
                  <a:gd name="connsiteX3" fmla="*/ 28434 w 271780"/>
                  <a:gd name="connsiteY3" fmla="*/ 192142 h 205833"/>
                  <a:gd name="connsiteX4" fmla="*/ 243106 w 271780"/>
                  <a:gd name="connsiteY4" fmla="*/ 192142 h 205833"/>
                  <a:gd name="connsiteX5" fmla="*/ 253565 w 271780"/>
                  <a:gd name="connsiteY5" fmla="*/ 181669 h 205833"/>
                  <a:gd name="connsiteX6" fmla="*/ 253565 w 271780"/>
                  <a:gd name="connsiteY6" fmla="*/ 24164 h 205833"/>
                  <a:gd name="connsiteX7" fmla="*/ 243106 w 271780"/>
                  <a:gd name="connsiteY7" fmla="*/ 13690 h 205833"/>
                  <a:gd name="connsiteX8" fmla="*/ 28434 w 271780"/>
                  <a:gd name="connsiteY8" fmla="*/ 13690 h 205833"/>
                  <a:gd name="connsiteX9" fmla="*/ 12067 w 271780"/>
                  <a:gd name="connsiteY9" fmla="*/ 0 h 205833"/>
                  <a:gd name="connsiteX10" fmla="*/ 259713 w 271780"/>
                  <a:gd name="connsiteY10" fmla="*/ 0 h 205833"/>
                  <a:gd name="connsiteX11" fmla="*/ 271780 w 271780"/>
                  <a:gd name="connsiteY11" fmla="*/ 12084 h 205833"/>
                  <a:gd name="connsiteX12" fmla="*/ 271780 w 271780"/>
                  <a:gd name="connsiteY12" fmla="*/ 193883 h 205833"/>
                  <a:gd name="connsiteX13" fmla="*/ 259713 w 271780"/>
                  <a:gd name="connsiteY13" fmla="*/ 205833 h 205833"/>
                  <a:gd name="connsiteX14" fmla="*/ 12067 w 271780"/>
                  <a:gd name="connsiteY14" fmla="*/ 205833 h 205833"/>
                  <a:gd name="connsiteX15" fmla="*/ 0 w 271780"/>
                  <a:gd name="connsiteY15" fmla="*/ 193883 h 205833"/>
                  <a:gd name="connsiteX16" fmla="*/ 0 w 271780"/>
                  <a:gd name="connsiteY16" fmla="*/ 12084 h 205833"/>
                  <a:gd name="connsiteX17" fmla="*/ 12067 w 271780"/>
                  <a:gd name="connsiteY17" fmla="*/ 0 h 2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80" h="205833">
                    <a:moveTo>
                      <a:pt x="28434" y="13690"/>
                    </a:moveTo>
                    <a:cubicBezTo>
                      <a:pt x="22668" y="13690"/>
                      <a:pt x="17975" y="18390"/>
                      <a:pt x="17975" y="24164"/>
                    </a:cubicBezTo>
                    <a:cubicBezTo>
                      <a:pt x="17975" y="24164"/>
                      <a:pt x="17975" y="24164"/>
                      <a:pt x="17975" y="181669"/>
                    </a:cubicBezTo>
                    <a:cubicBezTo>
                      <a:pt x="17975" y="187442"/>
                      <a:pt x="22668" y="192142"/>
                      <a:pt x="28434" y="192142"/>
                    </a:cubicBezTo>
                    <a:cubicBezTo>
                      <a:pt x="28434" y="192142"/>
                      <a:pt x="28434" y="192142"/>
                      <a:pt x="243106" y="192142"/>
                    </a:cubicBezTo>
                    <a:cubicBezTo>
                      <a:pt x="248872" y="192142"/>
                      <a:pt x="253565" y="187442"/>
                      <a:pt x="253565" y="181669"/>
                    </a:cubicBezTo>
                    <a:lnTo>
                      <a:pt x="253565" y="24164"/>
                    </a:lnTo>
                    <a:cubicBezTo>
                      <a:pt x="253565" y="18390"/>
                      <a:pt x="248872" y="13690"/>
                      <a:pt x="243106" y="13690"/>
                    </a:cubicBezTo>
                    <a:cubicBezTo>
                      <a:pt x="243106" y="13690"/>
                      <a:pt x="243106" y="13690"/>
                      <a:pt x="28434" y="13690"/>
                    </a:cubicBezTo>
                    <a:close/>
                    <a:moveTo>
                      <a:pt x="12067" y="0"/>
                    </a:moveTo>
                    <a:cubicBezTo>
                      <a:pt x="259713" y="0"/>
                      <a:pt x="259713" y="0"/>
                      <a:pt x="259713" y="0"/>
                    </a:cubicBezTo>
                    <a:cubicBezTo>
                      <a:pt x="266283" y="0"/>
                      <a:pt x="271780" y="5371"/>
                      <a:pt x="271780" y="12084"/>
                    </a:cubicBezTo>
                    <a:lnTo>
                      <a:pt x="271780" y="193883"/>
                    </a:lnTo>
                    <a:cubicBezTo>
                      <a:pt x="271780" y="200462"/>
                      <a:pt x="266283" y="205833"/>
                      <a:pt x="259713" y="205833"/>
                    </a:cubicBezTo>
                    <a:cubicBezTo>
                      <a:pt x="12067" y="205833"/>
                      <a:pt x="12067" y="205833"/>
                      <a:pt x="12067" y="205833"/>
                    </a:cubicBezTo>
                    <a:cubicBezTo>
                      <a:pt x="5363" y="205833"/>
                      <a:pt x="0" y="200462"/>
                      <a:pt x="0" y="193883"/>
                    </a:cubicBezTo>
                    <a:cubicBezTo>
                      <a:pt x="0" y="12084"/>
                      <a:pt x="0" y="12084"/>
                      <a:pt x="0" y="12084"/>
                    </a:cubicBezTo>
                    <a:cubicBezTo>
                      <a:pt x="0" y="5371"/>
                      <a:pt x="5363" y="0"/>
                      <a:pt x="12067"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4" name="Freeform 1953">
                <a:extLst>
                  <a:ext uri="{FF2B5EF4-FFF2-40B4-BE49-F238E27FC236}">
                    <a16:creationId xmlns:a16="http://schemas.microsoft.com/office/drawing/2014/main" id="{CB197F33-4F5E-4FB3-90D3-ADE518B58567}"/>
                  </a:ext>
                </a:extLst>
              </p:cNvPr>
              <p:cNvSpPr>
                <a:spLocks/>
              </p:cNvSpPr>
              <p:nvPr/>
            </p:nvSpPr>
            <p:spPr bwMode="gray">
              <a:xfrm>
                <a:off x="2449092" y="2134182"/>
                <a:ext cx="300060" cy="13930"/>
              </a:xfrm>
              <a:custGeom>
                <a:avLst/>
                <a:gdLst>
                  <a:gd name="T0" fmla="*/ 2238 w 2238"/>
                  <a:gd name="T1" fmla="*/ 59 h 103"/>
                  <a:gd name="T2" fmla="*/ 2149 w 2238"/>
                  <a:gd name="T3" fmla="*/ 103 h 103"/>
                  <a:gd name="T4" fmla="*/ 90 w 2238"/>
                  <a:gd name="T5" fmla="*/ 103 h 103"/>
                  <a:gd name="T6" fmla="*/ 0 w 2238"/>
                  <a:gd name="T7" fmla="*/ 59 h 103"/>
                  <a:gd name="T8" fmla="*/ 0 w 2238"/>
                  <a:gd name="T9" fmla="*/ 44 h 103"/>
                  <a:gd name="T10" fmla="*/ 90 w 2238"/>
                  <a:gd name="T11" fmla="*/ 0 h 103"/>
                  <a:gd name="T12" fmla="*/ 2149 w 2238"/>
                  <a:gd name="T13" fmla="*/ 0 h 103"/>
                  <a:gd name="T14" fmla="*/ 2238 w 2238"/>
                  <a:gd name="T15" fmla="*/ 44 h 103"/>
                  <a:gd name="T16" fmla="*/ 2238 w 2238"/>
                  <a:gd name="T17"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103">
                    <a:moveTo>
                      <a:pt x="2238" y="59"/>
                    </a:moveTo>
                    <a:cubicBezTo>
                      <a:pt x="2238" y="83"/>
                      <a:pt x="2198" y="103"/>
                      <a:pt x="2149" y="103"/>
                    </a:cubicBezTo>
                    <a:cubicBezTo>
                      <a:pt x="90" y="103"/>
                      <a:pt x="90" y="103"/>
                      <a:pt x="90" y="103"/>
                    </a:cubicBezTo>
                    <a:cubicBezTo>
                      <a:pt x="41" y="103"/>
                      <a:pt x="0" y="83"/>
                      <a:pt x="0" y="59"/>
                    </a:cubicBezTo>
                    <a:cubicBezTo>
                      <a:pt x="0" y="44"/>
                      <a:pt x="0" y="44"/>
                      <a:pt x="0" y="44"/>
                    </a:cubicBezTo>
                    <a:cubicBezTo>
                      <a:pt x="0" y="20"/>
                      <a:pt x="41" y="0"/>
                      <a:pt x="90" y="0"/>
                    </a:cubicBezTo>
                    <a:cubicBezTo>
                      <a:pt x="2149" y="0"/>
                      <a:pt x="2149" y="0"/>
                      <a:pt x="2149" y="0"/>
                    </a:cubicBezTo>
                    <a:cubicBezTo>
                      <a:pt x="2198" y="0"/>
                      <a:pt x="2238" y="20"/>
                      <a:pt x="2238" y="44"/>
                    </a:cubicBezTo>
                    <a:lnTo>
                      <a:pt x="2238" y="59"/>
                    </a:lnTo>
                    <a:close/>
                  </a:path>
                </a:pathLst>
              </a:custGeom>
              <a:grpFill/>
              <a:ln>
                <a:noFill/>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5" name="Freeform: Shape 330">
                <a:extLst>
                  <a:ext uri="{FF2B5EF4-FFF2-40B4-BE49-F238E27FC236}">
                    <a16:creationId xmlns:a16="http://schemas.microsoft.com/office/drawing/2014/main" id="{9D42695E-45FA-4F76-9648-72F443DD3233}"/>
                  </a:ext>
                </a:extLst>
              </p:cNvPr>
              <p:cNvSpPr>
                <a:spLocks/>
              </p:cNvSpPr>
              <p:nvPr/>
            </p:nvSpPr>
            <p:spPr bwMode="gray">
              <a:xfrm>
                <a:off x="2449092" y="2094460"/>
                <a:ext cx="300060" cy="57883"/>
              </a:xfrm>
              <a:custGeom>
                <a:avLst/>
                <a:gdLst>
                  <a:gd name="connsiteX0" fmla="*/ 39626 w 300060"/>
                  <a:gd name="connsiteY0" fmla="*/ 6725 h 57883"/>
                  <a:gd name="connsiteX1" fmla="*/ 28900 w 300060"/>
                  <a:gd name="connsiteY1" fmla="*/ 9276 h 57883"/>
                  <a:gd name="connsiteX2" fmla="*/ 16298 w 300060"/>
                  <a:gd name="connsiteY2" fmla="*/ 47406 h 57883"/>
                  <a:gd name="connsiteX3" fmla="*/ 27024 w 300060"/>
                  <a:gd name="connsiteY3" fmla="*/ 49957 h 57883"/>
                  <a:gd name="connsiteX4" fmla="*/ 273038 w 300060"/>
                  <a:gd name="connsiteY4" fmla="*/ 49957 h 57883"/>
                  <a:gd name="connsiteX5" fmla="*/ 283763 w 300060"/>
                  <a:gd name="connsiteY5" fmla="*/ 47406 h 57883"/>
                  <a:gd name="connsiteX6" fmla="*/ 271161 w 300060"/>
                  <a:gd name="connsiteY6" fmla="*/ 9276 h 57883"/>
                  <a:gd name="connsiteX7" fmla="*/ 260435 w 300060"/>
                  <a:gd name="connsiteY7" fmla="*/ 6725 h 57883"/>
                  <a:gd name="connsiteX8" fmla="*/ 39626 w 300060"/>
                  <a:gd name="connsiteY8" fmla="*/ 6725 h 57883"/>
                  <a:gd name="connsiteX9" fmla="*/ 26279 w 300060"/>
                  <a:gd name="connsiteY9" fmla="*/ 0 h 57883"/>
                  <a:gd name="connsiteX10" fmla="*/ 273916 w 300060"/>
                  <a:gd name="connsiteY10" fmla="*/ 0 h 57883"/>
                  <a:gd name="connsiteX11" fmla="*/ 285982 w 300060"/>
                  <a:gd name="connsiteY11" fmla="*/ 3365 h 57883"/>
                  <a:gd name="connsiteX12" fmla="*/ 300060 w 300060"/>
                  <a:gd name="connsiteY12" fmla="*/ 54518 h 57883"/>
                  <a:gd name="connsiteX13" fmla="*/ 288127 w 300060"/>
                  <a:gd name="connsiteY13" fmla="*/ 57883 h 57883"/>
                  <a:gd name="connsiteX14" fmla="*/ 12067 w 300060"/>
                  <a:gd name="connsiteY14" fmla="*/ 57883 h 57883"/>
                  <a:gd name="connsiteX15" fmla="*/ 0 w 300060"/>
                  <a:gd name="connsiteY15" fmla="*/ 54518 h 57883"/>
                  <a:gd name="connsiteX16" fmla="*/ 14212 w 300060"/>
                  <a:gd name="connsiteY16" fmla="*/ 3365 h 57883"/>
                  <a:gd name="connsiteX17" fmla="*/ 26279 w 300060"/>
                  <a:gd name="connsiteY17" fmla="*/ 0 h 5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060" h="57883">
                    <a:moveTo>
                      <a:pt x="39626" y="6725"/>
                    </a:moveTo>
                    <a:cubicBezTo>
                      <a:pt x="33727" y="6725"/>
                      <a:pt x="28900" y="7799"/>
                      <a:pt x="28900" y="9276"/>
                    </a:cubicBezTo>
                    <a:cubicBezTo>
                      <a:pt x="28900" y="9276"/>
                      <a:pt x="28900" y="9276"/>
                      <a:pt x="16298" y="47406"/>
                    </a:cubicBezTo>
                    <a:cubicBezTo>
                      <a:pt x="16298" y="48883"/>
                      <a:pt x="21125" y="49957"/>
                      <a:pt x="27024" y="49957"/>
                    </a:cubicBezTo>
                    <a:cubicBezTo>
                      <a:pt x="27024" y="49957"/>
                      <a:pt x="27024" y="49957"/>
                      <a:pt x="273038" y="49957"/>
                    </a:cubicBezTo>
                    <a:cubicBezTo>
                      <a:pt x="278937" y="49957"/>
                      <a:pt x="283763" y="48883"/>
                      <a:pt x="283763" y="47406"/>
                    </a:cubicBezTo>
                    <a:lnTo>
                      <a:pt x="271161" y="9276"/>
                    </a:lnTo>
                    <a:cubicBezTo>
                      <a:pt x="271161" y="7799"/>
                      <a:pt x="266334" y="6725"/>
                      <a:pt x="260435" y="6725"/>
                    </a:cubicBezTo>
                    <a:cubicBezTo>
                      <a:pt x="260435" y="6725"/>
                      <a:pt x="260435" y="6725"/>
                      <a:pt x="39626" y="6725"/>
                    </a:cubicBezTo>
                    <a:close/>
                    <a:moveTo>
                      <a:pt x="26279" y="0"/>
                    </a:moveTo>
                    <a:cubicBezTo>
                      <a:pt x="273916" y="0"/>
                      <a:pt x="273916" y="0"/>
                      <a:pt x="273916" y="0"/>
                    </a:cubicBezTo>
                    <a:cubicBezTo>
                      <a:pt x="280619" y="0"/>
                      <a:pt x="285982" y="1481"/>
                      <a:pt x="285982" y="3365"/>
                    </a:cubicBezTo>
                    <a:lnTo>
                      <a:pt x="300060" y="54518"/>
                    </a:lnTo>
                    <a:cubicBezTo>
                      <a:pt x="300060" y="56402"/>
                      <a:pt x="294697" y="57883"/>
                      <a:pt x="288127" y="57883"/>
                    </a:cubicBezTo>
                    <a:cubicBezTo>
                      <a:pt x="12067" y="57883"/>
                      <a:pt x="12067" y="57883"/>
                      <a:pt x="12067" y="57883"/>
                    </a:cubicBezTo>
                    <a:cubicBezTo>
                      <a:pt x="5497" y="57883"/>
                      <a:pt x="0" y="56402"/>
                      <a:pt x="0" y="54518"/>
                    </a:cubicBezTo>
                    <a:cubicBezTo>
                      <a:pt x="14212" y="3365"/>
                      <a:pt x="14212" y="3365"/>
                      <a:pt x="14212" y="3365"/>
                    </a:cubicBezTo>
                    <a:cubicBezTo>
                      <a:pt x="14212" y="1481"/>
                      <a:pt x="19575" y="0"/>
                      <a:pt x="26279" y="0"/>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565" name="Group 1564"/>
            <p:cNvGrpSpPr/>
            <p:nvPr/>
          </p:nvGrpSpPr>
          <p:grpSpPr>
            <a:xfrm>
              <a:off x="6043662" y="2966457"/>
              <a:ext cx="187583" cy="234659"/>
              <a:chOff x="2502880" y="2960980"/>
              <a:chExt cx="187583" cy="234659"/>
            </a:xfrm>
          </p:grpSpPr>
          <p:grpSp>
            <p:nvGrpSpPr>
              <p:cNvPr id="1907" name="Gruppieren 907"/>
              <p:cNvGrpSpPr>
                <a:grpSpLocks noChangeAspect="1"/>
              </p:cNvGrpSpPr>
              <p:nvPr/>
            </p:nvGrpSpPr>
            <p:grpSpPr bwMode="gray">
              <a:xfrm>
                <a:off x="2502880" y="2960980"/>
                <a:ext cx="88457" cy="234659"/>
                <a:chOff x="9147423" y="1790700"/>
                <a:chExt cx="725488" cy="1924580"/>
              </a:xfrm>
            </p:grpSpPr>
            <p:sp>
              <p:nvSpPr>
                <p:cNvPr id="193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931" name="Gruppieren 909"/>
                <p:cNvGrpSpPr/>
                <p:nvPr/>
              </p:nvGrpSpPr>
              <p:grpSpPr bwMode="gray">
                <a:xfrm>
                  <a:off x="9202985" y="3524780"/>
                  <a:ext cx="619125" cy="98426"/>
                  <a:chOff x="9202985" y="3100387"/>
                  <a:chExt cx="619125" cy="98426"/>
                </a:xfrm>
              </p:grpSpPr>
              <p:sp>
                <p:nvSpPr>
                  <p:cNvPr id="1949" name="Freeform 194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50" name="Freeform 194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932" name="Gruppieren 910"/>
                <p:cNvGrpSpPr/>
                <p:nvPr/>
              </p:nvGrpSpPr>
              <p:grpSpPr bwMode="gray">
                <a:xfrm>
                  <a:off x="9202985" y="1831102"/>
                  <a:ext cx="619125" cy="1128528"/>
                  <a:chOff x="9202985" y="1831102"/>
                  <a:chExt cx="619125" cy="1128528"/>
                </a:xfrm>
              </p:grpSpPr>
              <p:sp>
                <p:nvSpPr>
                  <p:cNvPr id="193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4" name="Rectangle 193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5" name="Rectangle 193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6" name="Rectangle 193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7" name="Rectangle 193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8" name="Rectangle 193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39" name="Rectangle 193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0" name="Rectangle 193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1" name="Rectangle 194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2" name="Rectangle 194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3" name="Rectangle 194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4" name="Rectangle 194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5" name="Rectangle 194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6" name="Rectangle 194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7" name="Rectangle 194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48" name="Rectangle 194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908" name="Gruppieren 907"/>
              <p:cNvGrpSpPr>
                <a:grpSpLocks noChangeAspect="1"/>
              </p:cNvGrpSpPr>
              <p:nvPr/>
            </p:nvGrpSpPr>
            <p:grpSpPr bwMode="gray">
              <a:xfrm>
                <a:off x="2602006" y="2960980"/>
                <a:ext cx="88457" cy="234659"/>
                <a:chOff x="9147423" y="1790700"/>
                <a:chExt cx="725488" cy="1924580"/>
              </a:xfrm>
            </p:grpSpPr>
            <p:sp>
              <p:nvSpPr>
                <p:cNvPr id="1909"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910" name="Gruppieren 909"/>
                <p:cNvGrpSpPr/>
                <p:nvPr/>
              </p:nvGrpSpPr>
              <p:grpSpPr bwMode="gray">
                <a:xfrm>
                  <a:off x="9202985" y="3524780"/>
                  <a:ext cx="619125" cy="98426"/>
                  <a:chOff x="9202985" y="3100387"/>
                  <a:chExt cx="619125" cy="98426"/>
                </a:xfrm>
              </p:grpSpPr>
              <p:sp>
                <p:nvSpPr>
                  <p:cNvPr id="1928" name="Freeform 1927"/>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9" name="Freeform 1928"/>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911" name="Gruppieren 910"/>
                <p:cNvGrpSpPr/>
                <p:nvPr/>
              </p:nvGrpSpPr>
              <p:grpSpPr bwMode="gray">
                <a:xfrm>
                  <a:off x="9202985" y="1831102"/>
                  <a:ext cx="619125" cy="1128528"/>
                  <a:chOff x="9202985" y="1831102"/>
                  <a:chExt cx="619125" cy="1128528"/>
                </a:xfrm>
              </p:grpSpPr>
              <p:sp>
                <p:nvSpPr>
                  <p:cNvPr id="1912"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3" name="Rectangle 1912"/>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4" name="Rectangle 1913"/>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5" name="Rectangle 1914"/>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6" name="Rectangle 1915"/>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7" name="Rectangle 1916"/>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8" name="Rectangle 1917"/>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19" name="Rectangle 1918"/>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0" name="Rectangle 1919"/>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1" name="Rectangle 1920"/>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2" name="Rectangle 1921"/>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3" name="Rectangle 1922"/>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4" name="Rectangle 1923"/>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5" name="Rectangle 1924"/>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6" name="Rectangle 1925"/>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27" name="Rectangle 1926"/>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566" name="Rectangle 1565"/>
            <p:cNvSpPr/>
            <p:nvPr/>
          </p:nvSpPr>
          <p:spPr bwMode="gray">
            <a:xfrm>
              <a:off x="5957453" y="2781133"/>
              <a:ext cx="360000" cy="611308"/>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567" name="TextBox 179">
              <a:extLst>
                <a:ext uri="{FF2B5EF4-FFF2-40B4-BE49-F238E27FC236}">
                  <a16:creationId xmlns:a16="http://schemas.microsoft.com/office/drawing/2014/main" id="{D49D6942-7907-B941-BC34-C3F55DB292C9}"/>
                </a:ext>
              </a:extLst>
            </p:cNvPr>
            <p:cNvSpPr txBox="1"/>
            <p:nvPr/>
          </p:nvSpPr>
          <p:spPr bwMode="gray">
            <a:xfrm>
              <a:off x="5937293" y="2623114"/>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Arial"/>
                  <a:ea typeface="Arial Unicode MS"/>
                  <a:cs typeface="Arial"/>
                </a:rPr>
                <a:t>Skytree</a:t>
              </a:r>
              <a:endParaRPr kumimoji="0" lang="en-US" sz="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568" name="Rectangle 1567"/>
            <p:cNvSpPr/>
            <p:nvPr/>
          </p:nvSpPr>
          <p:spPr bwMode="gray">
            <a:xfrm>
              <a:off x="4584577" y="3441414"/>
              <a:ext cx="2899509" cy="1212906"/>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1569" name="Gruppieren 907"/>
            <p:cNvGrpSpPr>
              <a:grpSpLocks noChangeAspect="1"/>
            </p:cNvGrpSpPr>
            <p:nvPr/>
          </p:nvGrpSpPr>
          <p:grpSpPr bwMode="gray">
            <a:xfrm>
              <a:off x="4974744" y="4033388"/>
              <a:ext cx="144359" cy="382957"/>
              <a:chOff x="9147423" y="1790700"/>
              <a:chExt cx="725488" cy="1924580"/>
            </a:xfrm>
          </p:grpSpPr>
          <p:sp>
            <p:nvSpPr>
              <p:cNvPr id="188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887" name="Gruppieren 909"/>
              <p:cNvGrpSpPr/>
              <p:nvPr/>
            </p:nvGrpSpPr>
            <p:grpSpPr bwMode="gray">
              <a:xfrm>
                <a:off x="9202985" y="3524780"/>
                <a:ext cx="619125" cy="98426"/>
                <a:chOff x="9202985" y="3100387"/>
                <a:chExt cx="619125" cy="98426"/>
              </a:xfrm>
            </p:grpSpPr>
            <p:sp>
              <p:nvSpPr>
                <p:cNvPr id="1905" name="Freeform 190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6" name="Freeform 190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888" name="Gruppieren 910"/>
              <p:cNvGrpSpPr/>
              <p:nvPr/>
            </p:nvGrpSpPr>
            <p:grpSpPr bwMode="gray">
              <a:xfrm>
                <a:off x="9202985" y="1831102"/>
                <a:ext cx="619125" cy="1128528"/>
                <a:chOff x="9202985" y="1831102"/>
                <a:chExt cx="619125" cy="1128528"/>
              </a:xfrm>
            </p:grpSpPr>
            <p:sp>
              <p:nvSpPr>
                <p:cNvPr id="188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0" name="Rectangle 188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1" name="Rectangle 189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2" name="Rectangle 189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3" name="Rectangle 189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4" name="Rectangle 189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5" name="Rectangle 189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6" name="Rectangle 189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7" name="Rectangle 189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8" name="Rectangle 189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99" name="Rectangle 189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0" name="Rectangle 189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1" name="Rectangle 190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2" name="Rectangle 190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3" name="Rectangle 190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904" name="Rectangle 190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570" name="Gruppieren 907"/>
            <p:cNvGrpSpPr>
              <a:grpSpLocks noChangeAspect="1"/>
            </p:cNvGrpSpPr>
            <p:nvPr/>
          </p:nvGrpSpPr>
          <p:grpSpPr bwMode="gray">
            <a:xfrm>
              <a:off x="5931638" y="3612788"/>
              <a:ext cx="144359" cy="382957"/>
              <a:chOff x="9147423" y="1790700"/>
              <a:chExt cx="725488" cy="1924580"/>
            </a:xfrm>
          </p:grpSpPr>
          <p:sp>
            <p:nvSpPr>
              <p:cNvPr id="1865"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866" name="Gruppieren 909"/>
              <p:cNvGrpSpPr/>
              <p:nvPr/>
            </p:nvGrpSpPr>
            <p:grpSpPr bwMode="gray">
              <a:xfrm>
                <a:off x="9202985" y="3524780"/>
                <a:ext cx="619125" cy="98426"/>
                <a:chOff x="9202985" y="3100387"/>
                <a:chExt cx="619125" cy="98426"/>
              </a:xfrm>
            </p:grpSpPr>
            <p:sp>
              <p:nvSpPr>
                <p:cNvPr id="1884" name="Freeform 1883"/>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85" name="Freeform 1884"/>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867" name="Gruppieren 910"/>
              <p:cNvGrpSpPr/>
              <p:nvPr/>
            </p:nvGrpSpPr>
            <p:grpSpPr bwMode="gray">
              <a:xfrm>
                <a:off x="9202985" y="1831102"/>
                <a:ext cx="619125" cy="1128528"/>
                <a:chOff x="9202985" y="1831102"/>
                <a:chExt cx="619125" cy="1128528"/>
              </a:xfrm>
            </p:grpSpPr>
            <p:sp>
              <p:nvSpPr>
                <p:cNvPr id="1868"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69" name="Rectangle 1868"/>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0" name="Rectangle 1869"/>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1" name="Rectangle 1870"/>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2" name="Rectangle 1871"/>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3" name="Rectangle 1872"/>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4" name="Rectangle 1873"/>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5" name="Rectangle 1874"/>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6" name="Rectangle 1875"/>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7" name="Rectangle 1876"/>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8" name="Rectangle 1877"/>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79" name="Rectangle 1878"/>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80" name="Rectangle 1879"/>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81" name="Rectangle 1880"/>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82" name="Rectangle 1881"/>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83" name="Rectangle 1882"/>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571" name="Gruppieren 907"/>
            <p:cNvGrpSpPr>
              <a:grpSpLocks noChangeAspect="1"/>
            </p:cNvGrpSpPr>
            <p:nvPr/>
          </p:nvGrpSpPr>
          <p:grpSpPr bwMode="gray">
            <a:xfrm>
              <a:off x="6740737" y="4062782"/>
              <a:ext cx="144359" cy="382957"/>
              <a:chOff x="9147423" y="1790700"/>
              <a:chExt cx="725488" cy="1924580"/>
            </a:xfrm>
          </p:grpSpPr>
          <p:sp>
            <p:nvSpPr>
              <p:cNvPr id="1844"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845" name="Gruppieren 909"/>
              <p:cNvGrpSpPr/>
              <p:nvPr/>
            </p:nvGrpSpPr>
            <p:grpSpPr bwMode="gray">
              <a:xfrm>
                <a:off x="9202985" y="3524780"/>
                <a:ext cx="619125" cy="98426"/>
                <a:chOff x="9202985" y="3100387"/>
                <a:chExt cx="619125" cy="98426"/>
              </a:xfrm>
            </p:grpSpPr>
            <p:sp>
              <p:nvSpPr>
                <p:cNvPr id="1863" name="Freeform 1862"/>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64" name="Freeform 1863"/>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846" name="Gruppieren 910"/>
              <p:cNvGrpSpPr/>
              <p:nvPr/>
            </p:nvGrpSpPr>
            <p:grpSpPr bwMode="gray">
              <a:xfrm>
                <a:off x="9202985" y="1831102"/>
                <a:ext cx="619125" cy="1128528"/>
                <a:chOff x="9202985" y="1831102"/>
                <a:chExt cx="619125" cy="1128528"/>
              </a:xfrm>
            </p:grpSpPr>
            <p:sp>
              <p:nvSpPr>
                <p:cNvPr id="1847"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48" name="Rectangle 1847"/>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49" name="Rectangle 1848"/>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0" name="Rectangle 1849"/>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1" name="Rectangle 1850"/>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2" name="Rectangle 1851"/>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3" name="Rectangle 1852"/>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4" name="Rectangle 1853"/>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5" name="Rectangle 1854"/>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6" name="Rectangle 1855"/>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7" name="Rectangle 1856"/>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8" name="Rectangle 1857"/>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59" name="Rectangle 1858"/>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60" name="Rectangle 1859"/>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61" name="Rectangle 1860"/>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62" name="Rectangle 1861"/>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sp>
          <p:nvSpPr>
            <p:cNvPr id="1572" name="Rectangle 1571"/>
            <p:cNvSpPr/>
            <p:nvPr/>
          </p:nvSpPr>
          <p:spPr bwMode="gray">
            <a:xfrm>
              <a:off x="4584578" y="4715298"/>
              <a:ext cx="2899509" cy="612084"/>
            </a:xfrm>
            <a:prstGeom prst="rect">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grpSp>
          <p:nvGrpSpPr>
            <p:cNvPr id="1573" name="Gruppieren 907"/>
            <p:cNvGrpSpPr>
              <a:grpSpLocks noChangeAspect="1"/>
            </p:cNvGrpSpPr>
            <p:nvPr/>
          </p:nvGrpSpPr>
          <p:grpSpPr bwMode="gray">
            <a:xfrm>
              <a:off x="5313376" y="4830941"/>
              <a:ext cx="144359" cy="382957"/>
              <a:chOff x="9147423" y="1790700"/>
              <a:chExt cx="725488" cy="1924580"/>
            </a:xfrm>
          </p:grpSpPr>
          <p:sp>
            <p:nvSpPr>
              <p:cNvPr id="1823"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824" name="Gruppieren 909"/>
              <p:cNvGrpSpPr/>
              <p:nvPr/>
            </p:nvGrpSpPr>
            <p:grpSpPr bwMode="gray">
              <a:xfrm>
                <a:off x="9202985" y="3524780"/>
                <a:ext cx="619125" cy="98426"/>
                <a:chOff x="9202985" y="3100387"/>
                <a:chExt cx="619125" cy="98426"/>
              </a:xfrm>
            </p:grpSpPr>
            <p:sp>
              <p:nvSpPr>
                <p:cNvPr id="1842" name="Freeform 1841"/>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43" name="Freeform 1842"/>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825" name="Gruppieren 910"/>
              <p:cNvGrpSpPr/>
              <p:nvPr/>
            </p:nvGrpSpPr>
            <p:grpSpPr bwMode="gray">
              <a:xfrm>
                <a:off x="9202985" y="1831102"/>
                <a:ext cx="619125" cy="1128528"/>
                <a:chOff x="9202985" y="1831102"/>
                <a:chExt cx="619125" cy="1128528"/>
              </a:xfrm>
            </p:grpSpPr>
            <p:sp>
              <p:nvSpPr>
                <p:cNvPr id="1826"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27" name="Rectangle 1826"/>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28" name="Rectangle 1827"/>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29" name="Rectangle 1828"/>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0" name="Rectangle 1829"/>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1" name="Rectangle 1830"/>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2" name="Rectangle 1831"/>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3" name="Rectangle 1832"/>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4" name="Rectangle 1833"/>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5" name="Rectangle 1834"/>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6" name="Rectangle 1835"/>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7" name="Rectangle 1836"/>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8" name="Rectangle 1837"/>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39" name="Rectangle 1838"/>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40" name="Rectangle 1839"/>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41" name="Rectangle 1840"/>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574" name="Gruppieren 907"/>
            <p:cNvGrpSpPr>
              <a:grpSpLocks noChangeAspect="1"/>
            </p:cNvGrpSpPr>
            <p:nvPr/>
          </p:nvGrpSpPr>
          <p:grpSpPr bwMode="gray">
            <a:xfrm>
              <a:off x="5950800" y="4830941"/>
              <a:ext cx="144359" cy="382957"/>
              <a:chOff x="9147423" y="1790700"/>
              <a:chExt cx="725488" cy="1924580"/>
            </a:xfrm>
          </p:grpSpPr>
          <p:sp>
            <p:nvSpPr>
              <p:cNvPr id="180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803" name="Gruppieren 909"/>
              <p:cNvGrpSpPr/>
              <p:nvPr/>
            </p:nvGrpSpPr>
            <p:grpSpPr bwMode="gray">
              <a:xfrm>
                <a:off x="9202985" y="3524780"/>
                <a:ext cx="619125" cy="98426"/>
                <a:chOff x="9202985" y="3100387"/>
                <a:chExt cx="619125" cy="98426"/>
              </a:xfrm>
            </p:grpSpPr>
            <p:sp>
              <p:nvSpPr>
                <p:cNvPr id="1821" name="Freeform 182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22" name="Freeform 182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804" name="Gruppieren 910"/>
              <p:cNvGrpSpPr/>
              <p:nvPr/>
            </p:nvGrpSpPr>
            <p:grpSpPr bwMode="gray">
              <a:xfrm>
                <a:off x="9202985" y="1831102"/>
                <a:ext cx="619125" cy="1128528"/>
                <a:chOff x="9202985" y="1831102"/>
                <a:chExt cx="619125" cy="1128528"/>
              </a:xfrm>
            </p:grpSpPr>
            <p:sp>
              <p:nvSpPr>
                <p:cNvPr id="180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06" name="Rectangle 180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07" name="Rectangle 180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08" name="Rectangle 180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09" name="Rectangle 180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0" name="Rectangle 180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1" name="Rectangle 181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2" name="Rectangle 181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3" name="Rectangle 181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4" name="Rectangle 181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5" name="Rectangle 181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6" name="Rectangle 181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7" name="Rectangle 181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8" name="Rectangle 181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19" name="Rectangle 181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20" name="Rectangle 181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575" name="Gruppieren 907"/>
            <p:cNvGrpSpPr>
              <a:grpSpLocks noChangeAspect="1"/>
            </p:cNvGrpSpPr>
            <p:nvPr/>
          </p:nvGrpSpPr>
          <p:grpSpPr bwMode="gray">
            <a:xfrm>
              <a:off x="6591680" y="4830941"/>
              <a:ext cx="144359" cy="382957"/>
              <a:chOff x="9147423" y="1790700"/>
              <a:chExt cx="725488" cy="1924580"/>
            </a:xfrm>
          </p:grpSpPr>
          <p:sp>
            <p:nvSpPr>
              <p:cNvPr id="1781"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782" name="Gruppieren 909"/>
              <p:cNvGrpSpPr/>
              <p:nvPr/>
            </p:nvGrpSpPr>
            <p:grpSpPr bwMode="gray">
              <a:xfrm>
                <a:off x="9202985" y="3524780"/>
                <a:ext cx="619125" cy="98426"/>
                <a:chOff x="9202985" y="3100387"/>
                <a:chExt cx="619125" cy="98426"/>
              </a:xfrm>
            </p:grpSpPr>
            <p:sp>
              <p:nvSpPr>
                <p:cNvPr id="1800" name="Freeform 1799"/>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801" name="Freeform 1800"/>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783" name="Gruppieren 910"/>
              <p:cNvGrpSpPr/>
              <p:nvPr/>
            </p:nvGrpSpPr>
            <p:grpSpPr bwMode="gray">
              <a:xfrm>
                <a:off x="9202985" y="1831102"/>
                <a:ext cx="619125" cy="1128528"/>
                <a:chOff x="9202985" y="1831102"/>
                <a:chExt cx="619125" cy="1128528"/>
              </a:xfrm>
            </p:grpSpPr>
            <p:sp>
              <p:nvSpPr>
                <p:cNvPr id="1784"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5" name="Rectangle 1784"/>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6" name="Rectangle 1785"/>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7" name="Rectangle 1786"/>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8" name="Rectangle 1787"/>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9" name="Rectangle 1788"/>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0" name="Rectangle 1789"/>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1" name="Rectangle 1790"/>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2" name="Rectangle 1791"/>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3" name="Rectangle 1792"/>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4" name="Rectangle 1793"/>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5" name="Rectangle 1794"/>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6" name="Rectangle 1795"/>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7" name="Rectangle 1796"/>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8" name="Rectangle 1797"/>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99" name="Rectangle 1798"/>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576" name="Group 1575"/>
            <p:cNvGrpSpPr/>
            <p:nvPr/>
          </p:nvGrpSpPr>
          <p:grpSpPr>
            <a:xfrm>
              <a:off x="7071650" y="2976246"/>
              <a:ext cx="187582" cy="234659"/>
              <a:chOff x="3448947" y="2970769"/>
              <a:chExt cx="187582" cy="234659"/>
            </a:xfrm>
          </p:grpSpPr>
          <p:grpSp>
            <p:nvGrpSpPr>
              <p:cNvPr id="1737" name="Gruppieren 907"/>
              <p:cNvGrpSpPr>
                <a:grpSpLocks noChangeAspect="1"/>
              </p:cNvGrpSpPr>
              <p:nvPr/>
            </p:nvGrpSpPr>
            <p:grpSpPr bwMode="gray">
              <a:xfrm>
                <a:off x="3448947" y="2970769"/>
                <a:ext cx="88457" cy="234659"/>
                <a:chOff x="9147423" y="1790700"/>
                <a:chExt cx="725488" cy="1924580"/>
              </a:xfrm>
            </p:grpSpPr>
            <p:sp>
              <p:nvSpPr>
                <p:cNvPr id="1760"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761" name="Gruppieren 909"/>
                <p:cNvGrpSpPr/>
                <p:nvPr/>
              </p:nvGrpSpPr>
              <p:grpSpPr bwMode="gray">
                <a:xfrm>
                  <a:off x="9202985" y="3524780"/>
                  <a:ext cx="619125" cy="98426"/>
                  <a:chOff x="9202985" y="3100387"/>
                  <a:chExt cx="619125" cy="98426"/>
                </a:xfrm>
              </p:grpSpPr>
              <p:sp>
                <p:nvSpPr>
                  <p:cNvPr id="1779" name="Freeform 1778"/>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80" name="Freeform 1779"/>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762" name="Gruppieren 910"/>
                <p:cNvGrpSpPr/>
                <p:nvPr/>
              </p:nvGrpSpPr>
              <p:grpSpPr bwMode="gray">
                <a:xfrm>
                  <a:off x="9202985" y="1831102"/>
                  <a:ext cx="619125" cy="1128528"/>
                  <a:chOff x="9202985" y="1831102"/>
                  <a:chExt cx="619125" cy="1128528"/>
                </a:xfrm>
              </p:grpSpPr>
              <p:sp>
                <p:nvSpPr>
                  <p:cNvPr id="1763"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4" name="Rectangle 1763"/>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5" name="Rectangle 1764"/>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6" name="Rectangle 1765"/>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7" name="Rectangle 1766"/>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8" name="Rectangle 1767"/>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69" name="Rectangle 1768"/>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0" name="Rectangle 1769"/>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1" name="Rectangle 1770"/>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2" name="Rectangle 1771"/>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3" name="Rectangle 1772"/>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4" name="Rectangle 1773"/>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5" name="Rectangle 1774"/>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6" name="Rectangle 1775"/>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7" name="Rectangle 1776"/>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78" name="Rectangle 1777"/>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738" name="Gruppieren 907"/>
              <p:cNvGrpSpPr>
                <a:grpSpLocks noChangeAspect="1"/>
              </p:cNvGrpSpPr>
              <p:nvPr/>
            </p:nvGrpSpPr>
            <p:grpSpPr bwMode="gray">
              <a:xfrm>
                <a:off x="3548072" y="2970769"/>
                <a:ext cx="88457" cy="234659"/>
                <a:chOff x="9147423" y="1790700"/>
                <a:chExt cx="725488" cy="1924580"/>
              </a:xfrm>
            </p:grpSpPr>
            <p:sp>
              <p:nvSpPr>
                <p:cNvPr id="1739"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740" name="Gruppieren 909"/>
                <p:cNvGrpSpPr/>
                <p:nvPr/>
              </p:nvGrpSpPr>
              <p:grpSpPr bwMode="gray">
                <a:xfrm>
                  <a:off x="9202985" y="3524780"/>
                  <a:ext cx="619125" cy="98426"/>
                  <a:chOff x="9202985" y="3100387"/>
                  <a:chExt cx="619125" cy="98426"/>
                </a:xfrm>
              </p:grpSpPr>
              <p:sp>
                <p:nvSpPr>
                  <p:cNvPr id="1758" name="Freeform 1757"/>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9" name="Freeform 1758"/>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741" name="Gruppieren 910"/>
                <p:cNvGrpSpPr/>
                <p:nvPr/>
              </p:nvGrpSpPr>
              <p:grpSpPr bwMode="gray">
                <a:xfrm>
                  <a:off x="9202985" y="1831102"/>
                  <a:ext cx="619125" cy="1128528"/>
                  <a:chOff x="9202985" y="1831102"/>
                  <a:chExt cx="619125" cy="1128528"/>
                </a:xfrm>
              </p:grpSpPr>
              <p:sp>
                <p:nvSpPr>
                  <p:cNvPr id="1742"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3" name="Rectangle 1742"/>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4" name="Rectangle 1743"/>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5" name="Rectangle 1744"/>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6" name="Rectangle 1745"/>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7" name="Rectangle 1746"/>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8" name="Rectangle 1747"/>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49" name="Rectangle 1748"/>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0" name="Rectangle 1749"/>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1" name="Rectangle 1750"/>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2" name="Rectangle 1751"/>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3" name="Rectangle 1752"/>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4" name="Rectangle 1753"/>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5" name="Rectangle 1754"/>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6" name="Rectangle 1755"/>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57" name="Rectangle 1756"/>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577" name="Rectangle 1576"/>
            <p:cNvSpPr/>
            <p:nvPr/>
          </p:nvSpPr>
          <p:spPr bwMode="gray">
            <a:xfrm>
              <a:off x="6851839" y="2783270"/>
              <a:ext cx="627205" cy="609172"/>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578" name="TextBox 179">
              <a:extLst>
                <a:ext uri="{FF2B5EF4-FFF2-40B4-BE49-F238E27FC236}">
                  <a16:creationId xmlns:a16="http://schemas.microsoft.com/office/drawing/2014/main" id="{D49D6942-7907-B941-BC34-C3F55DB292C9}"/>
                </a:ext>
              </a:extLst>
            </p:cNvPr>
            <p:cNvSpPr txBox="1"/>
            <p:nvPr/>
          </p:nvSpPr>
          <p:spPr bwMode="gray">
            <a:xfrm>
              <a:off x="6894441" y="2345457"/>
              <a:ext cx="786273"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Bayer In-House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Medical Coding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Solution</a:t>
              </a:r>
            </a:p>
          </p:txBody>
        </p:sp>
        <p:cxnSp>
          <p:nvCxnSpPr>
            <p:cNvPr id="1579" name="Straight Arrow Connector 1578"/>
            <p:cNvCxnSpPr/>
            <p:nvPr/>
          </p:nvCxnSpPr>
          <p:spPr bwMode="gray">
            <a:xfrm>
              <a:off x="5065634" y="3244242"/>
              <a:ext cx="739620" cy="33748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0" name="Straight Arrow Connector 1579"/>
            <p:cNvCxnSpPr/>
            <p:nvPr/>
          </p:nvCxnSpPr>
          <p:spPr bwMode="gray">
            <a:xfrm>
              <a:off x="5650971" y="3254688"/>
              <a:ext cx="294144" cy="27995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1" name="Straight Arrow Connector 1580"/>
            <p:cNvCxnSpPr/>
            <p:nvPr/>
          </p:nvCxnSpPr>
          <p:spPr bwMode="gray">
            <a:xfrm flipH="1">
              <a:off x="6082736" y="3277143"/>
              <a:ext cx="49383" cy="270344"/>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2" name="Straight Arrow Connector 1581"/>
            <p:cNvCxnSpPr/>
            <p:nvPr/>
          </p:nvCxnSpPr>
          <p:spPr bwMode="gray">
            <a:xfrm flipH="1">
              <a:off x="7083393" y="3304961"/>
              <a:ext cx="53616" cy="54629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3" name="Straight Arrow Connector 1582"/>
            <p:cNvCxnSpPr/>
            <p:nvPr/>
          </p:nvCxnSpPr>
          <p:spPr bwMode="gray">
            <a:xfrm flipH="1">
              <a:off x="5188980" y="3787526"/>
              <a:ext cx="704894" cy="3979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4" name="Straight Arrow Connector 1583"/>
            <p:cNvCxnSpPr/>
            <p:nvPr/>
          </p:nvCxnSpPr>
          <p:spPr bwMode="gray">
            <a:xfrm>
              <a:off x="6124081" y="3805584"/>
              <a:ext cx="539779" cy="35458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5" name="Straight Arrow Connector 1584"/>
            <p:cNvCxnSpPr/>
            <p:nvPr/>
          </p:nvCxnSpPr>
          <p:spPr bwMode="gray">
            <a:xfrm>
              <a:off x="5208794" y="4257140"/>
              <a:ext cx="1407360" cy="218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6" name="Straight Arrow Connector 1585"/>
            <p:cNvCxnSpPr/>
            <p:nvPr/>
          </p:nvCxnSpPr>
          <p:spPr bwMode="gray">
            <a:xfrm flipV="1">
              <a:off x="6124081" y="4384177"/>
              <a:ext cx="534427" cy="42195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7" name="Straight Arrow Connector 1586"/>
            <p:cNvCxnSpPr/>
            <p:nvPr/>
          </p:nvCxnSpPr>
          <p:spPr bwMode="gray">
            <a:xfrm flipV="1">
              <a:off x="6663860" y="4507840"/>
              <a:ext cx="96040" cy="25079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8" name="Straight Arrow Connector 1587"/>
            <p:cNvCxnSpPr/>
            <p:nvPr/>
          </p:nvCxnSpPr>
          <p:spPr bwMode="gray">
            <a:xfrm flipH="1" flipV="1">
              <a:off x="5081407" y="4503417"/>
              <a:ext cx="200269" cy="239138"/>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9" name="TextBox 179">
              <a:extLst>
                <a:ext uri="{FF2B5EF4-FFF2-40B4-BE49-F238E27FC236}">
                  <a16:creationId xmlns:a16="http://schemas.microsoft.com/office/drawing/2014/main" id="{D49D6942-7907-B941-BC34-C3F55DB292C9}"/>
                </a:ext>
              </a:extLst>
            </p:cNvPr>
            <p:cNvSpPr txBox="1"/>
            <p:nvPr/>
          </p:nvSpPr>
          <p:spPr bwMode="gray">
            <a:xfrm>
              <a:off x="6118758" y="4927745"/>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SAS</a:t>
              </a:r>
            </a:p>
          </p:txBody>
        </p:sp>
        <p:sp>
          <p:nvSpPr>
            <p:cNvPr id="1590" name="TextBox 179">
              <a:extLst>
                <a:ext uri="{FF2B5EF4-FFF2-40B4-BE49-F238E27FC236}">
                  <a16:creationId xmlns:a16="http://schemas.microsoft.com/office/drawing/2014/main" id="{D49D6942-7907-B941-BC34-C3F55DB292C9}"/>
                </a:ext>
              </a:extLst>
            </p:cNvPr>
            <p:cNvSpPr txBox="1"/>
            <p:nvPr/>
          </p:nvSpPr>
          <p:spPr bwMode="gray">
            <a:xfrm>
              <a:off x="6804796" y="4914441"/>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Fileserver</a:t>
              </a:r>
            </a:p>
          </p:txBody>
        </p:sp>
        <p:sp>
          <p:nvSpPr>
            <p:cNvPr id="1591" name="TextBox 179">
              <a:extLst>
                <a:ext uri="{FF2B5EF4-FFF2-40B4-BE49-F238E27FC236}">
                  <a16:creationId xmlns:a16="http://schemas.microsoft.com/office/drawing/2014/main" id="{D49D6942-7907-B941-BC34-C3F55DB292C9}"/>
                </a:ext>
              </a:extLst>
            </p:cNvPr>
            <p:cNvSpPr txBox="1"/>
            <p:nvPr/>
          </p:nvSpPr>
          <p:spPr bwMode="gray">
            <a:xfrm>
              <a:off x="4787381" y="4921682"/>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ARGUS</a:t>
              </a:r>
            </a:p>
          </p:txBody>
        </p:sp>
        <p:sp>
          <p:nvSpPr>
            <p:cNvPr id="1592" name="TextBox 179">
              <a:extLst>
                <a:ext uri="{FF2B5EF4-FFF2-40B4-BE49-F238E27FC236}">
                  <a16:creationId xmlns:a16="http://schemas.microsoft.com/office/drawing/2014/main" id="{D49D6942-7907-B941-BC34-C3F55DB292C9}"/>
                </a:ext>
              </a:extLst>
            </p:cNvPr>
            <p:cNvSpPr txBox="1"/>
            <p:nvPr/>
          </p:nvSpPr>
          <p:spPr bwMode="gray">
            <a:xfrm>
              <a:off x="4691062" y="3747470"/>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Application</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593" name="TextBox 179">
              <a:extLst>
                <a:ext uri="{FF2B5EF4-FFF2-40B4-BE49-F238E27FC236}">
                  <a16:creationId xmlns:a16="http://schemas.microsoft.com/office/drawing/2014/main" id="{D49D6942-7907-B941-BC34-C3F55DB292C9}"/>
                </a:ext>
              </a:extLst>
            </p:cNvPr>
            <p:cNvSpPr txBox="1"/>
            <p:nvPr/>
          </p:nvSpPr>
          <p:spPr bwMode="gray">
            <a:xfrm>
              <a:off x="6945392" y="3957916"/>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DB</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Server</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Arial"/>
                  <a:ea typeface="Arial Unicode MS"/>
                  <a:cs typeface="Arial"/>
                </a:rPr>
                <a:t>w</a:t>
              </a:r>
              <a:r>
                <a:rPr kumimoji="0" lang="en-US" sz="800" b="0" i="0" u="none" strike="noStrike" kern="1200" cap="none" spc="0" normalizeH="0" baseline="0" noProof="0" dirty="0" err="1">
                  <a:ln>
                    <a:noFill/>
                  </a:ln>
                  <a:solidFill>
                    <a:srgbClr val="000000"/>
                  </a:solidFill>
                  <a:effectLst/>
                  <a:uLnTx/>
                  <a:uFillTx/>
                  <a:latin typeface="Arial"/>
                  <a:ea typeface="Arial Unicode MS"/>
                  <a:cs typeface="Arial"/>
                </a:rPr>
                <a:t>ith</a:t>
              </a:r>
              <a:r>
                <a:rPr kumimoji="0" lang="en-US" sz="800" b="0" i="0" u="none" strike="noStrike" kern="1200" cap="none" spc="0" normalizeH="0" noProof="0" dirty="0">
                  <a:ln>
                    <a:noFill/>
                  </a:ln>
                  <a:solidFill>
                    <a:srgbClr val="000000"/>
                  </a:solidFill>
                  <a:effectLst/>
                  <a:uLnTx/>
                  <a:uFillTx/>
                  <a:latin typeface="Arial"/>
                  <a:ea typeface="Arial Unicode MS"/>
                  <a:cs typeface="Arial"/>
                </a:rPr>
                <a:t> EPG</a:t>
              </a: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594" name="TextBox 179">
              <a:extLst>
                <a:ext uri="{FF2B5EF4-FFF2-40B4-BE49-F238E27FC236}">
                  <a16:creationId xmlns:a16="http://schemas.microsoft.com/office/drawing/2014/main" id="{D49D6942-7907-B941-BC34-C3F55DB292C9}"/>
                </a:ext>
              </a:extLst>
            </p:cNvPr>
            <p:cNvSpPr txBox="1"/>
            <p:nvPr/>
          </p:nvSpPr>
          <p:spPr bwMode="gray">
            <a:xfrm>
              <a:off x="6124081" y="3658947"/>
              <a:ext cx="482782" cy="207146"/>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Arial Unicode MS"/>
                  <a:cs typeface="Arial"/>
                </a:rPr>
                <a:t>MPC Web Server</a:t>
              </a:r>
            </a:p>
          </p:txBody>
        </p:sp>
        <p:grpSp>
          <p:nvGrpSpPr>
            <p:cNvPr id="1595" name="Group 1594"/>
            <p:cNvGrpSpPr/>
            <p:nvPr/>
          </p:nvGrpSpPr>
          <p:grpSpPr>
            <a:xfrm>
              <a:off x="6490855" y="2969483"/>
              <a:ext cx="187583" cy="234659"/>
              <a:chOff x="2502880" y="2960980"/>
              <a:chExt cx="187583" cy="234659"/>
            </a:xfrm>
          </p:grpSpPr>
          <p:grpSp>
            <p:nvGrpSpPr>
              <p:cNvPr id="1693" name="Gruppieren 907"/>
              <p:cNvGrpSpPr>
                <a:grpSpLocks noChangeAspect="1"/>
              </p:cNvGrpSpPr>
              <p:nvPr/>
            </p:nvGrpSpPr>
            <p:grpSpPr bwMode="gray">
              <a:xfrm>
                <a:off x="2502880" y="2960980"/>
                <a:ext cx="88457" cy="234659"/>
                <a:chOff x="9147423" y="1790700"/>
                <a:chExt cx="725488" cy="1924580"/>
              </a:xfrm>
            </p:grpSpPr>
            <p:sp>
              <p:nvSpPr>
                <p:cNvPr id="1716"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717" name="Gruppieren 909"/>
                <p:cNvGrpSpPr/>
                <p:nvPr/>
              </p:nvGrpSpPr>
              <p:grpSpPr bwMode="gray">
                <a:xfrm>
                  <a:off x="9202985" y="3524780"/>
                  <a:ext cx="619125" cy="98426"/>
                  <a:chOff x="9202985" y="3100387"/>
                  <a:chExt cx="619125" cy="98426"/>
                </a:xfrm>
              </p:grpSpPr>
              <p:sp>
                <p:nvSpPr>
                  <p:cNvPr id="1735" name="Freeform 1734"/>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6" name="Freeform 1735"/>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718" name="Gruppieren 910"/>
                <p:cNvGrpSpPr/>
                <p:nvPr/>
              </p:nvGrpSpPr>
              <p:grpSpPr bwMode="gray">
                <a:xfrm>
                  <a:off x="9202985" y="1831102"/>
                  <a:ext cx="619125" cy="1128528"/>
                  <a:chOff x="9202985" y="1831102"/>
                  <a:chExt cx="619125" cy="1128528"/>
                </a:xfrm>
              </p:grpSpPr>
              <p:sp>
                <p:nvSpPr>
                  <p:cNvPr id="1719"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0" name="Rectangle 1719"/>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1" name="Rectangle 1720"/>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2" name="Rectangle 1721"/>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3" name="Rectangle 1722"/>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4" name="Rectangle 1723"/>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5" name="Rectangle 1724"/>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6" name="Rectangle 1725"/>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7" name="Rectangle 1726"/>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8" name="Rectangle 1727"/>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29" name="Rectangle 1728"/>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0" name="Rectangle 1729"/>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1" name="Rectangle 1730"/>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2" name="Rectangle 1731"/>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3" name="Rectangle 1732"/>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34" name="Rectangle 1733"/>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694" name="Gruppieren 907"/>
              <p:cNvGrpSpPr>
                <a:grpSpLocks noChangeAspect="1"/>
              </p:cNvGrpSpPr>
              <p:nvPr/>
            </p:nvGrpSpPr>
            <p:grpSpPr bwMode="gray">
              <a:xfrm>
                <a:off x="2602006" y="2960980"/>
                <a:ext cx="88457" cy="234659"/>
                <a:chOff x="9147423" y="1790700"/>
                <a:chExt cx="725488" cy="1924580"/>
              </a:xfrm>
            </p:grpSpPr>
            <p:sp>
              <p:nvSpPr>
                <p:cNvPr id="1695"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696" name="Gruppieren 909"/>
                <p:cNvGrpSpPr/>
                <p:nvPr/>
              </p:nvGrpSpPr>
              <p:grpSpPr bwMode="gray">
                <a:xfrm>
                  <a:off x="9202985" y="3524780"/>
                  <a:ext cx="619125" cy="98426"/>
                  <a:chOff x="9202985" y="3100387"/>
                  <a:chExt cx="619125" cy="98426"/>
                </a:xfrm>
              </p:grpSpPr>
              <p:sp>
                <p:nvSpPr>
                  <p:cNvPr id="1714" name="Freeform 1713"/>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15" name="Freeform 1714"/>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697" name="Gruppieren 910"/>
                <p:cNvGrpSpPr/>
                <p:nvPr/>
              </p:nvGrpSpPr>
              <p:grpSpPr bwMode="gray">
                <a:xfrm>
                  <a:off x="9202985" y="1831102"/>
                  <a:ext cx="619125" cy="1128528"/>
                  <a:chOff x="9202985" y="1831102"/>
                  <a:chExt cx="619125" cy="1128528"/>
                </a:xfrm>
              </p:grpSpPr>
              <p:sp>
                <p:nvSpPr>
                  <p:cNvPr id="1698"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99" name="Rectangle 1698"/>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0" name="Rectangle 1699"/>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1" name="Rectangle 1700"/>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2" name="Rectangle 1701"/>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3" name="Rectangle 1702"/>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4" name="Rectangle 1703"/>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5" name="Rectangle 1704"/>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6" name="Rectangle 1705"/>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7" name="Rectangle 1706"/>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8" name="Rectangle 1707"/>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09" name="Rectangle 1708"/>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10" name="Rectangle 1709"/>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11" name="Rectangle 1710"/>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12" name="Rectangle 1711"/>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713" name="Rectangle 1712"/>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596" name="Rectangle 1595"/>
            <p:cNvSpPr/>
            <p:nvPr/>
          </p:nvSpPr>
          <p:spPr bwMode="gray">
            <a:xfrm>
              <a:off x="6404646" y="2784159"/>
              <a:ext cx="360000" cy="611308"/>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597" name="TextBox 179">
              <a:extLst>
                <a:ext uri="{FF2B5EF4-FFF2-40B4-BE49-F238E27FC236}">
                  <a16:creationId xmlns:a16="http://schemas.microsoft.com/office/drawing/2014/main" id="{D49D6942-7907-B941-BC34-C3F55DB292C9}"/>
                </a:ext>
              </a:extLst>
            </p:cNvPr>
            <p:cNvSpPr txBox="1"/>
            <p:nvPr/>
          </p:nvSpPr>
          <p:spPr bwMode="gray">
            <a:xfrm>
              <a:off x="6397794" y="2620550"/>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chemeClr val="accent4"/>
                  </a:solidFill>
                  <a:effectLst/>
                  <a:uLnTx/>
                  <a:uFillTx/>
                  <a:latin typeface="Arial"/>
                  <a:ea typeface="Arial Unicode MS"/>
                  <a:cs typeface="Arial"/>
                </a:rPr>
                <a:t>WhoDD</a:t>
              </a:r>
              <a:endParaRPr kumimoji="0" lang="en-US" sz="800" b="1" i="0" u="none" strike="noStrike" kern="1200" cap="none" spc="0" normalizeH="0" baseline="0" noProof="0" dirty="0">
                <a:ln>
                  <a:noFill/>
                </a:ln>
                <a:solidFill>
                  <a:schemeClr val="accent4"/>
                </a:solidFill>
                <a:effectLst/>
                <a:uLnTx/>
                <a:uFillTx/>
                <a:latin typeface="Arial"/>
                <a:ea typeface="Arial Unicode MS"/>
                <a:cs typeface="Arial"/>
              </a:endParaRPr>
            </a:p>
          </p:txBody>
        </p:sp>
        <p:cxnSp>
          <p:nvCxnSpPr>
            <p:cNvPr id="1598" name="Straight Arrow Connector 1597"/>
            <p:cNvCxnSpPr/>
            <p:nvPr/>
          </p:nvCxnSpPr>
          <p:spPr bwMode="gray">
            <a:xfrm>
              <a:off x="6653966" y="3298170"/>
              <a:ext cx="312781" cy="5568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99" name="Group 1598"/>
            <p:cNvGrpSpPr/>
            <p:nvPr/>
          </p:nvGrpSpPr>
          <p:grpSpPr>
            <a:xfrm>
              <a:off x="7615915" y="3635278"/>
              <a:ext cx="187583" cy="234659"/>
              <a:chOff x="2502880" y="2960980"/>
              <a:chExt cx="187583" cy="234659"/>
            </a:xfrm>
          </p:grpSpPr>
          <p:grpSp>
            <p:nvGrpSpPr>
              <p:cNvPr id="1649" name="Gruppieren 907"/>
              <p:cNvGrpSpPr>
                <a:grpSpLocks noChangeAspect="1"/>
              </p:cNvGrpSpPr>
              <p:nvPr/>
            </p:nvGrpSpPr>
            <p:grpSpPr bwMode="gray">
              <a:xfrm>
                <a:off x="2502880" y="2960980"/>
                <a:ext cx="88457" cy="234659"/>
                <a:chOff x="9147423" y="1790700"/>
                <a:chExt cx="725488" cy="1924580"/>
              </a:xfrm>
            </p:grpSpPr>
            <p:sp>
              <p:nvSpPr>
                <p:cNvPr id="1672"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673" name="Gruppieren 909"/>
                <p:cNvGrpSpPr/>
                <p:nvPr/>
              </p:nvGrpSpPr>
              <p:grpSpPr bwMode="gray">
                <a:xfrm>
                  <a:off x="9202985" y="3524780"/>
                  <a:ext cx="619125" cy="98426"/>
                  <a:chOff x="9202985" y="3100387"/>
                  <a:chExt cx="619125" cy="98426"/>
                </a:xfrm>
              </p:grpSpPr>
              <p:sp>
                <p:nvSpPr>
                  <p:cNvPr id="1691" name="Freeform 1690"/>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92" name="Freeform 1691"/>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674" name="Gruppieren 910"/>
                <p:cNvGrpSpPr/>
                <p:nvPr/>
              </p:nvGrpSpPr>
              <p:grpSpPr bwMode="gray">
                <a:xfrm>
                  <a:off x="9202985" y="1831102"/>
                  <a:ext cx="619125" cy="1128528"/>
                  <a:chOff x="9202985" y="1831102"/>
                  <a:chExt cx="619125" cy="1128528"/>
                </a:xfrm>
              </p:grpSpPr>
              <p:sp>
                <p:nvSpPr>
                  <p:cNvPr id="1675"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76" name="Rectangle 1675"/>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77" name="Rectangle 1676"/>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78" name="Rectangle 1677"/>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79" name="Rectangle 1678"/>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0" name="Rectangle 1679"/>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1" name="Rectangle 1680"/>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2" name="Rectangle 1681"/>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3" name="Rectangle 1682"/>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4" name="Rectangle 1683"/>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5" name="Rectangle 1684"/>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6" name="Rectangle 1685"/>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7" name="Rectangle 1686"/>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8" name="Rectangle 1687"/>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89" name="Rectangle 1688"/>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90" name="Rectangle 1689"/>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650" name="Gruppieren 907"/>
              <p:cNvGrpSpPr>
                <a:grpSpLocks noChangeAspect="1"/>
              </p:cNvGrpSpPr>
              <p:nvPr/>
            </p:nvGrpSpPr>
            <p:grpSpPr bwMode="gray">
              <a:xfrm>
                <a:off x="2602006" y="2960980"/>
                <a:ext cx="88457" cy="234659"/>
                <a:chOff x="9147423" y="1790700"/>
                <a:chExt cx="725488" cy="1924580"/>
              </a:xfrm>
            </p:grpSpPr>
            <p:sp>
              <p:nvSpPr>
                <p:cNvPr id="1651"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652" name="Gruppieren 909"/>
                <p:cNvGrpSpPr/>
                <p:nvPr/>
              </p:nvGrpSpPr>
              <p:grpSpPr bwMode="gray">
                <a:xfrm>
                  <a:off x="9202985" y="3524780"/>
                  <a:ext cx="619125" cy="98426"/>
                  <a:chOff x="9202985" y="3100387"/>
                  <a:chExt cx="619125" cy="98426"/>
                </a:xfrm>
              </p:grpSpPr>
              <p:sp>
                <p:nvSpPr>
                  <p:cNvPr id="1670" name="Freeform 1669"/>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71" name="Freeform 1670"/>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653" name="Gruppieren 910"/>
                <p:cNvGrpSpPr/>
                <p:nvPr/>
              </p:nvGrpSpPr>
              <p:grpSpPr bwMode="gray">
                <a:xfrm>
                  <a:off x="9202985" y="1831102"/>
                  <a:ext cx="619125" cy="1128528"/>
                  <a:chOff x="9202985" y="1831102"/>
                  <a:chExt cx="619125" cy="1128528"/>
                </a:xfrm>
              </p:grpSpPr>
              <p:sp>
                <p:nvSpPr>
                  <p:cNvPr id="1654"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55" name="Rectangle 1654"/>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56" name="Rectangle 1655"/>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57" name="Rectangle 1656"/>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58" name="Rectangle 1657"/>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59" name="Rectangle 1658"/>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0" name="Rectangle 1659"/>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1" name="Rectangle 1660"/>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2" name="Rectangle 1661"/>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3" name="Rectangle 1662"/>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4" name="Rectangle 1663"/>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5" name="Rectangle 1664"/>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6" name="Rectangle 1665"/>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7" name="Rectangle 1666"/>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8" name="Rectangle 1667"/>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69" name="Rectangle 1668"/>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600" name="Rectangle 1599"/>
            <p:cNvSpPr/>
            <p:nvPr/>
          </p:nvSpPr>
          <p:spPr bwMode="gray">
            <a:xfrm>
              <a:off x="7529706" y="3449954"/>
              <a:ext cx="360000" cy="591473"/>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601" name="TextBox 179">
              <a:extLst>
                <a:ext uri="{FF2B5EF4-FFF2-40B4-BE49-F238E27FC236}">
                  <a16:creationId xmlns:a16="http://schemas.microsoft.com/office/drawing/2014/main" id="{D49D6942-7907-B941-BC34-C3F55DB292C9}"/>
                </a:ext>
              </a:extLst>
            </p:cNvPr>
            <p:cNvSpPr txBox="1"/>
            <p:nvPr/>
          </p:nvSpPr>
          <p:spPr bwMode="gray">
            <a:xfrm rot="5400000">
              <a:off x="7768551" y="3675371"/>
              <a:ext cx="414728" cy="146794"/>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2"/>
                  </a:solidFill>
                  <a:effectLst/>
                  <a:uLnTx/>
                  <a:uFillTx/>
                  <a:latin typeface="Arial"/>
                  <a:ea typeface="Arial Unicode MS"/>
                  <a:cs typeface="Arial"/>
                </a:rPr>
                <a:t>Illumin.ai</a:t>
              </a:r>
            </a:p>
          </p:txBody>
        </p:sp>
        <p:grpSp>
          <p:nvGrpSpPr>
            <p:cNvPr id="1602" name="Group 1601"/>
            <p:cNvGrpSpPr/>
            <p:nvPr/>
          </p:nvGrpSpPr>
          <p:grpSpPr>
            <a:xfrm>
              <a:off x="7620408" y="4248171"/>
              <a:ext cx="187583" cy="234659"/>
              <a:chOff x="2502880" y="2960980"/>
              <a:chExt cx="187583" cy="234659"/>
            </a:xfrm>
          </p:grpSpPr>
          <p:grpSp>
            <p:nvGrpSpPr>
              <p:cNvPr id="1605" name="Gruppieren 907"/>
              <p:cNvGrpSpPr>
                <a:grpSpLocks noChangeAspect="1"/>
              </p:cNvGrpSpPr>
              <p:nvPr/>
            </p:nvGrpSpPr>
            <p:grpSpPr bwMode="gray">
              <a:xfrm>
                <a:off x="2502880" y="2960980"/>
                <a:ext cx="88457" cy="234659"/>
                <a:chOff x="9147423" y="1790700"/>
                <a:chExt cx="725488" cy="1924580"/>
              </a:xfrm>
            </p:grpSpPr>
            <p:sp>
              <p:nvSpPr>
                <p:cNvPr id="1628"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629" name="Gruppieren 909"/>
                <p:cNvGrpSpPr/>
                <p:nvPr/>
              </p:nvGrpSpPr>
              <p:grpSpPr bwMode="gray">
                <a:xfrm>
                  <a:off x="9202985" y="3524780"/>
                  <a:ext cx="619125" cy="98426"/>
                  <a:chOff x="9202985" y="3100387"/>
                  <a:chExt cx="619125" cy="98426"/>
                </a:xfrm>
              </p:grpSpPr>
              <p:sp>
                <p:nvSpPr>
                  <p:cNvPr id="1647" name="Freeform 1646"/>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8" name="Freeform 1647"/>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630" name="Gruppieren 910"/>
                <p:cNvGrpSpPr/>
                <p:nvPr/>
              </p:nvGrpSpPr>
              <p:grpSpPr bwMode="gray">
                <a:xfrm>
                  <a:off x="9202985" y="1831102"/>
                  <a:ext cx="619125" cy="1128528"/>
                  <a:chOff x="9202985" y="1831102"/>
                  <a:chExt cx="619125" cy="1128528"/>
                </a:xfrm>
              </p:grpSpPr>
              <p:sp>
                <p:nvSpPr>
                  <p:cNvPr id="1631"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2" name="Rectangle 1631"/>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3" name="Rectangle 1632"/>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4" name="Rectangle 1633"/>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5" name="Rectangle 1634"/>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6" name="Rectangle 1635"/>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7" name="Rectangle 1636"/>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8" name="Rectangle 1637"/>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39" name="Rectangle 1638"/>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0" name="Rectangle 1639"/>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1" name="Rectangle 1640"/>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2" name="Rectangle 1641"/>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3" name="Rectangle 1642"/>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4" name="Rectangle 1643"/>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5" name="Rectangle 1644"/>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46" name="Rectangle 1645"/>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nvGrpSpPr>
              <p:cNvPr id="1606" name="Gruppieren 907"/>
              <p:cNvGrpSpPr>
                <a:grpSpLocks noChangeAspect="1"/>
              </p:cNvGrpSpPr>
              <p:nvPr/>
            </p:nvGrpSpPr>
            <p:grpSpPr bwMode="gray">
              <a:xfrm>
                <a:off x="2602006" y="2960980"/>
                <a:ext cx="88457" cy="234659"/>
                <a:chOff x="9147423" y="1790700"/>
                <a:chExt cx="725488" cy="1924580"/>
              </a:xfrm>
            </p:grpSpPr>
            <p:sp>
              <p:nvSpPr>
                <p:cNvPr id="1607" name="Abgerundetes Rechteck 908"/>
                <p:cNvSpPr/>
                <p:nvPr/>
              </p:nvSpPr>
              <p:spPr bwMode="gray">
                <a:xfrm>
                  <a:off x="9147423" y="1790700"/>
                  <a:ext cx="725488" cy="1924580"/>
                </a:xfrm>
                <a:prstGeom prst="roundRect">
                  <a:avLst>
                    <a:gd name="adj" fmla="val 6820"/>
                  </a:avLst>
                </a:prstGeom>
                <a:solidFill>
                  <a:srgbClr val="C6C6C6"/>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1608" name="Gruppieren 909"/>
                <p:cNvGrpSpPr/>
                <p:nvPr/>
              </p:nvGrpSpPr>
              <p:grpSpPr bwMode="gray">
                <a:xfrm>
                  <a:off x="9202985" y="3524780"/>
                  <a:ext cx="619125" cy="98426"/>
                  <a:chOff x="9202985" y="3100387"/>
                  <a:chExt cx="619125" cy="98426"/>
                </a:xfrm>
              </p:grpSpPr>
              <p:sp>
                <p:nvSpPr>
                  <p:cNvPr id="1626" name="Freeform 1625"/>
                  <p:cNvSpPr>
                    <a:spLocks/>
                  </p:cNvSpPr>
                  <p:nvPr/>
                </p:nvSpPr>
                <p:spPr bwMode="gray">
                  <a:xfrm>
                    <a:off x="9202985" y="3149600"/>
                    <a:ext cx="619125" cy="49213"/>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7" name="Freeform 1626"/>
                  <p:cNvSpPr>
                    <a:spLocks/>
                  </p:cNvSpPr>
                  <p:nvPr/>
                </p:nvSpPr>
                <p:spPr bwMode="gray">
                  <a:xfrm>
                    <a:off x="9202985" y="3100387"/>
                    <a:ext cx="619125" cy="4921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nvGrpSpPr>
                <p:cNvPr id="1609" name="Gruppieren 910"/>
                <p:cNvGrpSpPr/>
                <p:nvPr/>
              </p:nvGrpSpPr>
              <p:grpSpPr bwMode="gray">
                <a:xfrm>
                  <a:off x="9202985" y="1831102"/>
                  <a:ext cx="619125" cy="1128528"/>
                  <a:chOff x="9202985" y="1831102"/>
                  <a:chExt cx="619125" cy="1128528"/>
                </a:xfrm>
              </p:grpSpPr>
              <p:sp>
                <p:nvSpPr>
                  <p:cNvPr id="1610" name="Abgerundetes Rechteck 911"/>
                  <p:cNvSpPr/>
                  <p:nvPr/>
                </p:nvSpPr>
                <p:spPr bwMode="gray">
                  <a:xfrm>
                    <a:off x="9202985" y="1831102"/>
                    <a:ext cx="619125" cy="1128528"/>
                  </a:xfrm>
                  <a:prstGeom prst="roundRect">
                    <a:avLst>
                      <a:gd name="adj" fmla="val 6820"/>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1" name="Rectangle 1610"/>
                  <p:cNvSpPr>
                    <a:spLocks noChangeArrowheads="1"/>
                  </p:cNvSpPr>
                  <p:nvPr/>
                </p:nvSpPr>
                <p:spPr bwMode="gray">
                  <a:xfrm>
                    <a:off x="9215156" y="1908705"/>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2" name="Rectangle 1611"/>
                  <p:cNvSpPr>
                    <a:spLocks noChangeArrowheads="1"/>
                  </p:cNvSpPr>
                  <p:nvPr/>
                </p:nvSpPr>
                <p:spPr bwMode="gray">
                  <a:xfrm>
                    <a:off x="9215156" y="210396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3" name="Rectangle 1612"/>
                  <p:cNvSpPr>
                    <a:spLocks noChangeArrowheads="1"/>
                  </p:cNvSpPr>
                  <p:nvPr/>
                </p:nvSpPr>
                <p:spPr bwMode="gray">
                  <a:xfrm>
                    <a:off x="9683468" y="2230968"/>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4" name="Rectangle 1613"/>
                  <p:cNvSpPr>
                    <a:spLocks noChangeArrowheads="1"/>
                  </p:cNvSpPr>
                  <p:nvPr/>
                </p:nvSpPr>
                <p:spPr bwMode="gray">
                  <a:xfrm>
                    <a:off x="9243731" y="213413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5" name="Rectangle 1614"/>
                  <p:cNvSpPr>
                    <a:spLocks noChangeArrowheads="1"/>
                  </p:cNvSpPr>
                  <p:nvPr/>
                </p:nvSpPr>
                <p:spPr bwMode="gray">
                  <a:xfrm>
                    <a:off x="9683468" y="2037293"/>
                    <a:ext cx="95250" cy="26988"/>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6" name="Rectangle 1615"/>
                  <p:cNvSpPr>
                    <a:spLocks noChangeArrowheads="1"/>
                  </p:cNvSpPr>
                  <p:nvPr/>
                </p:nvSpPr>
                <p:spPr bwMode="gray">
                  <a:xfrm>
                    <a:off x="9243731" y="1935693"/>
                    <a:ext cx="534988" cy="79375"/>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7" name="Rectangle 1616"/>
                  <p:cNvSpPr>
                    <a:spLocks noChangeArrowheads="1"/>
                  </p:cNvSpPr>
                  <p:nvPr/>
                </p:nvSpPr>
                <p:spPr bwMode="gray">
                  <a:xfrm>
                    <a:off x="9215156" y="2300818"/>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8" name="Rectangle 1617"/>
                  <p:cNvSpPr>
                    <a:spLocks noChangeArrowheads="1"/>
                  </p:cNvSpPr>
                  <p:nvPr/>
                </p:nvSpPr>
                <p:spPr bwMode="gray">
                  <a:xfrm>
                    <a:off x="9683468" y="2427818"/>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19" name="Rectangle 1618"/>
                  <p:cNvSpPr>
                    <a:spLocks noChangeArrowheads="1"/>
                  </p:cNvSpPr>
                  <p:nvPr/>
                </p:nvSpPr>
                <p:spPr bwMode="gray">
                  <a:xfrm>
                    <a:off x="9243731" y="2330980"/>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0" name="Rectangle 1619"/>
                  <p:cNvSpPr>
                    <a:spLocks noChangeArrowheads="1"/>
                  </p:cNvSpPr>
                  <p:nvPr/>
                </p:nvSpPr>
                <p:spPr bwMode="gray">
                  <a:xfrm>
                    <a:off x="9215156" y="249449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1" name="Rectangle 1620"/>
                  <p:cNvSpPr>
                    <a:spLocks noChangeArrowheads="1"/>
                  </p:cNvSpPr>
                  <p:nvPr/>
                </p:nvSpPr>
                <p:spPr bwMode="gray">
                  <a:xfrm>
                    <a:off x="9683468" y="2621493"/>
                    <a:ext cx="95250" cy="28575"/>
                  </a:xfrm>
                  <a:prstGeom prst="rect">
                    <a:avLst/>
                  </a:prstGeom>
                  <a:solidFill>
                    <a:schemeClr val="accent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2" name="Rectangle 1621"/>
                  <p:cNvSpPr>
                    <a:spLocks noChangeArrowheads="1"/>
                  </p:cNvSpPr>
                  <p:nvPr/>
                </p:nvSpPr>
                <p:spPr bwMode="gray">
                  <a:xfrm>
                    <a:off x="9243731" y="252465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3" name="Rectangle 1622"/>
                  <p:cNvSpPr>
                    <a:spLocks noChangeArrowheads="1"/>
                  </p:cNvSpPr>
                  <p:nvPr/>
                </p:nvSpPr>
                <p:spPr bwMode="gray">
                  <a:xfrm>
                    <a:off x="9215156" y="2691343"/>
                    <a:ext cx="595313" cy="185738"/>
                  </a:xfrm>
                  <a:prstGeom prst="rect">
                    <a:avLst/>
                  </a:prstGeom>
                  <a:solidFill>
                    <a:srgbClr val="0061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4" name="Rectangle 1623"/>
                  <p:cNvSpPr>
                    <a:spLocks noChangeArrowheads="1"/>
                  </p:cNvSpPr>
                  <p:nvPr/>
                </p:nvSpPr>
                <p:spPr bwMode="gray">
                  <a:xfrm>
                    <a:off x="9683468" y="2818343"/>
                    <a:ext cx="95250" cy="28575"/>
                  </a:xfrm>
                  <a:prstGeom prst="rect">
                    <a:avLst/>
                  </a:prstGeom>
                  <a:solidFill>
                    <a:schemeClr val="accent2"/>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sp>
                <p:nvSpPr>
                  <p:cNvPr id="1625" name="Rectangle 1624"/>
                  <p:cNvSpPr>
                    <a:spLocks noChangeArrowheads="1"/>
                  </p:cNvSpPr>
                  <p:nvPr/>
                </p:nvSpPr>
                <p:spPr bwMode="gray">
                  <a:xfrm>
                    <a:off x="9243731" y="2721505"/>
                    <a:ext cx="534988" cy="76200"/>
                  </a:xfrm>
                  <a:prstGeom prst="rect">
                    <a:avLst/>
                  </a:prstGeom>
                  <a:solidFill>
                    <a:srgbClr val="0091DF"/>
                  </a:solidFill>
                  <a:ln w="9525">
                    <a:solidFill>
                      <a:schemeClr val="tx1"/>
                    </a:solidFill>
                    <a:miter lim="800000"/>
                    <a:headEnd/>
                    <a:tailEnd/>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grpSp>
        <p:sp>
          <p:nvSpPr>
            <p:cNvPr id="1603" name="Rectangle 1602"/>
            <p:cNvSpPr/>
            <p:nvPr/>
          </p:nvSpPr>
          <p:spPr bwMode="gray">
            <a:xfrm>
              <a:off x="7529706" y="4062847"/>
              <a:ext cx="360000" cy="591473"/>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400" b="0" i="0" u="none" baseline="0" dirty="0">
                <a:solidFill>
                  <a:srgbClr val="FFFFFF"/>
                </a:solidFill>
                <a:latin typeface="Arial" panose="020B0604020202020204" pitchFamily="34" charset="0"/>
              </a:endParaRPr>
            </a:p>
          </p:txBody>
        </p:sp>
        <p:sp>
          <p:nvSpPr>
            <p:cNvPr id="1604" name="TextBox 179">
              <a:extLst>
                <a:ext uri="{FF2B5EF4-FFF2-40B4-BE49-F238E27FC236}">
                  <a16:creationId xmlns:a16="http://schemas.microsoft.com/office/drawing/2014/main" id="{D49D6942-7907-B941-BC34-C3F55DB292C9}"/>
                </a:ext>
              </a:extLst>
            </p:cNvPr>
            <p:cNvSpPr txBox="1"/>
            <p:nvPr/>
          </p:nvSpPr>
          <p:spPr bwMode="gray">
            <a:xfrm rot="5400000">
              <a:off x="7736269" y="4240384"/>
              <a:ext cx="470972" cy="155113"/>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4"/>
                  </a:solidFill>
                  <a:effectLst/>
                  <a:uLnTx/>
                  <a:uFillTx/>
                  <a:latin typeface="Arial"/>
                  <a:ea typeface="Arial Unicode MS"/>
                  <a:cs typeface="Arial"/>
                </a:rPr>
                <a:t>IBM Watson</a:t>
              </a:r>
            </a:p>
          </p:txBody>
        </p:sp>
      </p:grpSp>
      <p:cxnSp>
        <p:nvCxnSpPr>
          <p:cNvPr id="1961" name="Straight Arrow Connector 1960"/>
          <p:cNvCxnSpPr/>
          <p:nvPr/>
        </p:nvCxnSpPr>
        <p:spPr bwMode="gray">
          <a:xfrm flipH="1">
            <a:off x="7327391" y="3263997"/>
            <a:ext cx="202520" cy="9174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2" name="Straight Arrow Connector 1961"/>
          <p:cNvCxnSpPr/>
          <p:nvPr/>
        </p:nvCxnSpPr>
        <p:spPr bwMode="gray">
          <a:xfrm flipH="1">
            <a:off x="11276397" y="3245130"/>
            <a:ext cx="202520" cy="9174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3" name="Straight Arrow Connector 1962"/>
          <p:cNvCxnSpPr/>
          <p:nvPr/>
        </p:nvCxnSpPr>
        <p:spPr bwMode="gray">
          <a:xfrm flipH="1" flipV="1">
            <a:off x="11290091" y="3595251"/>
            <a:ext cx="218472" cy="5979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4" name="Rectangle 1963"/>
          <p:cNvSpPr/>
          <p:nvPr/>
        </p:nvSpPr>
        <p:spPr bwMode="gray">
          <a:xfrm rot="5400000">
            <a:off x="4870087" y="1341824"/>
            <a:ext cx="11093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965" name="TextBox 179">
            <a:extLst>
              <a:ext uri="{FF2B5EF4-FFF2-40B4-BE49-F238E27FC236}">
                <a16:creationId xmlns:a16="http://schemas.microsoft.com/office/drawing/2014/main" id="{D49D6942-7907-B941-BC34-C3F55DB292C9}"/>
              </a:ext>
            </a:extLst>
          </p:cNvPr>
          <p:cNvSpPr txBox="1"/>
          <p:nvPr/>
        </p:nvSpPr>
        <p:spPr bwMode="gray">
          <a:xfrm>
            <a:off x="4493687" y="1483243"/>
            <a:ext cx="1101936" cy="310235"/>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Arial Unicode MS"/>
                <a:cs typeface="Arial"/>
              </a:rPr>
              <a:t>Option 2</a:t>
            </a:r>
          </a:p>
        </p:txBody>
      </p:sp>
      <p:sp>
        <p:nvSpPr>
          <p:cNvPr id="1966" name="Rectangle 1965"/>
          <p:cNvSpPr/>
          <p:nvPr/>
        </p:nvSpPr>
        <p:spPr bwMode="gray">
          <a:xfrm rot="5400000">
            <a:off x="8812945" y="1342934"/>
            <a:ext cx="11093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967" name="TextBox 179">
            <a:extLst>
              <a:ext uri="{FF2B5EF4-FFF2-40B4-BE49-F238E27FC236}">
                <a16:creationId xmlns:a16="http://schemas.microsoft.com/office/drawing/2014/main" id="{D49D6942-7907-B941-BC34-C3F55DB292C9}"/>
              </a:ext>
            </a:extLst>
          </p:cNvPr>
          <p:cNvSpPr txBox="1"/>
          <p:nvPr/>
        </p:nvSpPr>
        <p:spPr bwMode="gray">
          <a:xfrm>
            <a:off x="8436545" y="1484353"/>
            <a:ext cx="1101936" cy="310235"/>
          </a:xfrm>
          <a:prstGeom prst="rect">
            <a:avLst/>
          </a:prstGeom>
          <a:noFill/>
        </p:spPr>
        <p:txBody>
          <a:bodyPr wrap="non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Arial Unicode MS"/>
                <a:cs typeface="Arial"/>
              </a:rPr>
              <a:t>Option 3</a:t>
            </a:r>
          </a:p>
        </p:txBody>
      </p:sp>
      <p:cxnSp>
        <p:nvCxnSpPr>
          <p:cNvPr id="140" name="Straight Connector 139"/>
          <p:cNvCxnSpPr/>
          <p:nvPr/>
        </p:nvCxnSpPr>
        <p:spPr bwMode="gray">
          <a:xfrm>
            <a:off x="4229922" y="1723209"/>
            <a:ext cx="0" cy="434833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68" name="Straight Connector 1967"/>
          <p:cNvCxnSpPr/>
          <p:nvPr/>
        </p:nvCxnSpPr>
        <p:spPr bwMode="gray">
          <a:xfrm>
            <a:off x="8125442" y="1723209"/>
            <a:ext cx="0" cy="434833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69" name="TextBox 179">
            <a:extLst>
              <a:ext uri="{FF2B5EF4-FFF2-40B4-BE49-F238E27FC236}">
                <a16:creationId xmlns:a16="http://schemas.microsoft.com/office/drawing/2014/main" id="{D49D6942-7907-B941-BC34-C3F55DB292C9}"/>
              </a:ext>
            </a:extLst>
          </p:cNvPr>
          <p:cNvSpPr txBox="1"/>
          <p:nvPr/>
        </p:nvSpPr>
        <p:spPr bwMode="gray">
          <a:xfrm>
            <a:off x="1135488" y="4808771"/>
            <a:ext cx="2789285" cy="976164"/>
          </a:xfrm>
          <a:prstGeom prst="rect">
            <a:avLst/>
          </a:prstGeom>
          <a:noFill/>
        </p:spPr>
        <p:txBody>
          <a:bodyPr wrap="none" lIns="0" tIns="0" rIns="0" bIns="0" rtlCol="0">
            <a:no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New Bayer In-House</a:t>
            </a:r>
            <a:r>
              <a:rPr kumimoji="0" lang="en-US" sz="900" b="0" i="0" u="none" strike="noStrike" kern="1200" cap="none" spc="0" normalizeH="0" noProof="0" dirty="0">
                <a:ln>
                  <a:noFill/>
                </a:ln>
                <a:solidFill>
                  <a:srgbClr val="000000"/>
                </a:solidFill>
                <a:effectLst/>
                <a:uLnTx/>
                <a:uFillTx/>
                <a:latin typeface="Arial"/>
                <a:ea typeface="Arial Unicode MS"/>
                <a:cs typeface="Arial"/>
              </a:rPr>
              <a:t> Medical Coding is proposing </a:t>
            </a:r>
            <a:br>
              <a:rPr kumimoji="0" lang="en-US" sz="900" b="0" i="0" u="none" strike="noStrike" kern="1200" cap="none" spc="0" normalizeH="0" noProof="0" dirty="0">
                <a:ln>
                  <a:noFill/>
                </a:ln>
                <a:solidFill>
                  <a:srgbClr val="000000"/>
                </a:solidFill>
                <a:effectLst/>
                <a:uLnTx/>
                <a:uFillTx/>
                <a:latin typeface="Arial"/>
                <a:ea typeface="Arial Unicode MS"/>
                <a:cs typeface="Arial"/>
              </a:rPr>
            </a:br>
            <a:r>
              <a:rPr kumimoji="0" lang="en-US" sz="900" b="0" i="0" u="none" strike="noStrike" kern="1200" cap="none" spc="0" normalizeH="0" noProof="0" dirty="0">
                <a:ln>
                  <a:noFill/>
                </a:ln>
                <a:solidFill>
                  <a:srgbClr val="000000"/>
                </a:solidFill>
                <a:effectLst/>
                <a:uLnTx/>
                <a:uFillTx/>
                <a:latin typeface="Arial"/>
                <a:ea typeface="Arial Unicode MS"/>
                <a:cs typeface="Arial"/>
              </a:rPr>
              <a:t>solutions for both, CT and PV terms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err="1">
                <a:solidFill>
                  <a:srgbClr val="000000"/>
                </a:solidFill>
                <a:latin typeface="Arial"/>
                <a:ea typeface="Arial Unicode MS"/>
                <a:cs typeface="Arial"/>
              </a:rPr>
              <a:t>WhoDD</a:t>
            </a:r>
            <a:r>
              <a:rPr lang="en-US" sz="900" dirty="0">
                <a:solidFill>
                  <a:srgbClr val="000000"/>
                </a:solidFill>
                <a:latin typeface="Arial"/>
                <a:ea typeface="Arial Unicode MS"/>
                <a:cs typeface="Arial"/>
              </a:rPr>
              <a:t> API is used for drug data coding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For Japanese terms, </a:t>
            </a:r>
            <a:r>
              <a:rPr lang="en-US" sz="900" dirty="0" err="1">
                <a:solidFill>
                  <a:srgbClr val="000000"/>
                </a:solidFill>
                <a:latin typeface="Arial"/>
                <a:ea typeface="Arial Unicode MS"/>
                <a:cs typeface="Arial"/>
              </a:rPr>
              <a:t>Skytree</a:t>
            </a:r>
            <a:r>
              <a:rPr lang="en-US" sz="900" dirty="0">
                <a:solidFill>
                  <a:srgbClr val="000000"/>
                </a:solidFill>
                <a:latin typeface="Arial"/>
                <a:ea typeface="Arial Unicode MS"/>
                <a:cs typeface="Arial"/>
              </a:rPr>
              <a:t> is still in place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970" name="TextBox 179">
            <a:extLst>
              <a:ext uri="{FF2B5EF4-FFF2-40B4-BE49-F238E27FC236}">
                <a16:creationId xmlns:a16="http://schemas.microsoft.com/office/drawing/2014/main" id="{D49D6942-7907-B941-BC34-C3F55DB292C9}"/>
              </a:ext>
            </a:extLst>
          </p:cNvPr>
          <p:cNvSpPr txBox="1"/>
          <p:nvPr/>
        </p:nvSpPr>
        <p:spPr bwMode="gray">
          <a:xfrm>
            <a:off x="4633452" y="4808771"/>
            <a:ext cx="2789285" cy="976164"/>
          </a:xfrm>
          <a:prstGeom prst="rect">
            <a:avLst/>
          </a:prstGeom>
          <a:noFill/>
        </p:spPr>
        <p:txBody>
          <a:bodyPr wrap="none" lIns="0" tIns="0" rIns="0" bIns="0" rtlCol="0">
            <a:no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New Bayer In-House</a:t>
            </a:r>
            <a:r>
              <a:rPr kumimoji="0" lang="en-US" sz="900" b="0" i="0" u="none" strike="noStrike" kern="1200" cap="none" spc="0" normalizeH="0" noProof="0" dirty="0">
                <a:ln>
                  <a:noFill/>
                </a:ln>
                <a:solidFill>
                  <a:srgbClr val="000000"/>
                </a:solidFill>
                <a:effectLst/>
                <a:uLnTx/>
                <a:uFillTx/>
                <a:latin typeface="Arial"/>
                <a:ea typeface="Arial Unicode MS"/>
                <a:cs typeface="Arial"/>
              </a:rPr>
              <a:t> Medical Coding is proposing </a:t>
            </a:r>
            <a:br>
              <a:rPr kumimoji="0" lang="en-US" sz="900" b="0" i="0" u="none" strike="noStrike" kern="1200" cap="none" spc="0" normalizeH="0" noProof="0" dirty="0">
                <a:ln>
                  <a:noFill/>
                </a:ln>
                <a:solidFill>
                  <a:srgbClr val="000000"/>
                </a:solidFill>
                <a:effectLst/>
                <a:uLnTx/>
                <a:uFillTx/>
                <a:latin typeface="Arial"/>
                <a:ea typeface="Arial Unicode MS"/>
                <a:cs typeface="Arial"/>
              </a:rPr>
            </a:br>
            <a:r>
              <a:rPr kumimoji="0" lang="en-US" sz="900" b="0" i="0" u="none" strike="noStrike" kern="1200" cap="none" spc="0" normalizeH="0" noProof="0" dirty="0">
                <a:ln>
                  <a:noFill/>
                </a:ln>
                <a:solidFill>
                  <a:srgbClr val="000000"/>
                </a:solidFill>
                <a:effectLst/>
                <a:uLnTx/>
                <a:uFillTx/>
                <a:latin typeface="Arial"/>
                <a:ea typeface="Arial Unicode MS"/>
                <a:cs typeface="Arial"/>
              </a:rPr>
              <a:t>solutions for CT terms only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PV data is coded via Illumin.ai system</a:t>
            </a:r>
            <a:endParaRPr kumimoji="0" lang="en-US" sz="900" b="0" i="0" u="none" strike="noStrike" kern="1200" cap="none" spc="0" normalizeH="0" noProof="0" dirty="0">
              <a:ln>
                <a:noFill/>
              </a:ln>
              <a:solidFill>
                <a:srgbClr val="000000"/>
              </a:solidFill>
              <a:effectLst/>
              <a:uLnTx/>
              <a:uFillTx/>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err="1">
                <a:solidFill>
                  <a:srgbClr val="000000"/>
                </a:solidFill>
                <a:latin typeface="Arial"/>
                <a:ea typeface="Arial Unicode MS"/>
                <a:cs typeface="Arial"/>
              </a:rPr>
              <a:t>WhoDD</a:t>
            </a:r>
            <a:r>
              <a:rPr lang="en-US" sz="900" dirty="0">
                <a:solidFill>
                  <a:srgbClr val="000000"/>
                </a:solidFill>
                <a:latin typeface="Arial"/>
                <a:ea typeface="Arial Unicode MS"/>
                <a:cs typeface="Arial"/>
              </a:rPr>
              <a:t> API is used for drug data coding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For Japanese terms, </a:t>
            </a:r>
            <a:r>
              <a:rPr lang="en-US" sz="900" dirty="0" err="1">
                <a:solidFill>
                  <a:srgbClr val="000000"/>
                </a:solidFill>
                <a:latin typeface="Arial"/>
                <a:ea typeface="Arial Unicode MS"/>
                <a:cs typeface="Arial"/>
              </a:rPr>
              <a:t>Skytree</a:t>
            </a:r>
            <a:r>
              <a:rPr lang="en-US" sz="900" dirty="0">
                <a:solidFill>
                  <a:srgbClr val="000000"/>
                </a:solidFill>
                <a:latin typeface="Arial"/>
                <a:ea typeface="Arial Unicode MS"/>
                <a:cs typeface="Arial"/>
              </a:rPr>
              <a:t> is still in place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971" name="TextBox 179">
            <a:extLst>
              <a:ext uri="{FF2B5EF4-FFF2-40B4-BE49-F238E27FC236}">
                <a16:creationId xmlns:a16="http://schemas.microsoft.com/office/drawing/2014/main" id="{D49D6942-7907-B941-BC34-C3F55DB292C9}"/>
              </a:ext>
            </a:extLst>
          </p:cNvPr>
          <p:cNvSpPr txBox="1"/>
          <p:nvPr/>
        </p:nvSpPr>
        <p:spPr bwMode="gray">
          <a:xfrm>
            <a:off x="8587203" y="4808771"/>
            <a:ext cx="2789285" cy="976164"/>
          </a:xfrm>
          <a:prstGeom prst="rect">
            <a:avLst/>
          </a:prstGeom>
          <a:noFill/>
        </p:spPr>
        <p:txBody>
          <a:bodyPr wrap="none" lIns="0" tIns="0" rIns="0" bIns="0" rtlCol="0">
            <a:no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New Bayer In-House</a:t>
            </a:r>
            <a:r>
              <a:rPr kumimoji="0" lang="en-US" sz="900" b="0" i="0" u="none" strike="noStrike" kern="1200" cap="none" spc="0" normalizeH="0" noProof="0" dirty="0">
                <a:ln>
                  <a:noFill/>
                </a:ln>
                <a:solidFill>
                  <a:srgbClr val="000000"/>
                </a:solidFill>
                <a:effectLst/>
                <a:uLnTx/>
                <a:uFillTx/>
                <a:latin typeface="Arial"/>
                <a:ea typeface="Arial Unicode MS"/>
                <a:cs typeface="Arial"/>
              </a:rPr>
              <a:t> Medical Coding is proposing </a:t>
            </a:r>
            <a:br>
              <a:rPr kumimoji="0" lang="en-US" sz="900" b="0" i="0" u="none" strike="noStrike" kern="1200" cap="none" spc="0" normalizeH="0" noProof="0" dirty="0">
                <a:ln>
                  <a:noFill/>
                </a:ln>
                <a:solidFill>
                  <a:srgbClr val="000000"/>
                </a:solidFill>
                <a:effectLst/>
                <a:uLnTx/>
                <a:uFillTx/>
                <a:latin typeface="Arial"/>
                <a:ea typeface="Arial Unicode MS"/>
                <a:cs typeface="Arial"/>
              </a:rPr>
            </a:br>
            <a:r>
              <a:rPr kumimoji="0" lang="en-US" sz="900" b="0" i="0" u="none" strike="noStrike" kern="1200" cap="none" spc="0" normalizeH="0" noProof="0" dirty="0">
                <a:ln>
                  <a:noFill/>
                </a:ln>
                <a:solidFill>
                  <a:srgbClr val="000000"/>
                </a:solidFill>
                <a:effectLst/>
                <a:uLnTx/>
                <a:uFillTx/>
                <a:latin typeface="Arial"/>
                <a:ea typeface="Arial Unicode MS"/>
                <a:cs typeface="Arial"/>
              </a:rPr>
              <a:t>solutions for CT terms only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noProof="0" dirty="0">
                <a:ln>
                  <a:noFill/>
                </a:ln>
                <a:solidFill>
                  <a:srgbClr val="000000"/>
                </a:solidFill>
                <a:effectLst/>
                <a:uLnTx/>
                <a:uFillTx/>
                <a:latin typeface="Arial"/>
                <a:ea typeface="Arial Unicode MS"/>
                <a:cs typeface="Arial"/>
              </a:rPr>
              <a:t>PV data is coded via Illumin.ai system</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noProof="0" dirty="0">
                <a:ln>
                  <a:noFill/>
                </a:ln>
                <a:solidFill>
                  <a:srgbClr val="000000"/>
                </a:solidFill>
                <a:effectLst/>
                <a:uLnTx/>
                <a:uFillTx/>
                <a:latin typeface="Arial"/>
                <a:ea typeface="Arial Unicode MS"/>
                <a:cs typeface="Arial"/>
              </a:rPr>
              <a:t>IBM Watson is still being used for extra coding loops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err="1">
                <a:solidFill>
                  <a:srgbClr val="000000"/>
                </a:solidFill>
                <a:latin typeface="Arial"/>
                <a:ea typeface="Arial Unicode MS"/>
                <a:cs typeface="Arial"/>
              </a:rPr>
              <a:t>WhoDD</a:t>
            </a:r>
            <a:r>
              <a:rPr lang="en-US" sz="900" dirty="0">
                <a:solidFill>
                  <a:srgbClr val="000000"/>
                </a:solidFill>
                <a:latin typeface="Arial"/>
                <a:ea typeface="Arial Unicode MS"/>
                <a:cs typeface="Arial"/>
              </a:rPr>
              <a:t> API is used for drug data coding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000000"/>
              </a:solidFill>
              <a:latin typeface="Arial"/>
              <a:ea typeface="Arial Unicode MS"/>
              <a:cs typeface="Aria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For Japanese terms, </a:t>
            </a:r>
            <a:r>
              <a:rPr lang="en-US" sz="900" dirty="0" err="1">
                <a:solidFill>
                  <a:srgbClr val="000000"/>
                </a:solidFill>
                <a:latin typeface="Arial"/>
                <a:ea typeface="Arial Unicode MS"/>
                <a:cs typeface="Arial"/>
              </a:rPr>
              <a:t>Skytree</a:t>
            </a:r>
            <a:r>
              <a:rPr lang="en-US" sz="900" dirty="0">
                <a:solidFill>
                  <a:srgbClr val="000000"/>
                </a:solidFill>
                <a:latin typeface="Arial"/>
                <a:ea typeface="Arial Unicode MS"/>
                <a:cs typeface="Arial"/>
              </a:rPr>
              <a:t> is still in place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973" name="Rectangle 1972"/>
          <p:cNvSpPr/>
          <p:nvPr/>
        </p:nvSpPr>
        <p:spPr bwMode="gray">
          <a:xfrm>
            <a:off x="1035113" y="6055542"/>
            <a:ext cx="1321360" cy="182052"/>
          </a:xfrm>
          <a:prstGeom prst="rect">
            <a:avLst/>
          </a:prstGeom>
          <a:noFill/>
          <a:ln w="95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r>
              <a:rPr lang="en-US" sz="900" b="0" i="0" u="none" baseline="0" dirty="0">
                <a:solidFill>
                  <a:schemeClr val="tx1"/>
                </a:solidFill>
                <a:latin typeface="Arial" panose="020B0604020202020204" pitchFamily="34" charset="0"/>
              </a:rPr>
              <a:t>New external System</a:t>
            </a:r>
          </a:p>
        </p:txBody>
      </p:sp>
      <p:sp>
        <p:nvSpPr>
          <p:cNvPr id="1974" name="Rectangle 1973"/>
          <p:cNvSpPr/>
          <p:nvPr/>
        </p:nvSpPr>
        <p:spPr bwMode="gray">
          <a:xfrm>
            <a:off x="1035113" y="6282698"/>
            <a:ext cx="1321360" cy="182052"/>
          </a:xfrm>
          <a:prstGeom prst="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r>
              <a:rPr lang="en-US" sz="900" b="0" i="0" u="none" baseline="0" dirty="0">
                <a:solidFill>
                  <a:schemeClr val="tx1"/>
                </a:solidFill>
                <a:latin typeface="Arial" panose="020B0604020202020204" pitchFamily="34" charset="0"/>
              </a:rPr>
              <a:t>New Bayer </a:t>
            </a:r>
            <a:r>
              <a:rPr lang="en-US" sz="900" b="0" i="0" u="none" baseline="0" dirty="0" err="1">
                <a:solidFill>
                  <a:schemeClr val="tx1"/>
                </a:solidFill>
                <a:latin typeface="Arial" panose="020B0604020202020204" pitchFamily="34" charset="0"/>
              </a:rPr>
              <a:t>Sytem</a:t>
            </a:r>
            <a:endParaRPr lang="en-US" sz="900" b="0" i="0" u="none" baseline="0" dirty="0">
              <a:solidFill>
                <a:schemeClr val="tx1"/>
              </a:solidFill>
              <a:latin typeface="Arial" panose="020B0604020202020204" pitchFamily="34" charset="0"/>
            </a:endParaRPr>
          </a:p>
        </p:txBody>
      </p:sp>
    </p:spTree>
    <p:extLst>
      <p:ext uri="{BB962C8B-B14F-4D97-AF65-F5344CB8AC3E}">
        <p14:creationId xmlns:p14="http://schemas.microsoft.com/office/powerpoint/2010/main" val="91358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61" hidden="1"/>
          <p:cNvGraphicFramePr>
            <a:graphicFrameLocks noChangeAspect="1"/>
          </p:cNvGraphicFramePr>
          <p:nvPr>
            <p:custDataLst>
              <p:tags r:id="rId1"/>
            </p:custDataLst>
            <p:extLst>
              <p:ext uri="{D42A27DB-BD31-4B8C-83A1-F6EECF244321}">
                <p14:modId xmlns:p14="http://schemas.microsoft.com/office/powerpoint/2010/main" val="2856358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2" name="Object 6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1" name="Rectangle 60"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There are certain dates and details that determine the project timeline</a:t>
            </a:r>
          </a:p>
        </p:txBody>
      </p:sp>
      <p:sp>
        <p:nvSpPr>
          <p:cNvPr id="3" name="Title 2"/>
          <p:cNvSpPr>
            <a:spLocks noGrp="1"/>
          </p:cNvSpPr>
          <p:nvPr>
            <p:ph type="title"/>
          </p:nvPr>
        </p:nvSpPr>
        <p:spPr/>
        <p:txBody>
          <a:bodyPr/>
          <a:lstStyle/>
          <a:p>
            <a:r>
              <a:rPr lang="en-US" dirty="0"/>
              <a:t>Important Parameters</a:t>
            </a:r>
          </a:p>
        </p:txBody>
      </p:sp>
      <p:sp>
        <p:nvSpPr>
          <p:cNvPr id="5" name="Slide Number Placeholder 4"/>
          <p:cNvSpPr>
            <a:spLocks noGrp="1"/>
          </p:cNvSpPr>
          <p:nvPr>
            <p:ph type="sldNum" sz="quarter" idx="12"/>
          </p:nvPr>
        </p:nvSpPr>
        <p:spPr/>
        <p:txBody>
          <a:bodyPr/>
          <a:lstStyle/>
          <a:p>
            <a:fld id="{EEAD9179-7A6B-4268-BEB2-F3B8EB06115B}" type="slidenum">
              <a:rPr lang="en-US" smtClean="0"/>
              <a:t>6</a:t>
            </a:fld>
            <a:endParaRPr lang="en-US" dirty="0"/>
          </a:p>
        </p:txBody>
      </p:sp>
      <p:sp>
        <p:nvSpPr>
          <p:cNvPr id="63" name="Rectangle 62">
            <a:extLst>
              <a:ext uri="{FF2B5EF4-FFF2-40B4-BE49-F238E27FC236}">
                <a16:creationId xmlns:a16="http://schemas.microsoft.com/office/drawing/2014/main" id="{71A9B912-C3A5-DA45-90B5-279E12688CB4}"/>
              </a:ext>
            </a:extLst>
          </p:cNvPr>
          <p:cNvSpPr/>
          <p:nvPr/>
        </p:nvSpPr>
        <p:spPr>
          <a:xfrm>
            <a:off x="6307747" y="1913199"/>
            <a:ext cx="1790555" cy="169277"/>
          </a:xfrm>
          <a:prstGeom prst="rect">
            <a:avLst/>
          </a:prstGeom>
        </p:spPr>
        <p:txBody>
          <a:bodyPr wrap="none" lIns="0" tIns="0" rIns="0" bIns="0">
            <a:spAutoFit/>
          </a:bodyPr>
          <a:lstStyle/>
          <a:p>
            <a:pPr lvl="0" algn="r" fontAlgn="ctr">
              <a:defRPr/>
            </a:pPr>
            <a:r>
              <a:rPr lang="en-US" sz="1100" b="1" spc="150" dirty="0">
                <a:solidFill>
                  <a:srgbClr val="787878"/>
                </a:solidFill>
              </a:rPr>
              <a:t>IBM Watson Contract</a:t>
            </a:r>
          </a:p>
        </p:txBody>
      </p:sp>
      <p:cxnSp>
        <p:nvCxnSpPr>
          <p:cNvPr id="64" name="Straight Connector 63">
            <a:extLst>
              <a:ext uri="{FF2B5EF4-FFF2-40B4-BE49-F238E27FC236}">
                <a16:creationId xmlns:a16="http://schemas.microsoft.com/office/drawing/2014/main" id="{000B174F-C6C3-C647-82C0-579307AF2507}"/>
              </a:ext>
            </a:extLst>
          </p:cNvPr>
          <p:cNvCxnSpPr/>
          <p:nvPr/>
        </p:nvCxnSpPr>
        <p:spPr>
          <a:xfrm flipH="1">
            <a:off x="1240596" y="2085077"/>
            <a:ext cx="6857436" cy="0"/>
          </a:xfrm>
          <a:prstGeom prst="line">
            <a:avLst/>
          </a:prstGeom>
          <a:ln w="952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061114FF-DD18-4B48-9A32-C9F9B20D4EE6}"/>
              </a:ext>
            </a:extLst>
          </p:cNvPr>
          <p:cNvSpPr/>
          <p:nvPr/>
        </p:nvSpPr>
        <p:spPr>
          <a:xfrm>
            <a:off x="4131305" y="2121437"/>
            <a:ext cx="3966727" cy="846386"/>
          </a:xfrm>
          <a:prstGeom prst="rect">
            <a:avLst/>
          </a:prstGeom>
        </p:spPr>
        <p:txBody>
          <a:bodyPr wrap="square" lIns="0" tIns="0" rIns="0" bIns="0">
            <a:spAutoFit/>
          </a:bodyPr>
          <a:lstStyle/>
          <a:p>
            <a:pPr algn="r" defTabSz="914309" fontAlgn="ctr">
              <a:defRPr/>
            </a:pPr>
            <a:r>
              <a:rPr lang="en-US" sz="1100" dirty="0">
                <a:solidFill>
                  <a:srgbClr val="000000"/>
                </a:solidFill>
              </a:rPr>
              <a:t>The contract with IBM expires on 31 March 2022. In case it should be renewed, a Purchas Order must be placed at least 90 days prior to expiration. This requires internal decision processes and contract negotiations with IBM and therefore it is crucial to consider this with regard to the project timeline.</a:t>
            </a:r>
            <a:endParaRPr lang="en-US" sz="1100" i="1" dirty="0">
              <a:solidFill>
                <a:srgbClr val="000000"/>
              </a:solidFill>
            </a:endParaRPr>
          </a:p>
        </p:txBody>
      </p:sp>
      <p:sp>
        <p:nvSpPr>
          <p:cNvPr id="67" name="Rectangle 66">
            <a:extLst>
              <a:ext uri="{FF2B5EF4-FFF2-40B4-BE49-F238E27FC236}">
                <a16:creationId xmlns:a16="http://schemas.microsoft.com/office/drawing/2014/main" id="{71A9B912-C3A5-DA45-90B5-279E12688CB4}"/>
              </a:ext>
            </a:extLst>
          </p:cNvPr>
          <p:cNvSpPr/>
          <p:nvPr/>
        </p:nvSpPr>
        <p:spPr>
          <a:xfrm>
            <a:off x="5425069" y="3556868"/>
            <a:ext cx="2673504" cy="169277"/>
          </a:xfrm>
          <a:prstGeom prst="rect">
            <a:avLst/>
          </a:prstGeom>
        </p:spPr>
        <p:txBody>
          <a:bodyPr wrap="square" lIns="0" tIns="0" rIns="0" bIns="0">
            <a:spAutoFit/>
          </a:bodyPr>
          <a:lstStyle/>
          <a:p>
            <a:pPr lvl="0" algn="r" fontAlgn="ctr">
              <a:defRPr/>
            </a:pPr>
            <a:r>
              <a:rPr lang="en-US" sz="1100" b="1" spc="150" dirty="0">
                <a:solidFill>
                  <a:srgbClr val="787878"/>
                </a:solidFill>
              </a:rPr>
              <a:t>Budget impact</a:t>
            </a:r>
          </a:p>
        </p:txBody>
      </p:sp>
      <p:cxnSp>
        <p:nvCxnSpPr>
          <p:cNvPr id="68" name="Straight Connector 67">
            <a:extLst>
              <a:ext uri="{FF2B5EF4-FFF2-40B4-BE49-F238E27FC236}">
                <a16:creationId xmlns:a16="http://schemas.microsoft.com/office/drawing/2014/main" id="{000B174F-C6C3-C647-82C0-579307AF2507}"/>
              </a:ext>
            </a:extLst>
          </p:cNvPr>
          <p:cNvCxnSpPr/>
          <p:nvPr/>
        </p:nvCxnSpPr>
        <p:spPr>
          <a:xfrm flipH="1">
            <a:off x="2157721" y="3728746"/>
            <a:ext cx="5940581" cy="0"/>
          </a:xfrm>
          <a:prstGeom prst="line">
            <a:avLst/>
          </a:prstGeom>
          <a:ln w="952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61114FF-DD18-4B48-9A32-C9F9B20D4EE6}"/>
              </a:ext>
            </a:extLst>
          </p:cNvPr>
          <p:cNvSpPr/>
          <p:nvPr/>
        </p:nvSpPr>
        <p:spPr>
          <a:xfrm>
            <a:off x="4131575" y="3765106"/>
            <a:ext cx="3966727" cy="846386"/>
          </a:xfrm>
          <a:prstGeom prst="rect">
            <a:avLst/>
          </a:prstGeom>
        </p:spPr>
        <p:txBody>
          <a:bodyPr wrap="square" lIns="0" tIns="0" rIns="0" bIns="0">
            <a:spAutoFit/>
          </a:bodyPr>
          <a:lstStyle/>
          <a:p>
            <a:pPr algn="r" defTabSz="914309" fontAlgn="ctr">
              <a:defRPr/>
            </a:pPr>
            <a:r>
              <a:rPr lang="en-US" sz="1100" dirty="0">
                <a:solidFill>
                  <a:srgbClr val="000000"/>
                </a:solidFill>
              </a:rPr>
              <a:t>Due to the current situation at Bayer, budget considerations for 2021 are ongoing. However, the complexity of the task and the expiration of Watson’s contract mandate a start of activities in January 2021. This ensures enough time to avoid further license fees to IBM as of 2022. </a:t>
            </a:r>
            <a:endParaRPr lang="en-US" sz="1100" i="1" dirty="0">
              <a:solidFill>
                <a:srgbClr val="000000"/>
              </a:solidFill>
            </a:endParaRPr>
          </a:p>
        </p:txBody>
      </p:sp>
      <p:sp>
        <p:nvSpPr>
          <p:cNvPr id="71" name="Rectangle 70">
            <a:extLst>
              <a:ext uri="{FF2B5EF4-FFF2-40B4-BE49-F238E27FC236}">
                <a16:creationId xmlns:a16="http://schemas.microsoft.com/office/drawing/2014/main" id="{71A9B912-C3A5-DA45-90B5-279E12688CB4}"/>
              </a:ext>
            </a:extLst>
          </p:cNvPr>
          <p:cNvSpPr/>
          <p:nvPr/>
        </p:nvSpPr>
        <p:spPr>
          <a:xfrm>
            <a:off x="6643315" y="5044517"/>
            <a:ext cx="1455527" cy="169277"/>
          </a:xfrm>
          <a:prstGeom prst="rect">
            <a:avLst/>
          </a:prstGeom>
        </p:spPr>
        <p:txBody>
          <a:bodyPr wrap="none" lIns="0" tIns="0" rIns="0" bIns="0">
            <a:spAutoFit/>
          </a:bodyPr>
          <a:lstStyle/>
          <a:p>
            <a:pPr lvl="0" algn="r" fontAlgn="ctr">
              <a:defRPr/>
            </a:pPr>
            <a:r>
              <a:rPr lang="en-US" sz="1100" b="1" spc="150" dirty="0" err="1">
                <a:solidFill>
                  <a:srgbClr val="787878"/>
                </a:solidFill>
              </a:rPr>
              <a:t>MedDRA</a:t>
            </a:r>
            <a:r>
              <a:rPr lang="en-US" sz="1100" b="1" spc="150" dirty="0">
                <a:solidFill>
                  <a:srgbClr val="787878"/>
                </a:solidFill>
              </a:rPr>
              <a:t> Updates</a:t>
            </a:r>
          </a:p>
        </p:txBody>
      </p:sp>
      <p:cxnSp>
        <p:nvCxnSpPr>
          <p:cNvPr id="72" name="Straight Connector 71">
            <a:extLst>
              <a:ext uri="{FF2B5EF4-FFF2-40B4-BE49-F238E27FC236}">
                <a16:creationId xmlns:a16="http://schemas.microsoft.com/office/drawing/2014/main" id="{000B174F-C6C3-C647-82C0-579307AF2507}"/>
              </a:ext>
            </a:extLst>
          </p:cNvPr>
          <p:cNvCxnSpPr/>
          <p:nvPr/>
        </p:nvCxnSpPr>
        <p:spPr>
          <a:xfrm flipH="1" flipV="1">
            <a:off x="1709758" y="5206100"/>
            <a:ext cx="6388814" cy="10295"/>
          </a:xfrm>
          <a:prstGeom prst="line">
            <a:avLst/>
          </a:prstGeom>
          <a:ln w="952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61114FF-DD18-4B48-9A32-C9F9B20D4EE6}"/>
              </a:ext>
            </a:extLst>
          </p:cNvPr>
          <p:cNvSpPr/>
          <p:nvPr/>
        </p:nvSpPr>
        <p:spPr>
          <a:xfrm>
            <a:off x="4131845" y="5252755"/>
            <a:ext cx="3966727" cy="846386"/>
          </a:xfrm>
          <a:prstGeom prst="rect">
            <a:avLst/>
          </a:prstGeom>
        </p:spPr>
        <p:txBody>
          <a:bodyPr wrap="square" lIns="0" tIns="0" rIns="0" bIns="0">
            <a:spAutoFit/>
          </a:bodyPr>
          <a:lstStyle/>
          <a:p>
            <a:pPr algn="r" defTabSz="914309" fontAlgn="ctr">
              <a:defRPr/>
            </a:pPr>
            <a:r>
              <a:rPr lang="en-US" sz="1100" dirty="0">
                <a:solidFill>
                  <a:srgbClr val="000000"/>
                </a:solidFill>
              </a:rPr>
              <a:t>The </a:t>
            </a:r>
            <a:r>
              <a:rPr lang="en-US" sz="1100" dirty="0" err="1">
                <a:solidFill>
                  <a:srgbClr val="000000"/>
                </a:solidFill>
              </a:rPr>
              <a:t>MedDRA</a:t>
            </a:r>
            <a:r>
              <a:rPr lang="en-US" sz="1100" dirty="0">
                <a:solidFill>
                  <a:srgbClr val="000000"/>
                </a:solidFill>
              </a:rPr>
              <a:t> maintenance organization releases new versions of the dictionary twice a year, on 1 March and 1 September. The required changes need to be implemented on the first Monday of May and November, respectively. This hast to be considered when planning model development and deployment.  </a:t>
            </a:r>
            <a:endParaRPr lang="en-US" sz="1100" i="1" dirty="0">
              <a:solidFill>
                <a:srgbClr val="000000"/>
              </a:solidFill>
            </a:endParaRPr>
          </a:p>
        </p:txBody>
      </p:sp>
      <p:grpSp>
        <p:nvGrpSpPr>
          <p:cNvPr id="59" name="Group 58"/>
          <p:cNvGrpSpPr>
            <a:grpSpLocks noChangeAspect="1"/>
          </p:cNvGrpSpPr>
          <p:nvPr/>
        </p:nvGrpSpPr>
        <p:grpSpPr>
          <a:xfrm>
            <a:off x="-2157341" y="1688303"/>
            <a:ext cx="4332633" cy="4332659"/>
            <a:chOff x="-374560" y="2507800"/>
            <a:chExt cx="2697342" cy="2697342"/>
          </a:xfrm>
        </p:grpSpPr>
        <p:grpSp>
          <p:nvGrpSpPr>
            <p:cNvPr id="33" name="Group 32">
              <a:extLst>
                <a:ext uri="{FF2B5EF4-FFF2-40B4-BE49-F238E27FC236}">
                  <a16:creationId xmlns:a16="http://schemas.microsoft.com/office/drawing/2014/main" id="{3C33C144-3611-6F45-A6F4-8570DDEF2C85}"/>
                </a:ext>
              </a:extLst>
            </p:cNvPr>
            <p:cNvGrpSpPr/>
            <p:nvPr/>
          </p:nvGrpSpPr>
          <p:grpSpPr>
            <a:xfrm>
              <a:off x="-119802" y="2754816"/>
              <a:ext cx="2182508" cy="2179803"/>
              <a:chOff x="3259203" y="1561092"/>
              <a:chExt cx="2182792" cy="2180087"/>
            </a:xfrm>
          </p:grpSpPr>
          <p:sp>
            <p:nvSpPr>
              <p:cNvPr id="34" name="Freeform 33">
                <a:extLst>
                  <a:ext uri="{FF2B5EF4-FFF2-40B4-BE49-F238E27FC236}">
                    <a16:creationId xmlns:a16="http://schemas.microsoft.com/office/drawing/2014/main" id="{F01D582E-5545-EB4C-8E39-D4C6F5D22F47}"/>
                  </a:ext>
                </a:extLst>
              </p:cNvPr>
              <p:cNvSpPr>
                <a:spLocks noEditPoints="1"/>
              </p:cNvSpPr>
              <p:nvPr/>
            </p:nvSpPr>
            <p:spPr bwMode="auto">
              <a:xfrm>
                <a:off x="3602715" y="1569207"/>
                <a:ext cx="1506586" cy="1847394"/>
              </a:xfrm>
              <a:custGeom>
                <a:avLst/>
                <a:gdLst>
                  <a:gd name="T0" fmla="*/ 1114 w 1114"/>
                  <a:gd name="T1" fmla="*/ 1366 h 1366"/>
                  <a:gd name="T2" fmla="*/ 0 w 1114"/>
                  <a:gd name="T3" fmla="*/ 1366 h 1366"/>
                  <a:gd name="T4" fmla="*/ 0 w 1114"/>
                  <a:gd name="T5" fmla="*/ 1364 h 1366"/>
                  <a:gd name="T6" fmla="*/ 556 w 1114"/>
                  <a:gd name="T7" fmla="*/ 0 h 1366"/>
                  <a:gd name="T8" fmla="*/ 558 w 1114"/>
                  <a:gd name="T9" fmla="*/ 4 h 1366"/>
                  <a:gd name="T10" fmla="*/ 1114 w 1114"/>
                  <a:gd name="T11" fmla="*/ 1366 h 1366"/>
                  <a:gd name="T12" fmla="*/ 4 w 1114"/>
                  <a:gd name="T13" fmla="*/ 1364 h 1366"/>
                  <a:gd name="T14" fmla="*/ 1110 w 1114"/>
                  <a:gd name="T15" fmla="*/ 1364 h 1366"/>
                  <a:gd name="T16" fmla="*/ 556 w 1114"/>
                  <a:gd name="T17" fmla="*/ 8 h 1366"/>
                  <a:gd name="T18" fmla="*/ 4 w 1114"/>
                  <a:gd name="T19" fmla="*/ 1364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 h="1366">
                    <a:moveTo>
                      <a:pt x="1114" y="1366"/>
                    </a:moveTo>
                    <a:lnTo>
                      <a:pt x="0" y="1366"/>
                    </a:lnTo>
                    <a:lnTo>
                      <a:pt x="0" y="1364"/>
                    </a:lnTo>
                    <a:lnTo>
                      <a:pt x="556" y="0"/>
                    </a:lnTo>
                    <a:lnTo>
                      <a:pt x="558" y="4"/>
                    </a:lnTo>
                    <a:lnTo>
                      <a:pt x="1114" y="1366"/>
                    </a:lnTo>
                    <a:close/>
                    <a:moveTo>
                      <a:pt x="4" y="1364"/>
                    </a:moveTo>
                    <a:lnTo>
                      <a:pt x="1110" y="1364"/>
                    </a:lnTo>
                    <a:lnTo>
                      <a:pt x="556" y="8"/>
                    </a:lnTo>
                    <a:lnTo>
                      <a:pt x="4" y="13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5" name="Freeform 34">
                <a:extLst>
                  <a:ext uri="{FF2B5EF4-FFF2-40B4-BE49-F238E27FC236}">
                    <a16:creationId xmlns:a16="http://schemas.microsoft.com/office/drawing/2014/main" id="{8E97A85D-C33C-874C-8B02-7914B2D825D5}"/>
                  </a:ext>
                </a:extLst>
              </p:cNvPr>
              <p:cNvSpPr>
                <a:spLocks noEditPoints="1"/>
              </p:cNvSpPr>
              <p:nvPr/>
            </p:nvSpPr>
            <p:spPr bwMode="auto">
              <a:xfrm>
                <a:off x="3602715" y="1893785"/>
                <a:ext cx="1509291" cy="1847394"/>
              </a:xfrm>
              <a:custGeom>
                <a:avLst/>
                <a:gdLst>
                  <a:gd name="T0" fmla="*/ 558 w 1116"/>
                  <a:gd name="T1" fmla="*/ 1366 h 1366"/>
                  <a:gd name="T2" fmla="*/ 556 w 1116"/>
                  <a:gd name="T3" fmla="*/ 1362 h 1366"/>
                  <a:gd name="T4" fmla="*/ 0 w 1116"/>
                  <a:gd name="T5" fmla="*/ 0 h 1366"/>
                  <a:gd name="T6" fmla="*/ 1116 w 1116"/>
                  <a:gd name="T7" fmla="*/ 0 h 1366"/>
                  <a:gd name="T8" fmla="*/ 1116 w 1116"/>
                  <a:gd name="T9" fmla="*/ 2 h 1366"/>
                  <a:gd name="T10" fmla="*/ 558 w 1116"/>
                  <a:gd name="T11" fmla="*/ 1366 h 1366"/>
                  <a:gd name="T12" fmla="*/ 4 w 1116"/>
                  <a:gd name="T13" fmla="*/ 2 h 1366"/>
                  <a:gd name="T14" fmla="*/ 558 w 1116"/>
                  <a:gd name="T15" fmla="*/ 1358 h 1366"/>
                  <a:gd name="T16" fmla="*/ 1112 w 1116"/>
                  <a:gd name="T17" fmla="*/ 2 h 1366"/>
                  <a:gd name="T18" fmla="*/ 4 w 1116"/>
                  <a:gd name="T19" fmla="*/ 2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6" h="1366">
                    <a:moveTo>
                      <a:pt x="558" y="1366"/>
                    </a:moveTo>
                    <a:lnTo>
                      <a:pt x="556" y="1362"/>
                    </a:lnTo>
                    <a:lnTo>
                      <a:pt x="0" y="0"/>
                    </a:lnTo>
                    <a:lnTo>
                      <a:pt x="1116" y="0"/>
                    </a:lnTo>
                    <a:lnTo>
                      <a:pt x="1116" y="2"/>
                    </a:lnTo>
                    <a:lnTo>
                      <a:pt x="558" y="1366"/>
                    </a:lnTo>
                    <a:close/>
                    <a:moveTo>
                      <a:pt x="4" y="2"/>
                    </a:moveTo>
                    <a:lnTo>
                      <a:pt x="558" y="1358"/>
                    </a:lnTo>
                    <a:lnTo>
                      <a:pt x="1112" y="2"/>
                    </a:lnTo>
                    <a:lnTo>
                      <a:pt x="4"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6" name="Freeform 35">
                <a:extLst>
                  <a:ext uri="{FF2B5EF4-FFF2-40B4-BE49-F238E27FC236}">
                    <a16:creationId xmlns:a16="http://schemas.microsoft.com/office/drawing/2014/main" id="{3AE06E05-19F2-5445-95B8-F2467E8C7CCC}"/>
                  </a:ext>
                </a:extLst>
              </p:cNvPr>
              <p:cNvSpPr>
                <a:spLocks noEditPoints="1"/>
              </p:cNvSpPr>
              <p:nvPr/>
            </p:nvSpPr>
            <p:spPr bwMode="auto">
              <a:xfrm>
                <a:off x="3361986" y="2245412"/>
                <a:ext cx="1996158" cy="841200"/>
              </a:xfrm>
              <a:custGeom>
                <a:avLst/>
                <a:gdLst>
                  <a:gd name="T0" fmla="*/ 1476 w 1476"/>
                  <a:gd name="T1" fmla="*/ 622 h 622"/>
                  <a:gd name="T2" fmla="*/ 0 w 1476"/>
                  <a:gd name="T3" fmla="*/ 622 h 622"/>
                  <a:gd name="T4" fmla="*/ 0 w 1476"/>
                  <a:gd name="T5" fmla="*/ 0 h 622"/>
                  <a:gd name="T6" fmla="*/ 1476 w 1476"/>
                  <a:gd name="T7" fmla="*/ 0 h 622"/>
                  <a:gd name="T8" fmla="*/ 1476 w 1476"/>
                  <a:gd name="T9" fmla="*/ 622 h 622"/>
                  <a:gd name="T10" fmla="*/ 2 w 1476"/>
                  <a:gd name="T11" fmla="*/ 620 h 622"/>
                  <a:gd name="T12" fmla="*/ 1474 w 1476"/>
                  <a:gd name="T13" fmla="*/ 620 h 622"/>
                  <a:gd name="T14" fmla="*/ 1474 w 1476"/>
                  <a:gd name="T15" fmla="*/ 4 h 622"/>
                  <a:gd name="T16" fmla="*/ 2 w 1476"/>
                  <a:gd name="T17" fmla="*/ 4 h 622"/>
                  <a:gd name="T18" fmla="*/ 2 w 1476"/>
                  <a:gd name="T19" fmla="*/ 62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622">
                    <a:moveTo>
                      <a:pt x="1476" y="622"/>
                    </a:moveTo>
                    <a:lnTo>
                      <a:pt x="0" y="622"/>
                    </a:lnTo>
                    <a:lnTo>
                      <a:pt x="0" y="0"/>
                    </a:lnTo>
                    <a:lnTo>
                      <a:pt x="1476" y="0"/>
                    </a:lnTo>
                    <a:lnTo>
                      <a:pt x="1476" y="622"/>
                    </a:lnTo>
                    <a:close/>
                    <a:moveTo>
                      <a:pt x="2" y="620"/>
                    </a:moveTo>
                    <a:lnTo>
                      <a:pt x="1474" y="620"/>
                    </a:lnTo>
                    <a:lnTo>
                      <a:pt x="1474" y="4"/>
                    </a:lnTo>
                    <a:lnTo>
                      <a:pt x="2" y="4"/>
                    </a:lnTo>
                    <a:lnTo>
                      <a:pt x="2" y="6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7" name="Freeform 36">
                <a:extLst>
                  <a:ext uri="{FF2B5EF4-FFF2-40B4-BE49-F238E27FC236}">
                    <a16:creationId xmlns:a16="http://schemas.microsoft.com/office/drawing/2014/main" id="{75659450-AB81-5643-942B-60D753EC1A97}"/>
                  </a:ext>
                </a:extLst>
              </p:cNvPr>
              <p:cNvSpPr>
                <a:spLocks noEditPoints="1"/>
              </p:cNvSpPr>
              <p:nvPr/>
            </p:nvSpPr>
            <p:spPr bwMode="auto">
              <a:xfrm>
                <a:off x="3938114" y="1666581"/>
                <a:ext cx="841200" cy="1998863"/>
              </a:xfrm>
              <a:custGeom>
                <a:avLst/>
                <a:gdLst>
                  <a:gd name="T0" fmla="*/ 622 w 622"/>
                  <a:gd name="T1" fmla="*/ 1478 h 1478"/>
                  <a:gd name="T2" fmla="*/ 0 w 622"/>
                  <a:gd name="T3" fmla="*/ 1478 h 1478"/>
                  <a:gd name="T4" fmla="*/ 0 w 622"/>
                  <a:gd name="T5" fmla="*/ 0 h 1478"/>
                  <a:gd name="T6" fmla="*/ 622 w 622"/>
                  <a:gd name="T7" fmla="*/ 0 h 1478"/>
                  <a:gd name="T8" fmla="*/ 622 w 622"/>
                  <a:gd name="T9" fmla="*/ 1478 h 1478"/>
                  <a:gd name="T10" fmla="*/ 4 w 622"/>
                  <a:gd name="T11" fmla="*/ 1476 h 1478"/>
                  <a:gd name="T12" fmla="*/ 620 w 622"/>
                  <a:gd name="T13" fmla="*/ 1476 h 1478"/>
                  <a:gd name="T14" fmla="*/ 620 w 622"/>
                  <a:gd name="T15" fmla="*/ 4 h 1478"/>
                  <a:gd name="T16" fmla="*/ 4 w 622"/>
                  <a:gd name="T17" fmla="*/ 4 h 1478"/>
                  <a:gd name="T18" fmla="*/ 4 w 622"/>
                  <a:gd name="T19" fmla="*/ 147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1478">
                    <a:moveTo>
                      <a:pt x="622" y="1478"/>
                    </a:moveTo>
                    <a:lnTo>
                      <a:pt x="0" y="1478"/>
                    </a:lnTo>
                    <a:lnTo>
                      <a:pt x="0" y="0"/>
                    </a:lnTo>
                    <a:lnTo>
                      <a:pt x="622" y="0"/>
                    </a:lnTo>
                    <a:lnTo>
                      <a:pt x="622" y="1478"/>
                    </a:lnTo>
                    <a:close/>
                    <a:moveTo>
                      <a:pt x="4" y="1476"/>
                    </a:moveTo>
                    <a:lnTo>
                      <a:pt x="620" y="1476"/>
                    </a:lnTo>
                    <a:lnTo>
                      <a:pt x="620" y="4"/>
                    </a:lnTo>
                    <a:lnTo>
                      <a:pt x="4" y="4"/>
                    </a:lnTo>
                    <a:lnTo>
                      <a:pt x="4" y="14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8" name="Freeform 37">
                <a:extLst>
                  <a:ext uri="{FF2B5EF4-FFF2-40B4-BE49-F238E27FC236}">
                    <a16:creationId xmlns:a16="http://schemas.microsoft.com/office/drawing/2014/main" id="{AEC6B9E9-A0E5-E24A-BAD7-B077B372347E}"/>
                  </a:ext>
                </a:extLst>
              </p:cNvPr>
              <p:cNvSpPr>
                <a:spLocks/>
              </p:cNvSpPr>
              <p:nvPr/>
            </p:nvSpPr>
            <p:spPr bwMode="auto">
              <a:xfrm>
                <a:off x="3361986" y="2245412"/>
                <a:ext cx="1996158" cy="841200"/>
              </a:xfrm>
              <a:custGeom>
                <a:avLst/>
                <a:gdLst>
                  <a:gd name="T0" fmla="*/ 1474 w 1476"/>
                  <a:gd name="T1" fmla="*/ 622 h 622"/>
                  <a:gd name="T2" fmla="*/ 0 w 1476"/>
                  <a:gd name="T3" fmla="*/ 2 h 622"/>
                  <a:gd name="T4" fmla="*/ 0 w 1476"/>
                  <a:gd name="T5" fmla="*/ 0 h 622"/>
                  <a:gd name="T6" fmla="*/ 1476 w 1476"/>
                  <a:gd name="T7" fmla="*/ 620 h 622"/>
                  <a:gd name="T8" fmla="*/ 1474 w 1476"/>
                  <a:gd name="T9" fmla="*/ 622 h 622"/>
                </a:gdLst>
                <a:ahLst/>
                <a:cxnLst>
                  <a:cxn ang="0">
                    <a:pos x="T0" y="T1"/>
                  </a:cxn>
                  <a:cxn ang="0">
                    <a:pos x="T2" y="T3"/>
                  </a:cxn>
                  <a:cxn ang="0">
                    <a:pos x="T4" y="T5"/>
                  </a:cxn>
                  <a:cxn ang="0">
                    <a:pos x="T6" y="T7"/>
                  </a:cxn>
                  <a:cxn ang="0">
                    <a:pos x="T8" y="T9"/>
                  </a:cxn>
                </a:cxnLst>
                <a:rect l="0" t="0" r="r" b="b"/>
                <a:pathLst>
                  <a:path w="1476" h="622">
                    <a:moveTo>
                      <a:pt x="1474" y="622"/>
                    </a:moveTo>
                    <a:lnTo>
                      <a:pt x="0" y="2"/>
                    </a:lnTo>
                    <a:lnTo>
                      <a:pt x="0" y="0"/>
                    </a:lnTo>
                    <a:lnTo>
                      <a:pt x="1476" y="620"/>
                    </a:lnTo>
                    <a:lnTo>
                      <a:pt x="1474" y="6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39" name="Freeform 38">
                <a:extLst>
                  <a:ext uri="{FF2B5EF4-FFF2-40B4-BE49-F238E27FC236}">
                    <a16:creationId xmlns:a16="http://schemas.microsoft.com/office/drawing/2014/main" id="{D893546F-335E-8C48-A30E-3608F68F67BD}"/>
                  </a:ext>
                </a:extLst>
              </p:cNvPr>
              <p:cNvSpPr>
                <a:spLocks/>
              </p:cNvSpPr>
              <p:nvPr/>
            </p:nvSpPr>
            <p:spPr bwMode="auto">
              <a:xfrm>
                <a:off x="3616240" y="1893785"/>
                <a:ext cx="1817641" cy="770875"/>
              </a:xfrm>
              <a:custGeom>
                <a:avLst/>
                <a:gdLst>
                  <a:gd name="T0" fmla="*/ 1342 w 1344"/>
                  <a:gd name="T1" fmla="*/ 570 h 570"/>
                  <a:gd name="T2" fmla="*/ 0 w 1344"/>
                  <a:gd name="T3" fmla="*/ 2 h 570"/>
                  <a:gd name="T4" fmla="*/ 0 w 1344"/>
                  <a:gd name="T5" fmla="*/ 0 h 570"/>
                  <a:gd name="T6" fmla="*/ 1344 w 1344"/>
                  <a:gd name="T7" fmla="*/ 568 h 570"/>
                  <a:gd name="T8" fmla="*/ 1342 w 1344"/>
                  <a:gd name="T9" fmla="*/ 570 h 570"/>
                </a:gdLst>
                <a:ahLst/>
                <a:cxnLst>
                  <a:cxn ang="0">
                    <a:pos x="T0" y="T1"/>
                  </a:cxn>
                  <a:cxn ang="0">
                    <a:pos x="T2" y="T3"/>
                  </a:cxn>
                  <a:cxn ang="0">
                    <a:pos x="T4" y="T5"/>
                  </a:cxn>
                  <a:cxn ang="0">
                    <a:pos x="T6" y="T7"/>
                  </a:cxn>
                  <a:cxn ang="0">
                    <a:pos x="T8" y="T9"/>
                  </a:cxn>
                </a:cxnLst>
                <a:rect l="0" t="0" r="r" b="b"/>
                <a:pathLst>
                  <a:path w="1344" h="570">
                    <a:moveTo>
                      <a:pt x="1342" y="570"/>
                    </a:moveTo>
                    <a:lnTo>
                      <a:pt x="0" y="2"/>
                    </a:lnTo>
                    <a:lnTo>
                      <a:pt x="0" y="0"/>
                    </a:lnTo>
                    <a:lnTo>
                      <a:pt x="1344" y="568"/>
                    </a:lnTo>
                    <a:lnTo>
                      <a:pt x="1342" y="57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0" name="Freeform 39">
                <a:extLst>
                  <a:ext uri="{FF2B5EF4-FFF2-40B4-BE49-F238E27FC236}">
                    <a16:creationId xmlns:a16="http://schemas.microsoft.com/office/drawing/2014/main" id="{F52456E5-890C-C947-97DA-8C2618DCA03F}"/>
                  </a:ext>
                </a:extLst>
              </p:cNvPr>
              <p:cNvSpPr>
                <a:spLocks/>
              </p:cNvSpPr>
              <p:nvPr/>
            </p:nvSpPr>
            <p:spPr bwMode="auto">
              <a:xfrm>
                <a:off x="3267318" y="2643021"/>
                <a:ext cx="1841983" cy="773579"/>
              </a:xfrm>
              <a:custGeom>
                <a:avLst/>
                <a:gdLst>
                  <a:gd name="T0" fmla="*/ 1360 w 1362"/>
                  <a:gd name="T1" fmla="*/ 572 h 572"/>
                  <a:gd name="T2" fmla="*/ 0 w 1362"/>
                  <a:gd name="T3" fmla="*/ 2 h 572"/>
                  <a:gd name="T4" fmla="*/ 2 w 1362"/>
                  <a:gd name="T5" fmla="*/ 0 h 572"/>
                  <a:gd name="T6" fmla="*/ 1362 w 1362"/>
                  <a:gd name="T7" fmla="*/ 570 h 572"/>
                  <a:gd name="T8" fmla="*/ 1360 w 1362"/>
                  <a:gd name="T9" fmla="*/ 572 h 572"/>
                </a:gdLst>
                <a:ahLst/>
                <a:cxnLst>
                  <a:cxn ang="0">
                    <a:pos x="T0" y="T1"/>
                  </a:cxn>
                  <a:cxn ang="0">
                    <a:pos x="T2" y="T3"/>
                  </a:cxn>
                  <a:cxn ang="0">
                    <a:pos x="T4" y="T5"/>
                  </a:cxn>
                  <a:cxn ang="0">
                    <a:pos x="T6" y="T7"/>
                  </a:cxn>
                  <a:cxn ang="0">
                    <a:pos x="T8" y="T9"/>
                  </a:cxn>
                </a:cxnLst>
                <a:rect l="0" t="0" r="r" b="b"/>
                <a:pathLst>
                  <a:path w="1362" h="572">
                    <a:moveTo>
                      <a:pt x="1360" y="572"/>
                    </a:moveTo>
                    <a:lnTo>
                      <a:pt x="0" y="2"/>
                    </a:lnTo>
                    <a:lnTo>
                      <a:pt x="2" y="0"/>
                    </a:lnTo>
                    <a:lnTo>
                      <a:pt x="1362" y="570"/>
                    </a:lnTo>
                    <a:lnTo>
                      <a:pt x="1360" y="5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1" name="Freeform 40">
                <a:extLst>
                  <a:ext uri="{FF2B5EF4-FFF2-40B4-BE49-F238E27FC236}">
                    <a16:creationId xmlns:a16="http://schemas.microsoft.com/office/drawing/2014/main" id="{ADD56C6C-1163-D042-9877-B2128B58A721}"/>
                  </a:ext>
                </a:extLst>
              </p:cNvPr>
              <p:cNvSpPr>
                <a:spLocks/>
              </p:cNvSpPr>
              <p:nvPr/>
            </p:nvSpPr>
            <p:spPr bwMode="auto">
              <a:xfrm>
                <a:off x="3345757" y="2245412"/>
                <a:ext cx="2012388" cy="841200"/>
              </a:xfrm>
              <a:custGeom>
                <a:avLst/>
                <a:gdLst>
                  <a:gd name="T0" fmla="*/ 0 w 1488"/>
                  <a:gd name="T1" fmla="*/ 622 h 622"/>
                  <a:gd name="T2" fmla="*/ 0 w 1488"/>
                  <a:gd name="T3" fmla="*/ 620 h 622"/>
                  <a:gd name="T4" fmla="*/ 1486 w 1488"/>
                  <a:gd name="T5" fmla="*/ 0 h 622"/>
                  <a:gd name="T6" fmla="*/ 1488 w 1488"/>
                  <a:gd name="T7" fmla="*/ 2 h 622"/>
                  <a:gd name="T8" fmla="*/ 0 w 1488"/>
                  <a:gd name="T9" fmla="*/ 622 h 622"/>
                </a:gdLst>
                <a:ahLst/>
                <a:cxnLst>
                  <a:cxn ang="0">
                    <a:pos x="T0" y="T1"/>
                  </a:cxn>
                  <a:cxn ang="0">
                    <a:pos x="T2" y="T3"/>
                  </a:cxn>
                  <a:cxn ang="0">
                    <a:pos x="T4" y="T5"/>
                  </a:cxn>
                  <a:cxn ang="0">
                    <a:pos x="T6" y="T7"/>
                  </a:cxn>
                  <a:cxn ang="0">
                    <a:pos x="T8" y="T9"/>
                  </a:cxn>
                </a:cxnLst>
                <a:rect l="0" t="0" r="r" b="b"/>
                <a:pathLst>
                  <a:path w="1488" h="622">
                    <a:moveTo>
                      <a:pt x="0" y="622"/>
                    </a:moveTo>
                    <a:lnTo>
                      <a:pt x="0" y="620"/>
                    </a:lnTo>
                    <a:lnTo>
                      <a:pt x="1486" y="0"/>
                    </a:lnTo>
                    <a:lnTo>
                      <a:pt x="1488" y="2"/>
                    </a:lnTo>
                    <a:lnTo>
                      <a:pt x="0" y="6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2" name="Freeform 41">
                <a:extLst>
                  <a:ext uri="{FF2B5EF4-FFF2-40B4-BE49-F238E27FC236}">
                    <a16:creationId xmlns:a16="http://schemas.microsoft.com/office/drawing/2014/main" id="{700B206F-DE31-F94E-910B-3396DB41D2DF}"/>
                  </a:ext>
                </a:extLst>
              </p:cNvPr>
              <p:cNvSpPr>
                <a:spLocks/>
              </p:cNvSpPr>
              <p:nvPr/>
            </p:nvSpPr>
            <p:spPr bwMode="auto">
              <a:xfrm>
                <a:off x="3270022" y="1893785"/>
                <a:ext cx="1839280" cy="751940"/>
              </a:xfrm>
              <a:custGeom>
                <a:avLst/>
                <a:gdLst>
                  <a:gd name="T0" fmla="*/ 0 w 1360"/>
                  <a:gd name="T1" fmla="*/ 556 h 556"/>
                  <a:gd name="T2" fmla="*/ 0 w 1360"/>
                  <a:gd name="T3" fmla="*/ 554 h 556"/>
                  <a:gd name="T4" fmla="*/ 1360 w 1360"/>
                  <a:gd name="T5" fmla="*/ 0 h 556"/>
                  <a:gd name="T6" fmla="*/ 1360 w 1360"/>
                  <a:gd name="T7" fmla="*/ 2 h 556"/>
                  <a:gd name="T8" fmla="*/ 0 w 1360"/>
                  <a:gd name="T9" fmla="*/ 556 h 556"/>
                </a:gdLst>
                <a:ahLst/>
                <a:cxnLst>
                  <a:cxn ang="0">
                    <a:pos x="T0" y="T1"/>
                  </a:cxn>
                  <a:cxn ang="0">
                    <a:pos x="T2" y="T3"/>
                  </a:cxn>
                  <a:cxn ang="0">
                    <a:pos x="T4" y="T5"/>
                  </a:cxn>
                  <a:cxn ang="0">
                    <a:pos x="T6" y="T7"/>
                  </a:cxn>
                  <a:cxn ang="0">
                    <a:pos x="T8" y="T9"/>
                  </a:cxn>
                </a:cxnLst>
                <a:rect l="0" t="0" r="r" b="b"/>
                <a:pathLst>
                  <a:path w="1360" h="556">
                    <a:moveTo>
                      <a:pt x="0" y="556"/>
                    </a:moveTo>
                    <a:lnTo>
                      <a:pt x="0" y="554"/>
                    </a:lnTo>
                    <a:lnTo>
                      <a:pt x="1360" y="0"/>
                    </a:lnTo>
                    <a:lnTo>
                      <a:pt x="1360" y="2"/>
                    </a:lnTo>
                    <a:lnTo>
                      <a:pt x="0" y="5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3" name="Freeform 42">
                <a:extLst>
                  <a:ext uri="{FF2B5EF4-FFF2-40B4-BE49-F238E27FC236}">
                    <a16:creationId xmlns:a16="http://schemas.microsoft.com/office/drawing/2014/main" id="{3EAEEE0E-EF54-0547-B48E-D0055721938D}"/>
                  </a:ext>
                </a:extLst>
              </p:cNvPr>
              <p:cNvSpPr>
                <a:spLocks/>
              </p:cNvSpPr>
              <p:nvPr/>
            </p:nvSpPr>
            <p:spPr bwMode="auto">
              <a:xfrm>
                <a:off x="3602715" y="2661955"/>
                <a:ext cx="1831165" cy="754645"/>
              </a:xfrm>
              <a:custGeom>
                <a:avLst/>
                <a:gdLst>
                  <a:gd name="T0" fmla="*/ 2 w 1354"/>
                  <a:gd name="T1" fmla="*/ 558 h 558"/>
                  <a:gd name="T2" fmla="*/ 0 w 1354"/>
                  <a:gd name="T3" fmla="*/ 556 h 558"/>
                  <a:gd name="T4" fmla="*/ 1352 w 1354"/>
                  <a:gd name="T5" fmla="*/ 0 h 558"/>
                  <a:gd name="T6" fmla="*/ 1354 w 1354"/>
                  <a:gd name="T7" fmla="*/ 4 h 558"/>
                  <a:gd name="T8" fmla="*/ 2 w 1354"/>
                  <a:gd name="T9" fmla="*/ 558 h 558"/>
                </a:gdLst>
                <a:ahLst/>
                <a:cxnLst>
                  <a:cxn ang="0">
                    <a:pos x="T0" y="T1"/>
                  </a:cxn>
                  <a:cxn ang="0">
                    <a:pos x="T2" y="T3"/>
                  </a:cxn>
                  <a:cxn ang="0">
                    <a:pos x="T4" y="T5"/>
                  </a:cxn>
                  <a:cxn ang="0">
                    <a:pos x="T6" y="T7"/>
                  </a:cxn>
                  <a:cxn ang="0">
                    <a:pos x="T8" y="T9"/>
                  </a:cxn>
                </a:cxnLst>
                <a:rect l="0" t="0" r="r" b="b"/>
                <a:pathLst>
                  <a:path w="1354" h="558">
                    <a:moveTo>
                      <a:pt x="2" y="558"/>
                    </a:moveTo>
                    <a:lnTo>
                      <a:pt x="0" y="556"/>
                    </a:lnTo>
                    <a:lnTo>
                      <a:pt x="1352" y="0"/>
                    </a:lnTo>
                    <a:lnTo>
                      <a:pt x="1354" y="4"/>
                    </a:lnTo>
                    <a:lnTo>
                      <a:pt x="2" y="5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4" name="Freeform 43">
                <a:extLst>
                  <a:ext uri="{FF2B5EF4-FFF2-40B4-BE49-F238E27FC236}">
                    <a16:creationId xmlns:a16="http://schemas.microsoft.com/office/drawing/2014/main" id="{B571859C-BD0E-C44A-A38A-A7D3697B52F9}"/>
                  </a:ext>
                </a:extLst>
              </p:cNvPr>
              <p:cNvSpPr>
                <a:spLocks/>
              </p:cNvSpPr>
              <p:nvPr/>
            </p:nvSpPr>
            <p:spPr bwMode="auto">
              <a:xfrm>
                <a:off x="3938114" y="1669285"/>
                <a:ext cx="841200" cy="1996159"/>
              </a:xfrm>
              <a:custGeom>
                <a:avLst/>
                <a:gdLst>
                  <a:gd name="T0" fmla="*/ 620 w 622"/>
                  <a:gd name="T1" fmla="*/ 1476 h 1476"/>
                  <a:gd name="T2" fmla="*/ 0 w 622"/>
                  <a:gd name="T3" fmla="*/ 0 h 1476"/>
                  <a:gd name="T4" fmla="*/ 4 w 622"/>
                  <a:gd name="T5" fmla="*/ 0 h 1476"/>
                  <a:gd name="T6" fmla="*/ 622 w 622"/>
                  <a:gd name="T7" fmla="*/ 1474 h 1476"/>
                  <a:gd name="T8" fmla="*/ 620 w 622"/>
                  <a:gd name="T9" fmla="*/ 1476 h 1476"/>
                </a:gdLst>
                <a:ahLst/>
                <a:cxnLst>
                  <a:cxn ang="0">
                    <a:pos x="T0" y="T1"/>
                  </a:cxn>
                  <a:cxn ang="0">
                    <a:pos x="T2" y="T3"/>
                  </a:cxn>
                  <a:cxn ang="0">
                    <a:pos x="T4" y="T5"/>
                  </a:cxn>
                  <a:cxn ang="0">
                    <a:pos x="T6" y="T7"/>
                  </a:cxn>
                  <a:cxn ang="0">
                    <a:pos x="T8" y="T9"/>
                  </a:cxn>
                </a:cxnLst>
                <a:rect l="0" t="0" r="r" b="b"/>
                <a:pathLst>
                  <a:path w="622" h="1476">
                    <a:moveTo>
                      <a:pt x="620" y="1476"/>
                    </a:moveTo>
                    <a:lnTo>
                      <a:pt x="0" y="0"/>
                    </a:lnTo>
                    <a:lnTo>
                      <a:pt x="4" y="0"/>
                    </a:lnTo>
                    <a:lnTo>
                      <a:pt x="622" y="1474"/>
                    </a:lnTo>
                    <a:lnTo>
                      <a:pt x="620" y="14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5" name="Freeform 44">
                <a:extLst>
                  <a:ext uri="{FF2B5EF4-FFF2-40B4-BE49-F238E27FC236}">
                    <a16:creationId xmlns:a16="http://schemas.microsoft.com/office/drawing/2014/main" id="{449D2424-B60F-9C45-AF39-955C5ACEEB80}"/>
                  </a:ext>
                </a:extLst>
              </p:cNvPr>
              <p:cNvSpPr>
                <a:spLocks/>
              </p:cNvSpPr>
              <p:nvPr/>
            </p:nvSpPr>
            <p:spPr bwMode="auto">
              <a:xfrm>
                <a:off x="3938114" y="1669285"/>
                <a:ext cx="841200" cy="1996159"/>
              </a:xfrm>
              <a:custGeom>
                <a:avLst/>
                <a:gdLst>
                  <a:gd name="T0" fmla="*/ 4 w 622"/>
                  <a:gd name="T1" fmla="*/ 1476 h 1476"/>
                  <a:gd name="T2" fmla="*/ 0 w 622"/>
                  <a:gd name="T3" fmla="*/ 1474 h 1476"/>
                  <a:gd name="T4" fmla="*/ 620 w 622"/>
                  <a:gd name="T5" fmla="*/ 0 h 1476"/>
                  <a:gd name="T6" fmla="*/ 622 w 622"/>
                  <a:gd name="T7" fmla="*/ 0 h 1476"/>
                  <a:gd name="T8" fmla="*/ 4 w 622"/>
                  <a:gd name="T9" fmla="*/ 1476 h 1476"/>
                </a:gdLst>
                <a:ahLst/>
                <a:cxnLst>
                  <a:cxn ang="0">
                    <a:pos x="T0" y="T1"/>
                  </a:cxn>
                  <a:cxn ang="0">
                    <a:pos x="T2" y="T3"/>
                  </a:cxn>
                  <a:cxn ang="0">
                    <a:pos x="T4" y="T5"/>
                  </a:cxn>
                  <a:cxn ang="0">
                    <a:pos x="T6" y="T7"/>
                  </a:cxn>
                  <a:cxn ang="0">
                    <a:pos x="T8" y="T9"/>
                  </a:cxn>
                </a:cxnLst>
                <a:rect l="0" t="0" r="r" b="b"/>
                <a:pathLst>
                  <a:path w="622" h="1476">
                    <a:moveTo>
                      <a:pt x="4" y="1476"/>
                    </a:moveTo>
                    <a:lnTo>
                      <a:pt x="0" y="1474"/>
                    </a:lnTo>
                    <a:lnTo>
                      <a:pt x="620" y="0"/>
                    </a:lnTo>
                    <a:lnTo>
                      <a:pt x="622" y="0"/>
                    </a:lnTo>
                    <a:lnTo>
                      <a:pt x="4" y="14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6" name="Freeform 45">
                <a:extLst>
                  <a:ext uri="{FF2B5EF4-FFF2-40B4-BE49-F238E27FC236}">
                    <a16:creationId xmlns:a16="http://schemas.microsoft.com/office/drawing/2014/main" id="{F57CC224-D759-D746-8F2E-ED81EB277C94}"/>
                  </a:ext>
                </a:extLst>
              </p:cNvPr>
              <p:cNvSpPr>
                <a:spLocks/>
              </p:cNvSpPr>
              <p:nvPr/>
            </p:nvSpPr>
            <p:spPr bwMode="auto">
              <a:xfrm>
                <a:off x="3345757" y="2234594"/>
                <a:ext cx="29753" cy="29753"/>
              </a:xfrm>
              <a:custGeom>
                <a:avLst/>
                <a:gdLst>
                  <a:gd name="T0" fmla="*/ 22 w 22"/>
                  <a:gd name="T1" fmla="*/ 10 h 22"/>
                  <a:gd name="T2" fmla="*/ 22 w 22"/>
                  <a:gd name="T3" fmla="*/ 10 h 22"/>
                  <a:gd name="T4" fmla="*/ 20 w 22"/>
                  <a:gd name="T5" fmla="*/ 6 h 22"/>
                  <a:gd name="T6" fmla="*/ 18 w 22"/>
                  <a:gd name="T7" fmla="*/ 2 h 22"/>
                  <a:gd name="T8" fmla="*/ 14 w 22"/>
                  <a:gd name="T9" fmla="*/ 0 h 22"/>
                  <a:gd name="T10" fmla="*/ 10 w 22"/>
                  <a:gd name="T11" fmla="*/ 0 h 22"/>
                  <a:gd name="T12" fmla="*/ 10 w 22"/>
                  <a:gd name="T13" fmla="*/ 0 h 22"/>
                  <a:gd name="T14" fmla="*/ 6 w 22"/>
                  <a:gd name="T15" fmla="*/ 0 h 22"/>
                  <a:gd name="T16" fmla="*/ 2 w 22"/>
                  <a:gd name="T17" fmla="*/ 2 h 22"/>
                  <a:gd name="T18" fmla="*/ 0 w 22"/>
                  <a:gd name="T19" fmla="*/ 6 h 22"/>
                  <a:gd name="T20" fmla="*/ 0 w 22"/>
                  <a:gd name="T21" fmla="*/ 10 h 22"/>
                  <a:gd name="T22" fmla="*/ 0 w 22"/>
                  <a:gd name="T23" fmla="*/ 10 h 22"/>
                  <a:gd name="T24" fmla="*/ 0 w 22"/>
                  <a:gd name="T25" fmla="*/ 16 h 22"/>
                  <a:gd name="T26" fmla="*/ 2 w 22"/>
                  <a:gd name="T27" fmla="*/ 18 h 22"/>
                  <a:gd name="T28" fmla="*/ 6 w 22"/>
                  <a:gd name="T29" fmla="*/ 22 h 22"/>
                  <a:gd name="T30" fmla="*/ 10 w 22"/>
                  <a:gd name="T31" fmla="*/ 22 h 22"/>
                  <a:gd name="T32" fmla="*/ 10 w 22"/>
                  <a:gd name="T33" fmla="*/ 22 h 22"/>
                  <a:gd name="T34" fmla="*/ 14 w 22"/>
                  <a:gd name="T35" fmla="*/ 22 h 22"/>
                  <a:gd name="T36" fmla="*/ 18 w 22"/>
                  <a:gd name="T37" fmla="*/ 18 h 22"/>
                  <a:gd name="T38" fmla="*/ 20 w 22"/>
                  <a:gd name="T39" fmla="*/ 16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0" y="6"/>
                    </a:lnTo>
                    <a:lnTo>
                      <a:pt x="18" y="2"/>
                    </a:lnTo>
                    <a:lnTo>
                      <a:pt x="14" y="0"/>
                    </a:lnTo>
                    <a:lnTo>
                      <a:pt x="10" y="0"/>
                    </a:lnTo>
                    <a:lnTo>
                      <a:pt x="10" y="0"/>
                    </a:lnTo>
                    <a:lnTo>
                      <a:pt x="6" y="0"/>
                    </a:lnTo>
                    <a:lnTo>
                      <a:pt x="2" y="2"/>
                    </a:lnTo>
                    <a:lnTo>
                      <a:pt x="0" y="6"/>
                    </a:lnTo>
                    <a:lnTo>
                      <a:pt x="0" y="10"/>
                    </a:lnTo>
                    <a:lnTo>
                      <a:pt x="0" y="10"/>
                    </a:lnTo>
                    <a:lnTo>
                      <a:pt x="0" y="16"/>
                    </a:lnTo>
                    <a:lnTo>
                      <a:pt x="2" y="18"/>
                    </a:lnTo>
                    <a:lnTo>
                      <a:pt x="6" y="22"/>
                    </a:lnTo>
                    <a:lnTo>
                      <a:pt x="10" y="22"/>
                    </a:lnTo>
                    <a:lnTo>
                      <a:pt x="10" y="22"/>
                    </a:lnTo>
                    <a:lnTo>
                      <a:pt x="14" y="22"/>
                    </a:lnTo>
                    <a:lnTo>
                      <a:pt x="18" y="18"/>
                    </a:lnTo>
                    <a:lnTo>
                      <a:pt x="20" y="16"/>
                    </a:lnTo>
                    <a:lnTo>
                      <a:pt x="22" y="10"/>
                    </a:lnTo>
                    <a:lnTo>
                      <a:pt x="22" y="10"/>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7" name="Freeform 46">
                <a:extLst>
                  <a:ext uri="{FF2B5EF4-FFF2-40B4-BE49-F238E27FC236}">
                    <a16:creationId xmlns:a16="http://schemas.microsoft.com/office/drawing/2014/main" id="{ACBD6C1C-ADBC-CD43-A1B4-1C2B8C3AA326}"/>
                  </a:ext>
                </a:extLst>
              </p:cNvPr>
              <p:cNvSpPr>
                <a:spLocks/>
              </p:cNvSpPr>
              <p:nvPr/>
            </p:nvSpPr>
            <p:spPr bwMode="auto">
              <a:xfrm>
                <a:off x="3589192" y="1880261"/>
                <a:ext cx="29753" cy="29753"/>
              </a:xfrm>
              <a:custGeom>
                <a:avLst/>
                <a:gdLst>
                  <a:gd name="T0" fmla="*/ 22 w 22"/>
                  <a:gd name="T1" fmla="*/ 12 h 22"/>
                  <a:gd name="T2" fmla="*/ 22 w 22"/>
                  <a:gd name="T3" fmla="*/ 12 h 22"/>
                  <a:gd name="T4" fmla="*/ 22 w 22"/>
                  <a:gd name="T5" fmla="*/ 6 h 22"/>
                  <a:gd name="T6" fmla="*/ 18 w 22"/>
                  <a:gd name="T7" fmla="*/ 4 h 22"/>
                  <a:gd name="T8" fmla="*/ 16 w 22"/>
                  <a:gd name="T9" fmla="*/ 0 h 22"/>
                  <a:gd name="T10" fmla="*/ 12 w 22"/>
                  <a:gd name="T11" fmla="*/ 0 h 22"/>
                  <a:gd name="T12" fmla="*/ 12 w 22"/>
                  <a:gd name="T13" fmla="*/ 0 h 22"/>
                  <a:gd name="T14" fmla="*/ 6 w 22"/>
                  <a:gd name="T15" fmla="*/ 0 h 22"/>
                  <a:gd name="T16" fmla="*/ 4 w 22"/>
                  <a:gd name="T17" fmla="*/ 4 h 22"/>
                  <a:gd name="T18" fmla="*/ 0 w 22"/>
                  <a:gd name="T19" fmla="*/ 6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6"/>
                    </a:lnTo>
                    <a:lnTo>
                      <a:pt x="18" y="4"/>
                    </a:lnTo>
                    <a:lnTo>
                      <a:pt x="16" y="0"/>
                    </a:lnTo>
                    <a:lnTo>
                      <a:pt x="12" y="0"/>
                    </a:lnTo>
                    <a:lnTo>
                      <a:pt x="12" y="0"/>
                    </a:lnTo>
                    <a:lnTo>
                      <a:pt x="6" y="0"/>
                    </a:lnTo>
                    <a:lnTo>
                      <a:pt x="4" y="4"/>
                    </a:lnTo>
                    <a:lnTo>
                      <a:pt x="0" y="6"/>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8" name="Freeform 47">
                <a:extLst>
                  <a:ext uri="{FF2B5EF4-FFF2-40B4-BE49-F238E27FC236}">
                    <a16:creationId xmlns:a16="http://schemas.microsoft.com/office/drawing/2014/main" id="{8A940840-CDFE-8541-BF2F-38B336145255}"/>
                  </a:ext>
                </a:extLst>
              </p:cNvPr>
              <p:cNvSpPr>
                <a:spLocks/>
              </p:cNvSpPr>
              <p:nvPr/>
            </p:nvSpPr>
            <p:spPr bwMode="auto">
              <a:xfrm>
                <a:off x="3924589" y="1655760"/>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49" name="Freeform 48">
                <a:extLst>
                  <a:ext uri="{FF2B5EF4-FFF2-40B4-BE49-F238E27FC236}">
                    <a16:creationId xmlns:a16="http://schemas.microsoft.com/office/drawing/2014/main" id="{E0472682-AC63-4244-B664-8E8F04606E5A}"/>
                  </a:ext>
                </a:extLst>
              </p:cNvPr>
              <p:cNvSpPr>
                <a:spLocks/>
              </p:cNvSpPr>
              <p:nvPr/>
            </p:nvSpPr>
            <p:spPr bwMode="auto">
              <a:xfrm>
                <a:off x="4341132" y="1561092"/>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6 w 22"/>
                  <a:gd name="T15" fmla="*/ 0 h 22"/>
                  <a:gd name="T16" fmla="*/ 4 w 22"/>
                  <a:gd name="T17" fmla="*/ 2 h 22"/>
                  <a:gd name="T18" fmla="*/ 0 w 22"/>
                  <a:gd name="T19" fmla="*/ 6 h 22"/>
                  <a:gd name="T20" fmla="*/ 0 w 22"/>
                  <a:gd name="T21" fmla="*/ 10 h 22"/>
                  <a:gd name="T22" fmla="*/ 0 w 22"/>
                  <a:gd name="T23" fmla="*/ 10 h 22"/>
                  <a:gd name="T24" fmla="*/ 0 w 22"/>
                  <a:gd name="T25" fmla="*/ 14 h 22"/>
                  <a:gd name="T26" fmla="*/ 4 w 22"/>
                  <a:gd name="T27" fmla="*/ 18 h 22"/>
                  <a:gd name="T28" fmla="*/ 6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6" y="0"/>
                    </a:lnTo>
                    <a:lnTo>
                      <a:pt x="4" y="2"/>
                    </a:lnTo>
                    <a:lnTo>
                      <a:pt x="0" y="6"/>
                    </a:lnTo>
                    <a:lnTo>
                      <a:pt x="0" y="10"/>
                    </a:lnTo>
                    <a:lnTo>
                      <a:pt x="0" y="10"/>
                    </a:lnTo>
                    <a:lnTo>
                      <a:pt x="0" y="14"/>
                    </a:lnTo>
                    <a:lnTo>
                      <a:pt x="4" y="18"/>
                    </a:lnTo>
                    <a:lnTo>
                      <a:pt x="6" y="20"/>
                    </a:lnTo>
                    <a:lnTo>
                      <a:pt x="12" y="22"/>
                    </a:lnTo>
                    <a:lnTo>
                      <a:pt x="12" y="22"/>
                    </a:lnTo>
                    <a:lnTo>
                      <a:pt x="16" y="20"/>
                    </a:lnTo>
                    <a:lnTo>
                      <a:pt x="20" y="18"/>
                    </a:lnTo>
                    <a:lnTo>
                      <a:pt x="22" y="14"/>
                    </a:lnTo>
                    <a:lnTo>
                      <a:pt x="22" y="10"/>
                    </a:lnTo>
                    <a:lnTo>
                      <a:pt x="22"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0" name="Freeform 23">
                <a:extLst>
                  <a:ext uri="{FF2B5EF4-FFF2-40B4-BE49-F238E27FC236}">
                    <a16:creationId xmlns:a16="http://schemas.microsoft.com/office/drawing/2014/main" id="{E74D4944-112A-AC47-99BD-CF0D6C788D99}"/>
                  </a:ext>
                </a:extLst>
              </p:cNvPr>
              <p:cNvSpPr>
                <a:spLocks/>
              </p:cNvSpPr>
              <p:nvPr/>
            </p:nvSpPr>
            <p:spPr bwMode="auto">
              <a:xfrm>
                <a:off x="3589192" y="3400371"/>
                <a:ext cx="29753" cy="29753"/>
              </a:xfrm>
              <a:custGeom>
                <a:avLst/>
                <a:gdLst>
                  <a:gd name="T0" fmla="*/ 22 w 22"/>
                  <a:gd name="T1" fmla="*/ 12 h 22"/>
                  <a:gd name="T2" fmla="*/ 22 w 22"/>
                  <a:gd name="T3" fmla="*/ 12 h 22"/>
                  <a:gd name="T4" fmla="*/ 22 w 22"/>
                  <a:gd name="T5" fmla="*/ 8 h 22"/>
                  <a:gd name="T6" fmla="*/ 18 w 22"/>
                  <a:gd name="T7" fmla="*/ 4 h 22"/>
                  <a:gd name="T8" fmla="*/ 16 w 22"/>
                  <a:gd name="T9" fmla="*/ 2 h 22"/>
                  <a:gd name="T10" fmla="*/ 12 w 22"/>
                  <a:gd name="T11" fmla="*/ 0 h 22"/>
                  <a:gd name="T12" fmla="*/ 12 w 22"/>
                  <a:gd name="T13" fmla="*/ 0 h 22"/>
                  <a:gd name="T14" fmla="*/ 6 w 22"/>
                  <a:gd name="T15" fmla="*/ 2 h 22"/>
                  <a:gd name="T16" fmla="*/ 4 w 22"/>
                  <a:gd name="T17" fmla="*/ 4 h 22"/>
                  <a:gd name="T18" fmla="*/ 0 w 22"/>
                  <a:gd name="T19" fmla="*/ 8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18" y="4"/>
                    </a:lnTo>
                    <a:lnTo>
                      <a:pt x="16" y="2"/>
                    </a:lnTo>
                    <a:lnTo>
                      <a:pt x="12" y="0"/>
                    </a:lnTo>
                    <a:lnTo>
                      <a:pt x="12" y="0"/>
                    </a:lnTo>
                    <a:lnTo>
                      <a:pt x="6" y="2"/>
                    </a:lnTo>
                    <a:lnTo>
                      <a:pt x="4" y="4"/>
                    </a:lnTo>
                    <a:lnTo>
                      <a:pt x="0" y="8"/>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1" name="Freeform 24">
                <a:extLst>
                  <a:ext uri="{FF2B5EF4-FFF2-40B4-BE49-F238E27FC236}">
                    <a16:creationId xmlns:a16="http://schemas.microsoft.com/office/drawing/2014/main" id="{8608E092-CD8C-2848-8EF5-13BB88A27A71}"/>
                  </a:ext>
                </a:extLst>
              </p:cNvPr>
              <p:cNvSpPr>
                <a:spLocks/>
              </p:cNvSpPr>
              <p:nvPr/>
            </p:nvSpPr>
            <p:spPr bwMode="auto">
              <a:xfrm>
                <a:off x="3259203" y="2629497"/>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2" name="Freeform 25">
                <a:extLst>
                  <a:ext uri="{FF2B5EF4-FFF2-40B4-BE49-F238E27FC236}">
                    <a16:creationId xmlns:a16="http://schemas.microsoft.com/office/drawing/2014/main" id="{C5707343-7065-884C-9D54-AFD2BD6C754D}"/>
                  </a:ext>
                </a:extLst>
              </p:cNvPr>
              <p:cNvSpPr>
                <a:spLocks/>
              </p:cNvSpPr>
              <p:nvPr/>
            </p:nvSpPr>
            <p:spPr bwMode="auto">
              <a:xfrm>
                <a:off x="3343052" y="3067678"/>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3" name="Freeform 26">
                <a:extLst>
                  <a:ext uri="{FF2B5EF4-FFF2-40B4-BE49-F238E27FC236}">
                    <a16:creationId xmlns:a16="http://schemas.microsoft.com/office/drawing/2014/main" id="{633316AD-F8E1-E945-9E67-2B6A4E2BCD54}"/>
                  </a:ext>
                </a:extLst>
              </p:cNvPr>
              <p:cNvSpPr>
                <a:spLocks/>
              </p:cNvSpPr>
              <p:nvPr/>
            </p:nvSpPr>
            <p:spPr bwMode="auto">
              <a:xfrm>
                <a:off x="5336506" y="2234594"/>
                <a:ext cx="29753" cy="29753"/>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6 h 22"/>
                  <a:gd name="T26" fmla="*/ 18 w 22"/>
                  <a:gd name="T27" fmla="*/ 18 h 22"/>
                  <a:gd name="T28" fmla="*/ 14 w 22"/>
                  <a:gd name="T29" fmla="*/ 22 h 22"/>
                  <a:gd name="T30" fmla="*/ 10 w 22"/>
                  <a:gd name="T31" fmla="*/ 22 h 22"/>
                  <a:gd name="T32" fmla="*/ 10 w 22"/>
                  <a:gd name="T33" fmla="*/ 22 h 22"/>
                  <a:gd name="T34" fmla="*/ 6 w 22"/>
                  <a:gd name="T35" fmla="*/ 22 h 22"/>
                  <a:gd name="T36" fmla="*/ 2 w 22"/>
                  <a:gd name="T37" fmla="*/ 18 h 22"/>
                  <a:gd name="T38" fmla="*/ 0 w 22"/>
                  <a:gd name="T39" fmla="*/ 16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6"/>
                    </a:lnTo>
                    <a:lnTo>
                      <a:pt x="18" y="18"/>
                    </a:lnTo>
                    <a:lnTo>
                      <a:pt x="14" y="22"/>
                    </a:lnTo>
                    <a:lnTo>
                      <a:pt x="10" y="22"/>
                    </a:lnTo>
                    <a:lnTo>
                      <a:pt x="10" y="22"/>
                    </a:lnTo>
                    <a:lnTo>
                      <a:pt x="6" y="22"/>
                    </a:lnTo>
                    <a:lnTo>
                      <a:pt x="2" y="18"/>
                    </a:lnTo>
                    <a:lnTo>
                      <a:pt x="0" y="16"/>
                    </a:lnTo>
                    <a:lnTo>
                      <a:pt x="0" y="10"/>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4" name="Freeform 27">
                <a:extLst>
                  <a:ext uri="{FF2B5EF4-FFF2-40B4-BE49-F238E27FC236}">
                    <a16:creationId xmlns:a16="http://schemas.microsoft.com/office/drawing/2014/main" id="{3FCAB020-746F-8C4C-9B66-A4AE1C68952E}"/>
                  </a:ext>
                </a:extLst>
              </p:cNvPr>
              <p:cNvSpPr>
                <a:spLocks/>
              </p:cNvSpPr>
              <p:nvPr/>
            </p:nvSpPr>
            <p:spPr bwMode="auto">
              <a:xfrm>
                <a:off x="5090367" y="1880261"/>
                <a:ext cx="29753" cy="29753"/>
              </a:xfrm>
              <a:custGeom>
                <a:avLst/>
                <a:gdLst>
                  <a:gd name="T0" fmla="*/ 0 w 22"/>
                  <a:gd name="T1" fmla="*/ 12 h 22"/>
                  <a:gd name="T2" fmla="*/ 0 w 22"/>
                  <a:gd name="T3" fmla="*/ 12 h 22"/>
                  <a:gd name="T4" fmla="*/ 2 w 22"/>
                  <a:gd name="T5" fmla="*/ 6 h 22"/>
                  <a:gd name="T6" fmla="*/ 4 w 22"/>
                  <a:gd name="T7" fmla="*/ 4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8" y="0"/>
                    </a:lnTo>
                    <a:lnTo>
                      <a:pt x="12" y="0"/>
                    </a:lnTo>
                    <a:lnTo>
                      <a:pt x="12" y="0"/>
                    </a:lnTo>
                    <a:lnTo>
                      <a:pt x="16" y="0"/>
                    </a:lnTo>
                    <a:lnTo>
                      <a:pt x="20" y="4"/>
                    </a:lnTo>
                    <a:lnTo>
                      <a:pt x="22" y="6"/>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5" name="Freeform 28">
                <a:extLst>
                  <a:ext uri="{FF2B5EF4-FFF2-40B4-BE49-F238E27FC236}">
                    <a16:creationId xmlns:a16="http://schemas.microsoft.com/office/drawing/2014/main" id="{EE17DD2A-2F9B-224E-BE0D-71CA4BF7C078}"/>
                  </a:ext>
                </a:extLst>
              </p:cNvPr>
              <p:cNvSpPr>
                <a:spLocks/>
              </p:cNvSpPr>
              <p:nvPr/>
            </p:nvSpPr>
            <p:spPr bwMode="auto">
              <a:xfrm>
                <a:off x="4763083" y="1658466"/>
                <a:ext cx="29753" cy="29753"/>
              </a:xfrm>
              <a:custGeom>
                <a:avLst/>
                <a:gdLst>
                  <a:gd name="T0" fmla="*/ 0 w 22"/>
                  <a:gd name="T1" fmla="*/ 12 h 22"/>
                  <a:gd name="T2" fmla="*/ 0 w 22"/>
                  <a:gd name="T3" fmla="*/ 12 h 22"/>
                  <a:gd name="T4" fmla="*/ 2 w 22"/>
                  <a:gd name="T5" fmla="*/ 6 h 22"/>
                  <a:gd name="T6" fmla="*/ 4 w 22"/>
                  <a:gd name="T7" fmla="*/ 4 h 22"/>
                  <a:gd name="T8" fmla="*/ 6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18 h 22"/>
                  <a:gd name="T28" fmla="*/ 16 w 22"/>
                  <a:gd name="T29" fmla="*/ 22 h 22"/>
                  <a:gd name="T30" fmla="*/ 12 w 22"/>
                  <a:gd name="T31" fmla="*/ 22 h 22"/>
                  <a:gd name="T32" fmla="*/ 12 w 22"/>
                  <a:gd name="T33" fmla="*/ 22 h 22"/>
                  <a:gd name="T34" fmla="*/ 6 w 22"/>
                  <a:gd name="T35" fmla="*/ 22 h 22"/>
                  <a:gd name="T36" fmla="*/ 4 w 22"/>
                  <a:gd name="T37" fmla="*/ 18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6" y="0"/>
                    </a:lnTo>
                    <a:lnTo>
                      <a:pt x="12" y="0"/>
                    </a:lnTo>
                    <a:lnTo>
                      <a:pt x="12" y="0"/>
                    </a:lnTo>
                    <a:lnTo>
                      <a:pt x="16" y="0"/>
                    </a:lnTo>
                    <a:lnTo>
                      <a:pt x="20" y="4"/>
                    </a:lnTo>
                    <a:lnTo>
                      <a:pt x="22" y="6"/>
                    </a:lnTo>
                    <a:lnTo>
                      <a:pt x="22" y="12"/>
                    </a:lnTo>
                    <a:lnTo>
                      <a:pt x="22" y="12"/>
                    </a:lnTo>
                    <a:lnTo>
                      <a:pt x="22" y="16"/>
                    </a:lnTo>
                    <a:lnTo>
                      <a:pt x="20" y="18"/>
                    </a:lnTo>
                    <a:lnTo>
                      <a:pt x="16" y="22"/>
                    </a:lnTo>
                    <a:lnTo>
                      <a:pt x="12" y="22"/>
                    </a:lnTo>
                    <a:lnTo>
                      <a:pt x="12" y="22"/>
                    </a:lnTo>
                    <a:lnTo>
                      <a:pt x="6" y="22"/>
                    </a:lnTo>
                    <a:lnTo>
                      <a:pt x="4" y="18"/>
                    </a:lnTo>
                    <a:lnTo>
                      <a:pt x="2" y="16"/>
                    </a:lnTo>
                    <a:lnTo>
                      <a:pt x="0" y="12"/>
                    </a:lnTo>
                    <a:lnTo>
                      <a:pt x="0" y="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sp>
            <p:nvSpPr>
              <p:cNvPr id="56" name="Freeform 31">
                <a:extLst>
                  <a:ext uri="{FF2B5EF4-FFF2-40B4-BE49-F238E27FC236}">
                    <a16:creationId xmlns:a16="http://schemas.microsoft.com/office/drawing/2014/main" id="{71E230D3-76A1-FD4D-A4A9-2B9D7EBBC370}"/>
                  </a:ext>
                </a:extLst>
              </p:cNvPr>
              <p:cNvSpPr>
                <a:spLocks/>
              </p:cNvSpPr>
              <p:nvPr/>
            </p:nvSpPr>
            <p:spPr bwMode="auto">
              <a:xfrm>
                <a:off x="5412242" y="2645726"/>
                <a:ext cx="29753" cy="32458"/>
              </a:xfrm>
              <a:custGeom>
                <a:avLst/>
                <a:gdLst>
                  <a:gd name="T0" fmla="*/ 0 w 22"/>
                  <a:gd name="T1" fmla="*/ 12 h 24"/>
                  <a:gd name="T2" fmla="*/ 0 w 22"/>
                  <a:gd name="T3" fmla="*/ 12 h 24"/>
                  <a:gd name="T4" fmla="*/ 0 w 22"/>
                  <a:gd name="T5" fmla="*/ 8 h 24"/>
                  <a:gd name="T6" fmla="*/ 2 w 22"/>
                  <a:gd name="T7" fmla="*/ 4 h 24"/>
                  <a:gd name="T8" fmla="*/ 6 w 22"/>
                  <a:gd name="T9" fmla="*/ 2 h 24"/>
                  <a:gd name="T10" fmla="*/ 10 w 22"/>
                  <a:gd name="T11" fmla="*/ 0 h 24"/>
                  <a:gd name="T12" fmla="*/ 10 w 22"/>
                  <a:gd name="T13" fmla="*/ 0 h 24"/>
                  <a:gd name="T14" fmla="*/ 16 w 22"/>
                  <a:gd name="T15" fmla="*/ 2 h 24"/>
                  <a:gd name="T16" fmla="*/ 18 w 22"/>
                  <a:gd name="T17" fmla="*/ 4 h 24"/>
                  <a:gd name="T18" fmla="*/ 22 w 22"/>
                  <a:gd name="T19" fmla="*/ 8 h 24"/>
                  <a:gd name="T20" fmla="*/ 22 w 22"/>
                  <a:gd name="T21" fmla="*/ 12 h 24"/>
                  <a:gd name="T22" fmla="*/ 22 w 22"/>
                  <a:gd name="T23" fmla="*/ 12 h 24"/>
                  <a:gd name="T24" fmla="*/ 22 w 22"/>
                  <a:gd name="T25" fmla="*/ 16 h 24"/>
                  <a:gd name="T26" fmla="*/ 18 w 22"/>
                  <a:gd name="T27" fmla="*/ 20 h 24"/>
                  <a:gd name="T28" fmla="*/ 16 w 22"/>
                  <a:gd name="T29" fmla="*/ 22 h 24"/>
                  <a:gd name="T30" fmla="*/ 10 w 22"/>
                  <a:gd name="T31" fmla="*/ 24 h 24"/>
                  <a:gd name="T32" fmla="*/ 10 w 22"/>
                  <a:gd name="T33" fmla="*/ 24 h 24"/>
                  <a:gd name="T34" fmla="*/ 6 w 22"/>
                  <a:gd name="T35" fmla="*/ 22 h 24"/>
                  <a:gd name="T36" fmla="*/ 2 w 22"/>
                  <a:gd name="T37" fmla="*/ 20 h 24"/>
                  <a:gd name="T38" fmla="*/ 0 w 22"/>
                  <a:gd name="T39" fmla="*/ 16 h 24"/>
                  <a:gd name="T40" fmla="*/ 0 w 22"/>
                  <a:gd name="T41" fmla="*/ 12 h 24"/>
                  <a:gd name="T42" fmla="*/ 0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0" y="12"/>
                    </a:moveTo>
                    <a:lnTo>
                      <a:pt x="0" y="12"/>
                    </a:lnTo>
                    <a:lnTo>
                      <a:pt x="0" y="8"/>
                    </a:lnTo>
                    <a:lnTo>
                      <a:pt x="2" y="4"/>
                    </a:lnTo>
                    <a:lnTo>
                      <a:pt x="6" y="2"/>
                    </a:lnTo>
                    <a:lnTo>
                      <a:pt x="10" y="0"/>
                    </a:lnTo>
                    <a:lnTo>
                      <a:pt x="10" y="0"/>
                    </a:lnTo>
                    <a:lnTo>
                      <a:pt x="16" y="2"/>
                    </a:lnTo>
                    <a:lnTo>
                      <a:pt x="18" y="4"/>
                    </a:lnTo>
                    <a:lnTo>
                      <a:pt x="22" y="8"/>
                    </a:lnTo>
                    <a:lnTo>
                      <a:pt x="22" y="12"/>
                    </a:lnTo>
                    <a:lnTo>
                      <a:pt x="22" y="12"/>
                    </a:lnTo>
                    <a:lnTo>
                      <a:pt x="22" y="16"/>
                    </a:lnTo>
                    <a:lnTo>
                      <a:pt x="18" y="20"/>
                    </a:lnTo>
                    <a:lnTo>
                      <a:pt x="16" y="22"/>
                    </a:lnTo>
                    <a:lnTo>
                      <a:pt x="10" y="24"/>
                    </a:lnTo>
                    <a:lnTo>
                      <a:pt x="10" y="24"/>
                    </a:lnTo>
                    <a:lnTo>
                      <a:pt x="6" y="22"/>
                    </a:lnTo>
                    <a:lnTo>
                      <a:pt x="2" y="20"/>
                    </a:lnTo>
                    <a:lnTo>
                      <a:pt x="0" y="16"/>
                    </a:lnTo>
                    <a:lnTo>
                      <a:pt x="0" y="12"/>
                    </a:lnTo>
                    <a:lnTo>
                      <a:pt x="0" y="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dirty="0">
                  <a:solidFill>
                    <a:srgbClr val="000000"/>
                  </a:solidFill>
                </a:endParaRPr>
              </a:p>
            </p:txBody>
          </p:sp>
        </p:grpSp>
        <p:sp>
          <p:nvSpPr>
            <p:cNvPr id="57" name="Arc 56">
              <a:extLst>
                <a:ext uri="{FF2B5EF4-FFF2-40B4-BE49-F238E27FC236}">
                  <a16:creationId xmlns:a16="http://schemas.microsoft.com/office/drawing/2014/main" id="{E0465C5C-F9C1-E047-9319-4ABC049B8B1A}"/>
                </a:ext>
              </a:extLst>
            </p:cNvPr>
            <p:cNvSpPr/>
            <p:nvPr/>
          </p:nvSpPr>
          <p:spPr>
            <a:xfrm rot="20289520">
              <a:off x="-374560" y="2507800"/>
              <a:ext cx="2697342" cy="2697342"/>
            </a:xfrm>
            <a:prstGeom prst="arc">
              <a:avLst>
                <a:gd name="adj1" fmla="val 17242062"/>
                <a:gd name="adj2" fmla="val 17228096"/>
              </a:avLst>
            </a:prstGeom>
            <a:ln w="28575" cmpd="sng">
              <a:solidFill>
                <a:schemeClr val="bg1">
                  <a:lumMod val="8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121901" tIns="60950" rIns="121901" bIns="60950" rtlCol="0" anchor="ctr"/>
            <a:lstStyle/>
            <a:p>
              <a:pPr algn="ctr" defTabSz="914309">
                <a:defRPr/>
              </a:pPr>
              <a:endParaRPr lang="en-US" dirty="0">
                <a:solidFill>
                  <a:srgbClr val="5C5C5C"/>
                </a:solidFill>
              </a:endParaRPr>
            </a:p>
          </p:txBody>
        </p:sp>
      </p:grpSp>
    </p:spTree>
    <p:extLst>
      <p:ext uri="{BB962C8B-B14F-4D97-AF65-F5344CB8AC3E}">
        <p14:creationId xmlns:p14="http://schemas.microsoft.com/office/powerpoint/2010/main" val="334876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1"/>
            </p:custDataLst>
            <p:extLst>
              <p:ext uri="{D42A27DB-BD31-4B8C-83A1-F6EECF244321}">
                <p14:modId xmlns:p14="http://schemas.microsoft.com/office/powerpoint/2010/main" val="145434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2" imgW="395" imgH="394" progId="TCLayout.ActiveDocument.1">
                  <p:embed/>
                </p:oleObj>
              </mc:Choice>
              <mc:Fallback>
                <p:oleObj name="think-cell Slide" r:id="rId152" imgW="395" imgH="394" progId="TCLayout.ActiveDocument.1">
                  <p:embed/>
                  <p:pic>
                    <p:nvPicPr>
                      <p:cNvPr id="68" name="Object 67" hidden="1"/>
                      <p:cNvPicPr/>
                      <p:nvPr/>
                    </p:nvPicPr>
                    <p:blipFill>
                      <a:blip r:embed="rId153"/>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e-DE" sz="800" b="1"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3 Phases | 17 Months of Activities | Go-Live in November 2021</a:t>
            </a:r>
          </a:p>
        </p:txBody>
      </p:sp>
      <p:sp>
        <p:nvSpPr>
          <p:cNvPr id="3" name="Title 2"/>
          <p:cNvSpPr>
            <a:spLocks noGrp="1"/>
          </p:cNvSpPr>
          <p:nvPr>
            <p:ph type="title"/>
          </p:nvPr>
        </p:nvSpPr>
        <p:spPr/>
        <p:txBody>
          <a:bodyPr/>
          <a:lstStyle/>
          <a:p>
            <a:r>
              <a:rPr lang="en-US" dirty="0"/>
              <a:t>Project Plan Draft</a:t>
            </a:r>
          </a:p>
        </p:txBody>
      </p:sp>
      <p:sp>
        <p:nvSpPr>
          <p:cNvPr id="5" name="Slide Number Placeholder 4"/>
          <p:cNvSpPr>
            <a:spLocks noGrp="1"/>
          </p:cNvSpPr>
          <p:nvPr>
            <p:ph type="sldNum" sz="quarter" idx="12"/>
          </p:nvPr>
        </p:nvSpPr>
        <p:spPr/>
        <p:txBody>
          <a:bodyPr/>
          <a:lstStyle/>
          <a:p>
            <a:fld id="{EEAD9179-7A6B-4268-BEB2-F3B8EB06115B}" type="slidenum">
              <a:rPr lang="en-US" smtClean="0"/>
              <a:t>7</a:t>
            </a:fld>
            <a:endParaRPr lang="en-US" dirty="0"/>
          </a:p>
        </p:txBody>
      </p:sp>
      <p:sp>
        <p:nvSpPr>
          <p:cNvPr id="227" name="Text Placeholder 2"/>
          <p:cNvSpPr>
            <a:spLocks noGrp="1"/>
          </p:cNvSpPr>
          <p:nvPr>
            <p:custDataLst>
              <p:tags r:id="rId3"/>
            </p:custDataLst>
          </p:nvPr>
        </p:nvSpPr>
        <p:spPr bwMode="auto">
          <a:xfrm>
            <a:off x="3157538" y="1604963"/>
            <a:ext cx="6051550" cy="16986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lgn="ctr">
              <a:spcBef>
                <a:spcPct val="0"/>
              </a:spcBef>
              <a:spcAft>
                <a:spcPct val="0"/>
              </a:spcAft>
            </a:pPr>
            <a:fld id="{136DCC21-56A2-40B4-9C30-CDD331056C47}" type="datetime'''''2''''''0''''''''''''''''''2''''''''''''''''''1'''''">
              <a:rPr lang="en-US" altLang="en-US" sz="800" b="1" smtClean="0">
                <a:sym typeface="+mn-lt"/>
              </a:rPr>
              <a:pPr algn="ctr">
                <a:spcBef>
                  <a:spcPct val="0"/>
                </a:spcBef>
                <a:spcAft>
                  <a:spcPct val="0"/>
                </a:spcAft>
              </a:pPr>
              <a:t>2021</a:t>
            </a:fld>
            <a:endParaRPr lang="en-US" sz="800" b="1" dirty="0">
              <a:sym typeface="+mn-lt"/>
            </a:endParaRPr>
          </a:p>
        </p:txBody>
      </p:sp>
      <p:sp>
        <p:nvSpPr>
          <p:cNvPr id="353" name="Text Placeholder 2"/>
          <p:cNvSpPr>
            <a:spLocks noGrp="1"/>
          </p:cNvSpPr>
          <p:nvPr>
            <p:custDataLst>
              <p:tags r:id="rId4"/>
            </p:custDataLst>
          </p:nvPr>
        </p:nvSpPr>
        <p:spPr bwMode="auto">
          <a:xfrm>
            <a:off x="9209088" y="1604963"/>
            <a:ext cx="2481263" cy="16986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lgn="ctr">
              <a:spcBef>
                <a:spcPct val="0"/>
              </a:spcBef>
              <a:spcAft>
                <a:spcPct val="0"/>
              </a:spcAft>
            </a:pPr>
            <a:fld id="{CE6A7FFA-8D93-482D-A172-A6761651B8DA}" type="datetime'''''2''''''0''''''''''''''''''''''''''22'''''''''''">
              <a:rPr lang="en-US" altLang="en-US" sz="800" b="1" smtClean="0"/>
              <a:pPr algn="ctr">
                <a:spcBef>
                  <a:spcPct val="0"/>
                </a:spcBef>
                <a:spcAft>
                  <a:spcPct val="0"/>
                </a:spcAft>
              </a:pPr>
              <a:t>2022</a:t>
            </a:fld>
            <a:endParaRPr lang="en-US" sz="800" b="1" dirty="0">
              <a:sym typeface="+mn-lt"/>
            </a:endParaRPr>
          </a:p>
        </p:txBody>
      </p:sp>
      <p:sp>
        <p:nvSpPr>
          <p:cNvPr id="220" name="Text Placeholder 2"/>
          <p:cNvSpPr>
            <a:spLocks noGrp="1"/>
          </p:cNvSpPr>
          <p:nvPr>
            <p:custDataLst>
              <p:tags r:id="rId5"/>
            </p:custDataLst>
          </p:nvPr>
        </p:nvSpPr>
        <p:spPr bwMode="auto">
          <a:xfrm>
            <a:off x="315753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21394CD-0AF5-4B8E-B209-592BBCDB224C}" type="datetime'''''''''''''''''''''''''''''J''''a''''''''''''n'''''''">
              <a:rPr lang="en-US" altLang="en-US" sz="800" b="1" smtClean="0">
                <a:solidFill>
                  <a:schemeClr val="accent1"/>
                </a:solidFill>
                <a:ea typeface="+mn-ea"/>
                <a:cs typeface="+mn-cs"/>
                <a:sym typeface="+mn-lt"/>
              </a:rPr>
              <a:pPr marL="0" indent="0" algn="ctr">
                <a:spcBef>
                  <a:spcPct val="0"/>
                </a:spcBef>
                <a:spcAft>
                  <a:spcPct val="0"/>
                </a:spcAft>
                <a:buNone/>
              </a:pPr>
              <a:t>Jan</a:t>
            </a:fld>
            <a:endParaRPr lang="en-US" sz="800" b="1" dirty="0">
              <a:solidFill>
                <a:schemeClr val="accent1"/>
              </a:solidFill>
              <a:ea typeface="+mn-ea"/>
              <a:cs typeface="+mn-cs"/>
              <a:sym typeface="+mn-lt"/>
            </a:endParaRPr>
          </a:p>
        </p:txBody>
      </p:sp>
      <p:sp>
        <p:nvSpPr>
          <p:cNvPr id="339" name="Text Placeholder 2"/>
          <p:cNvSpPr>
            <a:spLocks noGrp="1"/>
          </p:cNvSpPr>
          <p:nvPr>
            <p:custDataLst>
              <p:tags r:id="rId6"/>
            </p:custDataLst>
          </p:nvPr>
        </p:nvSpPr>
        <p:spPr bwMode="auto">
          <a:xfrm>
            <a:off x="3644900" y="1774825"/>
            <a:ext cx="46355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F872ADA-138B-4ECD-8941-8D2722B3CBF8}" type="datetime'''''''''''''F''''e''''''''''''''''''''''''b''r''''.'''''">
              <a:rPr lang="en-US" altLang="en-US" sz="800" b="1" smtClean="0">
                <a:solidFill>
                  <a:schemeClr val="accent1"/>
                </a:solidFill>
                <a:ea typeface="+mn-ea"/>
                <a:cs typeface="+mn-cs"/>
              </a:rPr>
              <a:pPr marL="0" indent="0" algn="ctr">
                <a:spcBef>
                  <a:spcPct val="0"/>
                </a:spcBef>
                <a:spcAft>
                  <a:spcPct val="0"/>
                </a:spcAft>
                <a:buNone/>
              </a:pPr>
              <a:t>Febr.</a:t>
            </a:fld>
            <a:endParaRPr lang="en-US" sz="800" b="1" dirty="0">
              <a:solidFill>
                <a:schemeClr val="accent1"/>
              </a:solidFill>
              <a:ea typeface="+mn-ea"/>
              <a:cs typeface="+mn-cs"/>
              <a:sym typeface="+mn-lt"/>
            </a:endParaRPr>
          </a:p>
        </p:txBody>
      </p:sp>
      <p:sp>
        <p:nvSpPr>
          <p:cNvPr id="340" name="Text Placeholder 2"/>
          <p:cNvSpPr>
            <a:spLocks noGrp="1"/>
          </p:cNvSpPr>
          <p:nvPr>
            <p:custDataLst>
              <p:tags r:id="rId7"/>
            </p:custDataLst>
          </p:nvPr>
        </p:nvSpPr>
        <p:spPr bwMode="auto">
          <a:xfrm>
            <a:off x="4108450" y="1774825"/>
            <a:ext cx="53340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A6EEEFB-21C2-4288-9315-A63277B9B8D9}" type="datetime'''''''''''''''M''''''''''''''''ä''''''''r''''z'''''''''''''''">
              <a:rPr lang="en-US" altLang="en-US" sz="800" b="1" smtClean="0">
                <a:solidFill>
                  <a:schemeClr val="accent1"/>
                </a:solidFill>
                <a:ea typeface="+mn-ea"/>
                <a:cs typeface="+mn-cs"/>
              </a:rPr>
              <a:pPr marL="0" indent="0" algn="ctr">
                <a:spcBef>
                  <a:spcPct val="0"/>
                </a:spcBef>
                <a:spcAft>
                  <a:spcPct val="0"/>
                </a:spcAft>
                <a:buNone/>
              </a:pPr>
              <a:t>März</a:t>
            </a:fld>
            <a:endParaRPr lang="en-US" sz="800" b="1" dirty="0">
              <a:solidFill>
                <a:schemeClr val="accent1"/>
              </a:solidFill>
              <a:ea typeface="+mn-ea"/>
              <a:cs typeface="+mn-cs"/>
              <a:sym typeface="+mn-lt"/>
            </a:endParaRPr>
          </a:p>
        </p:txBody>
      </p:sp>
      <p:sp>
        <p:nvSpPr>
          <p:cNvPr id="341" name="Text Placeholder 2"/>
          <p:cNvSpPr>
            <a:spLocks noGrp="1"/>
          </p:cNvSpPr>
          <p:nvPr>
            <p:custDataLst>
              <p:tags r:id="rId8"/>
            </p:custDataLst>
          </p:nvPr>
        </p:nvSpPr>
        <p:spPr bwMode="auto">
          <a:xfrm>
            <a:off x="4641850"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B46CABD-73FA-493C-BD13-96F6208D6FB9}" type="datetime'''''A''p''''r''''''''''''''''''''''''''''.'''''''''''''''">
              <a:rPr lang="en-US" altLang="en-US" sz="800" b="1" smtClean="0">
                <a:solidFill>
                  <a:schemeClr val="accent1"/>
                </a:solidFill>
                <a:ea typeface="+mn-ea"/>
                <a:cs typeface="+mn-cs"/>
              </a:rPr>
              <a:pPr marL="0" indent="0" algn="ctr">
                <a:spcBef>
                  <a:spcPct val="0"/>
                </a:spcBef>
                <a:spcAft>
                  <a:spcPct val="0"/>
                </a:spcAft>
                <a:buNone/>
              </a:pPr>
              <a:t>Apr.</a:t>
            </a:fld>
            <a:endParaRPr lang="en-US" sz="800" b="1" dirty="0">
              <a:solidFill>
                <a:schemeClr val="accent1"/>
              </a:solidFill>
              <a:ea typeface="+mn-ea"/>
              <a:cs typeface="+mn-cs"/>
              <a:sym typeface="+mn-lt"/>
            </a:endParaRPr>
          </a:p>
        </p:txBody>
      </p:sp>
      <p:sp>
        <p:nvSpPr>
          <p:cNvPr id="342" name="Text Placeholder 2"/>
          <p:cNvSpPr>
            <a:spLocks noGrp="1"/>
          </p:cNvSpPr>
          <p:nvPr>
            <p:custDataLst>
              <p:tags r:id="rId9"/>
            </p:custDataLst>
          </p:nvPr>
        </p:nvSpPr>
        <p:spPr bwMode="auto">
          <a:xfrm>
            <a:off x="515143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0D36DF8-4E09-4F21-986E-F44ABC93BA05}" type="datetime'''''''''''''''''''''''''''''''''''''''''''M''''''a''''i'''">
              <a:rPr lang="en-US" altLang="en-US" sz="800" b="1" smtClean="0">
                <a:solidFill>
                  <a:schemeClr val="accent1"/>
                </a:solidFill>
                <a:ea typeface="+mn-ea"/>
                <a:cs typeface="+mn-cs"/>
              </a:rPr>
              <a:pPr marL="0" indent="0" algn="ctr">
                <a:spcBef>
                  <a:spcPct val="0"/>
                </a:spcBef>
                <a:spcAft>
                  <a:spcPct val="0"/>
                </a:spcAft>
                <a:buNone/>
              </a:pPr>
              <a:t>Mai</a:t>
            </a:fld>
            <a:endParaRPr lang="en-US" sz="800" b="1" dirty="0">
              <a:solidFill>
                <a:schemeClr val="accent1"/>
              </a:solidFill>
              <a:ea typeface="+mn-ea"/>
              <a:cs typeface="+mn-cs"/>
              <a:sym typeface="+mn-lt"/>
            </a:endParaRPr>
          </a:p>
        </p:txBody>
      </p:sp>
      <p:sp>
        <p:nvSpPr>
          <p:cNvPr id="343" name="Text Placeholder 2"/>
          <p:cNvSpPr>
            <a:spLocks noGrp="1"/>
          </p:cNvSpPr>
          <p:nvPr>
            <p:custDataLst>
              <p:tags r:id="rId10"/>
            </p:custDataLst>
          </p:nvPr>
        </p:nvSpPr>
        <p:spPr bwMode="auto">
          <a:xfrm>
            <a:off x="5638799"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66EB364-01C2-4F3F-A738-FC4CCDC2DBEF}" type="datetime'J''''''''''u''''''''''n''''''''''''''''''''''''i'''''">
              <a:rPr lang="en-US" altLang="en-US" sz="800" b="1" smtClean="0">
                <a:solidFill>
                  <a:schemeClr val="accent1"/>
                </a:solidFill>
                <a:ea typeface="+mn-ea"/>
                <a:cs typeface="+mn-cs"/>
              </a:rPr>
              <a:pPr marL="0" indent="0" algn="ctr">
                <a:spcBef>
                  <a:spcPct val="0"/>
                </a:spcBef>
                <a:spcAft>
                  <a:spcPct val="0"/>
                </a:spcAft>
                <a:buNone/>
              </a:pPr>
              <a:t>Juni</a:t>
            </a:fld>
            <a:endParaRPr lang="en-US" sz="800" b="1" dirty="0">
              <a:solidFill>
                <a:schemeClr val="accent1"/>
              </a:solidFill>
              <a:ea typeface="+mn-ea"/>
              <a:cs typeface="+mn-cs"/>
              <a:sym typeface="+mn-lt"/>
            </a:endParaRPr>
          </a:p>
        </p:txBody>
      </p:sp>
      <p:sp>
        <p:nvSpPr>
          <p:cNvPr id="344" name="Text Placeholder 2"/>
          <p:cNvSpPr>
            <a:spLocks noGrp="1"/>
          </p:cNvSpPr>
          <p:nvPr>
            <p:custDataLst>
              <p:tags r:id="rId11"/>
            </p:custDataLst>
          </p:nvPr>
        </p:nvSpPr>
        <p:spPr bwMode="auto">
          <a:xfrm>
            <a:off x="6148388" y="1774825"/>
            <a:ext cx="511175"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0C13E9C-E2FA-4492-A93E-27DF8CB93C76}" type="datetime'''''''''''J''''u''''''''''''''li'''''''''''''''''''">
              <a:rPr lang="en-US" altLang="en-US" sz="800" b="1" smtClean="0">
                <a:solidFill>
                  <a:schemeClr val="accent1"/>
                </a:solidFill>
                <a:ea typeface="+mn-ea"/>
                <a:cs typeface="+mn-cs"/>
              </a:rPr>
              <a:pPr marL="0" indent="0" algn="ctr">
                <a:spcBef>
                  <a:spcPct val="0"/>
                </a:spcBef>
                <a:spcAft>
                  <a:spcPct val="0"/>
                </a:spcAft>
                <a:buNone/>
              </a:pPr>
              <a:t>Juli</a:t>
            </a:fld>
            <a:endParaRPr lang="en-US" sz="800" b="1" dirty="0">
              <a:solidFill>
                <a:schemeClr val="accent1"/>
              </a:solidFill>
              <a:ea typeface="+mn-ea"/>
              <a:cs typeface="+mn-cs"/>
              <a:sym typeface="+mn-lt"/>
            </a:endParaRPr>
          </a:p>
        </p:txBody>
      </p:sp>
      <p:sp>
        <p:nvSpPr>
          <p:cNvPr id="345" name="Text Placeholder 2"/>
          <p:cNvSpPr>
            <a:spLocks noGrp="1"/>
          </p:cNvSpPr>
          <p:nvPr>
            <p:custDataLst>
              <p:tags r:id="rId12"/>
            </p:custDataLst>
          </p:nvPr>
        </p:nvSpPr>
        <p:spPr bwMode="auto">
          <a:xfrm>
            <a:off x="6659563"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5E262C7-D868-42CE-BF52-C82E5C53C165}" type="datetime'''A''u''''''''''''''g''''''''.'''''''''''''''''''''''">
              <a:rPr lang="en-US" altLang="en-US" sz="800" b="1" smtClean="0">
                <a:solidFill>
                  <a:schemeClr val="accent1"/>
                </a:solidFill>
                <a:ea typeface="+mn-ea"/>
                <a:cs typeface="+mn-cs"/>
              </a:rPr>
              <a:pPr marL="0" indent="0" algn="ctr">
                <a:spcBef>
                  <a:spcPct val="0"/>
                </a:spcBef>
                <a:spcAft>
                  <a:spcPct val="0"/>
                </a:spcAft>
                <a:buNone/>
              </a:pPr>
              <a:t>Aug.</a:t>
            </a:fld>
            <a:endParaRPr lang="en-US" sz="800" b="1" dirty="0">
              <a:solidFill>
                <a:schemeClr val="accent1"/>
              </a:solidFill>
              <a:ea typeface="+mn-ea"/>
              <a:cs typeface="+mn-cs"/>
              <a:sym typeface="+mn-lt"/>
            </a:endParaRPr>
          </a:p>
        </p:txBody>
      </p:sp>
      <p:sp>
        <p:nvSpPr>
          <p:cNvPr id="346" name="Text Placeholder 2"/>
          <p:cNvSpPr>
            <a:spLocks noGrp="1"/>
          </p:cNvSpPr>
          <p:nvPr>
            <p:custDataLst>
              <p:tags r:id="rId13"/>
            </p:custDataLst>
          </p:nvPr>
        </p:nvSpPr>
        <p:spPr bwMode="auto">
          <a:xfrm>
            <a:off x="7169149"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855E892-FCCE-4D52-92D2-0C10B235BA69}" type="datetime'''''''''''S''''''''''e''''''''''''p''''t''''''''''''''.'''">
              <a:rPr lang="en-US" altLang="en-US" sz="800" b="1" smtClean="0">
                <a:solidFill>
                  <a:schemeClr val="accent1"/>
                </a:solidFill>
                <a:ea typeface="+mn-ea"/>
                <a:cs typeface="+mn-cs"/>
              </a:rPr>
              <a:pPr marL="0" indent="0" algn="ctr">
                <a:spcBef>
                  <a:spcPct val="0"/>
                </a:spcBef>
                <a:spcAft>
                  <a:spcPct val="0"/>
                </a:spcAft>
                <a:buNone/>
              </a:pPr>
              <a:t>Sept.</a:t>
            </a:fld>
            <a:endParaRPr lang="en-US" sz="800" b="1" dirty="0">
              <a:solidFill>
                <a:schemeClr val="accent1"/>
              </a:solidFill>
              <a:ea typeface="+mn-ea"/>
              <a:cs typeface="+mn-cs"/>
              <a:sym typeface="+mn-lt"/>
            </a:endParaRPr>
          </a:p>
        </p:txBody>
      </p:sp>
      <p:sp>
        <p:nvSpPr>
          <p:cNvPr id="347" name="Text Placeholder 2"/>
          <p:cNvSpPr>
            <a:spLocks noGrp="1"/>
          </p:cNvSpPr>
          <p:nvPr>
            <p:custDataLst>
              <p:tags r:id="rId14"/>
            </p:custDataLst>
          </p:nvPr>
        </p:nvSpPr>
        <p:spPr bwMode="auto">
          <a:xfrm>
            <a:off x="767873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1DD1F8E-F7AD-4703-B44D-40C915429BB2}" type="datetime'''''''''''O''''''''''''''''''''k''t''.'''''''">
              <a:rPr lang="en-US" altLang="en-US" sz="800" b="1" smtClean="0">
                <a:solidFill>
                  <a:schemeClr val="accent1"/>
                </a:solidFill>
                <a:ea typeface="+mn-ea"/>
                <a:cs typeface="+mn-cs"/>
              </a:rPr>
              <a:pPr marL="0" indent="0" algn="ctr">
                <a:spcBef>
                  <a:spcPct val="0"/>
                </a:spcBef>
                <a:spcAft>
                  <a:spcPct val="0"/>
                </a:spcAft>
                <a:buNone/>
              </a:pPr>
              <a:t>Okt.</a:t>
            </a:fld>
            <a:endParaRPr lang="en-US" sz="800" b="1" dirty="0">
              <a:solidFill>
                <a:schemeClr val="accent1"/>
              </a:solidFill>
              <a:ea typeface="+mn-ea"/>
              <a:cs typeface="+mn-cs"/>
              <a:sym typeface="+mn-lt"/>
            </a:endParaRPr>
          </a:p>
        </p:txBody>
      </p:sp>
      <p:sp>
        <p:nvSpPr>
          <p:cNvPr id="348" name="Text Placeholder 2"/>
          <p:cNvSpPr>
            <a:spLocks noGrp="1"/>
          </p:cNvSpPr>
          <p:nvPr>
            <p:custDataLst>
              <p:tags r:id="rId15"/>
            </p:custDataLst>
          </p:nvPr>
        </p:nvSpPr>
        <p:spPr bwMode="auto">
          <a:xfrm>
            <a:off x="8166100"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3864243-744B-4C7B-AC8E-BF26D219BD66}" type="datetime'''Nov''''''''''''''''''''.'''''''''''''''''''''''''''">
              <a:rPr lang="en-US" altLang="en-US" sz="800" b="1" smtClean="0">
                <a:solidFill>
                  <a:schemeClr val="accent1"/>
                </a:solidFill>
                <a:ea typeface="+mn-ea"/>
                <a:cs typeface="+mn-cs"/>
              </a:rPr>
              <a:pPr marL="0" indent="0" algn="ctr">
                <a:spcBef>
                  <a:spcPct val="0"/>
                </a:spcBef>
                <a:spcAft>
                  <a:spcPct val="0"/>
                </a:spcAft>
                <a:buNone/>
              </a:pPr>
              <a:t>Nov.</a:t>
            </a:fld>
            <a:endParaRPr lang="en-US" sz="800" b="1" dirty="0">
              <a:solidFill>
                <a:schemeClr val="accent1"/>
              </a:solidFill>
              <a:ea typeface="+mn-ea"/>
              <a:cs typeface="+mn-cs"/>
              <a:sym typeface="+mn-lt"/>
            </a:endParaRPr>
          </a:p>
        </p:txBody>
      </p:sp>
      <p:sp>
        <p:nvSpPr>
          <p:cNvPr id="349" name="Text Placeholder 2"/>
          <p:cNvSpPr>
            <a:spLocks noGrp="1"/>
          </p:cNvSpPr>
          <p:nvPr>
            <p:custDataLst>
              <p:tags r:id="rId16"/>
            </p:custDataLst>
          </p:nvPr>
        </p:nvSpPr>
        <p:spPr bwMode="auto">
          <a:xfrm>
            <a:off x="8675688" y="1774825"/>
            <a:ext cx="53340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E05C825-2873-42BF-A3E4-C430A3064A9A}" type="datetime'''''''D''''''''''e''''z.'''''''''''''''''">
              <a:rPr lang="en-US" altLang="en-US" sz="800" b="1" smtClean="0">
                <a:solidFill>
                  <a:schemeClr val="accent1"/>
                </a:solidFill>
                <a:ea typeface="+mn-ea"/>
                <a:cs typeface="+mn-cs"/>
              </a:rPr>
              <a:pPr marL="0" indent="0" algn="ctr">
                <a:spcBef>
                  <a:spcPct val="0"/>
                </a:spcBef>
                <a:spcAft>
                  <a:spcPct val="0"/>
                </a:spcAft>
                <a:buNone/>
              </a:pPr>
              <a:t>Dez.</a:t>
            </a:fld>
            <a:endParaRPr lang="en-US" sz="800" b="1" dirty="0">
              <a:solidFill>
                <a:schemeClr val="accent1"/>
              </a:solidFill>
              <a:ea typeface="+mn-ea"/>
              <a:cs typeface="+mn-cs"/>
              <a:sym typeface="+mn-lt"/>
            </a:endParaRPr>
          </a:p>
        </p:txBody>
      </p:sp>
      <p:sp>
        <p:nvSpPr>
          <p:cNvPr id="350" name="Text Placeholder 2"/>
          <p:cNvSpPr>
            <a:spLocks noGrp="1"/>
          </p:cNvSpPr>
          <p:nvPr>
            <p:custDataLst>
              <p:tags r:id="rId17"/>
            </p:custDataLst>
          </p:nvPr>
        </p:nvSpPr>
        <p:spPr bwMode="auto">
          <a:xfrm>
            <a:off x="9209088"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03FB3A7-F818-41F1-9CE3-E5EA2951486F}" type="datetime'''''''''''J''''''''''''''a''''n''''''.'''''''''''''''">
              <a:rPr lang="en-US" altLang="en-US" sz="800" b="1" smtClean="0">
                <a:solidFill>
                  <a:schemeClr val="accent1"/>
                </a:solidFill>
                <a:ea typeface="+mn-ea"/>
                <a:cs typeface="+mn-cs"/>
              </a:rPr>
              <a:pPr marL="0" indent="0" algn="ctr">
                <a:spcBef>
                  <a:spcPct val="0"/>
                </a:spcBef>
                <a:spcAft>
                  <a:spcPct val="0"/>
                </a:spcAft>
                <a:buNone/>
              </a:pPr>
              <a:t>Jan.</a:t>
            </a:fld>
            <a:endParaRPr lang="en-US" sz="800" b="1" dirty="0">
              <a:solidFill>
                <a:schemeClr val="accent1"/>
              </a:solidFill>
              <a:ea typeface="+mn-ea"/>
              <a:cs typeface="+mn-cs"/>
              <a:sym typeface="+mn-lt"/>
            </a:endParaRPr>
          </a:p>
        </p:txBody>
      </p:sp>
      <p:sp>
        <p:nvSpPr>
          <p:cNvPr id="351" name="Text Placeholder 2"/>
          <p:cNvSpPr>
            <a:spLocks noGrp="1"/>
          </p:cNvSpPr>
          <p:nvPr>
            <p:custDataLst>
              <p:tags r:id="rId18"/>
            </p:custDataLst>
          </p:nvPr>
        </p:nvSpPr>
        <p:spPr bwMode="auto">
          <a:xfrm>
            <a:off x="9696450" y="1774825"/>
            <a:ext cx="46355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F2B47B2-23FD-4A73-A305-F77FAE122186}" type="datetime'''''''''''''''''''''''''''''F''''e''''''''''''''br.'''">
              <a:rPr lang="en-US" altLang="en-US" sz="800" b="1" smtClean="0">
                <a:solidFill>
                  <a:schemeClr val="accent1"/>
                </a:solidFill>
                <a:ea typeface="+mn-ea"/>
                <a:cs typeface="+mn-cs"/>
              </a:rPr>
              <a:pPr marL="0" indent="0" algn="ctr">
                <a:spcBef>
                  <a:spcPct val="0"/>
                </a:spcBef>
                <a:spcAft>
                  <a:spcPct val="0"/>
                </a:spcAft>
                <a:buNone/>
              </a:pPr>
              <a:t>Febr.</a:t>
            </a:fld>
            <a:endParaRPr lang="en-US" sz="800" b="1" dirty="0">
              <a:solidFill>
                <a:schemeClr val="accent1"/>
              </a:solidFill>
              <a:ea typeface="+mn-ea"/>
              <a:cs typeface="+mn-cs"/>
              <a:sym typeface="+mn-lt"/>
            </a:endParaRPr>
          </a:p>
        </p:txBody>
      </p:sp>
      <p:sp>
        <p:nvSpPr>
          <p:cNvPr id="352" name="Text Placeholder 2"/>
          <p:cNvSpPr>
            <a:spLocks noGrp="1"/>
          </p:cNvSpPr>
          <p:nvPr>
            <p:custDataLst>
              <p:tags r:id="rId19"/>
            </p:custDataLst>
          </p:nvPr>
        </p:nvSpPr>
        <p:spPr bwMode="auto">
          <a:xfrm>
            <a:off x="10160000" y="1774825"/>
            <a:ext cx="533400"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CB7B817-AFE4-4B02-8950-56EDBEFACE2E}" type="datetime'''M''''''ä''''''''''''''''''''r''z'''''''''''''''''''''">
              <a:rPr lang="en-US" altLang="en-US" sz="800" b="1" smtClean="0">
                <a:solidFill>
                  <a:schemeClr val="accent1"/>
                </a:solidFill>
                <a:ea typeface="+mn-ea"/>
                <a:cs typeface="+mn-cs"/>
              </a:rPr>
              <a:pPr marL="0" indent="0" algn="ctr">
                <a:spcBef>
                  <a:spcPct val="0"/>
                </a:spcBef>
                <a:spcAft>
                  <a:spcPct val="0"/>
                </a:spcAft>
                <a:buNone/>
              </a:pPr>
              <a:t>März</a:t>
            </a:fld>
            <a:endParaRPr lang="en-US" sz="800" b="1" dirty="0">
              <a:solidFill>
                <a:schemeClr val="accent1"/>
              </a:solidFill>
              <a:ea typeface="+mn-ea"/>
              <a:cs typeface="+mn-cs"/>
              <a:sym typeface="+mn-lt"/>
            </a:endParaRPr>
          </a:p>
        </p:txBody>
      </p:sp>
      <p:sp>
        <p:nvSpPr>
          <p:cNvPr id="489" name="Text Placeholder 2"/>
          <p:cNvSpPr>
            <a:spLocks noGrp="1"/>
          </p:cNvSpPr>
          <p:nvPr>
            <p:custDataLst>
              <p:tags r:id="rId20"/>
            </p:custDataLst>
          </p:nvPr>
        </p:nvSpPr>
        <p:spPr bwMode="auto">
          <a:xfrm>
            <a:off x="10693400" y="1774825"/>
            <a:ext cx="487363"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46AAD5F-36CD-4C32-A322-5FC216DEE1C2}" type="datetime'''''''''''''''A''''p''''''''''r.'''">
              <a:rPr lang="en-US" altLang="en-US" sz="800" b="1" smtClean="0">
                <a:solidFill>
                  <a:schemeClr val="accent1"/>
                </a:solidFill>
                <a:ea typeface="+mn-ea"/>
                <a:cs typeface="+mn-cs"/>
              </a:rPr>
              <a:pPr marL="0" indent="0" algn="ctr">
                <a:spcBef>
                  <a:spcPct val="0"/>
                </a:spcBef>
                <a:spcAft>
                  <a:spcPct val="0"/>
                </a:spcAft>
                <a:buNone/>
              </a:pPr>
              <a:t>Apr.</a:t>
            </a:fld>
            <a:endParaRPr lang="en-US" sz="800" b="1" dirty="0">
              <a:solidFill>
                <a:schemeClr val="accent1"/>
              </a:solidFill>
              <a:ea typeface="+mn-ea"/>
              <a:cs typeface="+mn-cs"/>
              <a:sym typeface="+mn-lt"/>
            </a:endParaRPr>
          </a:p>
        </p:txBody>
      </p:sp>
      <p:sp>
        <p:nvSpPr>
          <p:cNvPr id="490" name="Text Placeholder 2"/>
          <p:cNvSpPr>
            <a:spLocks noGrp="1"/>
          </p:cNvSpPr>
          <p:nvPr>
            <p:custDataLst>
              <p:tags r:id="rId21"/>
            </p:custDataLst>
          </p:nvPr>
        </p:nvSpPr>
        <p:spPr bwMode="auto">
          <a:xfrm>
            <a:off x="11180762" y="1774825"/>
            <a:ext cx="509588" cy="169863"/>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0066274-1057-42DC-BE92-4845CAA6A553}" type="datetime'''M''''''''''ai'''''''''''''''''''''''''''">
              <a:rPr lang="en-US" altLang="en-US" sz="800" b="1" smtClean="0">
                <a:solidFill>
                  <a:schemeClr val="accent1"/>
                </a:solidFill>
                <a:ea typeface="+mn-ea"/>
                <a:cs typeface="+mn-cs"/>
              </a:rPr>
              <a:pPr marL="0" indent="0" algn="ctr">
                <a:spcBef>
                  <a:spcPct val="0"/>
                </a:spcBef>
                <a:spcAft>
                  <a:spcPct val="0"/>
                </a:spcAft>
                <a:buNone/>
              </a:pPr>
              <a:t>Mai</a:t>
            </a:fld>
            <a:endParaRPr lang="en-US" sz="800" b="1" dirty="0">
              <a:solidFill>
                <a:schemeClr val="accent1"/>
              </a:solidFill>
              <a:ea typeface="+mn-ea"/>
              <a:cs typeface="+mn-cs"/>
              <a:sym typeface="+mn-lt"/>
            </a:endParaRPr>
          </a:p>
        </p:txBody>
      </p:sp>
      <p:cxnSp>
        <p:nvCxnSpPr>
          <p:cNvPr id="492" name="Straight Connector 491"/>
          <p:cNvCxnSpPr/>
          <p:nvPr>
            <p:custDataLst>
              <p:tags r:id="rId22"/>
            </p:custDataLst>
          </p:nvPr>
        </p:nvCxnSpPr>
        <p:spPr bwMode="auto">
          <a:xfrm>
            <a:off x="11180763"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23"/>
            </p:custDataLst>
          </p:nvPr>
        </p:nvCxnSpPr>
        <p:spPr bwMode="auto">
          <a:xfrm>
            <a:off x="3157538" y="1944689"/>
            <a:ext cx="0" cy="3757613"/>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custDataLst>
              <p:tags r:id="rId24"/>
            </p:custDataLst>
          </p:nvPr>
        </p:nvCxnSpPr>
        <p:spPr bwMode="auto">
          <a:xfrm>
            <a:off x="81661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custDataLst>
              <p:tags r:id="rId25"/>
            </p:custDataLst>
          </p:nvPr>
        </p:nvCxnSpPr>
        <p:spPr bwMode="auto">
          <a:xfrm>
            <a:off x="515143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custDataLst>
              <p:tags r:id="rId26"/>
            </p:custDataLst>
          </p:nvPr>
        </p:nvCxnSpPr>
        <p:spPr bwMode="auto">
          <a:xfrm>
            <a:off x="36449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27"/>
            </p:custDataLst>
          </p:nvPr>
        </p:nvCxnSpPr>
        <p:spPr bwMode="auto">
          <a:xfrm>
            <a:off x="981075" y="1944689"/>
            <a:ext cx="0" cy="3757613"/>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custDataLst>
              <p:tags r:id="rId28"/>
            </p:custDataLst>
          </p:nvPr>
        </p:nvCxnSpPr>
        <p:spPr bwMode="auto">
          <a:xfrm>
            <a:off x="46418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29"/>
            </p:custDataLst>
          </p:nvPr>
        </p:nvCxnSpPr>
        <p:spPr bwMode="auto">
          <a:xfrm>
            <a:off x="11690350" y="1944689"/>
            <a:ext cx="0" cy="3757613"/>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custDataLst>
              <p:tags r:id="rId30"/>
            </p:custDataLst>
          </p:nvPr>
        </p:nvCxnSpPr>
        <p:spPr bwMode="auto">
          <a:xfrm>
            <a:off x="106934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custDataLst>
              <p:tags r:id="rId31"/>
            </p:custDataLst>
          </p:nvPr>
        </p:nvCxnSpPr>
        <p:spPr bwMode="auto">
          <a:xfrm>
            <a:off x="96964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custDataLst>
              <p:tags r:id="rId32"/>
            </p:custDataLst>
          </p:nvPr>
        </p:nvCxnSpPr>
        <p:spPr bwMode="auto">
          <a:xfrm>
            <a:off x="920908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custDataLst>
              <p:tags r:id="rId33"/>
            </p:custDataLst>
          </p:nvPr>
        </p:nvCxnSpPr>
        <p:spPr bwMode="auto">
          <a:xfrm>
            <a:off x="867568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custDataLst>
              <p:tags r:id="rId34"/>
            </p:custDataLst>
          </p:nvPr>
        </p:nvCxnSpPr>
        <p:spPr bwMode="auto">
          <a:xfrm>
            <a:off x="41084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custDataLst>
              <p:tags r:id="rId35"/>
            </p:custDataLst>
          </p:nvPr>
        </p:nvCxnSpPr>
        <p:spPr bwMode="auto">
          <a:xfrm>
            <a:off x="614838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custDataLst>
              <p:tags r:id="rId36"/>
            </p:custDataLst>
          </p:nvPr>
        </p:nvCxnSpPr>
        <p:spPr bwMode="auto">
          <a:xfrm>
            <a:off x="7678738"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custDataLst>
              <p:tags r:id="rId37"/>
            </p:custDataLst>
          </p:nvPr>
        </p:nvCxnSpPr>
        <p:spPr bwMode="auto">
          <a:xfrm>
            <a:off x="716915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custDataLst>
              <p:tags r:id="rId38"/>
            </p:custDataLst>
          </p:nvPr>
        </p:nvCxnSpPr>
        <p:spPr bwMode="auto">
          <a:xfrm>
            <a:off x="6659563"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39"/>
            </p:custDataLst>
          </p:nvPr>
        </p:nvCxnSpPr>
        <p:spPr bwMode="auto">
          <a:xfrm>
            <a:off x="101600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40"/>
            </p:custDataLst>
          </p:nvPr>
        </p:nvCxnSpPr>
        <p:spPr bwMode="auto">
          <a:xfrm>
            <a:off x="5638800" y="1944689"/>
            <a:ext cx="0" cy="3757613"/>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custDataLst>
              <p:tags r:id="rId41"/>
            </p:custDataLst>
          </p:nvPr>
        </p:nvCxnSpPr>
        <p:spPr bwMode="auto">
          <a:xfrm>
            <a:off x="981075" y="4092575"/>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42"/>
            </p:custDataLst>
          </p:nvPr>
        </p:nvCxnSpPr>
        <p:spPr bwMode="auto">
          <a:xfrm>
            <a:off x="981075" y="3384550"/>
            <a:ext cx="10709275"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custDataLst>
              <p:tags r:id="rId43"/>
            </p:custDataLst>
          </p:nvPr>
        </p:nvCxnSpPr>
        <p:spPr bwMode="auto">
          <a:xfrm>
            <a:off x="981075" y="5507038"/>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6" name="Straight Connector 545"/>
          <p:cNvCxnSpPr/>
          <p:nvPr>
            <p:custDataLst>
              <p:tags r:id="rId44"/>
            </p:custDataLst>
          </p:nvPr>
        </p:nvCxnSpPr>
        <p:spPr bwMode="auto">
          <a:xfrm>
            <a:off x="981075" y="4799013"/>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custDataLst>
              <p:tags r:id="rId45"/>
            </p:custDataLst>
          </p:nvPr>
        </p:nvCxnSpPr>
        <p:spPr bwMode="auto">
          <a:xfrm>
            <a:off x="981075" y="2139950"/>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custDataLst>
              <p:tags r:id="rId46"/>
            </p:custDataLst>
          </p:nvPr>
        </p:nvCxnSpPr>
        <p:spPr bwMode="auto">
          <a:xfrm>
            <a:off x="981075" y="2676525"/>
            <a:ext cx="10709275" cy="0"/>
          </a:xfrm>
          <a:prstGeom prst="line">
            <a:avLst/>
          </a:prstGeom>
          <a:ln w="3175"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custDataLst>
              <p:tags r:id="rId47"/>
            </p:custDataLst>
          </p:nvPr>
        </p:nvCxnSpPr>
        <p:spPr bwMode="auto">
          <a:xfrm>
            <a:off x="981075" y="5702300"/>
            <a:ext cx="1070927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custDataLst>
              <p:tags r:id="rId48"/>
            </p:custDataLst>
          </p:nvPr>
        </p:nvCxnSpPr>
        <p:spPr bwMode="gray">
          <a:xfrm>
            <a:off x="4340225" y="1944689"/>
            <a:ext cx="0" cy="3921125"/>
          </a:xfrm>
          <a:prstGeom prst="line">
            <a:avLst/>
          </a:prstGeom>
          <a:ln w="19050" cap="flat" cmpd="sng" algn="ctr">
            <a:solidFill>
              <a:schemeClr val="accent3"/>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custDataLst>
              <p:tags r:id="rId49"/>
            </p:custDataLst>
          </p:nvPr>
        </p:nvCxnSpPr>
        <p:spPr bwMode="gray">
          <a:xfrm>
            <a:off x="8745538" y="1944688"/>
            <a:ext cx="0" cy="3921125"/>
          </a:xfrm>
          <a:prstGeom prst="line">
            <a:avLst/>
          </a:prstGeom>
          <a:ln w="19050" cap="flat" cmpd="sng" algn="ctr">
            <a:solidFill>
              <a:schemeClr val="tx2"/>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custDataLst>
              <p:tags r:id="rId50"/>
            </p:custDataLst>
          </p:nvPr>
        </p:nvCxnSpPr>
        <p:spPr bwMode="gray">
          <a:xfrm>
            <a:off x="3181350" y="1944688"/>
            <a:ext cx="0" cy="3921125"/>
          </a:xfrm>
          <a:prstGeom prst="line">
            <a:avLst/>
          </a:prstGeom>
          <a:ln w="19050" cap="flat" cmpd="sng" algn="ctr">
            <a:solidFill>
              <a:schemeClr val="accent3"/>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custDataLst>
              <p:tags r:id="rId51"/>
            </p:custDataLst>
          </p:nvPr>
        </p:nvCxnSpPr>
        <p:spPr bwMode="gray">
          <a:xfrm>
            <a:off x="8629650" y="1944688"/>
            <a:ext cx="0" cy="3921125"/>
          </a:xfrm>
          <a:prstGeom prst="line">
            <a:avLst/>
          </a:prstGeom>
          <a:ln w="19050" cap="flat" cmpd="sng" algn="ctr">
            <a:solidFill>
              <a:schemeClr val="accent3"/>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custDataLst>
              <p:tags r:id="rId52"/>
            </p:custDataLst>
          </p:nvPr>
        </p:nvCxnSpPr>
        <p:spPr bwMode="auto">
          <a:xfrm>
            <a:off x="11412538" y="1944688"/>
            <a:ext cx="0" cy="3921125"/>
          </a:xfrm>
          <a:prstGeom prst="line">
            <a:avLst/>
          </a:prstGeom>
          <a:ln w="19050" cap="flat" cmpd="sng" algn="ctr">
            <a:solidFill>
              <a:schemeClr val="tx1"/>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custDataLst>
              <p:tags r:id="rId53"/>
            </p:custDataLst>
          </p:nvPr>
        </p:nvCxnSpPr>
        <p:spPr bwMode="auto">
          <a:xfrm>
            <a:off x="981075" y="1944688"/>
            <a:ext cx="1070927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6" name="Rectangle 585"/>
          <p:cNvSpPr/>
          <p:nvPr>
            <p:custDataLst>
              <p:tags r:id="rId54"/>
            </p:custDataLst>
          </p:nvPr>
        </p:nvSpPr>
        <p:spPr bwMode="auto">
          <a:xfrm>
            <a:off x="10601325" y="2909888"/>
            <a:ext cx="579438"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7" name="Rectangle 586"/>
          <p:cNvSpPr/>
          <p:nvPr>
            <p:custDataLst>
              <p:tags r:id="rId55"/>
            </p:custDataLst>
          </p:nvPr>
        </p:nvSpPr>
        <p:spPr bwMode="auto">
          <a:xfrm>
            <a:off x="10601325" y="3079750"/>
            <a:ext cx="579438"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80" name="Rectangle 479"/>
          <p:cNvSpPr/>
          <p:nvPr>
            <p:custDataLst>
              <p:tags r:id="rId56"/>
            </p:custDataLst>
          </p:nvPr>
        </p:nvSpPr>
        <p:spPr bwMode="auto">
          <a:xfrm>
            <a:off x="8166100" y="2909888"/>
            <a:ext cx="463550"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2" name="Rectangle 551"/>
          <p:cNvSpPr/>
          <p:nvPr>
            <p:custDataLst>
              <p:tags r:id="rId57"/>
            </p:custDataLst>
          </p:nvPr>
        </p:nvSpPr>
        <p:spPr bwMode="auto">
          <a:xfrm>
            <a:off x="8166100" y="3079750"/>
            <a:ext cx="463550"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1" name="Rectangle 30"/>
          <p:cNvSpPr/>
          <p:nvPr>
            <p:custDataLst>
              <p:tags r:id="rId58"/>
            </p:custDataLst>
          </p:nvPr>
        </p:nvSpPr>
        <p:spPr bwMode="auto">
          <a:xfrm>
            <a:off x="4108450" y="2201863"/>
            <a:ext cx="533400" cy="63500"/>
          </a:xfrm>
          <a:prstGeom prst="rect">
            <a:avLst/>
          </a:prstGeom>
          <a:solidFill>
            <a:schemeClr val="bg1"/>
          </a:solidFill>
          <a:ln w="19050" algn="ctr">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5" name="Rectangle 64"/>
          <p:cNvSpPr/>
          <p:nvPr>
            <p:custDataLst>
              <p:tags r:id="rId59"/>
            </p:custDataLst>
          </p:nvPr>
        </p:nvSpPr>
        <p:spPr bwMode="auto">
          <a:xfrm>
            <a:off x="7169150" y="3959225"/>
            <a:ext cx="996950"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50" name="Rectangle 449"/>
          <p:cNvSpPr/>
          <p:nvPr>
            <p:custDataLst>
              <p:tags r:id="rId60"/>
            </p:custDataLst>
          </p:nvPr>
        </p:nvSpPr>
        <p:spPr bwMode="auto">
          <a:xfrm>
            <a:off x="6659563" y="2909888"/>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9" name="Rectangle 448"/>
          <p:cNvSpPr/>
          <p:nvPr>
            <p:custDataLst>
              <p:tags r:id="rId61"/>
            </p:custDataLst>
          </p:nvPr>
        </p:nvSpPr>
        <p:spPr bwMode="auto">
          <a:xfrm>
            <a:off x="6659563" y="3079750"/>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0" name="Rectangle 549"/>
          <p:cNvSpPr/>
          <p:nvPr>
            <p:custDataLst>
              <p:tags r:id="rId62"/>
            </p:custDataLst>
          </p:nvPr>
        </p:nvSpPr>
        <p:spPr bwMode="auto">
          <a:xfrm>
            <a:off x="6659563" y="3616325"/>
            <a:ext cx="509588"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6" name="Rectangle 65"/>
          <p:cNvSpPr/>
          <p:nvPr>
            <p:custDataLst>
              <p:tags r:id="rId63"/>
            </p:custDataLst>
          </p:nvPr>
        </p:nvSpPr>
        <p:spPr bwMode="auto">
          <a:xfrm>
            <a:off x="6659563" y="3787775"/>
            <a:ext cx="509588"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8" name="Rectangle 567"/>
          <p:cNvSpPr/>
          <p:nvPr>
            <p:custDataLst>
              <p:tags r:id="rId64"/>
            </p:custDataLst>
          </p:nvPr>
        </p:nvSpPr>
        <p:spPr bwMode="auto">
          <a:xfrm>
            <a:off x="7354887" y="4324350"/>
            <a:ext cx="115888" cy="63500"/>
          </a:xfrm>
          <a:prstGeom prst="rect">
            <a:avLst/>
          </a:prstGeom>
          <a:solidFill>
            <a:schemeClr val="bg1"/>
          </a:solidFill>
          <a:ln w="19050" algn="ctr">
            <a:solidFill>
              <a:srgbClr val="D0EEA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7" name="Rectangle 16"/>
          <p:cNvSpPr/>
          <p:nvPr>
            <p:custDataLst>
              <p:tags r:id="rId65"/>
            </p:custDataLst>
          </p:nvPr>
        </p:nvSpPr>
        <p:spPr bwMode="auto">
          <a:xfrm>
            <a:off x="3876675" y="2909888"/>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6" name="Rectangle 25"/>
          <p:cNvSpPr/>
          <p:nvPr>
            <p:custDataLst>
              <p:tags r:id="rId66"/>
            </p:custDataLst>
          </p:nvPr>
        </p:nvSpPr>
        <p:spPr bwMode="auto">
          <a:xfrm>
            <a:off x="5638800" y="4495800"/>
            <a:ext cx="2039938" cy="63500"/>
          </a:xfrm>
          <a:prstGeom prst="rect">
            <a:avLst/>
          </a:prstGeom>
          <a:solidFill>
            <a:schemeClr val="bg1"/>
          </a:solidFill>
          <a:ln w="19050" algn="ctr">
            <a:solidFill>
              <a:srgbClr val="D0EEA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3" name="Rectangle 442"/>
          <p:cNvSpPr/>
          <p:nvPr>
            <p:custDataLst>
              <p:tags r:id="rId67"/>
            </p:custDataLst>
          </p:nvPr>
        </p:nvSpPr>
        <p:spPr bwMode="auto">
          <a:xfrm>
            <a:off x="4108450" y="2543175"/>
            <a:ext cx="533400" cy="63500"/>
          </a:xfrm>
          <a:prstGeom prst="rect">
            <a:avLst/>
          </a:prstGeom>
          <a:solidFill>
            <a:schemeClr val="bg1"/>
          </a:solidFill>
          <a:ln w="19050" algn="ctr">
            <a:solidFill>
              <a:srgbClr val="FFAD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2" name="Rectangle 21"/>
          <p:cNvSpPr/>
          <p:nvPr>
            <p:custDataLst>
              <p:tags r:id="rId68"/>
            </p:custDataLst>
          </p:nvPr>
        </p:nvSpPr>
        <p:spPr bwMode="auto">
          <a:xfrm>
            <a:off x="4340225" y="3446463"/>
            <a:ext cx="301625" cy="63500"/>
          </a:xfrm>
          <a:prstGeom prst="rect">
            <a:avLst/>
          </a:prstGeom>
          <a:solidFill>
            <a:schemeClr val="bg1"/>
          </a:solidFill>
          <a:ln w="19050" algn="ctr">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4" name="Rectangle 23"/>
          <p:cNvSpPr/>
          <p:nvPr>
            <p:custDataLst>
              <p:tags r:id="rId69"/>
            </p:custDataLst>
          </p:nvPr>
        </p:nvSpPr>
        <p:spPr bwMode="auto">
          <a:xfrm>
            <a:off x="4641850" y="4154488"/>
            <a:ext cx="277813" cy="63500"/>
          </a:xfrm>
          <a:prstGeom prst="rect">
            <a:avLst/>
          </a:prstGeom>
          <a:solidFill>
            <a:schemeClr val="bg1"/>
          </a:solidFill>
          <a:ln w="19050" algn="ctr">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9" name="Rectangle 18"/>
          <p:cNvSpPr/>
          <p:nvPr>
            <p:custDataLst>
              <p:tags r:id="rId70"/>
            </p:custDataLst>
          </p:nvPr>
        </p:nvSpPr>
        <p:spPr bwMode="auto">
          <a:xfrm>
            <a:off x="3876675" y="3079750"/>
            <a:ext cx="231775"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3" name="Rectangle 22"/>
          <p:cNvSpPr/>
          <p:nvPr>
            <p:custDataLst>
              <p:tags r:id="rId71"/>
            </p:custDataLst>
          </p:nvPr>
        </p:nvSpPr>
        <p:spPr bwMode="auto">
          <a:xfrm>
            <a:off x="4340225" y="3616325"/>
            <a:ext cx="301625" cy="63500"/>
          </a:xfrm>
          <a:prstGeom prst="rect">
            <a:avLst/>
          </a:prstGeom>
          <a:solidFill>
            <a:schemeClr val="bg1"/>
          </a:solidFill>
          <a:ln w="19050" algn="ctr">
            <a:solidFill>
              <a:srgbClr val="91FF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5" name="Rectangle 24"/>
          <p:cNvSpPr/>
          <p:nvPr>
            <p:custDataLst>
              <p:tags r:id="rId72"/>
            </p:custDataLst>
          </p:nvPr>
        </p:nvSpPr>
        <p:spPr bwMode="auto">
          <a:xfrm>
            <a:off x="4641850" y="4324350"/>
            <a:ext cx="277813" cy="63500"/>
          </a:xfrm>
          <a:prstGeom prst="rect">
            <a:avLst/>
          </a:prstGeom>
          <a:solidFill>
            <a:schemeClr val="bg1"/>
          </a:solidFill>
          <a:ln w="19050" algn="ctr">
            <a:solidFill>
              <a:srgbClr val="D0EEA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4" name="Rectangle 63"/>
          <p:cNvSpPr/>
          <p:nvPr>
            <p:custDataLst>
              <p:tags r:id="rId73"/>
            </p:custDataLst>
          </p:nvPr>
        </p:nvSpPr>
        <p:spPr bwMode="auto">
          <a:xfrm>
            <a:off x="8745538" y="5373688"/>
            <a:ext cx="1414463" cy="63500"/>
          </a:xfrm>
          <a:prstGeom prst="rect">
            <a:avLst/>
          </a:prstGeom>
          <a:solidFill>
            <a:schemeClr val="bg1"/>
          </a:solidFill>
          <a:ln w="19050" algn="ctr">
            <a:solidFill>
              <a:srgbClr val="BBA4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1" name="Rectangle 20"/>
          <p:cNvSpPr/>
          <p:nvPr>
            <p:custDataLst>
              <p:tags r:id="rId74"/>
            </p:custDataLst>
          </p:nvPr>
        </p:nvSpPr>
        <p:spPr bwMode="auto">
          <a:xfrm>
            <a:off x="8166100" y="3251200"/>
            <a:ext cx="463550" cy="63500"/>
          </a:xfrm>
          <a:prstGeom prst="rect">
            <a:avLst/>
          </a:prstGeom>
          <a:solidFill>
            <a:schemeClr val="bg1"/>
          </a:solidFill>
          <a:ln w="19050" algn="ctr">
            <a:solidFill>
              <a:srgbClr val="99E4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6" name="Rectangle 15"/>
          <p:cNvSpPr/>
          <p:nvPr>
            <p:custDataLst>
              <p:tags r:id="rId75"/>
            </p:custDataLst>
          </p:nvPr>
        </p:nvSpPr>
        <p:spPr bwMode="auto">
          <a:xfrm>
            <a:off x="3876675" y="2738438"/>
            <a:ext cx="231775" cy="63500"/>
          </a:xfrm>
          <a:prstGeom prst="rect">
            <a:avLst/>
          </a:prstGeom>
          <a:solidFill>
            <a:schemeClr val="bg1"/>
          </a:solidFill>
          <a:ln w="19050" algn="ctr">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2" name="Rectangle 581"/>
          <p:cNvSpPr/>
          <p:nvPr>
            <p:custDataLst>
              <p:tags r:id="rId76"/>
            </p:custDataLst>
          </p:nvPr>
        </p:nvSpPr>
        <p:spPr bwMode="gray">
          <a:xfrm>
            <a:off x="10136188" y="2909888"/>
            <a:ext cx="465138"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83" name="Rectangle 582"/>
          <p:cNvSpPr/>
          <p:nvPr>
            <p:custDataLst>
              <p:tags r:id="rId77"/>
            </p:custDataLst>
          </p:nvPr>
        </p:nvSpPr>
        <p:spPr bwMode="gray">
          <a:xfrm>
            <a:off x="10136188" y="3079750"/>
            <a:ext cx="465138"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6" name="Rectangle 475"/>
          <p:cNvSpPr/>
          <p:nvPr>
            <p:custDataLst>
              <p:tags r:id="rId78"/>
            </p:custDataLst>
          </p:nvPr>
        </p:nvSpPr>
        <p:spPr bwMode="gray">
          <a:xfrm>
            <a:off x="7169150" y="2909888"/>
            <a:ext cx="996950" cy="63500"/>
          </a:xfrm>
          <a:prstGeom prst="rect">
            <a:avLst/>
          </a:prstGeom>
          <a:solidFill>
            <a:srgbClr val="99E4FF"/>
          </a:solidFill>
          <a:ln w="19050" algn="ctr">
            <a:solidFill>
              <a:srgbClr val="99E4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27" name="Rectangle 426"/>
          <p:cNvSpPr/>
          <p:nvPr>
            <p:custDataLst>
              <p:tags r:id="rId79"/>
            </p:custDataLst>
          </p:nvPr>
        </p:nvSpPr>
        <p:spPr bwMode="gray">
          <a:xfrm>
            <a:off x="3181349" y="2006600"/>
            <a:ext cx="8231188" cy="63500"/>
          </a:xfrm>
          <a:prstGeom prst="rect">
            <a:avLst/>
          </a:prstGeom>
          <a:solidFill>
            <a:schemeClr val="bg2"/>
          </a:solidFill>
          <a:ln w="19050" algn="ctr">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7" name="Rectangle 476"/>
          <p:cNvSpPr/>
          <p:nvPr>
            <p:custDataLst>
              <p:tags r:id="rId80"/>
            </p:custDataLst>
          </p:nvPr>
        </p:nvSpPr>
        <p:spPr bwMode="gray">
          <a:xfrm>
            <a:off x="7169150" y="3079750"/>
            <a:ext cx="996950" cy="63500"/>
          </a:xfrm>
          <a:prstGeom prst="rect">
            <a:avLst/>
          </a:prstGeom>
          <a:solidFill>
            <a:srgbClr val="99E4FF"/>
          </a:solidFill>
          <a:ln w="19050" algn="ctr">
            <a:solidFill>
              <a:srgbClr val="99E4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9" name="Rectangle 568"/>
          <p:cNvSpPr/>
          <p:nvPr>
            <p:custDataLst>
              <p:tags r:id="rId81"/>
            </p:custDataLst>
          </p:nvPr>
        </p:nvSpPr>
        <p:spPr bwMode="gray">
          <a:xfrm>
            <a:off x="4919663" y="4154488"/>
            <a:ext cx="3709988" cy="63500"/>
          </a:xfrm>
          <a:prstGeom prst="rect">
            <a:avLst/>
          </a:prstGeom>
          <a:solidFill>
            <a:schemeClr val="accent4"/>
          </a:solidFill>
          <a:ln w="19050" algn="ctr">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3" name="Rectangle 432"/>
          <p:cNvSpPr/>
          <p:nvPr>
            <p:custDataLst>
              <p:tags r:id="rId82"/>
            </p:custDataLst>
          </p:nvPr>
        </p:nvSpPr>
        <p:spPr bwMode="gray">
          <a:xfrm>
            <a:off x="3181350" y="2201863"/>
            <a:ext cx="927100" cy="63500"/>
          </a:xfrm>
          <a:prstGeom prst="rect">
            <a:avLst/>
          </a:prstGeom>
          <a:solidFill>
            <a:schemeClr val="tx2"/>
          </a:solidFill>
          <a:ln w="19050" algn="ctr">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3" name="Rectangle 562"/>
          <p:cNvSpPr/>
          <p:nvPr>
            <p:custDataLst>
              <p:tags r:id="rId83"/>
            </p:custDataLst>
          </p:nvPr>
        </p:nvSpPr>
        <p:spPr bwMode="gray">
          <a:xfrm>
            <a:off x="4641850" y="3446463"/>
            <a:ext cx="3524250" cy="63500"/>
          </a:xfrm>
          <a:prstGeom prst="rect">
            <a:avLst/>
          </a:prstGeom>
          <a:solidFill>
            <a:schemeClr val="accent3"/>
          </a:solidFill>
          <a:ln w="19050"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41" name="Rectangle 540"/>
          <p:cNvSpPr/>
          <p:nvPr>
            <p:custDataLst>
              <p:tags r:id="rId84"/>
            </p:custDataLst>
          </p:nvPr>
        </p:nvSpPr>
        <p:spPr bwMode="gray">
          <a:xfrm>
            <a:off x="10160000" y="5568950"/>
            <a:ext cx="1020763" cy="63500"/>
          </a:xfrm>
          <a:prstGeom prst="rect">
            <a:avLst/>
          </a:prstGeom>
          <a:solidFill>
            <a:srgbClr val="000000"/>
          </a:solidFill>
          <a:ln w="19050" algn="ctr">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4" name="Rectangle 443"/>
          <p:cNvSpPr/>
          <p:nvPr>
            <p:custDataLst>
              <p:tags r:id="rId85"/>
            </p:custDataLst>
          </p:nvPr>
        </p:nvSpPr>
        <p:spPr bwMode="gray">
          <a:xfrm>
            <a:off x="4108450" y="2909888"/>
            <a:ext cx="2551113"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68" name="Rectangle 467"/>
          <p:cNvSpPr/>
          <p:nvPr>
            <p:custDataLst>
              <p:tags r:id="rId86"/>
            </p:custDataLst>
          </p:nvPr>
        </p:nvSpPr>
        <p:spPr bwMode="gray">
          <a:xfrm>
            <a:off x="7678738" y="4495800"/>
            <a:ext cx="463550" cy="63500"/>
          </a:xfrm>
          <a:prstGeom prst="rect">
            <a:avLst/>
          </a:prstGeom>
          <a:solidFill>
            <a:srgbClr val="D0EEA9"/>
          </a:solidFill>
          <a:ln w="19050" algn="ctr">
            <a:solidFill>
              <a:srgbClr val="D0E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66" name="Rectangle 465"/>
          <p:cNvSpPr/>
          <p:nvPr>
            <p:custDataLst>
              <p:tags r:id="rId87"/>
            </p:custDataLst>
          </p:nvPr>
        </p:nvSpPr>
        <p:spPr bwMode="gray">
          <a:xfrm>
            <a:off x="6659563" y="3959225"/>
            <a:ext cx="509588" cy="63500"/>
          </a:xfrm>
          <a:prstGeom prst="rect">
            <a:avLst/>
          </a:prstGeom>
          <a:solidFill>
            <a:srgbClr val="91FFC8"/>
          </a:solidFill>
          <a:ln w="19050" algn="ctr">
            <a:solidFill>
              <a:srgbClr val="91F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5" name="Rectangle 444"/>
          <p:cNvSpPr/>
          <p:nvPr>
            <p:custDataLst>
              <p:tags r:id="rId88"/>
            </p:custDataLst>
          </p:nvPr>
        </p:nvSpPr>
        <p:spPr bwMode="gray">
          <a:xfrm>
            <a:off x="4108450" y="3079750"/>
            <a:ext cx="2551113"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71" name="Rectangle 570"/>
          <p:cNvSpPr/>
          <p:nvPr>
            <p:custDataLst>
              <p:tags r:id="rId89"/>
            </p:custDataLst>
          </p:nvPr>
        </p:nvSpPr>
        <p:spPr bwMode="gray">
          <a:xfrm>
            <a:off x="8629650" y="3251200"/>
            <a:ext cx="1506538" cy="63500"/>
          </a:xfrm>
          <a:prstGeom prst="rect">
            <a:avLst/>
          </a:prstGeom>
          <a:solidFill>
            <a:srgbClr val="99E4FF"/>
          </a:solidFill>
          <a:ln w="19050" algn="ctr">
            <a:solidFill>
              <a:srgbClr val="99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9" name="Rectangle 558"/>
          <p:cNvSpPr/>
          <p:nvPr>
            <p:custDataLst>
              <p:tags r:id="rId90"/>
            </p:custDataLst>
          </p:nvPr>
        </p:nvSpPr>
        <p:spPr bwMode="gray">
          <a:xfrm>
            <a:off x="4919663" y="4324350"/>
            <a:ext cx="2435225" cy="63500"/>
          </a:xfrm>
          <a:prstGeom prst="rect">
            <a:avLst/>
          </a:prstGeom>
          <a:solidFill>
            <a:srgbClr val="D0EEA9"/>
          </a:solidFill>
          <a:ln w="19050" algn="ctr">
            <a:solidFill>
              <a:srgbClr val="D0E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48" name="Rectangle 547"/>
          <p:cNvSpPr/>
          <p:nvPr>
            <p:custDataLst>
              <p:tags r:id="rId91"/>
            </p:custDataLst>
          </p:nvPr>
        </p:nvSpPr>
        <p:spPr bwMode="gray">
          <a:xfrm>
            <a:off x="4641850" y="3616325"/>
            <a:ext cx="2017713" cy="63500"/>
          </a:xfrm>
          <a:prstGeom prst="rect">
            <a:avLst/>
          </a:prstGeom>
          <a:solidFill>
            <a:srgbClr val="91FFC8"/>
          </a:solidFill>
          <a:ln w="19050" algn="ctr">
            <a:solidFill>
              <a:srgbClr val="91F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0" name="Rectangle 559"/>
          <p:cNvSpPr/>
          <p:nvPr>
            <p:custDataLst>
              <p:tags r:id="rId92"/>
            </p:custDataLst>
          </p:nvPr>
        </p:nvSpPr>
        <p:spPr bwMode="gray">
          <a:xfrm>
            <a:off x="5962650" y="3787775"/>
            <a:ext cx="696913" cy="63500"/>
          </a:xfrm>
          <a:prstGeom prst="rect">
            <a:avLst/>
          </a:prstGeom>
          <a:solidFill>
            <a:srgbClr val="91FFC8"/>
          </a:solidFill>
          <a:ln w="19050" algn="ctr">
            <a:solidFill>
              <a:srgbClr val="91FFC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9" name="Rectangle 538"/>
          <p:cNvSpPr/>
          <p:nvPr>
            <p:custDataLst>
              <p:tags r:id="rId93"/>
            </p:custDataLst>
          </p:nvPr>
        </p:nvSpPr>
        <p:spPr bwMode="gray">
          <a:xfrm>
            <a:off x="7169150" y="5568950"/>
            <a:ext cx="996950" cy="63500"/>
          </a:xfrm>
          <a:prstGeom prst="rect">
            <a:avLst/>
          </a:prstGeom>
          <a:solidFill>
            <a:srgbClr val="000000"/>
          </a:solidFill>
          <a:ln w="19050" algn="ctr">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58" name="Rectangle 457"/>
          <p:cNvSpPr/>
          <p:nvPr>
            <p:custDataLst>
              <p:tags r:id="rId94"/>
            </p:custDataLst>
          </p:nvPr>
        </p:nvSpPr>
        <p:spPr bwMode="gray">
          <a:xfrm>
            <a:off x="4108450" y="2738438"/>
            <a:ext cx="7072313" cy="63500"/>
          </a:xfrm>
          <a:prstGeom prst="rect">
            <a:avLst/>
          </a:prstGeom>
          <a:solidFill>
            <a:schemeClr val="accent2"/>
          </a:solidFill>
          <a:ln w="19050" algn="ctr">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90" name="Rectangle 589"/>
          <p:cNvSpPr/>
          <p:nvPr>
            <p:custDataLst>
              <p:tags r:id="rId95"/>
            </p:custDataLst>
          </p:nvPr>
        </p:nvSpPr>
        <p:spPr bwMode="gray">
          <a:xfrm>
            <a:off x="10160000" y="5373688"/>
            <a:ext cx="1252538" cy="63500"/>
          </a:xfrm>
          <a:prstGeom prst="rect">
            <a:avLst/>
          </a:prstGeom>
          <a:solidFill>
            <a:srgbClr val="BBA4BF"/>
          </a:solidFill>
          <a:ln w="19050" algn="ctr">
            <a:solidFill>
              <a:srgbClr val="BB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5" name="Rectangle 434"/>
          <p:cNvSpPr/>
          <p:nvPr>
            <p:custDataLst>
              <p:tags r:id="rId96"/>
            </p:custDataLst>
          </p:nvPr>
        </p:nvSpPr>
        <p:spPr bwMode="gray">
          <a:xfrm>
            <a:off x="3644900" y="2543175"/>
            <a:ext cx="463550" cy="63500"/>
          </a:xfrm>
          <a:prstGeom prst="rect">
            <a:avLst/>
          </a:prstGeom>
          <a:solidFill>
            <a:srgbClr val="FFADC0"/>
          </a:solidFill>
          <a:ln w="19050" algn="ctr">
            <a:solidFill>
              <a:srgbClr val="FFA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94" name="Rectangle 593"/>
          <p:cNvSpPr/>
          <p:nvPr>
            <p:custDataLst>
              <p:tags r:id="rId97"/>
            </p:custDataLst>
          </p:nvPr>
        </p:nvSpPr>
        <p:spPr bwMode="gray">
          <a:xfrm>
            <a:off x="8629649" y="4860925"/>
            <a:ext cx="2782888" cy="63500"/>
          </a:xfrm>
          <a:prstGeom prst="rect">
            <a:avLst/>
          </a:prstGeom>
          <a:solidFill>
            <a:schemeClr val="accent6"/>
          </a:solidFill>
          <a:ln w="19050" algn="ctr">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7" name="Rectangle 566"/>
          <p:cNvSpPr/>
          <p:nvPr>
            <p:custDataLst>
              <p:tags r:id="rId98"/>
            </p:custDataLst>
          </p:nvPr>
        </p:nvSpPr>
        <p:spPr bwMode="gray">
          <a:xfrm>
            <a:off x="8166100" y="4665663"/>
            <a:ext cx="463550" cy="63500"/>
          </a:xfrm>
          <a:prstGeom prst="rect">
            <a:avLst/>
          </a:prstGeom>
          <a:solidFill>
            <a:srgbClr val="D0EEA9"/>
          </a:solidFill>
          <a:ln w="19050" algn="ctr">
            <a:solidFill>
              <a:srgbClr val="D0E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8" name="Rectangle 537"/>
          <p:cNvSpPr/>
          <p:nvPr>
            <p:custDataLst>
              <p:tags r:id="rId99"/>
            </p:custDataLst>
          </p:nvPr>
        </p:nvSpPr>
        <p:spPr bwMode="gray">
          <a:xfrm>
            <a:off x="4108450" y="5568950"/>
            <a:ext cx="1042988" cy="63500"/>
          </a:xfrm>
          <a:prstGeom prst="rect">
            <a:avLst/>
          </a:prstGeom>
          <a:solidFill>
            <a:srgbClr val="000000"/>
          </a:solidFill>
          <a:ln w="19050" algn="ctr">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72" name="Rectangle 571"/>
          <p:cNvSpPr/>
          <p:nvPr>
            <p:custDataLst>
              <p:tags r:id="rId100"/>
            </p:custDataLst>
          </p:nvPr>
        </p:nvSpPr>
        <p:spPr bwMode="gray">
          <a:xfrm>
            <a:off x="10160000" y="5203825"/>
            <a:ext cx="533400" cy="63500"/>
          </a:xfrm>
          <a:prstGeom prst="rect">
            <a:avLst/>
          </a:prstGeom>
          <a:solidFill>
            <a:srgbClr val="BBA4BF"/>
          </a:solidFill>
          <a:ln w="19050" algn="ctr">
            <a:solidFill>
              <a:srgbClr val="BB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4" name="Rectangle 433"/>
          <p:cNvSpPr/>
          <p:nvPr>
            <p:custDataLst>
              <p:tags r:id="rId101"/>
            </p:custDataLst>
          </p:nvPr>
        </p:nvSpPr>
        <p:spPr bwMode="gray">
          <a:xfrm>
            <a:off x="3181350" y="2371725"/>
            <a:ext cx="579438" cy="63500"/>
          </a:xfrm>
          <a:prstGeom prst="rect">
            <a:avLst/>
          </a:prstGeom>
          <a:solidFill>
            <a:srgbClr val="FFADC0"/>
          </a:solidFill>
          <a:ln w="19050" algn="ctr">
            <a:solidFill>
              <a:srgbClr val="FFA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8" name="Rectangle 27"/>
          <p:cNvSpPr/>
          <p:nvPr>
            <p:custDataLst>
              <p:tags r:id="rId102"/>
            </p:custDataLst>
          </p:nvPr>
        </p:nvSpPr>
        <p:spPr bwMode="gray">
          <a:xfrm>
            <a:off x="8629649" y="5032375"/>
            <a:ext cx="2063750" cy="63500"/>
          </a:xfrm>
          <a:prstGeom prst="rect">
            <a:avLst/>
          </a:prstGeom>
          <a:solidFill>
            <a:srgbClr val="BBA4BF"/>
          </a:solidFill>
          <a:ln w="19050" algn="ctr">
            <a:solidFill>
              <a:srgbClr val="BB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9" name="Right Bracket 8"/>
          <p:cNvSpPr/>
          <p:nvPr>
            <p:custDataLst>
              <p:tags r:id="rId103"/>
            </p:custDataLst>
          </p:nvPr>
        </p:nvSpPr>
        <p:spPr bwMode="auto">
          <a:xfrm rot="5400000">
            <a:off x="6719888" y="3848100"/>
            <a:ext cx="107950" cy="4868863"/>
          </a:xfrm>
          <a:prstGeom prst="rightBracket">
            <a:avLst>
              <a:gd name="adj" fmla="val 0"/>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Isosceles Triangle 11"/>
          <p:cNvSpPr/>
          <p:nvPr>
            <p:custDataLst>
              <p:tags r:id="rId104"/>
            </p:custDataLst>
          </p:nvPr>
        </p:nvSpPr>
        <p:spPr bwMode="auto">
          <a:xfrm rot="10800000">
            <a:off x="10204450" y="6215063"/>
            <a:ext cx="212725" cy="1079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 name="Right Bracket 5"/>
          <p:cNvSpPr/>
          <p:nvPr>
            <p:custDataLst>
              <p:tags r:id="rId105"/>
            </p:custDataLst>
          </p:nvPr>
        </p:nvSpPr>
        <p:spPr bwMode="auto">
          <a:xfrm rot="5400000">
            <a:off x="3706813" y="5703888"/>
            <a:ext cx="107950" cy="1158875"/>
          </a:xfrm>
          <a:prstGeom prst="rightBracket">
            <a:avLst>
              <a:gd name="adj" fmla="val 0"/>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Isosceles Triangle 7"/>
          <p:cNvSpPr/>
          <p:nvPr>
            <p:custDataLst>
              <p:tags r:id="rId106"/>
            </p:custDataLst>
          </p:nvPr>
        </p:nvSpPr>
        <p:spPr bwMode="auto">
          <a:xfrm rot="10800000">
            <a:off x="3654425" y="6337300"/>
            <a:ext cx="212725" cy="1079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0" name="Isosceles Triangle 9"/>
          <p:cNvSpPr/>
          <p:nvPr>
            <p:custDataLst>
              <p:tags r:id="rId107"/>
            </p:custDataLst>
          </p:nvPr>
        </p:nvSpPr>
        <p:spPr bwMode="auto">
          <a:xfrm rot="10800000">
            <a:off x="6667500" y="6337300"/>
            <a:ext cx="212725" cy="1079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1" name="Right Bracket 10"/>
          <p:cNvSpPr/>
          <p:nvPr>
            <p:custDataLst>
              <p:tags r:id="rId108"/>
            </p:custDataLst>
          </p:nvPr>
        </p:nvSpPr>
        <p:spPr bwMode="auto">
          <a:xfrm rot="5400000">
            <a:off x="10256838" y="5059363"/>
            <a:ext cx="107950" cy="2203450"/>
          </a:xfrm>
          <a:prstGeom prst="rightBracket">
            <a:avLst>
              <a:gd name="adj" fmla="val 0"/>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6" name="Rectangle 595"/>
          <p:cNvSpPr/>
          <p:nvPr>
            <p:custDataLst>
              <p:tags r:id="rId109"/>
            </p:custDataLst>
          </p:nvPr>
        </p:nvSpPr>
        <p:spPr bwMode="gray">
          <a:xfrm>
            <a:off x="11361738" y="5815013"/>
            <a:ext cx="101600" cy="101600"/>
          </a:xfrm>
          <a:prstGeom prst="rect">
            <a:avLst/>
          </a:prstGeom>
          <a:solidFill>
            <a:schemeClr val="tx1"/>
          </a:solidFill>
          <a:ln w="9525" algn="ctr">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3" name="Isosceles Triangle 532"/>
          <p:cNvSpPr/>
          <p:nvPr>
            <p:custDataLst>
              <p:tags r:id="rId110"/>
            </p:custDataLst>
          </p:nvPr>
        </p:nvSpPr>
        <p:spPr bwMode="gray">
          <a:xfrm>
            <a:off x="11129963" y="5549900"/>
            <a:ext cx="101600" cy="101600"/>
          </a:xfrm>
          <a:prstGeom prst="triangl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3" name="Oval 472"/>
          <p:cNvSpPr/>
          <p:nvPr>
            <p:custDataLst>
              <p:tags r:id="rId111"/>
            </p:custDataLst>
          </p:nvPr>
        </p:nvSpPr>
        <p:spPr bwMode="gray">
          <a:xfrm>
            <a:off x="8694738" y="5815013"/>
            <a:ext cx="101600" cy="101600"/>
          </a:xfrm>
          <a:prstGeom prst="ellipse">
            <a:avLst/>
          </a:prstGeom>
          <a:solidFill>
            <a:schemeClr val="tx2"/>
          </a:solidFill>
          <a:ln w="9525" algn="ctr">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0" name="Oval 529"/>
          <p:cNvSpPr/>
          <p:nvPr>
            <p:custDataLst>
              <p:tags r:id="rId112"/>
            </p:custDataLst>
          </p:nvPr>
        </p:nvSpPr>
        <p:spPr bwMode="gray">
          <a:xfrm>
            <a:off x="1010920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84" name="Rectangle 483"/>
          <p:cNvSpPr/>
          <p:nvPr>
            <p:custDataLst>
              <p:tags r:id="rId113"/>
            </p:custDataLst>
          </p:nvPr>
        </p:nvSpPr>
        <p:spPr bwMode="gray">
          <a:xfrm>
            <a:off x="8578850" y="5815013"/>
            <a:ext cx="101600" cy="101600"/>
          </a:xfrm>
          <a:prstGeom prst="rect">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24" name="Isosceles Triangle 523"/>
          <p:cNvSpPr/>
          <p:nvPr>
            <p:custDataLst>
              <p:tags r:id="rId114"/>
            </p:custDataLst>
          </p:nvPr>
        </p:nvSpPr>
        <p:spPr bwMode="gray">
          <a:xfrm>
            <a:off x="8115300" y="5549900"/>
            <a:ext cx="101600" cy="101600"/>
          </a:xfrm>
          <a:prstGeom prst="triangl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7" name="Diamond 26"/>
          <p:cNvSpPr/>
          <p:nvPr>
            <p:custDataLst>
              <p:tags r:id="rId115"/>
            </p:custDataLst>
          </p:nvPr>
        </p:nvSpPr>
        <p:spPr bwMode="gray">
          <a:xfrm>
            <a:off x="4289425" y="5815013"/>
            <a:ext cx="101600" cy="101600"/>
          </a:xfrm>
          <a:prstGeom prst="diamond">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800" b="0" i="0" u="none" baseline="0" dirty="0">
              <a:solidFill>
                <a:srgbClr val="FFFFFF"/>
              </a:solidFill>
              <a:latin typeface="Arial" panose="020B0604020202020204" pitchFamily="34" charset="0"/>
            </a:endParaRPr>
          </a:p>
        </p:txBody>
      </p:sp>
      <p:sp>
        <p:nvSpPr>
          <p:cNvPr id="523" name="Oval 522"/>
          <p:cNvSpPr/>
          <p:nvPr>
            <p:custDataLst>
              <p:tags r:id="rId116"/>
            </p:custDataLst>
          </p:nvPr>
        </p:nvSpPr>
        <p:spPr bwMode="gray">
          <a:xfrm>
            <a:off x="711835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31" name="Diamond 430"/>
          <p:cNvSpPr/>
          <p:nvPr>
            <p:custDataLst>
              <p:tags r:id="rId117"/>
            </p:custDataLst>
          </p:nvPr>
        </p:nvSpPr>
        <p:spPr bwMode="gray">
          <a:xfrm>
            <a:off x="3130550" y="5815013"/>
            <a:ext cx="101600" cy="101600"/>
          </a:xfrm>
          <a:prstGeom prst="diamond">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07" name="Oval 506"/>
          <p:cNvSpPr/>
          <p:nvPr>
            <p:custDataLst>
              <p:tags r:id="rId118"/>
            </p:custDataLst>
          </p:nvPr>
        </p:nvSpPr>
        <p:spPr bwMode="gray">
          <a:xfrm>
            <a:off x="711835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14" name="Isosceles Triangle 513"/>
          <p:cNvSpPr/>
          <p:nvPr>
            <p:custDataLst>
              <p:tags r:id="rId119"/>
            </p:custDataLst>
          </p:nvPr>
        </p:nvSpPr>
        <p:spPr bwMode="gray">
          <a:xfrm>
            <a:off x="5100638" y="5549900"/>
            <a:ext cx="101600" cy="101600"/>
          </a:xfrm>
          <a:prstGeom prst="triangl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05" name="Oval 504"/>
          <p:cNvSpPr/>
          <p:nvPr>
            <p:custDataLst>
              <p:tags r:id="rId120"/>
            </p:custDataLst>
          </p:nvPr>
        </p:nvSpPr>
        <p:spPr bwMode="gray">
          <a:xfrm>
            <a:off x="4057650" y="5549900"/>
            <a:ext cx="101600" cy="101600"/>
          </a:xfrm>
          <a:prstGeom prst="ellipse">
            <a:avLst/>
          </a:prstGeom>
          <a:solidFill>
            <a:srgbClr val="FFFFFF"/>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28" name="Text Placeholder 2"/>
          <p:cNvSpPr>
            <a:spLocks noGrp="1"/>
          </p:cNvSpPr>
          <p:nvPr>
            <p:custDataLst>
              <p:tags r:id="rId121"/>
            </p:custDataLst>
          </p:nvPr>
        </p:nvSpPr>
        <p:spPr bwMode="auto">
          <a:xfrm>
            <a:off x="1022350" y="3762375"/>
            <a:ext cx="13430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dirty="0">
                <a:solidFill>
                  <a:schemeClr val="accent1"/>
                </a:solidFill>
                <a:ea typeface="+mn-ea"/>
                <a:cs typeface="+mn-cs"/>
                <a:sym typeface="+mn-lt"/>
              </a:rPr>
              <a:t>4.2 MPC Interface Development</a:t>
            </a:r>
          </a:p>
        </p:txBody>
      </p:sp>
      <p:sp useBgFill="1">
        <p:nvSpPr>
          <p:cNvPr id="472" name="Text Placeholder 2"/>
          <p:cNvSpPr>
            <a:spLocks noGrp="1"/>
          </p:cNvSpPr>
          <p:nvPr>
            <p:custDataLst>
              <p:tags r:id="rId122"/>
            </p:custDataLst>
          </p:nvPr>
        </p:nvSpPr>
        <p:spPr bwMode="auto">
          <a:xfrm>
            <a:off x="8837613" y="5743575"/>
            <a:ext cx="758825" cy="244475"/>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Decision about </a:t>
            </a:r>
          </a:p>
          <a:p>
            <a:pPr>
              <a:spcBef>
                <a:spcPct val="0"/>
              </a:spcBef>
              <a:spcAft>
                <a:spcPct val="0"/>
              </a:spcAft>
            </a:pPr>
            <a:r>
              <a:rPr lang="en-US" altLang="en-US" sz="800" b="1" dirty="0"/>
              <a:t>IBM Watson</a:t>
            </a:r>
            <a:endParaRPr lang="en-US" sz="800" b="1" dirty="0">
              <a:sym typeface="+mn-lt"/>
            </a:endParaRPr>
          </a:p>
        </p:txBody>
      </p:sp>
      <p:sp>
        <p:nvSpPr>
          <p:cNvPr id="122" name="Text Placeholder 2"/>
          <p:cNvSpPr>
            <a:spLocks noGrp="1"/>
          </p:cNvSpPr>
          <p:nvPr>
            <p:custDataLst>
              <p:tags r:id="rId123"/>
            </p:custDataLst>
          </p:nvPr>
        </p:nvSpPr>
        <p:spPr bwMode="auto">
          <a:xfrm>
            <a:off x="1022350" y="2517775"/>
            <a:ext cx="20716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2.2: Define Baseline Model and Evaluation criteria</a:t>
            </a:r>
            <a:endParaRPr lang="en-US" sz="800" dirty="0">
              <a:solidFill>
                <a:schemeClr val="accent1"/>
              </a:solidFill>
              <a:ea typeface="+mn-ea"/>
              <a:cs typeface="+mn-cs"/>
              <a:sym typeface="+mn-lt"/>
            </a:endParaRPr>
          </a:p>
        </p:txBody>
      </p:sp>
      <p:sp>
        <p:nvSpPr>
          <p:cNvPr id="123" name="Text Placeholder 2"/>
          <p:cNvSpPr>
            <a:spLocks noGrp="1"/>
          </p:cNvSpPr>
          <p:nvPr>
            <p:custDataLst>
              <p:tags r:id="rId124"/>
            </p:custDataLst>
          </p:nvPr>
        </p:nvSpPr>
        <p:spPr bwMode="auto">
          <a:xfrm>
            <a:off x="1022350" y="3933825"/>
            <a:ext cx="882650"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4.3 Model Integration</a:t>
            </a:r>
            <a:endParaRPr lang="en-US" sz="800" dirty="0">
              <a:solidFill>
                <a:schemeClr val="accent1"/>
              </a:solidFill>
              <a:ea typeface="+mn-ea"/>
              <a:cs typeface="+mn-cs"/>
              <a:sym typeface="+mn-lt"/>
            </a:endParaRPr>
          </a:p>
        </p:txBody>
      </p:sp>
      <p:sp>
        <p:nvSpPr>
          <p:cNvPr id="121" name="Text Placeholder 2"/>
          <p:cNvSpPr>
            <a:spLocks noGrp="1"/>
          </p:cNvSpPr>
          <p:nvPr>
            <p:custDataLst>
              <p:tags r:id="rId125"/>
            </p:custDataLst>
          </p:nvPr>
        </p:nvSpPr>
        <p:spPr bwMode="auto">
          <a:xfrm>
            <a:off x="1022350" y="4129088"/>
            <a:ext cx="136207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WP5: Testing and Deployment</a:t>
            </a:r>
            <a:endParaRPr lang="en-US" sz="800" b="1" dirty="0">
              <a:solidFill>
                <a:schemeClr val="accent1"/>
              </a:solidFill>
              <a:ea typeface="+mn-ea"/>
              <a:cs typeface="+mn-cs"/>
              <a:sym typeface="+mn-lt"/>
            </a:endParaRPr>
          </a:p>
        </p:txBody>
      </p:sp>
      <p:sp>
        <p:nvSpPr>
          <p:cNvPr id="501" name="Text Placeholder 2"/>
          <p:cNvSpPr>
            <a:spLocks noGrp="1"/>
          </p:cNvSpPr>
          <p:nvPr>
            <p:custDataLst>
              <p:tags r:id="rId126"/>
            </p:custDataLst>
          </p:nvPr>
        </p:nvSpPr>
        <p:spPr bwMode="auto">
          <a:xfrm>
            <a:off x="1022350" y="5543550"/>
            <a:ext cx="14335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b="1" dirty="0">
                <a:solidFill>
                  <a:schemeClr val="accent1"/>
                </a:solidFill>
                <a:ea typeface="+mn-ea"/>
                <a:cs typeface="+mn-cs"/>
                <a:sym typeface="+mn-lt"/>
              </a:rPr>
              <a:t>New </a:t>
            </a:r>
            <a:r>
              <a:rPr lang="en-US" sz="800" b="1" dirty="0" err="1">
                <a:solidFill>
                  <a:schemeClr val="accent1"/>
                </a:solidFill>
                <a:ea typeface="+mn-ea"/>
                <a:cs typeface="+mn-cs"/>
                <a:sym typeface="+mn-lt"/>
              </a:rPr>
              <a:t>MedDRA</a:t>
            </a:r>
            <a:r>
              <a:rPr lang="en-US" sz="800" b="1" dirty="0">
                <a:solidFill>
                  <a:schemeClr val="accent1"/>
                </a:solidFill>
                <a:ea typeface="+mn-ea"/>
                <a:cs typeface="+mn-cs"/>
                <a:sym typeface="+mn-lt"/>
              </a:rPr>
              <a:t> Version Releases</a:t>
            </a:r>
          </a:p>
        </p:txBody>
      </p:sp>
      <p:sp>
        <p:nvSpPr>
          <p:cNvPr id="124" name="Text Placeholder 2"/>
          <p:cNvSpPr>
            <a:spLocks noGrp="1"/>
          </p:cNvSpPr>
          <p:nvPr>
            <p:custDataLst>
              <p:tags r:id="rId127"/>
            </p:custDataLst>
          </p:nvPr>
        </p:nvSpPr>
        <p:spPr bwMode="auto">
          <a:xfrm>
            <a:off x="1022350" y="4470400"/>
            <a:ext cx="34766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5.2 UAT</a:t>
            </a:r>
            <a:endParaRPr lang="en-US" sz="800" dirty="0">
              <a:solidFill>
                <a:schemeClr val="accent1"/>
              </a:solidFill>
              <a:ea typeface="+mn-ea"/>
              <a:cs typeface="+mn-cs"/>
              <a:sym typeface="+mn-lt"/>
            </a:endParaRPr>
          </a:p>
        </p:txBody>
      </p:sp>
      <p:sp>
        <p:nvSpPr>
          <p:cNvPr id="543" name="Text Placeholder 2"/>
          <p:cNvSpPr>
            <a:spLocks noGrp="1"/>
          </p:cNvSpPr>
          <p:nvPr>
            <p:custDataLst>
              <p:tags r:id="rId128"/>
            </p:custDataLst>
          </p:nvPr>
        </p:nvSpPr>
        <p:spPr bwMode="auto">
          <a:xfrm>
            <a:off x="1022349" y="4835525"/>
            <a:ext cx="1638300"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rPr>
              <a:t>WP6: </a:t>
            </a:r>
            <a:r>
              <a:rPr lang="en-US" altLang="en-US" sz="800" b="1" dirty="0" err="1">
                <a:solidFill>
                  <a:schemeClr val="accent1"/>
                </a:solidFill>
                <a:ea typeface="+mn-ea"/>
                <a:cs typeface="+mn-cs"/>
              </a:rPr>
              <a:t>Hypercare</a:t>
            </a:r>
            <a:r>
              <a:rPr lang="en-US" altLang="en-US" sz="800" b="1" dirty="0">
                <a:solidFill>
                  <a:schemeClr val="accent1"/>
                </a:solidFill>
                <a:ea typeface="+mn-ea"/>
                <a:cs typeface="+mn-cs"/>
              </a:rPr>
              <a:t> and Documentation</a:t>
            </a:r>
            <a:endParaRPr lang="en-US" sz="800" b="1" dirty="0">
              <a:solidFill>
                <a:schemeClr val="accent1"/>
              </a:solidFill>
              <a:ea typeface="+mn-ea"/>
              <a:cs typeface="+mn-cs"/>
              <a:sym typeface="+mn-lt"/>
            </a:endParaRPr>
          </a:p>
        </p:txBody>
      </p:sp>
      <p:sp>
        <p:nvSpPr>
          <p:cNvPr id="118" name="Text Placeholder 2"/>
          <p:cNvSpPr>
            <a:spLocks noGrp="1"/>
          </p:cNvSpPr>
          <p:nvPr>
            <p:custDataLst>
              <p:tags r:id="rId129"/>
            </p:custDataLst>
          </p:nvPr>
        </p:nvSpPr>
        <p:spPr bwMode="auto">
          <a:xfrm>
            <a:off x="1022350" y="2176463"/>
            <a:ext cx="20939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WP2: Data Assessment and Model Exploration</a:t>
            </a:r>
            <a:endParaRPr lang="en-US" sz="800" b="1" dirty="0">
              <a:solidFill>
                <a:schemeClr val="accent1"/>
              </a:solidFill>
              <a:ea typeface="+mn-ea"/>
              <a:cs typeface="+mn-cs"/>
              <a:sym typeface="+mn-lt"/>
            </a:endParaRPr>
          </a:p>
        </p:txBody>
      </p:sp>
      <p:sp useBgFill="1">
        <p:nvSpPr>
          <p:cNvPr id="483" name="Text Placeholder 2"/>
          <p:cNvSpPr>
            <a:spLocks noGrp="1"/>
          </p:cNvSpPr>
          <p:nvPr>
            <p:custDataLst>
              <p:tags r:id="rId130"/>
            </p:custDataLst>
          </p:nvPr>
        </p:nvSpPr>
        <p:spPr bwMode="auto">
          <a:xfrm>
            <a:off x="8016875" y="5743575"/>
            <a:ext cx="520700" cy="244475"/>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Go-live </a:t>
            </a:r>
          </a:p>
          <a:p>
            <a:pPr>
              <a:spcBef>
                <a:spcPct val="0"/>
              </a:spcBef>
              <a:spcAft>
                <a:spcPct val="0"/>
              </a:spcAft>
            </a:pPr>
            <a:r>
              <a:rPr lang="en-US" altLang="en-US" sz="800" b="1" dirty="0"/>
              <a:t>CT models</a:t>
            </a:r>
            <a:endParaRPr lang="en-US" sz="800" b="1" dirty="0">
              <a:sym typeface="+mn-lt"/>
            </a:endParaRPr>
          </a:p>
        </p:txBody>
      </p:sp>
      <p:sp>
        <p:nvSpPr>
          <p:cNvPr id="542" name="Text Placeholder 2"/>
          <p:cNvSpPr>
            <a:spLocks noGrp="1"/>
          </p:cNvSpPr>
          <p:nvPr>
            <p:custDataLst>
              <p:tags r:id="rId131"/>
            </p:custDataLst>
          </p:nvPr>
        </p:nvSpPr>
        <p:spPr bwMode="auto">
          <a:xfrm>
            <a:off x="1022350" y="4298950"/>
            <a:ext cx="5984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5.1 Integration</a:t>
            </a:r>
            <a:endParaRPr lang="en-US" sz="800" dirty="0">
              <a:solidFill>
                <a:schemeClr val="accent1"/>
              </a:solidFill>
              <a:ea typeface="+mn-ea"/>
              <a:cs typeface="+mn-cs"/>
              <a:sym typeface="+mn-lt"/>
            </a:endParaRPr>
          </a:p>
        </p:txBody>
      </p:sp>
      <p:sp>
        <p:nvSpPr>
          <p:cNvPr id="558" name="Text Placeholder 2"/>
          <p:cNvSpPr>
            <a:spLocks noGrp="1"/>
          </p:cNvSpPr>
          <p:nvPr>
            <p:custDataLst>
              <p:tags r:id="rId132"/>
            </p:custDataLst>
          </p:nvPr>
        </p:nvSpPr>
        <p:spPr bwMode="auto">
          <a:xfrm>
            <a:off x="1022350" y="4640263"/>
            <a:ext cx="6619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rPr>
              <a:t>5.3 Deployment</a:t>
            </a:r>
            <a:endParaRPr lang="en-US" sz="800" dirty="0">
              <a:solidFill>
                <a:schemeClr val="accent1"/>
              </a:solidFill>
              <a:ea typeface="+mn-ea"/>
              <a:cs typeface="+mn-cs"/>
              <a:sym typeface="+mn-lt"/>
            </a:endParaRPr>
          </a:p>
        </p:txBody>
      </p:sp>
      <p:sp useBgFill="1">
        <p:nvSpPr>
          <p:cNvPr id="230" name="Text Placeholder 2"/>
          <p:cNvSpPr>
            <a:spLocks noGrp="1"/>
          </p:cNvSpPr>
          <p:nvPr>
            <p:custDataLst>
              <p:tags r:id="rId133"/>
            </p:custDataLst>
          </p:nvPr>
        </p:nvSpPr>
        <p:spPr bwMode="auto">
          <a:xfrm>
            <a:off x="6580188" y="6462713"/>
            <a:ext cx="3873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Phase 2</a:t>
            </a:r>
            <a:endParaRPr lang="en-US" sz="800" b="1" dirty="0">
              <a:sym typeface="+mn-lt"/>
            </a:endParaRPr>
          </a:p>
        </p:txBody>
      </p:sp>
      <p:sp>
        <p:nvSpPr>
          <p:cNvPr id="236" name="Text Placeholder 2"/>
          <p:cNvSpPr>
            <a:spLocks noGrp="1"/>
          </p:cNvSpPr>
          <p:nvPr>
            <p:custDataLst>
              <p:tags r:id="rId134"/>
            </p:custDataLst>
          </p:nvPr>
        </p:nvSpPr>
        <p:spPr bwMode="auto">
          <a:xfrm>
            <a:off x="1022350" y="5006975"/>
            <a:ext cx="59213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rPr>
              <a:t>6.1 </a:t>
            </a:r>
            <a:r>
              <a:rPr lang="en-US" altLang="en-US" sz="800" dirty="0" err="1">
                <a:solidFill>
                  <a:schemeClr val="accent1"/>
                </a:solidFill>
                <a:ea typeface="+mn-ea"/>
                <a:cs typeface="+mn-cs"/>
              </a:rPr>
              <a:t>Hypercare</a:t>
            </a:r>
            <a:endParaRPr lang="en-US" sz="800" dirty="0">
              <a:solidFill>
                <a:schemeClr val="accent1"/>
              </a:solidFill>
              <a:ea typeface="+mn-ea"/>
              <a:cs typeface="+mn-cs"/>
              <a:sym typeface="+mn-lt"/>
            </a:endParaRPr>
          </a:p>
        </p:txBody>
      </p:sp>
      <p:sp>
        <p:nvSpPr>
          <p:cNvPr id="545" name="Text Placeholder 2"/>
          <p:cNvSpPr>
            <a:spLocks noGrp="1"/>
          </p:cNvSpPr>
          <p:nvPr>
            <p:custDataLst>
              <p:tags r:id="rId135"/>
            </p:custDataLst>
          </p:nvPr>
        </p:nvSpPr>
        <p:spPr bwMode="auto">
          <a:xfrm>
            <a:off x="1022350" y="5178425"/>
            <a:ext cx="15478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6.2 Decommissioning of IBM Watson</a:t>
            </a:r>
            <a:endParaRPr lang="en-US" sz="800" dirty="0">
              <a:solidFill>
                <a:schemeClr val="accent1"/>
              </a:solidFill>
              <a:ea typeface="+mn-ea"/>
              <a:cs typeface="+mn-cs"/>
              <a:sym typeface="+mn-lt"/>
            </a:endParaRPr>
          </a:p>
        </p:txBody>
      </p:sp>
      <p:sp useBgFill="1">
        <p:nvSpPr>
          <p:cNvPr id="430" name="Text Placeholder 2"/>
          <p:cNvSpPr>
            <a:spLocks noGrp="1"/>
          </p:cNvSpPr>
          <p:nvPr>
            <p:custDataLst>
              <p:tags r:id="rId136"/>
            </p:custDataLst>
          </p:nvPr>
        </p:nvSpPr>
        <p:spPr bwMode="auto">
          <a:xfrm>
            <a:off x="3009900" y="5938838"/>
            <a:ext cx="344488"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sym typeface="+mn-lt"/>
              </a:rPr>
              <a:t>Kickoff</a:t>
            </a:r>
            <a:endParaRPr lang="en-US" sz="800" b="1" dirty="0">
              <a:sym typeface="+mn-lt"/>
            </a:endParaRPr>
          </a:p>
        </p:txBody>
      </p:sp>
      <p:sp useBgFill="1">
        <p:nvSpPr>
          <p:cNvPr id="595" name="Text Placeholder 2"/>
          <p:cNvSpPr>
            <a:spLocks noGrp="1"/>
          </p:cNvSpPr>
          <p:nvPr>
            <p:custDataLst>
              <p:tags r:id="rId137"/>
            </p:custDataLst>
          </p:nvPr>
        </p:nvSpPr>
        <p:spPr bwMode="auto">
          <a:xfrm>
            <a:off x="10945813" y="5938838"/>
            <a:ext cx="9334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Project Completion</a:t>
            </a:r>
            <a:endParaRPr lang="en-US" sz="800" b="1" dirty="0">
              <a:sym typeface="+mn-lt"/>
            </a:endParaRPr>
          </a:p>
        </p:txBody>
      </p:sp>
      <p:sp>
        <p:nvSpPr>
          <p:cNvPr id="547" name="Text Placeholder 2"/>
          <p:cNvSpPr>
            <a:spLocks noGrp="1"/>
          </p:cNvSpPr>
          <p:nvPr>
            <p:custDataLst>
              <p:tags r:id="rId138"/>
            </p:custDataLst>
          </p:nvPr>
        </p:nvSpPr>
        <p:spPr bwMode="auto">
          <a:xfrm>
            <a:off x="1022350" y="3590925"/>
            <a:ext cx="182086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4.1 Architecture Conceptualizing &amp;  Building</a:t>
            </a:r>
          </a:p>
        </p:txBody>
      </p:sp>
      <p:sp>
        <p:nvSpPr>
          <p:cNvPr id="429" name="Text Placeholder 2"/>
          <p:cNvSpPr>
            <a:spLocks noGrp="1"/>
          </p:cNvSpPr>
          <p:nvPr>
            <p:custDataLst>
              <p:tags r:id="rId139"/>
            </p:custDataLst>
          </p:nvPr>
        </p:nvSpPr>
        <p:spPr bwMode="auto">
          <a:xfrm>
            <a:off x="1022350" y="2346325"/>
            <a:ext cx="18256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2.1: Assessment of Data and Requirements</a:t>
            </a:r>
            <a:endParaRPr lang="en-US" sz="800" dirty="0">
              <a:solidFill>
                <a:schemeClr val="accent1"/>
              </a:solidFill>
              <a:ea typeface="+mn-ea"/>
              <a:cs typeface="+mn-cs"/>
              <a:sym typeface="+mn-lt"/>
            </a:endParaRPr>
          </a:p>
        </p:txBody>
      </p:sp>
      <p:sp>
        <p:nvSpPr>
          <p:cNvPr id="117" name="Text Placeholder 2"/>
          <p:cNvSpPr>
            <a:spLocks noGrp="1"/>
          </p:cNvSpPr>
          <p:nvPr>
            <p:custDataLst>
              <p:tags r:id="rId140"/>
            </p:custDataLst>
          </p:nvPr>
        </p:nvSpPr>
        <p:spPr bwMode="auto">
          <a:xfrm>
            <a:off x="1022350" y="1981200"/>
            <a:ext cx="119221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b="1" dirty="0">
                <a:solidFill>
                  <a:schemeClr val="accent1"/>
                </a:solidFill>
                <a:ea typeface="+mn-ea"/>
                <a:cs typeface="+mn-cs"/>
                <a:sym typeface="+mn-lt"/>
              </a:rPr>
              <a:t>WP1: Project Management</a:t>
            </a:r>
          </a:p>
        </p:txBody>
      </p:sp>
      <p:sp useBgFill="1">
        <p:nvSpPr>
          <p:cNvPr id="233" name="Text Placeholder 2"/>
          <p:cNvSpPr>
            <a:spLocks noGrp="1"/>
          </p:cNvSpPr>
          <p:nvPr>
            <p:custDataLst>
              <p:tags r:id="rId141"/>
            </p:custDataLst>
          </p:nvPr>
        </p:nvSpPr>
        <p:spPr bwMode="auto">
          <a:xfrm>
            <a:off x="10117138" y="6340475"/>
            <a:ext cx="3873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Phase 3</a:t>
            </a:r>
            <a:endParaRPr lang="en-US" sz="800" b="1" dirty="0">
              <a:sym typeface="+mn-lt"/>
            </a:endParaRPr>
          </a:p>
        </p:txBody>
      </p:sp>
      <p:sp>
        <p:nvSpPr>
          <p:cNvPr id="544" name="Text Placeholder 2"/>
          <p:cNvSpPr>
            <a:spLocks noGrp="1"/>
          </p:cNvSpPr>
          <p:nvPr>
            <p:custDataLst>
              <p:tags r:id="rId142"/>
            </p:custDataLst>
          </p:nvPr>
        </p:nvSpPr>
        <p:spPr bwMode="auto">
          <a:xfrm>
            <a:off x="1022350" y="5348288"/>
            <a:ext cx="1109663"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6.3 Project Documentation</a:t>
            </a:r>
            <a:endParaRPr lang="en-US" sz="800" dirty="0">
              <a:solidFill>
                <a:schemeClr val="accent1"/>
              </a:solidFill>
              <a:ea typeface="+mn-ea"/>
              <a:cs typeface="+mn-cs"/>
              <a:sym typeface="+mn-lt"/>
            </a:endParaRPr>
          </a:p>
        </p:txBody>
      </p:sp>
      <p:sp useBgFill="1">
        <p:nvSpPr>
          <p:cNvPr id="228" name="Text Placeholder 2"/>
          <p:cNvSpPr>
            <a:spLocks noGrp="1"/>
          </p:cNvSpPr>
          <p:nvPr>
            <p:custDataLst>
              <p:tags r:id="rId143"/>
            </p:custDataLst>
          </p:nvPr>
        </p:nvSpPr>
        <p:spPr bwMode="auto">
          <a:xfrm>
            <a:off x="3567113" y="6462713"/>
            <a:ext cx="387350" cy="122238"/>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spcBef>
                <a:spcPct val="0"/>
              </a:spcBef>
              <a:spcAft>
                <a:spcPct val="0"/>
              </a:spcAft>
            </a:pPr>
            <a:r>
              <a:rPr lang="en-US" altLang="en-US" sz="800" b="1" dirty="0"/>
              <a:t>Phase 1</a:t>
            </a:r>
            <a:endParaRPr lang="en-US" sz="800" b="1" dirty="0">
              <a:sym typeface="+mn-lt"/>
            </a:endParaRPr>
          </a:p>
        </p:txBody>
      </p:sp>
      <p:sp>
        <p:nvSpPr>
          <p:cNvPr id="475" name="Text Placeholder 2"/>
          <p:cNvSpPr>
            <a:spLocks noGrp="1"/>
          </p:cNvSpPr>
          <p:nvPr>
            <p:custDataLst>
              <p:tags r:id="rId144"/>
            </p:custDataLst>
          </p:nvPr>
        </p:nvSpPr>
        <p:spPr bwMode="auto">
          <a:xfrm>
            <a:off x="1022350" y="3225800"/>
            <a:ext cx="17240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3.3: Automatic Re-Training Development </a:t>
            </a:r>
            <a:endParaRPr lang="en-US" sz="800" dirty="0">
              <a:solidFill>
                <a:schemeClr val="accent1"/>
              </a:solidFill>
              <a:ea typeface="+mn-ea"/>
              <a:cs typeface="+mn-cs"/>
              <a:sym typeface="+mn-lt"/>
            </a:endParaRPr>
          </a:p>
        </p:txBody>
      </p:sp>
      <p:sp>
        <p:nvSpPr>
          <p:cNvPr id="125" name="Text Placeholder 2"/>
          <p:cNvSpPr>
            <a:spLocks noGrp="1"/>
          </p:cNvSpPr>
          <p:nvPr>
            <p:custDataLst>
              <p:tags r:id="rId145"/>
            </p:custDataLst>
          </p:nvPr>
        </p:nvSpPr>
        <p:spPr bwMode="auto">
          <a:xfrm>
            <a:off x="1022350" y="2884488"/>
            <a:ext cx="13557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800" dirty="0">
                <a:solidFill>
                  <a:schemeClr val="accent1"/>
                </a:solidFill>
                <a:ea typeface="+mn-ea"/>
                <a:cs typeface="+mn-cs"/>
                <a:sym typeface="+mn-lt"/>
              </a:rPr>
              <a:t>3.1: CT-MH Model Development</a:t>
            </a:r>
          </a:p>
        </p:txBody>
      </p:sp>
      <p:sp>
        <p:nvSpPr>
          <p:cNvPr id="120" name="Text Placeholder 2"/>
          <p:cNvSpPr>
            <a:spLocks noGrp="1"/>
          </p:cNvSpPr>
          <p:nvPr>
            <p:custDataLst>
              <p:tags r:id="rId146"/>
            </p:custDataLst>
          </p:nvPr>
        </p:nvSpPr>
        <p:spPr bwMode="auto">
          <a:xfrm>
            <a:off x="1022349" y="3421063"/>
            <a:ext cx="148113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WP4: Architecture and Interfaces</a:t>
            </a:r>
          </a:p>
        </p:txBody>
      </p:sp>
      <p:sp>
        <p:nvSpPr>
          <p:cNvPr id="302" name="Text Placeholder 2"/>
          <p:cNvSpPr>
            <a:spLocks noGrp="1"/>
          </p:cNvSpPr>
          <p:nvPr>
            <p:custDataLst>
              <p:tags r:id="rId147"/>
            </p:custDataLst>
          </p:nvPr>
        </p:nvSpPr>
        <p:spPr bwMode="auto">
          <a:xfrm>
            <a:off x="1022350" y="2713038"/>
            <a:ext cx="16732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b="1" dirty="0">
                <a:solidFill>
                  <a:schemeClr val="accent1"/>
                </a:solidFill>
                <a:ea typeface="+mn-ea"/>
                <a:cs typeface="+mn-cs"/>
                <a:sym typeface="+mn-lt"/>
              </a:rPr>
              <a:t>WP3: Model Building and Refinement</a:t>
            </a:r>
            <a:endParaRPr lang="en-US" sz="800" b="1" dirty="0">
              <a:solidFill>
                <a:schemeClr val="accent1"/>
              </a:solidFill>
              <a:ea typeface="+mn-ea"/>
              <a:cs typeface="+mn-cs"/>
              <a:sym typeface="+mn-lt"/>
            </a:endParaRPr>
          </a:p>
        </p:txBody>
      </p:sp>
      <p:sp useBgFill="1">
        <p:nvSpPr>
          <p:cNvPr id="244" name="Text Placeholder 2"/>
          <p:cNvSpPr>
            <a:spLocks noGrp="1"/>
          </p:cNvSpPr>
          <p:nvPr>
            <p:custDataLst>
              <p:tags r:id="rId148"/>
            </p:custDataLst>
          </p:nvPr>
        </p:nvSpPr>
        <p:spPr bwMode="auto">
          <a:xfrm>
            <a:off x="3943349" y="5938838"/>
            <a:ext cx="793750" cy="244475"/>
          </a:xfrm>
          <a:prstGeom prst="rect">
            <a:avLst/>
          </a:prstGeom>
          <a:ln>
            <a:noFill/>
          </a:ln>
        </p:spPr>
        <p:txBody>
          <a:bodyPr vert="horz" wrap="none" lIns="0" tIns="0" rIns="0" bIns="0" numCol="1" spcCol="0" rtlCol="0" anchor="t"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15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15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15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15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57"/>
              </a:buBlip>
              <a:defRPr sz="1800" kern="1200">
                <a:solidFill>
                  <a:schemeClr val="tx1"/>
                </a:solidFill>
                <a:latin typeface="+mn-lt"/>
                <a:ea typeface="+mn-ea"/>
                <a:cs typeface="+mn-cs"/>
              </a:defRPr>
            </a:lvl9pPr>
          </a:lstStyle>
          <a:p>
            <a:pPr algn="ctr">
              <a:spcBef>
                <a:spcPct val="0"/>
              </a:spcBef>
              <a:spcAft>
                <a:spcPct val="0"/>
              </a:spcAft>
            </a:pPr>
            <a:r>
              <a:rPr lang="de-DE" altLang="en-US" sz="800" b="1" dirty="0"/>
              <a:t>Budget Release </a:t>
            </a:r>
          </a:p>
          <a:p>
            <a:pPr algn="ctr">
              <a:spcBef>
                <a:spcPct val="0"/>
              </a:spcBef>
              <a:spcAft>
                <a:spcPct val="0"/>
              </a:spcAft>
            </a:pPr>
            <a:r>
              <a:rPr lang="en-US" altLang="en-US" sz="800" b="1" dirty="0"/>
              <a:t>decision</a:t>
            </a:r>
            <a:endParaRPr lang="en-US" sz="800" b="1" dirty="0">
              <a:sym typeface="+mn-lt"/>
            </a:endParaRPr>
          </a:p>
        </p:txBody>
      </p:sp>
      <p:sp>
        <p:nvSpPr>
          <p:cNvPr id="301" name="Text Placeholder 2"/>
          <p:cNvSpPr>
            <a:spLocks noGrp="1"/>
          </p:cNvSpPr>
          <p:nvPr>
            <p:custDataLst>
              <p:tags r:id="rId149"/>
            </p:custDataLst>
          </p:nvPr>
        </p:nvSpPr>
        <p:spPr bwMode="auto">
          <a:xfrm>
            <a:off x="1022350" y="3054350"/>
            <a:ext cx="1335088"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800" dirty="0">
                <a:solidFill>
                  <a:schemeClr val="accent1"/>
                </a:solidFill>
                <a:ea typeface="+mn-ea"/>
                <a:cs typeface="+mn-cs"/>
                <a:sym typeface="+mn-lt"/>
              </a:rPr>
              <a:t>3.2: CT-AE Model Development</a:t>
            </a:r>
            <a:endParaRPr lang="en-US" sz="800" dirty="0">
              <a:solidFill>
                <a:schemeClr val="accent1"/>
              </a:solidFill>
              <a:ea typeface="+mn-ea"/>
              <a:cs typeface="+mn-cs"/>
              <a:sym typeface="+mn-lt"/>
            </a:endParaRPr>
          </a:p>
        </p:txBody>
      </p:sp>
    </p:spTree>
    <p:extLst>
      <p:ext uri="{BB962C8B-B14F-4D97-AF65-F5344CB8AC3E}">
        <p14:creationId xmlns:p14="http://schemas.microsoft.com/office/powerpoint/2010/main" val="11558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p:cNvGraphicFramePr>
            <a:graphicFrameLocks noChangeAspect="1"/>
          </p:cNvGraphicFramePr>
          <p:nvPr>
            <p:custDataLst>
              <p:tags r:id="rId1"/>
            </p:custDataLst>
            <p:extLst>
              <p:ext uri="{D42A27DB-BD31-4B8C-83A1-F6EECF244321}">
                <p14:modId xmlns:p14="http://schemas.microsoft.com/office/powerpoint/2010/main" val="36552663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9" name="Object 3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4" name="Rechteck 43"/>
          <p:cNvSpPr/>
          <p:nvPr/>
        </p:nvSpPr>
        <p:spPr>
          <a:xfrm>
            <a:off x="9282725" y="1482660"/>
            <a:ext cx="2446697" cy="5032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Effort and Cost Estimate</a:t>
            </a:r>
          </a:p>
        </p:txBody>
      </p:sp>
      <p:sp>
        <p:nvSpPr>
          <p:cNvPr id="2" name="Subtitle 1"/>
          <p:cNvSpPr>
            <a:spLocks noGrp="1"/>
          </p:cNvSpPr>
          <p:nvPr>
            <p:ph type="subTitle" idx="13"/>
          </p:nvPr>
        </p:nvSpPr>
        <p:spPr/>
        <p:txBody>
          <a:bodyPr/>
          <a:lstStyle/>
          <a:p>
            <a:r>
              <a:rPr lang="en-US" sz="1600" dirty="0"/>
              <a:t>There are six major Work Packages with specific outcomes and effort estimates</a:t>
            </a:r>
          </a:p>
        </p:txBody>
      </p:sp>
      <p:sp>
        <p:nvSpPr>
          <p:cNvPr id="3" name="Title 2"/>
          <p:cNvSpPr>
            <a:spLocks noGrp="1"/>
          </p:cNvSpPr>
          <p:nvPr>
            <p:ph type="title"/>
          </p:nvPr>
        </p:nvSpPr>
        <p:spPr/>
        <p:txBody>
          <a:bodyPr/>
          <a:lstStyle/>
          <a:p>
            <a:r>
              <a:rPr lang="en-US" dirty="0"/>
              <a:t>Project Overview - Work Packages</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sp>
        <p:nvSpPr>
          <p:cNvPr id="7" name="Rechteck 42"/>
          <p:cNvSpPr/>
          <p:nvPr/>
        </p:nvSpPr>
        <p:spPr>
          <a:xfrm>
            <a:off x="6282768" y="1482660"/>
            <a:ext cx="2880000" cy="5032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Outcome</a:t>
            </a:r>
          </a:p>
        </p:txBody>
      </p:sp>
      <p:sp>
        <p:nvSpPr>
          <p:cNvPr id="8" name="Rechteck 43"/>
          <p:cNvSpPr/>
          <p:nvPr/>
        </p:nvSpPr>
        <p:spPr>
          <a:xfrm>
            <a:off x="3716114" y="1482660"/>
            <a:ext cx="2446697" cy="5032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Short Description</a:t>
            </a:r>
          </a:p>
        </p:txBody>
      </p:sp>
      <p:sp>
        <p:nvSpPr>
          <p:cNvPr id="9" name="Rechteck 44"/>
          <p:cNvSpPr/>
          <p:nvPr/>
        </p:nvSpPr>
        <p:spPr>
          <a:xfrm>
            <a:off x="907787" y="1774844"/>
            <a:ext cx="72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12" name="Rechteck 47"/>
          <p:cNvSpPr/>
          <p:nvPr/>
        </p:nvSpPr>
        <p:spPr>
          <a:xfrm>
            <a:off x="983159" y="177446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18" name="Textfeld 53"/>
          <p:cNvSpPr txBox="1"/>
          <p:nvPr/>
        </p:nvSpPr>
        <p:spPr>
          <a:xfrm>
            <a:off x="983712" y="1779231"/>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Project Management</a:t>
            </a:r>
          </a:p>
        </p:txBody>
      </p:sp>
      <p:sp>
        <p:nvSpPr>
          <p:cNvPr id="21" name="Textfeld 56"/>
          <p:cNvSpPr txBox="1"/>
          <p:nvPr/>
        </p:nvSpPr>
        <p:spPr>
          <a:xfrm>
            <a:off x="6309202" y="1768453"/>
            <a:ext cx="2880000" cy="720000"/>
          </a:xfrm>
          <a:prstGeom prst="rect">
            <a:avLst/>
          </a:prstGeom>
          <a:noFill/>
        </p:spPr>
        <p:txBody>
          <a:bodyPr wrap="square" tIns="0" bIns="0" rtlCol="0" anchor="ctr" anchorCtr="0">
            <a:noAutofit/>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Enablement and facilitation of team activities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Project documentation and communication of results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Risks are continuously monitored and can be mitigated in time</a:t>
            </a:r>
          </a:p>
        </p:txBody>
      </p:sp>
      <p:sp>
        <p:nvSpPr>
          <p:cNvPr id="27" name="Textfeld 62"/>
          <p:cNvSpPr txBox="1"/>
          <p:nvPr/>
        </p:nvSpPr>
        <p:spPr>
          <a:xfrm>
            <a:off x="3716114" y="1779231"/>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Manage project and activities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Coordinate available resources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Ensure compliance with internal processes</a:t>
            </a:r>
          </a:p>
        </p:txBody>
      </p:sp>
      <p:sp>
        <p:nvSpPr>
          <p:cNvPr id="35" name="Textfeld 62"/>
          <p:cNvSpPr txBox="1"/>
          <p:nvPr/>
        </p:nvSpPr>
        <p:spPr>
          <a:xfrm>
            <a:off x="9279353" y="1779231"/>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346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345.400 €</a:t>
            </a:r>
          </a:p>
        </p:txBody>
      </p:sp>
      <p:sp>
        <p:nvSpPr>
          <p:cNvPr id="22" name="Rechteck 57"/>
          <p:cNvSpPr/>
          <p:nvPr/>
        </p:nvSpPr>
        <p:spPr>
          <a:xfrm>
            <a:off x="907787" y="2563766"/>
            <a:ext cx="72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23" name="Rechteck 58"/>
          <p:cNvSpPr/>
          <p:nvPr/>
        </p:nvSpPr>
        <p:spPr>
          <a:xfrm>
            <a:off x="977224" y="256376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25" name="Textfeld 60"/>
          <p:cNvSpPr txBox="1"/>
          <p:nvPr/>
        </p:nvSpPr>
        <p:spPr>
          <a:xfrm>
            <a:off x="983712" y="2562424"/>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Data Assessment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Model Exploration</a:t>
            </a:r>
          </a:p>
        </p:txBody>
      </p:sp>
      <p:sp>
        <p:nvSpPr>
          <p:cNvPr id="26" name="Textfeld 61"/>
          <p:cNvSpPr txBox="1"/>
          <p:nvPr/>
        </p:nvSpPr>
        <p:spPr>
          <a:xfrm>
            <a:off x="6309202" y="2562424"/>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Relevant data available</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Baseline model and evaluation criteria are defined</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Promising approaches for Model development are evaluated</a:t>
            </a:r>
          </a:p>
        </p:txBody>
      </p:sp>
      <p:sp>
        <p:nvSpPr>
          <p:cNvPr id="28" name="Textfeld 63"/>
          <p:cNvSpPr txBox="1"/>
          <p:nvPr/>
        </p:nvSpPr>
        <p:spPr>
          <a:xfrm>
            <a:off x="3716114" y="256843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Develop understanding for data and requirements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Assess previous work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Define baseline and metrics</a:t>
            </a:r>
          </a:p>
        </p:txBody>
      </p:sp>
      <p:sp>
        <p:nvSpPr>
          <p:cNvPr id="36" name="Textfeld 63"/>
          <p:cNvSpPr txBox="1"/>
          <p:nvPr/>
        </p:nvSpPr>
        <p:spPr>
          <a:xfrm>
            <a:off x="9279353" y="256843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152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119.900 €</a:t>
            </a:r>
          </a:p>
        </p:txBody>
      </p:sp>
      <p:sp>
        <p:nvSpPr>
          <p:cNvPr id="40" name="Rechteck 44"/>
          <p:cNvSpPr/>
          <p:nvPr/>
        </p:nvSpPr>
        <p:spPr>
          <a:xfrm>
            <a:off x="907787" y="3358020"/>
            <a:ext cx="72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1" name="Rechteck 47"/>
          <p:cNvSpPr/>
          <p:nvPr/>
        </p:nvSpPr>
        <p:spPr>
          <a:xfrm>
            <a:off x="979234" y="3357642"/>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2" name="Textfeld 53"/>
          <p:cNvSpPr txBox="1"/>
          <p:nvPr/>
        </p:nvSpPr>
        <p:spPr>
          <a:xfrm>
            <a:off x="979787" y="3362407"/>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Model Building &amp; Refinement</a:t>
            </a:r>
          </a:p>
        </p:txBody>
      </p:sp>
      <p:sp>
        <p:nvSpPr>
          <p:cNvPr id="43" name="Textfeld 56"/>
          <p:cNvSpPr txBox="1"/>
          <p:nvPr/>
        </p:nvSpPr>
        <p:spPr>
          <a:xfrm>
            <a:off x="6309202" y="3351629"/>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AI Models for different Clinical Trials terms (MH&amp;AE) coding</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Automatic integration of </a:t>
            </a:r>
            <a:r>
              <a:rPr kumimoji="0" lang="en-US" sz="900" b="0" i="0" u="none" strike="noStrike" kern="1200" cap="none" spc="0" normalizeH="0" baseline="0" noProof="0" dirty="0" err="1">
                <a:ln>
                  <a:noFill/>
                </a:ln>
                <a:solidFill>
                  <a:srgbClr val="000000"/>
                </a:solidFill>
                <a:effectLst/>
                <a:uLnTx/>
                <a:uFillTx/>
                <a:latin typeface="Arial"/>
                <a:ea typeface="Arial Unicode MS"/>
                <a:cs typeface="Arial"/>
              </a:rPr>
              <a:t>MedDRA</a:t>
            </a: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 updates </a:t>
            </a:r>
          </a:p>
        </p:txBody>
      </p:sp>
      <p:sp>
        <p:nvSpPr>
          <p:cNvPr id="48" name="Textfeld 62"/>
          <p:cNvSpPr txBox="1"/>
          <p:nvPr/>
        </p:nvSpPr>
        <p:spPr>
          <a:xfrm>
            <a:off x="3716114" y="3362407"/>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Building AI models for medical coding</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Develop automatic update solution for new </a:t>
            </a:r>
            <a:r>
              <a:rPr kumimoji="0" lang="en-US" sz="900" b="0" i="0" u="none" strike="noStrike" kern="1200" cap="none" spc="0" normalizeH="0" baseline="0" noProof="0" dirty="0" err="1">
                <a:ln>
                  <a:noFill/>
                </a:ln>
                <a:solidFill>
                  <a:srgbClr val="000000"/>
                </a:solidFill>
                <a:effectLst/>
                <a:uLnTx/>
                <a:uFillTx/>
                <a:latin typeface="Arial"/>
                <a:ea typeface="Arial Unicode MS"/>
                <a:cs typeface="Arial"/>
              </a:rPr>
              <a:t>MedDRA</a:t>
            </a: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 versions</a:t>
            </a:r>
          </a:p>
        </p:txBody>
      </p:sp>
      <p:sp>
        <p:nvSpPr>
          <p:cNvPr id="50" name="Textfeld 62"/>
          <p:cNvSpPr txBox="1"/>
          <p:nvPr/>
        </p:nvSpPr>
        <p:spPr>
          <a:xfrm>
            <a:off x="9279353" y="3362407"/>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634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550.800 €</a:t>
            </a:r>
          </a:p>
        </p:txBody>
      </p:sp>
      <p:sp>
        <p:nvSpPr>
          <p:cNvPr id="44" name="Rechteck 57"/>
          <p:cNvSpPr/>
          <p:nvPr/>
        </p:nvSpPr>
        <p:spPr>
          <a:xfrm>
            <a:off x="907787" y="4146942"/>
            <a:ext cx="72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5" name="Rechteck 58"/>
          <p:cNvSpPr/>
          <p:nvPr/>
        </p:nvSpPr>
        <p:spPr>
          <a:xfrm>
            <a:off x="973299" y="4146942"/>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46" name="Textfeld 60"/>
          <p:cNvSpPr txBox="1"/>
          <p:nvPr/>
        </p:nvSpPr>
        <p:spPr>
          <a:xfrm>
            <a:off x="979787" y="4145600"/>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Architecture &amp; Interfaces</a:t>
            </a:r>
          </a:p>
        </p:txBody>
      </p:sp>
      <p:sp>
        <p:nvSpPr>
          <p:cNvPr id="47" name="Textfeld 61"/>
          <p:cNvSpPr txBox="1"/>
          <p:nvPr/>
        </p:nvSpPr>
        <p:spPr>
          <a:xfrm>
            <a:off x="6309202" y="4145600"/>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Cloud based infrastructure and interfaces with MPC</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err="1">
                <a:ln>
                  <a:noFill/>
                </a:ln>
                <a:solidFill>
                  <a:srgbClr val="000000"/>
                </a:solidFill>
                <a:effectLst/>
                <a:uLnTx/>
                <a:uFillTx/>
                <a:latin typeface="Arial"/>
                <a:ea typeface="Arial Unicode MS"/>
                <a:cs typeface="Arial"/>
              </a:rPr>
              <a:t>GxP</a:t>
            </a: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 compliant documentation and validation</a:t>
            </a:r>
          </a:p>
        </p:txBody>
      </p:sp>
      <p:sp>
        <p:nvSpPr>
          <p:cNvPr id="49" name="Textfeld 63"/>
          <p:cNvSpPr txBox="1"/>
          <p:nvPr/>
        </p:nvSpPr>
        <p:spPr>
          <a:xfrm>
            <a:off x="3716114" y="4151612"/>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Design and build cloud environment including necessary interfaces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Documentation according to Bayer requirements</a:t>
            </a:r>
          </a:p>
        </p:txBody>
      </p:sp>
      <p:sp>
        <p:nvSpPr>
          <p:cNvPr id="51" name="Textfeld 63"/>
          <p:cNvSpPr txBox="1"/>
          <p:nvPr/>
        </p:nvSpPr>
        <p:spPr>
          <a:xfrm>
            <a:off x="9279353" y="4151612"/>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252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245.400 €</a:t>
            </a:r>
          </a:p>
        </p:txBody>
      </p:sp>
      <p:sp>
        <p:nvSpPr>
          <p:cNvPr id="52" name="Rechteck 44"/>
          <p:cNvSpPr/>
          <p:nvPr/>
        </p:nvSpPr>
        <p:spPr>
          <a:xfrm>
            <a:off x="907787" y="4941196"/>
            <a:ext cx="72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3" name="Rechteck 47"/>
          <p:cNvSpPr/>
          <p:nvPr/>
        </p:nvSpPr>
        <p:spPr>
          <a:xfrm>
            <a:off x="981267" y="4940818"/>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4" name="Textfeld 53"/>
          <p:cNvSpPr txBox="1"/>
          <p:nvPr/>
        </p:nvSpPr>
        <p:spPr>
          <a:xfrm>
            <a:off x="981820" y="4945583"/>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Testing &amp; Deployment</a:t>
            </a:r>
          </a:p>
        </p:txBody>
      </p:sp>
      <p:sp>
        <p:nvSpPr>
          <p:cNvPr id="55" name="Textfeld 56"/>
          <p:cNvSpPr txBox="1"/>
          <p:nvPr/>
        </p:nvSpPr>
        <p:spPr>
          <a:xfrm>
            <a:off x="6309202" y="4934805"/>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Successfully performed UAT as well as integration and validation testing</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Successful Deployment and Go-Live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Complete set of validation documents</a:t>
            </a:r>
          </a:p>
        </p:txBody>
      </p:sp>
      <p:sp>
        <p:nvSpPr>
          <p:cNvPr id="60" name="Textfeld 62"/>
          <p:cNvSpPr txBox="1"/>
          <p:nvPr/>
        </p:nvSpPr>
        <p:spPr>
          <a:xfrm>
            <a:off x="3716114" y="4945583"/>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Testing and validation of new system</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Integration and Deployment</a:t>
            </a:r>
          </a:p>
        </p:txBody>
      </p:sp>
      <p:sp>
        <p:nvSpPr>
          <p:cNvPr id="62" name="Textfeld 62"/>
          <p:cNvSpPr txBox="1"/>
          <p:nvPr/>
        </p:nvSpPr>
        <p:spPr>
          <a:xfrm>
            <a:off x="9279353" y="4945583"/>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375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276.400 €</a:t>
            </a:r>
          </a:p>
        </p:txBody>
      </p:sp>
      <p:sp>
        <p:nvSpPr>
          <p:cNvPr id="56" name="Rechteck 57"/>
          <p:cNvSpPr/>
          <p:nvPr/>
        </p:nvSpPr>
        <p:spPr>
          <a:xfrm>
            <a:off x="907787" y="5730116"/>
            <a:ext cx="72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7" name="Rechteck 58"/>
          <p:cNvSpPr/>
          <p:nvPr/>
        </p:nvSpPr>
        <p:spPr>
          <a:xfrm>
            <a:off x="975332" y="573011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58" name="Textfeld 60"/>
          <p:cNvSpPr txBox="1"/>
          <p:nvPr/>
        </p:nvSpPr>
        <p:spPr>
          <a:xfrm>
            <a:off x="981820" y="5728774"/>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WP6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Arial"/>
                <a:ea typeface="Arial Unicode MS"/>
                <a:cs typeface="Arial"/>
              </a:rPr>
              <a:t>Hypercare</a:t>
            </a:r>
            <a:r>
              <a:rPr kumimoji="0" lang="en-US" sz="1100" b="0" i="0" u="none" strike="noStrike" kern="1200" cap="none" spc="0" normalizeH="0" baseline="0" noProof="0" dirty="0">
                <a:ln>
                  <a:noFill/>
                </a:ln>
                <a:solidFill>
                  <a:srgbClr val="000000"/>
                </a:solidFill>
                <a:effectLst/>
                <a:uLnTx/>
                <a:uFillTx/>
                <a:latin typeface="Arial"/>
                <a:ea typeface="Arial Unicode MS"/>
                <a:cs typeface="Arial"/>
              </a:rPr>
              <a:t> &amp; Documentation</a:t>
            </a:r>
          </a:p>
        </p:txBody>
      </p:sp>
      <p:sp>
        <p:nvSpPr>
          <p:cNvPr id="59" name="Textfeld 61"/>
          <p:cNvSpPr txBox="1"/>
          <p:nvPr/>
        </p:nvSpPr>
        <p:spPr>
          <a:xfrm>
            <a:off x="6309202" y="5728774"/>
            <a:ext cx="288000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IBM Watson successfully decommissioned</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Stable new system</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Full project documentation</a:t>
            </a:r>
          </a:p>
        </p:txBody>
      </p:sp>
      <p:sp>
        <p:nvSpPr>
          <p:cNvPr id="61" name="Textfeld 63"/>
          <p:cNvSpPr txBox="1"/>
          <p:nvPr/>
        </p:nvSpPr>
        <p:spPr>
          <a:xfrm>
            <a:off x="3716114" y="573478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Disconnecting IBM Watson from the coding environment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Monitoring the new system</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Close the project</a:t>
            </a:r>
          </a:p>
        </p:txBody>
      </p:sp>
      <p:sp>
        <p:nvSpPr>
          <p:cNvPr id="63" name="Textfeld 63"/>
          <p:cNvSpPr txBox="1"/>
          <p:nvPr/>
        </p:nvSpPr>
        <p:spPr>
          <a:xfrm>
            <a:off x="9279353" y="5734786"/>
            <a:ext cx="2446697"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PD:	65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Costs:	54.500 €</a:t>
            </a:r>
          </a:p>
        </p:txBody>
      </p:sp>
    </p:spTree>
    <p:extLst>
      <p:ext uri="{BB962C8B-B14F-4D97-AF65-F5344CB8AC3E}">
        <p14:creationId xmlns:p14="http://schemas.microsoft.com/office/powerpoint/2010/main" val="217559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2816333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US" sz="2800" u="none" strike="noStrike" kern="1200" cap="none" spc="0" normalizeH="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cxnSp>
        <p:nvCxnSpPr>
          <p:cNvPr id="202" name="Straight Connector 201">
            <a:extLst>
              <a:ext uri="{FF2B5EF4-FFF2-40B4-BE49-F238E27FC236}">
                <a16:creationId xmlns:a16="http://schemas.microsoft.com/office/drawing/2014/main" id="{2FB7EA34-284F-FE4E-81F2-0844D327CDC3}"/>
              </a:ext>
            </a:extLst>
          </p:cNvPr>
          <p:cNvCxnSpPr/>
          <p:nvPr/>
        </p:nvCxnSpPr>
        <p:spPr>
          <a:xfrm flipH="1">
            <a:off x="945666" y="2252673"/>
            <a:ext cx="3780000" cy="0"/>
          </a:xfrm>
          <a:prstGeom prst="line">
            <a:avLst/>
          </a:prstGeom>
          <a:noFill/>
          <a:ln w="9525" cap="flat" cmpd="sng" algn="ctr">
            <a:solidFill>
              <a:srgbClr val="5A5A5A">
                <a:lumMod val="40000"/>
                <a:lumOff val="60000"/>
              </a:srgbClr>
            </a:solidFill>
            <a:prstDash val="solid"/>
            <a:miter lim="800000"/>
          </a:ln>
          <a:effectLst/>
        </p:spPr>
      </p:cxnSp>
      <p:cxnSp>
        <p:nvCxnSpPr>
          <p:cNvPr id="201" name="Straight Connector 200">
            <a:extLst>
              <a:ext uri="{FF2B5EF4-FFF2-40B4-BE49-F238E27FC236}">
                <a16:creationId xmlns:a16="http://schemas.microsoft.com/office/drawing/2014/main" id="{2FB7EA34-284F-FE4E-81F2-0844D327CDC3}"/>
              </a:ext>
            </a:extLst>
          </p:cNvPr>
          <p:cNvCxnSpPr/>
          <p:nvPr/>
        </p:nvCxnSpPr>
        <p:spPr>
          <a:xfrm flipH="1">
            <a:off x="945666" y="5053504"/>
            <a:ext cx="3780000" cy="0"/>
          </a:xfrm>
          <a:prstGeom prst="line">
            <a:avLst/>
          </a:prstGeom>
          <a:noFill/>
          <a:ln w="9525" cap="flat" cmpd="sng" algn="ctr">
            <a:solidFill>
              <a:srgbClr val="5A5A5A">
                <a:lumMod val="40000"/>
                <a:lumOff val="60000"/>
              </a:srgbClr>
            </a:solidFill>
            <a:prstDash val="solid"/>
            <a:miter lim="800000"/>
          </a:ln>
          <a:effectLst/>
        </p:spPr>
      </p:cxnSp>
      <p:sp>
        <p:nvSpPr>
          <p:cNvPr id="2" name="Subtitle 1"/>
          <p:cNvSpPr>
            <a:spLocks noGrp="1"/>
          </p:cNvSpPr>
          <p:nvPr>
            <p:ph type="subTitle" idx="13"/>
          </p:nvPr>
        </p:nvSpPr>
        <p:spPr/>
        <p:txBody>
          <a:bodyPr/>
          <a:lstStyle/>
          <a:p>
            <a:r>
              <a:rPr lang="en-US" sz="1600" dirty="0"/>
              <a:t>Key points that determine the development process</a:t>
            </a:r>
          </a:p>
        </p:txBody>
      </p:sp>
      <p:sp>
        <p:nvSpPr>
          <p:cNvPr id="3" name="Title 2"/>
          <p:cNvSpPr>
            <a:spLocks noGrp="1"/>
          </p:cNvSpPr>
          <p:nvPr>
            <p:ph type="title"/>
          </p:nvPr>
        </p:nvSpPr>
        <p:spPr/>
        <p:txBody>
          <a:bodyPr/>
          <a:lstStyle/>
          <a:p>
            <a:r>
              <a:rPr lang="en-US" dirty="0"/>
              <a:t>Project Overview – Guiding Principles</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00BCFF"/>
                </a:solidFill>
                <a:effectLst/>
                <a:uLnTx/>
                <a:uFillTx/>
                <a:latin typeface="Arial"/>
                <a:ea typeface="Arial Unicode MS"/>
                <a:cs typeface="Arial"/>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700" b="0" i="0" u="none" strike="noStrike" kern="1200" cap="none" spc="0" normalizeH="0" baseline="0" noProof="0" dirty="0">
              <a:ln>
                <a:noFill/>
              </a:ln>
              <a:solidFill>
                <a:srgbClr val="00BCFF"/>
              </a:solidFill>
              <a:effectLst/>
              <a:uLnTx/>
              <a:uFillTx/>
              <a:latin typeface="Arial"/>
              <a:ea typeface="Arial Unicode MS"/>
              <a:cs typeface="Arial"/>
            </a:endParaRPr>
          </a:p>
        </p:txBody>
      </p:sp>
      <p:sp>
        <p:nvSpPr>
          <p:cNvPr id="121" name="Rectangle 120">
            <a:extLst>
              <a:ext uri="{FF2B5EF4-FFF2-40B4-BE49-F238E27FC236}">
                <a16:creationId xmlns:a16="http://schemas.microsoft.com/office/drawing/2014/main" id="{71A9B912-C3A5-DA45-90B5-279E12688CB4}"/>
              </a:ext>
            </a:extLst>
          </p:cNvPr>
          <p:cNvSpPr/>
          <p:nvPr/>
        </p:nvSpPr>
        <p:spPr>
          <a:xfrm>
            <a:off x="9769123" y="2082820"/>
            <a:ext cx="1375378" cy="169277"/>
          </a:xfrm>
          <a:prstGeom prst="rect">
            <a:avLst/>
          </a:prstGeom>
        </p:spPr>
        <p:txBody>
          <a:bodyPr wrap="non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tx2"/>
                </a:solidFill>
                <a:effectLst/>
                <a:uLnTx/>
                <a:uFillTx/>
                <a:latin typeface="Open Sans"/>
                <a:ea typeface="Arial Unicode MS"/>
                <a:cs typeface="Arial"/>
              </a:rPr>
              <a:t>WAYS OF WORK</a:t>
            </a:r>
            <a:endParaRPr kumimoji="0" lang="en-US" sz="1100" b="1" i="0" u="none" strike="noStrike" kern="1200" cap="none" spc="0" normalizeH="0" baseline="0" noProof="0" dirty="0">
              <a:ln>
                <a:noFill/>
              </a:ln>
              <a:solidFill>
                <a:schemeClr val="tx2"/>
              </a:solidFill>
              <a:effectLst/>
              <a:uLnTx/>
              <a:uFillTx/>
              <a:latin typeface="Open Sans"/>
              <a:ea typeface="Arial Unicode MS"/>
              <a:cs typeface="Arial"/>
            </a:endParaRPr>
          </a:p>
        </p:txBody>
      </p:sp>
      <p:cxnSp>
        <p:nvCxnSpPr>
          <p:cNvPr id="122" name="Straight Connector 121">
            <a:extLst>
              <a:ext uri="{FF2B5EF4-FFF2-40B4-BE49-F238E27FC236}">
                <a16:creationId xmlns:a16="http://schemas.microsoft.com/office/drawing/2014/main" id="{000B174F-C6C3-C647-82C0-579307AF2507}"/>
              </a:ext>
            </a:extLst>
          </p:cNvPr>
          <p:cNvCxnSpPr/>
          <p:nvPr/>
        </p:nvCxnSpPr>
        <p:spPr>
          <a:xfrm flipH="1">
            <a:off x="7187274" y="2252673"/>
            <a:ext cx="3987991" cy="0"/>
          </a:xfrm>
          <a:prstGeom prst="line">
            <a:avLst/>
          </a:prstGeom>
          <a:noFill/>
          <a:ln w="9525" cap="flat" cmpd="sng" algn="ctr">
            <a:solidFill>
              <a:srgbClr val="5A5A5A">
                <a:lumMod val="40000"/>
                <a:lumOff val="60000"/>
              </a:srgbClr>
            </a:solidFill>
            <a:prstDash val="solid"/>
            <a:miter lim="800000"/>
          </a:ln>
          <a:effectLst/>
        </p:spPr>
      </p:cxnSp>
      <p:cxnSp>
        <p:nvCxnSpPr>
          <p:cNvPr id="123" name="Straight Connector 122">
            <a:extLst>
              <a:ext uri="{FF2B5EF4-FFF2-40B4-BE49-F238E27FC236}">
                <a16:creationId xmlns:a16="http://schemas.microsoft.com/office/drawing/2014/main" id="{CED2CAF8-EDEB-C94C-A6FE-A3AB867C8C54}"/>
              </a:ext>
            </a:extLst>
          </p:cNvPr>
          <p:cNvCxnSpPr/>
          <p:nvPr/>
        </p:nvCxnSpPr>
        <p:spPr>
          <a:xfrm flipH="1">
            <a:off x="7712420" y="3556088"/>
            <a:ext cx="3462845" cy="0"/>
          </a:xfrm>
          <a:prstGeom prst="line">
            <a:avLst/>
          </a:prstGeom>
          <a:noFill/>
          <a:ln w="9525" cap="flat" cmpd="sng" algn="ctr">
            <a:solidFill>
              <a:srgbClr val="5A5A5A">
                <a:lumMod val="40000"/>
                <a:lumOff val="60000"/>
              </a:srgbClr>
            </a:solidFill>
            <a:prstDash val="solid"/>
            <a:miter lim="800000"/>
          </a:ln>
          <a:effectLst/>
        </p:spPr>
      </p:cxnSp>
      <p:cxnSp>
        <p:nvCxnSpPr>
          <p:cNvPr id="124" name="Straight Connector 123">
            <a:extLst>
              <a:ext uri="{FF2B5EF4-FFF2-40B4-BE49-F238E27FC236}">
                <a16:creationId xmlns:a16="http://schemas.microsoft.com/office/drawing/2014/main" id="{0F5EA9C7-9BAD-F44A-A9EC-E5CCF61B5F55}"/>
              </a:ext>
            </a:extLst>
          </p:cNvPr>
          <p:cNvCxnSpPr>
            <a:cxnSpLocks/>
          </p:cNvCxnSpPr>
          <p:nvPr/>
        </p:nvCxnSpPr>
        <p:spPr>
          <a:xfrm flipH="1">
            <a:off x="7331675" y="5053504"/>
            <a:ext cx="3843590" cy="0"/>
          </a:xfrm>
          <a:prstGeom prst="line">
            <a:avLst/>
          </a:prstGeom>
          <a:noFill/>
          <a:ln w="9525" cap="flat" cmpd="sng" algn="ctr">
            <a:solidFill>
              <a:srgbClr val="5A5A5A">
                <a:lumMod val="40000"/>
                <a:lumOff val="60000"/>
              </a:srgbClr>
            </a:solidFill>
            <a:prstDash val="solid"/>
            <a:miter lim="800000"/>
          </a:ln>
          <a:effectLst/>
        </p:spPr>
      </p:cxnSp>
      <p:sp>
        <p:nvSpPr>
          <p:cNvPr id="128" name="Rectangle 127">
            <a:extLst>
              <a:ext uri="{FF2B5EF4-FFF2-40B4-BE49-F238E27FC236}">
                <a16:creationId xmlns:a16="http://schemas.microsoft.com/office/drawing/2014/main" id="{11AFA9E4-35D4-B04C-8870-9A2380866921}"/>
              </a:ext>
            </a:extLst>
          </p:cNvPr>
          <p:cNvSpPr/>
          <p:nvPr/>
        </p:nvSpPr>
        <p:spPr>
          <a:xfrm>
            <a:off x="10302924" y="3367110"/>
            <a:ext cx="841577" cy="169277"/>
          </a:xfrm>
          <a:prstGeom prst="rect">
            <a:avLst/>
          </a:prstGeom>
        </p:spPr>
        <p:txBody>
          <a:bodyPr wrap="non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2"/>
                </a:solidFill>
                <a:effectLst/>
                <a:uLnTx/>
                <a:uFillTx/>
                <a:latin typeface="Open Sans"/>
                <a:ea typeface="Arial Unicode MS"/>
                <a:cs typeface="Arial"/>
              </a:rPr>
              <a:t>METHODS</a:t>
            </a:r>
          </a:p>
        </p:txBody>
      </p:sp>
      <p:sp>
        <p:nvSpPr>
          <p:cNvPr id="129" name="Rectangle 128">
            <a:extLst>
              <a:ext uri="{FF2B5EF4-FFF2-40B4-BE49-F238E27FC236}">
                <a16:creationId xmlns:a16="http://schemas.microsoft.com/office/drawing/2014/main" id="{A081612B-D903-F14D-854A-6F938BD6E131}"/>
              </a:ext>
            </a:extLst>
          </p:cNvPr>
          <p:cNvSpPr/>
          <p:nvPr/>
        </p:nvSpPr>
        <p:spPr>
          <a:xfrm>
            <a:off x="9498216" y="4866174"/>
            <a:ext cx="1646285" cy="169277"/>
          </a:xfrm>
          <a:prstGeom prst="rect">
            <a:avLst/>
          </a:prstGeom>
        </p:spPr>
        <p:txBody>
          <a:bodyPr wrap="non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3"/>
                </a:solidFill>
                <a:effectLst/>
                <a:uLnTx/>
                <a:uFillTx/>
                <a:latin typeface="Open Sans"/>
                <a:ea typeface="Arial Unicode MS"/>
                <a:cs typeface="Arial"/>
              </a:rPr>
              <a:t>QUALITY CONTROL</a:t>
            </a:r>
          </a:p>
        </p:txBody>
      </p:sp>
      <p:sp>
        <p:nvSpPr>
          <p:cNvPr id="130" name="Rectangle 129">
            <a:extLst>
              <a:ext uri="{FF2B5EF4-FFF2-40B4-BE49-F238E27FC236}">
                <a16:creationId xmlns:a16="http://schemas.microsoft.com/office/drawing/2014/main" id="{061114FF-DD18-4B48-9A32-C9F9B20D4EE6}"/>
              </a:ext>
            </a:extLst>
          </p:cNvPr>
          <p:cNvSpPr/>
          <p:nvPr/>
        </p:nvSpPr>
        <p:spPr>
          <a:xfrm>
            <a:off x="7527107" y="2305053"/>
            <a:ext cx="3646372" cy="769441"/>
          </a:xfrm>
          <a:prstGeom prst="rect">
            <a:avLst/>
          </a:prstGeom>
        </p:spPr>
        <p:txBody>
          <a:bodyPr wrap="squar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To ensure flexibility and minimize reaction times to emerging risks and issues, the development of the new system should be organized in two- or three-week sprints. Those include sprint planning and review sessions with selective participation of SMEs and Stakeholders. </a:t>
            </a:r>
          </a:p>
        </p:txBody>
      </p:sp>
      <p:sp>
        <p:nvSpPr>
          <p:cNvPr id="131" name="Rectangle 130">
            <a:extLst>
              <a:ext uri="{FF2B5EF4-FFF2-40B4-BE49-F238E27FC236}">
                <a16:creationId xmlns:a16="http://schemas.microsoft.com/office/drawing/2014/main" id="{DE00D783-3221-6E47-8CDA-0F4ABB11F499}"/>
              </a:ext>
            </a:extLst>
          </p:cNvPr>
          <p:cNvSpPr/>
          <p:nvPr/>
        </p:nvSpPr>
        <p:spPr>
          <a:xfrm>
            <a:off x="7710633" y="5094674"/>
            <a:ext cx="3464631" cy="461665"/>
          </a:xfrm>
          <a:prstGeom prst="rect">
            <a:avLst/>
          </a:prstGeom>
        </p:spPr>
        <p:txBody>
          <a:bodyPr wrap="squar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As the project takes place in an </a:t>
            </a:r>
            <a:r>
              <a:rPr kumimoji="0" lang="en-US" sz="1000" b="0" i="0" u="none" strike="noStrike" kern="1200" cap="none" spc="0" normalizeH="0" baseline="0" noProof="0" dirty="0" err="1">
                <a:ln>
                  <a:noFill/>
                </a:ln>
                <a:solidFill>
                  <a:srgbClr val="000000"/>
                </a:solidFill>
                <a:effectLst/>
                <a:uLnTx/>
                <a:uFillTx/>
                <a:latin typeface="Open Sans"/>
                <a:ea typeface="Arial Unicode MS"/>
                <a:cs typeface="Arial"/>
              </a:rPr>
              <a:t>GxP</a:t>
            </a: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-relevant environment, validation and process compliance hast to be monitored and ensured constantly.</a:t>
            </a:r>
          </a:p>
        </p:txBody>
      </p:sp>
      <p:sp>
        <p:nvSpPr>
          <p:cNvPr id="139" name="Rectangle 138">
            <a:extLst>
              <a:ext uri="{FF2B5EF4-FFF2-40B4-BE49-F238E27FC236}">
                <a16:creationId xmlns:a16="http://schemas.microsoft.com/office/drawing/2014/main" id="{36915E6C-B99C-5E43-B5DD-20BFAAF48374}"/>
              </a:ext>
            </a:extLst>
          </p:cNvPr>
          <p:cNvSpPr/>
          <p:nvPr/>
        </p:nvSpPr>
        <p:spPr>
          <a:xfrm>
            <a:off x="988485" y="2082820"/>
            <a:ext cx="2187106" cy="169277"/>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bg2"/>
                </a:solidFill>
                <a:effectLst/>
                <a:uLnTx/>
                <a:uFillTx/>
                <a:latin typeface="Open Sans"/>
                <a:ea typeface="Arial Unicode MS"/>
                <a:cs typeface="Arial"/>
              </a:rPr>
              <a:t>CHANGE DIMENSIONS</a:t>
            </a:r>
          </a:p>
        </p:txBody>
      </p:sp>
      <p:cxnSp>
        <p:nvCxnSpPr>
          <p:cNvPr id="140" name="Straight Connector 139">
            <a:extLst>
              <a:ext uri="{FF2B5EF4-FFF2-40B4-BE49-F238E27FC236}">
                <a16:creationId xmlns:a16="http://schemas.microsoft.com/office/drawing/2014/main" id="{2FB7EA34-284F-FE4E-81F2-0844D327CDC3}"/>
              </a:ext>
            </a:extLst>
          </p:cNvPr>
          <p:cNvCxnSpPr/>
          <p:nvPr/>
        </p:nvCxnSpPr>
        <p:spPr>
          <a:xfrm flipH="1">
            <a:off x="945666" y="3556088"/>
            <a:ext cx="3240750" cy="0"/>
          </a:xfrm>
          <a:prstGeom prst="line">
            <a:avLst/>
          </a:prstGeom>
          <a:noFill/>
          <a:ln w="9525" cap="flat" cmpd="sng" algn="ctr">
            <a:solidFill>
              <a:srgbClr val="5A5A5A">
                <a:lumMod val="40000"/>
                <a:lumOff val="60000"/>
              </a:srgbClr>
            </a:solidFill>
            <a:prstDash val="solid"/>
            <a:miter lim="800000"/>
          </a:ln>
          <a:effectLst/>
        </p:spPr>
      </p:cxnSp>
      <p:sp>
        <p:nvSpPr>
          <p:cNvPr id="141" name="Rectangle 140">
            <a:extLst>
              <a:ext uri="{FF2B5EF4-FFF2-40B4-BE49-F238E27FC236}">
                <a16:creationId xmlns:a16="http://schemas.microsoft.com/office/drawing/2014/main" id="{980514B6-CF31-D54C-9E7C-5A2ABE50D14C}"/>
              </a:ext>
            </a:extLst>
          </p:cNvPr>
          <p:cNvSpPr/>
          <p:nvPr/>
        </p:nvSpPr>
        <p:spPr>
          <a:xfrm>
            <a:off x="985781" y="3367110"/>
            <a:ext cx="1370568" cy="169277"/>
          </a:xfrm>
          <a:prstGeom prst="rect">
            <a:avLst/>
          </a:prstGeom>
        </p:spPr>
        <p:txBody>
          <a:bodyPr wrap="non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6"/>
                </a:solidFill>
                <a:effectLst/>
                <a:uLnTx/>
                <a:uFillTx/>
                <a:latin typeface="Open Sans"/>
                <a:ea typeface="Arial Unicode MS"/>
                <a:cs typeface="Arial"/>
              </a:rPr>
              <a:t>REQUIREMENTS</a:t>
            </a:r>
          </a:p>
        </p:txBody>
      </p:sp>
      <p:sp>
        <p:nvSpPr>
          <p:cNvPr id="142" name="Rectangle 141">
            <a:extLst>
              <a:ext uri="{FF2B5EF4-FFF2-40B4-BE49-F238E27FC236}">
                <a16:creationId xmlns:a16="http://schemas.microsoft.com/office/drawing/2014/main" id="{0E2F2952-23F9-7E46-8818-841B07BF9078}"/>
              </a:ext>
            </a:extLst>
          </p:cNvPr>
          <p:cNvSpPr/>
          <p:nvPr/>
        </p:nvSpPr>
        <p:spPr>
          <a:xfrm>
            <a:off x="1005239" y="4866174"/>
            <a:ext cx="2580835" cy="169277"/>
          </a:xfrm>
          <a:prstGeom prst="rect">
            <a:avLst/>
          </a:prstGeom>
        </p:spPr>
        <p:txBody>
          <a:bodyPr wrap="non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150" normalizeH="0" baseline="0" noProof="0" dirty="0">
                <a:ln>
                  <a:noFill/>
                </a:ln>
                <a:solidFill>
                  <a:schemeClr val="accent4"/>
                </a:solidFill>
                <a:effectLst/>
                <a:uLnTx/>
                <a:uFillTx/>
                <a:latin typeface="Open Sans"/>
                <a:ea typeface="Arial Unicode MS"/>
                <a:cs typeface="Arial"/>
              </a:rPr>
              <a:t>STAKEHOLDER INVOLVEMENT</a:t>
            </a:r>
          </a:p>
        </p:txBody>
      </p:sp>
      <p:sp>
        <p:nvSpPr>
          <p:cNvPr id="143" name="Rectangle 142">
            <a:extLst>
              <a:ext uri="{FF2B5EF4-FFF2-40B4-BE49-F238E27FC236}">
                <a16:creationId xmlns:a16="http://schemas.microsoft.com/office/drawing/2014/main" id="{6A79AFB2-99F8-0545-9A10-58DBFA974B00}"/>
              </a:ext>
            </a:extLst>
          </p:cNvPr>
          <p:cNvSpPr/>
          <p:nvPr/>
        </p:nvSpPr>
        <p:spPr>
          <a:xfrm>
            <a:off x="985781" y="2305053"/>
            <a:ext cx="3485686" cy="923330"/>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As the </a:t>
            </a:r>
            <a:r>
              <a:rPr kumimoji="0" lang="en-US" sz="1000" b="0" i="0" u="none" strike="noStrike" kern="1200" cap="none" spc="0" normalizeH="0" baseline="0" noProof="0" dirty="0" err="1">
                <a:ln>
                  <a:noFill/>
                </a:ln>
                <a:solidFill>
                  <a:srgbClr val="000000"/>
                </a:solidFill>
                <a:effectLst/>
                <a:uLnTx/>
                <a:uFillTx/>
                <a:latin typeface="Open Sans"/>
                <a:ea typeface="Arial Unicode MS"/>
                <a:cs typeface="Arial"/>
              </a:rPr>
              <a:t>MatchPoint</a:t>
            </a: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 Coder currently interacts with IBM Watson via an interface, no major changes should be made to the MPC itself. The interface between MPC and the new system should therefore be as similar as possible to the old one to ensure a “minimal-invasive” approach to MPC. There will be no change to any business processes due to this project.</a:t>
            </a:r>
          </a:p>
        </p:txBody>
      </p:sp>
      <p:sp>
        <p:nvSpPr>
          <p:cNvPr id="144" name="Rectangle 143">
            <a:extLst>
              <a:ext uri="{FF2B5EF4-FFF2-40B4-BE49-F238E27FC236}">
                <a16:creationId xmlns:a16="http://schemas.microsoft.com/office/drawing/2014/main" id="{C4AF35BC-5DCF-D741-B682-6612DB38DF32}"/>
              </a:ext>
            </a:extLst>
          </p:cNvPr>
          <p:cNvSpPr/>
          <p:nvPr/>
        </p:nvSpPr>
        <p:spPr>
          <a:xfrm>
            <a:off x="974540" y="3599811"/>
            <a:ext cx="2861516" cy="923330"/>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The requirements for the new system are based on the original IBM Watson ones. However, they were adjusted due to reduced scope and minor additional features. They build the foundation for the development phase and need to be aligned on with all team members.</a:t>
            </a:r>
          </a:p>
        </p:txBody>
      </p:sp>
      <p:sp>
        <p:nvSpPr>
          <p:cNvPr id="145" name="Rectangle 144">
            <a:extLst>
              <a:ext uri="{FF2B5EF4-FFF2-40B4-BE49-F238E27FC236}">
                <a16:creationId xmlns:a16="http://schemas.microsoft.com/office/drawing/2014/main" id="{6F753853-4FA8-514B-B162-E3DED98FAB4A}"/>
              </a:ext>
            </a:extLst>
          </p:cNvPr>
          <p:cNvSpPr/>
          <p:nvPr/>
        </p:nvSpPr>
        <p:spPr>
          <a:xfrm>
            <a:off x="984807" y="5094674"/>
            <a:ext cx="3486659" cy="923330"/>
          </a:xfrm>
          <a:prstGeom prst="rect">
            <a:avLst/>
          </a:prstGeom>
        </p:spPr>
        <p:txBody>
          <a:bodyPr wrap="square" lIns="0" tIns="0" rIns="0" bIns="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Medical Coding is a complex task that requires highly skilled human resources. For a computer model to perform well on such a task, it needs to incorporate the knowledge, especially when it comes to specific differences, e.g. between CT &amp; AE term types. Therefore, it is essential to involve business stakeholders in evaluation and feedback loops.</a:t>
            </a:r>
          </a:p>
        </p:txBody>
      </p:sp>
      <p:grpSp>
        <p:nvGrpSpPr>
          <p:cNvPr id="96" name="Group 95">
            <a:extLst>
              <a:ext uri="{FF2B5EF4-FFF2-40B4-BE49-F238E27FC236}">
                <a16:creationId xmlns:a16="http://schemas.microsoft.com/office/drawing/2014/main" id="{3C33C144-3611-6F45-A6F4-8570DDEF2C85}"/>
              </a:ext>
            </a:extLst>
          </p:cNvPr>
          <p:cNvGrpSpPr/>
          <p:nvPr/>
        </p:nvGrpSpPr>
        <p:grpSpPr>
          <a:xfrm>
            <a:off x="4617037" y="2298350"/>
            <a:ext cx="2750866" cy="2747457"/>
            <a:chOff x="3259203" y="1561092"/>
            <a:chExt cx="2182792" cy="2180087"/>
          </a:xfrm>
        </p:grpSpPr>
        <p:sp>
          <p:nvSpPr>
            <p:cNvPr id="97" name="Freeform 96">
              <a:extLst>
                <a:ext uri="{FF2B5EF4-FFF2-40B4-BE49-F238E27FC236}">
                  <a16:creationId xmlns:a16="http://schemas.microsoft.com/office/drawing/2014/main" id="{F01D582E-5545-EB4C-8E39-D4C6F5D22F47}"/>
                </a:ext>
              </a:extLst>
            </p:cNvPr>
            <p:cNvSpPr>
              <a:spLocks noEditPoints="1"/>
            </p:cNvSpPr>
            <p:nvPr/>
          </p:nvSpPr>
          <p:spPr bwMode="auto">
            <a:xfrm>
              <a:off x="3602715" y="1569207"/>
              <a:ext cx="1506586" cy="1847394"/>
            </a:xfrm>
            <a:custGeom>
              <a:avLst/>
              <a:gdLst>
                <a:gd name="T0" fmla="*/ 1114 w 1114"/>
                <a:gd name="T1" fmla="*/ 1366 h 1366"/>
                <a:gd name="T2" fmla="*/ 0 w 1114"/>
                <a:gd name="T3" fmla="*/ 1366 h 1366"/>
                <a:gd name="T4" fmla="*/ 0 w 1114"/>
                <a:gd name="T5" fmla="*/ 1364 h 1366"/>
                <a:gd name="T6" fmla="*/ 556 w 1114"/>
                <a:gd name="T7" fmla="*/ 0 h 1366"/>
                <a:gd name="T8" fmla="*/ 558 w 1114"/>
                <a:gd name="T9" fmla="*/ 4 h 1366"/>
                <a:gd name="T10" fmla="*/ 1114 w 1114"/>
                <a:gd name="T11" fmla="*/ 1366 h 1366"/>
                <a:gd name="T12" fmla="*/ 4 w 1114"/>
                <a:gd name="T13" fmla="*/ 1364 h 1366"/>
                <a:gd name="T14" fmla="*/ 1110 w 1114"/>
                <a:gd name="T15" fmla="*/ 1364 h 1366"/>
                <a:gd name="T16" fmla="*/ 556 w 1114"/>
                <a:gd name="T17" fmla="*/ 8 h 1366"/>
                <a:gd name="T18" fmla="*/ 4 w 1114"/>
                <a:gd name="T19" fmla="*/ 1364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 h="1366">
                  <a:moveTo>
                    <a:pt x="1114" y="1366"/>
                  </a:moveTo>
                  <a:lnTo>
                    <a:pt x="0" y="1366"/>
                  </a:lnTo>
                  <a:lnTo>
                    <a:pt x="0" y="1364"/>
                  </a:lnTo>
                  <a:lnTo>
                    <a:pt x="556" y="0"/>
                  </a:lnTo>
                  <a:lnTo>
                    <a:pt x="558" y="4"/>
                  </a:lnTo>
                  <a:lnTo>
                    <a:pt x="1114" y="1366"/>
                  </a:lnTo>
                  <a:close/>
                  <a:moveTo>
                    <a:pt x="4" y="1364"/>
                  </a:moveTo>
                  <a:lnTo>
                    <a:pt x="1110" y="1364"/>
                  </a:lnTo>
                  <a:lnTo>
                    <a:pt x="556" y="8"/>
                  </a:lnTo>
                  <a:lnTo>
                    <a:pt x="4" y="1364"/>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98" name="Freeform 97">
              <a:extLst>
                <a:ext uri="{FF2B5EF4-FFF2-40B4-BE49-F238E27FC236}">
                  <a16:creationId xmlns:a16="http://schemas.microsoft.com/office/drawing/2014/main" id="{8E97A85D-C33C-874C-8B02-7914B2D825D5}"/>
                </a:ext>
              </a:extLst>
            </p:cNvPr>
            <p:cNvSpPr>
              <a:spLocks noEditPoints="1"/>
            </p:cNvSpPr>
            <p:nvPr/>
          </p:nvSpPr>
          <p:spPr bwMode="auto">
            <a:xfrm>
              <a:off x="3602715" y="1893785"/>
              <a:ext cx="1509291" cy="1847394"/>
            </a:xfrm>
            <a:custGeom>
              <a:avLst/>
              <a:gdLst>
                <a:gd name="T0" fmla="*/ 558 w 1116"/>
                <a:gd name="T1" fmla="*/ 1366 h 1366"/>
                <a:gd name="T2" fmla="*/ 556 w 1116"/>
                <a:gd name="T3" fmla="*/ 1362 h 1366"/>
                <a:gd name="T4" fmla="*/ 0 w 1116"/>
                <a:gd name="T5" fmla="*/ 0 h 1366"/>
                <a:gd name="T6" fmla="*/ 1116 w 1116"/>
                <a:gd name="T7" fmla="*/ 0 h 1366"/>
                <a:gd name="T8" fmla="*/ 1116 w 1116"/>
                <a:gd name="T9" fmla="*/ 2 h 1366"/>
                <a:gd name="T10" fmla="*/ 558 w 1116"/>
                <a:gd name="T11" fmla="*/ 1366 h 1366"/>
                <a:gd name="T12" fmla="*/ 4 w 1116"/>
                <a:gd name="T13" fmla="*/ 2 h 1366"/>
                <a:gd name="T14" fmla="*/ 558 w 1116"/>
                <a:gd name="T15" fmla="*/ 1358 h 1366"/>
                <a:gd name="T16" fmla="*/ 1112 w 1116"/>
                <a:gd name="T17" fmla="*/ 2 h 1366"/>
                <a:gd name="T18" fmla="*/ 4 w 1116"/>
                <a:gd name="T19" fmla="*/ 2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6" h="1366">
                  <a:moveTo>
                    <a:pt x="558" y="1366"/>
                  </a:moveTo>
                  <a:lnTo>
                    <a:pt x="556" y="1362"/>
                  </a:lnTo>
                  <a:lnTo>
                    <a:pt x="0" y="0"/>
                  </a:lnTo>
                  <a:lnTo>
                    <a:pt x="1116" y="0"/>
                  </a:lnTo>
                  <a:lnTo>
                    <a:pt x="1116" y="2"/>
                  </a:lnTo>
                  <a:lnTo>
                    <a:pt x="558" y="1366"/>
                  </a:lnTo>
                  <a:close/>
                  <a:moveTo>
                    <a:pt x="4" y="2"/>
                  </a:moveTo>
                  <a:lnTo>
                    <a:pt x="558" y="1358"/>
                  </a:lnTo>
                  <a:lnTo>
                    <a:pt x="1112" y="2"/>
                  </a:lnTo>
                  <a:lnTo>
                    <a:pt x="4" y="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99" name="Freeform 98">
              <a:extLst>
                <a:ext uri="{FF2B5EF4-FFF2-40B4-BE49-F238E27FC236}">
                  <a16:creationId xmlns:a16="http://schemas.microsoft.com/office/drawing/2014/main" id="{3AE06E05-19F2-5445-95B8-F2467E8C7CCC}"/>
                </a:ext>
              </a:extLst>
            </p:cNvPr>
            <p:cNvSpPr>
              <a:spLocks noEditPoints="1"/>
            </p:cNvSpPr>
            <p:nvPr/>
          </p:nvSpPr>
          <p:spPr bwMode="auto">
            <a:xfrm>
              <a:off x="3361986" y="2245412"/>
              <a:ext cx="1996158" cy="841200"/>
            </a:xfrm>
            <a:custGeom>
              <a:avLst/>
              <a:gdLst>
                <a:gd name="T0" fmla="*/ 1476 w 1476"/>
                <a:gd name="T1" fmla="*/ 622 h 622"/>
                <a:gd name="T2" fmla="*/ 0 w 1476"/>
                <a:gd name="T3" fmla="*/ 622 h 622"/>
                <a:gd name="T4" fmla="*/ 0 w 1476"/>
                <a:gd name="T5" fmla="*/ 0 h 622"/>
                <a:gd name="T6" fmla="*/ 1476 w 1476"/>
                <a:gd name="T7" fmla="*/ 0 h 622"/>
                <a:gd name="T8" fmla="*/ 1476 w 1476"/>
                <a:gd name="T9" fmla="*/ 622 h 622"/>
                <a:gd name="T10" fmla="*/ 2 w 1476"/>
                <a:gd name="T11" fmla="*/ 620 h 622"/>
                <a:gd name="T12" fmla="*/ 1474 w 1476"/>
                <a:gd name="T13" fmla="*/ 620 h 622"/>
                <a:gd name="T14" fmla="*/ 1474 w 1476"/>
                <a:gd name="T15" fmla="*/ 4 h 622"/>
                <a:gd name="T16" fmla="*/ 2 w 1476"/>
                <a:gd name="T17" fmla="*/ 4 h 622"/>
                <a:gd name="T18" fmla="*/ 2 w 1476"/>
                <a:gd name="T19" fmla="*/ 62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622">
                  <a:moveTo>
                    <a:pt x="1476" y="622"/>
                  </a:moveTo>
                  <a:lnTo>
                    <a:pt x="0" y="622"/>
                  </a:lnTo>
                  <a:lnTo>
                    <a:pt x="0" y="0"/>
                  </a:lnTo>
                  <a:lnTo>
                    <a:pt x="1476" y="0"/>
                  </a:lnTo>
                  <a:lnTo>
                    <a:pt x="1476" y="622"/>
                  </a:lnTo>
                  <a:close/>
                  <a:moveTo>
                    <a:pt x="2" y="620"/>
                  </a:moveTo>
                  <a:lnTo>
                    <a:pt x="1474" y="620"/>
                  </a:lnTo>
                  <a:lnTo>
                    <a:pt x="1474" y="4"/>
                  </a:lnTo>
                  <a:lnTo>
                    <a:pt x="2" y="4"/>
                  </a:lnTo>
                  <a:lnTo>
                    <a:pt x="2" y="62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0" name="Freeform 99">
              <a:extLst>
                <a:ext uri="{FF2B5EF4-FFF2-40B4-BE49-F238E27FC236}">
                  <a16:creationId xmlns:a16="http://schemas.microsoft.com/office/drawing/2014/main" id="{75659450-AB81-5643-942B-60D753EC1A97}"/>
                </a:ext>
              </a:extLst>
            </p:cNvPr>
            <p:cNvSpPr>
              <a:spLocks noEditPoints="1"/>
            </p:cNvSpPr>
            <p:nvPr/>
          </p:nvSpPr>
          <p:spPr bwMode="auto">
            <a:xfrm>
              <a:off x="3938114" y="1666581"/>
              <a:ext cx="841200" cy="1998863"/>
            </a:xfrm>
            <a:custGeom>
              <a:avLst/>
              <a:gdLst>
                <a:gd name="T0" fmla="*/ 622 w 622"/>
                <a:gd name="T1" fmla="*/ 1478 h 1478"/>
                <a:gd name="T2" fmla="*/ 0 w 622"/>
                <a:gd name="T3" fmla="*/ 1478 h 1478"/>
                <a:gd name="T4" fmla="*/ 0 w 622"/>
                <a:gd name="T5" fmla="*/ 0 h 1478"/>
                <a:gd name="T6" fmla="*/ 622 w 622"/>
                <a:gd name="T7" fmla="*/ 0 h 1478"/>
                <a:gd name="T8" fmla="*/ 622 w 622"/>
                <a:gd name="T9" fmla="*/ 1478 h 1478"/>
                <a:gd name="T10" fmla="*/ 4 w 622"/>
                <a:gd name="T11" fmla="*/ 1476 h 1478"/>
                <a:gd name="T12" fmla="*/ 620 w 622"/>
                <a:gd name="T13" fmla="*/ 1476 h 1478"/>
                <a:gd name="T14" fmla="*/ 620 w 622"/>
                <a:gd name="T15" fmla="*/ 4 h 1478"/>
                <a:gd name="T16" fmla="*/ 4 w 622"/>
                <a:gd name="T17" fmla="*/ 4 h 1478"/>
                <a:gd name="T18" fmla="*/ 4 w 622"/>
                <a:gd name="T19" fmla="*/ 147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1478">
                  <a:moveTo>
                    <a:pt x="622" y="1478"/>
                  </a:moveTo>
                  <a:lnTo>
                    <a:pt x="0" y="1478"/>
                  </a:lnTo>
                  <a:lnTo>
                    <a:pt x="0" y="0"/>
                  </a:lnTo>
                  <a:lnTo>
                    <a:pt x="622" y="0"/>
                  </a:lnTo>
                  <a:lnTo>
                    <a:pt x="622" y="1478"/>
                  </a:lnTo>
                  <a:close/>
                  <a:moveTo>
                    <a:pt x="4" y="1476"/>
                  </a:moveTo>
                  <a:lnTo>
                    <a:pt x="620" y="1476"/>
                  </a:lnTo>
                  <a:lnTo>
                    <a:pt x="620" y="4"/>
                  </a:lnTo>
                  <a:lnTo>
                    <a:pt x="4" y="4"/>
                  </a:lnTo>
                  <a:lnTo>
                    <a:pt x="4" y="147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1" name="Freeform 100">
              <a:extLst>
                <a:ext uri="{FF2B5EF4-FFF2-40B4-BE49-F238E27FC236}">
                  <a16:creationId xmlns:a16="http://schemas.microsoft.com/office/drawing/2014/main" id="{AEC6B9E9-A0E5-E24A-BAD7-B077B372347E}"/>
                </a:ext>
              </a:extLst>
            </p:cNvPr>
            <p:cNvSpPr>
              <a:spLocks/>
            </p:cNvSpPr>
            <p:nvPr/>
          </p:nvSpPr>
          <p:spPr bwMode="auto">
            <a:xfrm>
              <a:off x="3361986" y="2245412"/>
              <a:ext cx="1996158" cy="841200"/>
            </a:xfrm>
            <a:custGeom>
              <a:avLst/>
              <a:gdLst>
                <a:gd name="T0" fmla="*/ 1474 w 1476"/>
                <a:gd name="T1" fmla="*/ 622 h 622"/>
                <a:gd name="T2" fmla="*/ 0 w 1476"/>
                <a:gd name="T3" fmla="*/ 2 h 622"/>
                <a:gd name="T4" fmla="*/ 0 w 1476"/>
                <a:gd name="T5" fmla="*/ 0 h 622"/>
                <a:gd name="T6" fmla="*/ 1476 w 1476"/>
                <a:gd name="T7" fmla="*/ 620 h 622"/>
                <a:gd name="T8" fmla="*/ 1474 w 1476"/>
                <a:gd name="T9" fmla="*/ 622 h 622"/>
              </a:gdLst>
              <a:ahLst/>
              <a:cxnLst>
                <a:cxn ang="0">
                  <a:pos x="T0" y="T1"/>
                </a:cxn>
                <a:cxn ang="0">
                  <a:pos x="T2" y="T3"/>
                </a:cxn>
                <a:cxn ang="0">
                  <a:pos x="T4" y="T5"/>
                </a:cxn>
                <a:cxn ang="0">
                  <a:pos x="T6" y="T7"/>
                </a:cxn>
                <a:cxn ang="0">
                  <a:pos x="T8" y="T9"/>
                </a:cxn>
              </a:cxnLst>
              <a:rect l="0" t="0" r="r" b="b"/>
              <a:pathLst>
                <a:path w="1476" h="622">
                  <a:moveTo>
                    <a:pt x="1474" y="622"/>
                  </a:moveTo>
                  <a:lnTo>
                    <a:pt x="0" y="2"/>
                  </a:lnTo>
                  <a:lnTo>
                    <a:pt x="0" y="0"/>
                  </a:lnTo>
                  <a:lnTo>
                    <a:pt x="1476" y="620"/>
                  </a:lnTo>
                  <a:lnTo>
                    <a:pt x="1474" y="62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2" name="Freeform 101">
              <a:extLst>
                <a:ext uri="{FF2B5EF4-FFF2-40B4-BE49-F238E27FC236}">
                  <a16:creationId xmlns:a16="http://schemas.microsoft.com/office/drawing/2014/main" id="{D893546F-335E-8C48-A30E-3608F68F67BD}"/>
                </a:ext>
              </a:extLst>
            </p:cNvPr>
            <p:cNvSpPr>
              <a:spLocks/>
            </p:cNvSpPr>
            <p:nvPr/>
          </p:nvSpPr>
          <p:spPr bwMode="auto">
            <a:xfrm>
              <a:off x="3616240" y="1893785"/>
              <a:ext cx="1817641" cy="770875"/>
            </a:xfrm>
            <a:custGeom>
              <a:avLst/>
              <a:gdLst>
                <a:gd name="T0" fmla="*/ 1342 w 1344"/>
                <a:gd name="T1" fmla="*/ 570 h 570"/>
                <a:gd name="T2" fmla="*/ 0 w 1344"/>
                <a:gd name="T3" fmla="*/ 2 h 570"/>
                <a:gd name="T4" fmla="*/ 0 w 1344"/>
                <a:gd name="T5" fmla="*/ 0 h 570"/>
                <a:gd name="T6" fmla="*/ 1344 w 1344"/>
                <a:gd name="T7" fmla="*/ 568 h 570"/>
                <a:gd name="T8" fmla="*/ 1342 w 1344"/>
                <a:gd name="T9" fmla="*/ 570 h 570"/>
              </a:gdLst>
              <a:ahLst/>
              <a:cxnLst>
                <a:cxn ang="0">
                  <a:pos x="T0" y="T1"/>
                </a:cxn>
                <a:cxn ang="0">
                  <a:pos x="T2" y="T3"/>
                </a:cxn>
                <a:cxn ang="0">
                  <a:pos x="T4" y="T5"/>
                </a:cxn>
                <a:cxn ang="0">
                  <a:pos x="T6" y="T7"/>
                </a:cxn>
                <a:cxn ang="0">
                  <a:pos x="T8" y="T9"/>
                </a:cxn>
              </a:cxnLst>
              <a:rect l="0" t="0" r="r" b="b"/>
              <a:pathLst>
                <a:path w="1344" h="570">
                  <a:moveTo>
                    <a:pt x="1342" y="570"/>
                  </a:moveTo>
                  <a:lnTo>
                    <a:pt x="0" y="2"/>
                  </a:lnTo>
                  <a:lnTo>
                    <a:pt x="0" y="0"/>
                  </a:lnTo>
                  <a:lnTo>
                    <a:pt x="1344" y="568"/>
                  </a:lnTo>
                  <a:lnTo>
                    <a:pt x="1342" y="57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3" name="Freeform 102">
              <a:extLst>
                <a:ext uri="{FF2B5EF4-FFF2-40B4-BE49-F238E27FC236}">
                  <a16:creationId xmlns:a16="http://schemas.microsoft.com/office/drawing/2014/main" id="{F52456E5-890C-C947-97DA-8C2618DCA03F}"/>
                </a:ext>
              </a:extLst>
            </p:cNvPr>
            <p:cNvSpPr>
              <a:spLocks/>
            </p:cNvSpPr>
            <p:nvPr/>
          </p:nvSpPr>
          <p:spPr bwMode="auto">
            <a:xfrm>
              <a:off x="3267318" y="2643021"/>
              <a:ext cx="1841983" cy="773579"/>
            </a:xfrm>
            <a:custGeom>
              <a:avLst/>
              <a:gdLst>
                <a:gd name="T0" fmla="*/ 1360 w 1362"/>
                <a:gd name="T1" fmla="*/ 572 h 572"/>
                <a:gd name="T2" fmla="*/ 0 w 1362"/>
                <a:gd name="T3" fmla="*/ 2 h 572"/>
                <a:gd name="T4" fmla="*/ 2 w 1362"/>
                <a:gd name="T5" fmla="*/ 0 h 572"/>
                <a:gd name="T6" fmla="*/ 1362 w 1362"/>
                <a:gd name="T7" fmla="*/ 570 h 572"/>
                <a:gd name="T8" fmla="*/ 1360 w 1362"/>
                <a:gd name="T9" fmla="*/ 572 h 572"/>
              </a:gdLst>
              <a:ahLst/>
              <a:cxnLst>
                <a:cxn ang="0">
                  <a:pos x="T0" y="T1"/>
                </a:cxn>
                <a:cxn ang="0">
                  <a:pos x="T2" y="T3"/>
                </a:cxn>
                <a:cxn ang="0">
                  <a:pos x="T4" y="T5"/>
                </a:cxn>
                <a:cxn ang="0">
                  <a:pos x="T6" y="T7"/>
                </a:cxn>
                <a:cxn ang="0">
                  <a:pos x="T8" y="T9"/>
                </a:cxn>
              </a:cxnLst>
              <a:rect l="0" t="0" r="r" b="b"/>
              <a:pathLst>
                <a:path w="1362" h="572">
                  <a:moveTo>
                    <a:pt x="1360" y="572"/>
                  </a:moveTo>
                  <a:lnTo>
                    <a:pt x="0" y="2"/>
                  </a:lnTo>
                  <a:lnTo>
                    <a:pt x="2" y="0"/>
                  </a:lnTo>
                  <a:lnTo>
                    <a:pt x="1362" y="570"/>
                  </a:lnTo>
                  <a:lnTo>
                    <a:pt x="1360" y="57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4" name="Freeform 103">
              <a:extLst>
                <a:ext uri="{FF2B5EF4-FFF2-40B4-BE49-F238E27FC236}">
                  <a16:creationId xmlns:a16="http://schemas.microsoft.com/office/drawing/2014/main" id="{ADD56C6C-1163-D042-9877-B2128B58A721}"/>
                </a:ext>
              </a:extLst>
            </p:cNvPr>
            <p:cNvSpPr>
              <a:spLocks/>
            </p:cNvSpPr>
            <p:nvPr/>
          </p:nvSpPr>
          <p:spPr bwMode="auto">
            <a:xfrm>
              <a:off x="3345757" y="2245412"/>
              <a:ext cx="2012388" cy="841200"/>
            </a:xfrm>
            <a:custGeom>
              <a:avLst/>
              <a:gdLst>
                <a:gd name="T0" fmla="*/ 0 w 1488"/>
                <a:gd name="T1" fmla="*/ 622 h 622"/>
                <a:gd name="T2" fmla="*/ 0 w 1488"/>
                <a:gd name="T3" fmla="*/ 620 h 622"/>
                <a:gd name="T4" fmla="*/ 1486 w 1488"/>
                <a:gd name="T5" fmla="*/ 0 h 622"/>
                <a:gd name="T6" fmla="*/ 1488 w 1488"/>
                <a:gd name="T7" fmla="*/ 2 h 622"/>
                <a:gd name="T8" fmla="*/ 0 w 1488"/>
                <a:gd name="T9" fmla="*/ 622 h 622"/>
              </a:gdLst>
              <a:ahLst/>
              <a:cxnLst>
                <a:cxn ang="0">
                  <a:pos x="T0" y="T1"/>
                </a:cxn>
                <a:cxn ang="0">
                  <a:pos x="T2" y="T3"/>
                </a:cxn>
                <a:cxn ang="0">
                  <a:pos x="T4" y="T5"/>
                </a:cxn>
                <a:cxn ang="0">
                  <a:pos x="T6" y="T7"/>
                </a:cxn>
                <a:cxn ang="0">
                  <a:pos x="T8" y="T9"/>
                </a:cxn>
              </a:cxnLst>
              <a:rect l="0" t="0" r="r" b="b"/>
              <a:pathLst>
                <a:path w="1488" h="622">
                  <a:moveTo>
                    <a:pt x="0" y="622"/>
                  </a:moveTo>
                  <a:lnTo>
                    <a:pt x="0" y="620"/>
                  </a:lnTo>
                  <a:lnTo>
                    <a:pt x="1486" y="0"/>
                  </a:lnTo>
                  <a:lnTo>
                    <a:pt x="1488" y="2"/>
                  </a:lnTo>
                  <a:lnTo>
                    <a:pt x="0" y="62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5" name="Freeform 104">
              <a:extLst>
                <a:ext uri="{FF2B5EF4-FFF2-40B4-BE49-F238E27FC236}">
                  <a16:creationId xmlns:a16="http://schemas.microsoft.com/office/drawing/2014/main" id="{700B206F-DE31-F94E-910B-3396DB41D2DF}"/>
                </a:ext>
              </a:extLst>
            </p:cNvPr>
            <p:cNvSpPr>
              <a:spLocks/>
            </p:cNvSpPr>
            <p:nvPr/>
          </p:nvSpPr>
          <p:spPr bwMode="auto">
            <a:xfrm>
              <a:off x="3270022" y="1893785"/>
              <a:ext cx="1839280" cy="751940"/>
            </a:xfrm>
            <a:custGeom>
              <a:avLst/>
              <a:gdLst>
                <a:gd name="T0" fmla="*/ 0 w 1360"/>
                <a:gd name="T1" fmla="*/ 556 h 556"/>
                <a:gd name="T2" fmla="*/ 0 w 1360"/>
                <a:gd name="T3" fmla="*/ 554 h 556"/>
                <a:gd name="T4" fmla="*/ 1360 w 1360"/>
                <a:gd name="T5" fmla="*/ 0 h 556"/>
                <a:gd name="T6" fmla="*/ 1360 w 1360"/>
                <a:gd name="T7" fmla="*/ 2 h 556"/>
                <a:gd name="T8" fmla="*/ 0 w 1360"/>
                <a:gd name="T9" fmla="*/ 556 h 556"/>
              </a:gdLst>
              <a:ahLst/>
              <a:cxnLst>
                <a:cxn ang="0">
                  <a:pos x="T0" y="T1"/>
                </a:cxn>
                <a:cxn ang="0">
                  <a:pos x="T2" y="T3"/>
                </a:cxn>
                <a:cxn ang="0">
                  <a:pos x="T4" y="T5"/>
                </a:cxn>
                <a:cxn ang="0">
                  <a:pos x="T6" y="T7"/>
                </a:cxn>
                <a:cxn ang="0">
                  <a:pos x="T8" y="T9"/>
                </a:cxn>
              </a:cxnLst>
              <a:rect l="0" t="0" r="r" b="b"/>
              <a:pathLst>
                <a:path w="1360" h="556">
                  <a:moveTo>
                    <a:pt x="0" y="556"/>
                  </a:moveTo>
                  <a:lnTo>
                    <a:pt x="0" y="554"/>
                  </a:lnTo>
                  <a:lnTo>
                    <a:pt x="1360" y="0"/>
                  </a:lnTo>
                  <a:lnTo>
                    <a:pt x="1360" y="2"/>
                  </a:lnTo>
                  <a:lnTo>
                    <a:pt x="0" y="55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6" name="Freeform 105">
              <a:extLst>
                <a:ext uri="{FF2B5EF4-FFF2-40B4-BE49-F238E27FC236}">
                  <a16:creationId xmlns:a16="http://schemas.microsoft.com/office/drawing/2014/main" id="{3EAEEE0E-EF54-0547-B48E-D0055721938D}"/>
                </a:ext>
              </a:extLst>
            </p:cNvPr>
            <p:cNvSpPr>
              <a:spLocks/>
            </p:cNvSpPr>
            <p:nvPr/>
          </p:nvSpPr>
          <p:spPr bwMode="auto">
            <a:xfrm>
              <a:off x="3602715" y="2661955"/>
              <a:ext cx="1831165" cy="754645"/>
            </a:xfrm>
            <a:custGeom>
              <a:avLst/>
              <a:gdLst>
                <a:gd name="T0" fmla="*/ 2 w 1354"/>
                <a:gd name="T1" fmla="*/ 558 h 558"/>
                <a:gd name="T2" fmla="*/ 0 w 1354"/>
                <a:gd name="T3" fmla="*/ 556 h 558"/>
                <a:gd name="T4" fmla="*/ 1352 w 1354"/>
                <a:gd name="T5" fmla="*/ 0 h 558"/>
                <a:gd name="T6" fmla="*/ 1354 w 1354"/>
                <a:gd name="T7" fmla="*/ 4 h 558"/>
                <a:gd name="T8" fmla="*/ 2 w 1354"/>
                <a:gd name="T9" fmla="*/ 558 h 558"/>
              </a:gdLst>
              <a:ahLst/>
              <a:cxnLst>
                <a:cxn ang="0">
                  <a:pos x="T0" y="T1"/>
                </a:cxn>
                <a:cxn ang="0">
                  <a:pos x="T2" y="T3"/>
                </a:cxn>
                <a:cxn ang="0">
                  <a:pos x="T4" y="T5"/>
                </a:cxn>
                <a:cxn ang="0">
                  <a:pos x="T6" y="T7"/>
                </a:cxn>
                <a:cxn ang="0">
                  <a:pos x="T8" y="T9"/>
                </a:cxn>
              </a:cxnLst>
              <a:rect l="0" t="0" r="r" b="b"/>
              <a:pathLst>
                <a:path w="1354" h="558">
                  <a:moveTo>
                    <a:pt x="2" y="558"/>
                  </a:moveTo>
                  <a:lnTo>
                    <a:pt x="0" y="556"/>
                  </a:lnTo>
                  <a:lnTo>
                    <a:pt x="1352" y="0"/>
                  </a:lnTo>
                  <a:lnTo>
                    <a:pt x="1354" y="4"/>
                  </a:lnTo>
                  <a:lnTo>
                    <a:pt x="2" y="558"/>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7" name="Freeform 106">
              <a:extLst>
                <a:ext uri="{FF2B5EF4-FFF2-40B4-BE49-F238E27FC236}">
                  <a16:creationId xmlns:a16="http://schemas.microsoft.com/office/drawing/2014/main" id="{B571859C-BD0E-C44A-A38A-A7D3697B52F9}"/>
                </a:ext>
              </a:extLst>
            </p:cNvPr>
            <p:cNvSpPr>
              <a:spLocks/>
            </p:cNvSpPr>
            <p:nvPr/>
          </p:nvSpPr>
          <p:spPr bwMode="auto">
            <a:xfrm>
              <a:off x="3938114" y="1669285"/>
              <a:ext cx="841200" cy="1996159"/>
            </a:xfrm>
            <a:custGeom>
              <a:avLst/>
              <a:gdLst>
                <a:gd name="T0" fmla="*/ 620 w 622"/>
                <a:gd name="T1" fmla="*/ 1476 h 1476"/>
                <a:gd name="T2" fmla="*/ 0 w 622"/>
                <a:gd name="T3" fmla="*/ 0 h 1476"/>
                <a:gd name="T4" fmla="*/ 4 w 622"/>
                <a:gd name="T5" fmla="*/ 0 h 1476"/>
                <a:gd name="T6" fmla="*/ 622 w 622"/>
                <a:gd name="T7" fmla="*/ 1474 h 1476"/>
                <a:gd name="T8" fmla="*/ 620 w 622"/>
                <a:gd name="T9" fmla="*/ 1476 h 1476"/>
              </a:gdLst>
              <a:ahLst/>
              <a:cxnLst>
                <a:cxn ang="0">
                  <a:pos x="T0" y="T1"/>
                </a:cxn>
                <a:cxn ang="0">
                  <a:pos x="T2" y="T3"/>
                </a:cxn>
                <a:cxn ang="0">
                  <a:pos x="T4" y="T5"/>
                </a:cxn>
                <a:cxn ang="0">
                  <a:pos x="T6" y="T7"/>
                </a:cxn>
                <a:cxn ang="0">
                  <a:pos x="T8" y="T9"/>
                </a:cxn>
              </a:cxnLst>
              <a:rect l="0" t="0" r="r" b="b"/>
              <a:pathLst>
                <a:path w="622" h="1476">
                  <a:moveTo>
                    <a:pt x="620" y="1476"/>
                  </a:moveTo>
                  <a:lnTo>
                    <a:pt x="0" y="0"/>
                  </a:lnTo>
                  <a:lnTo>
                    <a:pt x="4" y="0"/>
                  </a:lnTo>
                  <a:lnTo>
                    <a:pt x="622" y="1474"/>
                  </a:lnTo>
                  <a:lnTo>
                    <a:pt x="620" y="147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8" name="Freeform 107">
              <a:extLst>
                <a:ext uri="{FF2B5EF4-FFF2-40B4-BE49-F238E27FC236}">
                  <a16:creationId xmlns:a16="http://schemas.microsoft.com/office/drawing/2014/main" id="{449D2424-B60F-9C45-AF39-955C5ACEEB80}"/>
                </a:ext>
              </a:extLst>
            </p:cNvPr>
            <p:cNvSpPr>
              <a:spLocks/>
            </p:cNvSpPr>
            <p:nvPr/>
          </p:nvSpPr>
          <p:spPr bwMode="auto">
            <a:xfrm>
              <a:off x="3938114" y="1669285"/>
              <a:ext cx="841200" cy="1996159"/>
            </a:xfrm>
            <a:custGeom>
              <a:avLst/>
              <a:gdLst>
                <a:gd name="T0" fmla="*/ 4 w 622"/>
                <a:gd name="T1" fmla="*/ 1476 h 1476"/>
                <a:gd name="T2" fmla="*/ 0 w 622"/>
                <a:gd name="T3" fmla="*/ 1474 h 1476"/>
                <a:gd name="T4" fmla="*/ 620 w 622"/>
                <a:gd name="T5" fmla="*/ 0 h 1476"/>
                <a:gd name="T6" fmla="*/ 622 w 622"/>
                <a:gd name="T7" fmla="*/ 0 h 1476"/>
                <a:gd name="T8" fmla="*/ 4 w 622"/>
                <a:gd name="T9" fmla="*/ 1476 h 1476"/>
              </a:gdLst>
              <a:ahLst/>
              <a:cxnLst>
                <a:cxn ang="0">
                  <a:pos x="T0" y="T1"/>
                </a:cxn>
                <a:cxn ang="0">
                  <a:pos x="T2" y="T3"/>
                </a:cxn>
                <a:cxn ang="0">
                  <a:pos x="T4" y="T5"/>
                </a:cxn>
                <a:cxn ang="0">
                  <a:pos x="T6" y="T7"/>
                </a:cxn>
                <a:cxn ang="0">
                  <a:pos x="T8" y="T9"/>
                </a:cxn>
              </a:cxnLst>
              <a:rect l="0" t="0" r="r" b="b"/>
              <a:pathLst>
                <a:path w="622" h="1476">
                  <a:moveTo>
                    <a:pt x="4" y="1476"/>
                  </a:moveTo>
                  <a:lnTo>
                    <a:pt x="0" y="1474"/>
                  </a:lnTo>
                  <a:lnTo>
                    <a:pt x="620" y="0"/>
                  </a:lnTo>
                  <a:lnTo>
                    <a:pt x="622" y="0"/>
                  </a:lnTo>
                  <a:lnTo>
                    <a:pt x="4" y="1476"/>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09" name="Freeform 108">
              <a:extLst>
                <a:ext uri="{FF2B5EF4-FFF2-40B4-BE49-F238E27FC236}">
                  <a16:creationId xmlns:a16="http://schemas.microsoft.com/office/drawing/2014/main" id="{F57CC224-D759-D746-8F2E-ED81EB277C94}"/>
                </a:ext>
              </a:extLst>
            </p:cNvPr>
            <p:cNvSpPr>
              <a:spLocks/>
            </p:cNvSpPr>
            <p:nvPr/>
          </p:nvSpPr>
          <p:spPr bwMode="auto">
            <a:xfrm>
              <a:off x="3345757" y="2234594"/>
              <a:ext cx="29753" cy="29753"/>
            </a:xfrm>
            <a:custGeom>
              <a:avLst/>
              <a:gdLst>
                <a:gd name="T0" fmla="*/ 22 w 22"/>
                <a:gd name="T1" fmla="*/ 10 h 22"/>
                <a:gd name="T2" fmla="*/ 22 w 22"/>
                <a:gd name="T3" fmla="*/ 10 h 22"/>
                <a:gd name="T4" fmla="*/ 20 w 22"/>
                <a:gd name="T5" fmla="*/ 6 h 22"/>
                <a:gd name="T6" fmla="*/ 18 w 22"/>
                <a:gd name="T7" fmla="*/ 2 h 22"/>
                <a:gd name="T8" fmla="*/ 14 w 22"/>
                <a:gd name="T9" fmla="*/ 0 h 22"/>
                <a:gd name="T10" fmla="*/ 10 w 22"/>
                <a:gd name="T11" fmla="*/ 0 h 22"/>
                <a:gd name="T12" fmla="*/ 10 w 22"/>
                <a:gd name="T13" fmla="*/ 0 h 22"/>
                <a:gd name="T14" fmla="*/ 6 w 22"/>
                <a:gd name="T15" fmla="*/ 0 h 22"/>
                <a:gd name="T16" fmla="*/ 2 w 22"/>
                <a:gd name="T17" fmla="*/ 2 h 22"/>
                <a:gd name="T18" fmla="*/ 0 w 22"/>
                <a:gd name="T19" fmla="*/ 6 h 22"/>
                <a:gd name="T20" fmla="*/ 0 w 22"/>
                <a:gd name="T21" fmla="*/ 10 h 22"/>
                <a:gd name="T22" fmla="*/ 0 w 22"/>
                <a:gd name="T23" fmla="*/ 10 h 22"/>
                <a:gd name="T24" fmla="*/ 0 w 22"/>
                <a:gd name="T25" fmla="*/ 16 h 22"/>
                <a:gd name="T26" fmla="*/ 2 w 22"/>
                <a:gd name="T27" fmla="*/ 18 h 22"/>
                <a:gd name="T28" fmla="*/ 6 w 22"/>
                <a:gd name="T29" fmla="*/ 22 h 22"/>
                <a:gd name="T30" fmla="*/ 10 w 22"/>
                <a:gd name="T31" fmla="*/ 22 h 22"/>
                <a:gd name="T32" fmla="*/ 10 w 22"/>
                <a:gd name="T33" fmla="*/ 22 h 22"/>
                <a:gd name="T34" fmla="*/ 14 w 22"/>
                <a:gd name="T35" fmla="*/ 22 h 22"/>
                <a:gd name="T36" fmla="*/ 18 w 22"/>
                <a:gd name="T37" fmla="*/ 18 h 22"/>
                <a:gd name="T38" fmla="*/ 20 w 22"/>
                <a:gd name="T39" fmla="*/ 16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0" y="6"/>
                  </a:lnTo>
                  <a:lnTo>
                    <a:pt x="18" y="2"/>
                  </a:lnTo>
                  <a:lnTo>
                    <a:pt x="14" y="0"/>
                  </a:lnTo>
                  <a:lnTo>
                    <a:pt x="10" y="0"/>
                  </a:lnTo>
                  <a:lnTo>
                    <a:pt x="10" y="0"/>
                  </a:lnTo>
                  <a:lnTo>
                    <a:pt x="6" y="0"/>
                  </a:lnTo>
                  <a:lnTo>
                    <a:pt x="2" y="2"/>
                  </a:lnTo>
                  <a:lnTo>
                    <a:pt x="0" y="6"/>
                  </a:lnTo>
                  <a:lnTo>
                    <a:pt x="0" y="10"/>
                  </a:lnTo>
                  <a:lnTo>
                    <a:pt x="0" y="10"/>
                  </a:lnTo>
                  <a:lnTo>
                    <a:pt x="0" y="16"/>
                  </a:lnTo>
                  <a:lnTo>
                    <a:pt x="2" y="18"/>
                  </a:lnTo>
                  <a:lnTo>
                    <a:pt x="6" y="22"/>
                  </a:lnTo>
                  <a:lnTo>
                    <a:pt x="10" y="22"/>
                  </a:lnTo>
                  <a:lnTo>
                    <a:pt x="10" y="22"/>
                  </a:lnTo>
                  <a:lnTo>
                    <a:pt x="14" y="22"/>
                  </a:lnTo>
                  <a:lnTo>
                    <a:pt x="18" y="18"/>
                  </a:lnTo>
                  <a:lnTo>
                    <a:pt x="20" y="16"/>
                  </a:lnTo>
                  <a:lnTo>
                    <a:pt x="22" y="10"/>
                  </a:lnTo>
                  <a:lnTo>
                    <a:pt x="22"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0" name="Freeform 109">
              <a:extLst>
                <a:ext uri="{FF2B5EF4-FFF2-40B4-BE49-F238E27FC236}">
                  <a16:creationId xmlns:a16="http://schemas.microsoft.com/office/drawing/2014/main" id="{ACBD6C1C-ADBC-CD43-A1B4-1C2B8C3AA326}"/>
                </a:ext>
              </a:extLst>
            </p:cNvPr>
            <p:cNvSpPr>
              <a:spLocks/>
            </p:cNvSpPr>
            <p:nvPr/>
          </p:nvSpPr>
          <p:spPr bwMode="auto">
            <a:xfrm>
              <a:off x="3589192" y="1880261"/>
              <a:ext cx="29753" cy="29753"/>
            </a:xfrm>
            <a:custGeom>
              <a:avLst/>
              <a:gdLst>
                <a:gd name="T0" fmla="*/ 22 w 22"/>
                <a:gd name="T1" fmla="*/ 12 h 22"/>
                <a:gd name="T2" fmla="*/ 22 w 22"/>
                <a:gd name="T3" fmla="*/ 12 h 22"/>
                <a:gd name="T4" fmla="*/ 22 w 22"/>
                <a:gd name="T5" fmla="*/ 6 h 22"/>
                <a:gd name="T6" fmla="*/ 18 w 22"/>
                <a:gd name="T7" fmla="*/ 4 h 22"/>
                <a:gd name="T8" fmla="*/ 16 w 22"/>
                <a:gd name="T9" fmla="*/ 0 h 22"/>
                <a:gd name="T10" fmla="*/ 12 w 22"/>
                <a:gd name="T11" fmla="*/ 0 h 22"/>
                <a:gd name="T12" fmla="*/ 12 w 22"/>
                <a:gd name="T13" fmla="*/ 0 h 22"/>
                <a:gd name="T14" fmla="*/ 6 w 22"/>
                <a:gd name="T15" fmla="*/ 0 h 22"/>
                <a:gd name="T16" fmla="*/ 4 w 22"/>
                <a:gd name="T17" fmla="*/ 4 h 22"/>
                <a:gd name="T18" fmla="*/ 0 w 22"/>
                <a:gd name="T19" fmla="*/ 6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6"/>
                  </a:lnTo>
                  <a:lnTo>
                    <a:pt x="18" y="4"/>
                  </a:lnTo>
                  <a:lnTo>
                    <a:pt x="16" y="0"/>
                  </a:lnTo>
                  <a:lnTo>
                    <a:pt x="12" y="0"/>
                  </a:lnTo>
                  <a:lnTo>
                    <a:pt x="12" y="0"/>
                  </a:lnTo>
                  <a:lnTo>
                    <a:pt x="6" y="0"/>
                  </a:lnTo>
                  <a:lnTo>
                    <a:pt x="4" y="4"/>
                  </a:lnTo>
                  <a:lnTo>
                    <a:pt x="0" y="6"/>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1" name="Freeform 110">
              <a:extLst>
                <a:ext uri="{FF2B5EF4-FFF2-40B4-BE49-F238E27FC236}">
                  <a16:creationId xmlns:a16="http://schemas.microsoft.com/office/drawing/2014/main" id="{8A940840-CDFE-8541-BF2F-38B336145255}"/>
                </a:ext>
              </a:extLst>
            </p:cNvPr>
            <p:cNvSpPr>
              <a:spLocks/>
            </p:cNvSpPr>
            <p:nvPr/>
          </p:nvSpPr>
          <p:spPr bwMode="auto">
            <a:xfrm>
              <a:off x="3924589" y="1655760"/>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2" name="Freeform 111">
              <a:extLst>
                <a:ext uri="{FF2B5EF4-FFF2-40B4-BE49-F238E27FC236}">
                  <a16:creationId xmlns:a16="http://schemas.microsoft.com/office/drawing/2014/main" id="{E0472682-AC63-4244-B664-8E8F04606E5A}"/>
                </a:ext>
              </a:extLst>
            </p:cNvPr>
            <p:cNvSpPr>
              <a:spLocks/>
            </p:cNvSpPr>
            <p:nvPr/>
          </p:nvSpPr>
          <p:spPr bwMode="auto">
            <a:xfrm>
              <a:off x="4341132" y="1561092"/>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6 w 22"/>
                <a:gd name="T15" fmla="*/ 0 h 22"/>
                <a:gd name="T16" fmla="*/ 4 w 22"/>
                <a:gd name="T17" fmla="*/ 2 h 22"/>
                <a:gd name="T18" fmla="*/ 0 w 22"/>
                <a:gd name="T19" fmla="*/ 6 h 22"/>
                <a:gd name="T20" fmla="*/ 0 w 22"/>
                <a:gd name="T21" fmla="*/ 10 h 22"/>
                <a:gd name="T22" fmla="*/ 0 w 22"/>
                <a:gd name="T23" fmla="*/ 10 h 22"/>
                <a:gd name="T24" fmla="*/ 0 w 22"/>
                <a:gd name="T25" fmla="*/ 14 h 22"/>
                <a:gd name="T26" fmla="*/ 4 w 22"/>
                <a:gd name="T27" fmla="*/ 18 h 22"/>
                <a:gd name="T28" fmla="*/ 6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6" y="0"/>
                  </a:lnTo>
                  <a:lnTo>
                    <a:pt x="4" y="2"/>
                  </a:lnTo>
                  <a:lnTo>
                    <a:pt x="0" y="6"/>
                  </a:lnTo>
                  <a:lnTo>
                    <a:pt x="0" y="10"/>
                  </a:lnTo>
                  <a:lnTo>
                    <a:pt x="0" y="10"/>
                  </a:lnTo>
                  <a:lnTo>
                    <a:pt x="0" y="14"/>
                  </a:lnTo>
                  <a:lnTo>
                    <a:pt x="4" y="18"/>
                  </a:lnTo>
                  <a:lnTo>
                    <a:pt x="6" y="20"/>
                  </a:lnTo>
                  <a:lnTo>
                    <a:pt x="12" y="22"/>
                  </a:lnTo>
                  <a:lnTo>
                    <a:pt x="12" y="22"/>
                  </a:lnTo>
                  <a:lnTo>
                    <a:pt x="16" y="20"/>
                  </a:lnTo>
                  <a:lnTo>
                    <a:pt x="20" y="18"/>
                  </a:lnTo>
                  <a:lnTo>
                    <a:pt x="22" y="14"/>
                  </a:lnTo>
                  <a:lnTo>
                    <a:pt x="22" y="10"/>
                  </a:lnTo>
                  <a:lnTo>
                    <a:pt x="22"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3" name="Freeform 23">
              <a:extLst>
                <a:ext uri="{FF2B5EF4-FFF2-40B4-BE49-F238E27FC236}">
                  <a16:creationId xmlns:a16="http://schemas.microsoft.com/office/drawing/2014/main" id="{E74D4944-112A-AC47-99BD-CF0D6C788D99}"/>
                </a:ext>
              </a:extLst>
            </p:cNvPr>
            <p:cNvSpPr>
              <a:spLocks/>
            </p:cNvSpPr>
            <p:nvPr/>
          </p:nvSpPr>
          <p:spPr bwMode="auto">
            <a:xfrm>
              <a:off x="3589192" y="3400371"/>
              <a:ext cx="29753" cy="29753"/>
            </a:xfrm>
            <a:custGeom>
              <a:avLst/>
              <a:gdLst>
                <a:gd name="T0" fmla="*/ 22 w 22"/>
                <a:gd name="T1" fmla="*/ 12 h 22"/>
                <a:gd name="T2" fmla="*/ 22 w 22"/>
                <a:gd name="T3" fmla="*/ 12 h 22"/>
                <a:gd name="T4" fmla="*/ 22 w 22"/>
                <a:gd name="T5" fmla="*/ 8 h 22"/>
                <a:gd name="T6" fmla="*/ 18 w 22"/>
                <a:gd name="T7" fmla="*/ 4 h 22"/>
                <a:gd name="T8" fmla="*/ 16 w 22"/>
                <a:gd name="T9" fmla="*/ 2 h 22"/>
                <a:gd name="T10" fmla="*/ 12 w 22"/>
                <a:gd name="T11" fmla="*/ 0 h 22"/>
                <a:gd name="T12" fmla="*/ 12 w 22"/>
                <a:gd name="T13" fmla="*/ 0 h 22"/>
                <a:gd name="T14" fmla="*/ 6 w 22"/>
                <a:gd name="T15" fmla="*/ 2 h 22"/>
                <a:gd name="T16" fmla="*/ 4 w 22"/>
                <a:gd name="T17" fmla="*/ 4 h 22"/>
                <a:gd name="T18" fmla="*/ 0 w 22"/>
                <a:gd name="T19" fmla="*/ 8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18" y="4"/>
                  </a:lnTo>
                  <a:lnTo>
                    <a:pt x="16" y="2"/>
                  </a:lnTo>
                  <a:lnTo>
                    <a:pt x="12" y="0"/>
                  </a:lnTo>
                  <a:lnTo>
                    <a:pt x="12" y="0"/>
                  </a:lnTo>
                  <a:lnTo>
                    <a:pt x="6" y="2"/>
                  </a:lnTo>
                  <a:lnTo>
                    <a:pt x="4" y="4"/>
                  </a:lnTo>
                  <a:lnTo>
                    <a:pt x="0" y="8"/>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4" name="Freeform 24">
              <a:extLst>
                <a:ext uri="{FF2B5EF4-FFF2-40B4-BE49-F238E27FC236}">
                  <a16:creationId xmlns:a16="http://schemas.microsoft.com/office/drawing/2014/main" id="{8608E092-CD8C-2848-8EF5-13BB88A27A71}"/>
                </a:ext>
              </a:extLst>
            </p:cNvPr>
            <p:cNvSpPr>
              <a:spLocks/>
            </p:cNvSpPr>
            <p:nvPr/>
          </p:nvSpPr>
          <p:spPr bwMode="auto">
            <a:xfrm>
              <a:off x="3259203" y="2629497"/>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5" name="Freeform 25">
              <a:extLst>
                <a:ext uri="{FF2B5EF4-FFF2-40B4-BE49-F238E27FC236}">
                  <a16:creationId xmlns:a16="http://schemas.microsoft.com/office/drawing/2014/main" id="{C5707343-7065-884C-9D54-AFD2BD6C754D}"/>
                </a:ext>
              </a:extLst>
            </p:cNvPr>
            <p:cNvSpPr>
              <a:spLocks/>
            </p:cNvSpPr>
            <p:nvPr/>
          </p:nvSpPr>
          <p:spPr bwMode="auto">
            <a:xfrm>
              <a:off x="3343052" y="3067678"/>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6" name="Freeform 26">
              <a:extLst>
                <a:ext uri="{FF2B5EF4-FFF2-40B4-BE49-F238E27FC236}">
                  <a16:creationId xmlns:a16="http://schemas.microsoft.com/office/drawing/2014/main" id="{633316AD-F8E1-E945-9E67-2B6A4E2BCD54}"/>
                </a:ext>
              </a:extLst>
            </p:cNvPr>
            <p:cNvSpPr>
              <a:spLocks/>
            </p:cNvSpPr>
            <p:nvPr/>
          </p:nvSpPr>
          <p:spPr bwMode="auto">
            <a:xfrm>
              <a:off x="5336506" y="2234594"/>
              <a:ext cx="29753" cy="29753"/>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6 h 22"/>
                <a:gd name="T26" fmla="*/ 18 w 22"/>
                <a:gd name="T27" fmla="*/ 18 h 22"/>
                <a:gd name="T28" fmla="*/ 14 w 22"/>
                <a:gd name="T29" fmla="*/ 22 h 22"/>
                <a:gd name="T30" fmla="*/ 10 w 22"/>
                <a:gd name="T31" fmla="*/ 22 h 22"/>
                <a:gd name="T32" fmla="*/ 10 w 22"/>
                <a:gd name="T33" fmla="*/ 22 h 22"/>
                <a:gd name="T34" fmla="*/ 6 w 22"/>
                <a:gd name="T35" fmla="*/ 22 h 22"/>
                <a:gd name="T36" fmla="*/ 2 w 22"/>
                <a:gd name="T37" fmla="*/ 18 h 22"/>
                <a:gd name="T38" fmla="*/ 0 w 22"/>
                <a:gd name="T39" fmla="*/ 16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6"/>
                  </a:lnTo>
                  <a:lnTo>
                    <a:pt x="18" y="18"/>
                  </a:lnTo>
                  <a:lnTo>
                    <a:pt x="14" y="22"/>
                  </a:lnTo>
                  <a:lnTo>
                    <a:pt x="10" y="22"/>
                  </a:lnTo>
                  <a:lnTo>
                    <a:pt x="10" y="22"/>
                  </a:lnTo>
                  <a:lnTo>
                    <a:pt x="6" y="22"/>
                  </a:lnTo>
                  <a:lnTo>
                    <a:pt x="2" y="18"/>
                  </a:lnTo>
                  <a:lnTo>
                    <a:pt x="0" y="16"/>
                  </a:lnTo>
                  <a:lnTo>
                    <a:pt x="0" y="10"/>
                  </a:lnTo>
                  <a:lnTo>
                    <a:pt x="0" y="10"/>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7" name="Freeform 27">
              <a:extLst>
                <a:ext uri="{FF2B5EF4-FFF2-40B4-BE49-F238E27FC236}">
                  <a16:creationId xmlns:a16="http://schemas.microsoft.com/office/drawing/2014/main" id="{3FCAB020-746F-8C4C-9B66-A4AE1C68952E}"/>
                </a:ext>
              </a:extLst>
            </p:cNvPr>
            <p:cNvSpPr>
              <a:spLocks/>
            </p:cNvSpPr>
            <p:nvPr/>
          </p:nvSpPr>
          <p:spPr bwMode="auto">
            <a:xfrm>
              <a:off x="5090367" y="1880261"/>
              <a:ext cx="29753" cy="29753"/>
            </a:xfrm>
            <a:custGeom>
              <a:avLst/>
              <a:gdLst>
                <a:gd name="T0" fmla="*/ 0 w 22"/>
                <a:gd name="T1" fmla="*/ 12 h 22"/>
                <a:gd name="T2" fmla="*/ 0 w 22"/>
                <a:gd name="T3" fmla="*/ 12 h 22"/>
                <a:gd name="T4" fmla="*/ 2 w 22"/>
                <a:gd name="T5" fmla="*/ 6 h 22"/>
                <a:gd name="T6" fmla="*/ 4 w 22"/>
                <a:gd name="T7" fmla="*/ 4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8" y="0"/>
                  </a:lnTo>
                  <a:lnTo>
                    <a:pt x="12" y="0"/>
                  </a:lnTo>
                  <a:lnTo>
                    <a:pt x="12" y="0"/>
                  </a:lnTo>
                  <a:lnTo>
                    <a:pt x="16" y="0"/>
                  </a:lnTo>
                  <a:lnTo>
                    <a:pt x="20" y="4"/>
                  </a:lnTo>
                  <a:lnTo>
                    <a:pt x="22" y="6"/>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8" name="Freeform 28">
              <a:extLst>
                <a:ext uri="{FF2B5EF4-FFF2-40B4-BE49-F238E27FC236}">
                  <a16:creationId xmlns:a16="http://schemas.microsoft.com/office/drawing/2014/main" id="{EE17DD2A-2F9B-224E-BE0D-71CA4BF7C078}"/>
                </a:ext>
              </a:extLst>
            </p:cNvPr>
            <p:cNvSpPr>
              <a:spLocks/>
            </p:cNvSpPr>
            <p:nvPr/>
          </p:nvSpPr>
          <p:spPr bwMode="auto">
            <a:xfrm>
              <a:off x="4763083" y="1658466"/>
              <a:ext cx="29753" cy="29753"/>
            </a:xfrm>
            <a:custGeom>
              <a:avLst/>
              <a:gdLst>
                <a:gd name="T0" fmla="*/ 0 w 22"/>
                <a:gd name="T1" fmla="*/ 12 h 22"/>
                <a:gd name="T2" fmla="*/ 0 w 22"/>
                <a:gd name="T3" fmla="*/ 12 h 22"/>
                <a:gd name="T4" fmla="*/ 2 w 22"/>
                <a:gd name="T5" fmla="*/ 6 h 22"/>
                <a:gd name="T6" fmla="*/ 4 w 22"/>
                <a:gd name="T7" fmla="*/ 4 h 22"/>
                <a:gd name="T8" fmla="*/ 6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18 h 22"/>
                <a:gd name="T28" fmla="*/ 16 w 22"/>
                <a:gd name="T29" fmla="*/ 22 h 22"/>
                <a:gd name="T30" fmla="*/ 12 w 22"/>
                <a:gd name="T31" fmla="*/ 22 h 22"/>
                <a:gd name="T32" fmla="*/ 12 w 22"/>
                <a:gd name="T33" fmla="*/ 22 h 22"/>
                <a:gd name="T34" fmla="*/ 6 w 22"/>
                <a:gd name="T35" fmla="*/ 22 h 22"/>
                <a:gd name="T36" fmla="*/ 4 w 22"/>
                <a:gd name="T37" fmla="*/ 18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6" y="0"/>
                  </a:lnTo>
                  <a:lnTo>
                    <a:pt x="12" y="0"/>
                  </a:lnTo>
                  <a:lnTo>
                    <a:pt x="12" y="0"/>
                  </a:lnTo>
                  <a:lnTo>
                    <a:pt x="16" y="0"/>
                  </a:lnTo>
                  <a:lnTo>
                    <a:pt x="20" y="4"/>
                  </a:lnTo>
                  <a:lnTo>
                    <a:pt x="22" y="6"/>
                  </a:lnTo>
                  <a:lnTo>
                    <a:pt x="22" y="12"/>
                  </a:lnTo>
                  <a:lnTo>
                    <a:pt x="22" y="12"/>
                  </a:lnTo>
                  <a:lnTo>
                    <a:pt x="22" y="16"/>
                  </a:lnTo>
                  <a:lnTo>
                    <a:pt x="20" y="18"/>
                  </a:lnTo>
                  <a:lnTo>
                    <a:pt x="16" y="22"/>
                  </a:lnTo>
                  <a:lnTo>
                    <a:pt x="12" y="22"/>
                  </a:lnTo>
                  <a:lnTo>
                    <a:pt x="12" y="22"/>
                  </a:lnTo>
                  <a:lnTo>
                    <a:pt x="6" y="22"/>
                  </a:lnTo>
                  <a:lnTo>
                    <a:pt x="4" y="18"/>
                  </a:lnTo>
                  <a:lnTo>
                    <a:pt x="2" y="16"/>
                  </a:lnTo>
                  <a:lnTo>
                    <a:pt x="0" y="12"/>
                  </a:lnTo>
                  <a:lnTo>
                    <a:pt x="0"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sp>
          <p:nvSpPr>
            <p:cNvPr id="119" name="Freeform 31">
              <a:extLst>
                <a:ext uri="{FF2B5EF4-FFF2-40B4-BE49-F238E27FC236}">
                  <a16:creationId xmlns:a16="http://schemas.microsoft.com/office/drawing/2014/main" id="{71E230D3-76A1-FD4D-A4A9-2B9D7EBBC370}"/>
                </a:ext>
              </a:extLst>
            </p:cNvPr>
            <p:cNvSpPr>
              <a:spLocks/>
            </p:cNvSpPr>
            <p:nvPr/>
          </p:nvSpPr>
          <p:spPr bwMode="auto">
            <a:xfrm>
              <a:off x="5412242" y="2645726"/>
              <a:ext cx="29753" cy="32458"/>
            </a:xfrm>
            <a:custGeom>
              <a:avLst/>
              <a:gdLst>
                <a:gd name="T0" fmla="*/ 0 w 22"/>
                <a:gd name="T1" fmla="*/ 12 h 24"/>
                <a:gd name="T2" fmla="*/ 0 w 22"/>
                <a:gd name="T3" fmla="*/ 12 h 24"/>
                <a:gd name="T4" fmla="*/ 0 w 22"/>
                <a:gd name="T5" fmla="*/ 8 h 24"/>
                <a:gd name="T6" fmla="*/ 2 w 22"/>
                <a:gd name="T7" fmla="*/ 4 h 24"/>
                <a:gd name="T8" fmla="*/ 6 w 22"/>
                <a:gd name="T9" fmla="*/ 2 h 24"/>
                <a:gd name="T10" fmla="*/ 10 w 22"/>
                <a:gd name="T11" fmla="*/ 0 h 24"/>
                <a:gd name="T12" fmla="*/ 10 w 22"/>
                <a:gd name="T13" fmla="*/ 0 h 24"/>
                <a:gd name="T14" fmla="*/ 16 w 22"/>
                <a:gd name="T15" fmla="*/ 2 h 24"/>
                <a:gd name="T16" fmla="*/ 18 w 22"/>
                <a:gd name="T17" fmla="*/ 4 h 24"/>
                <a:gd name="T18" fmla="*/ 22 w 22"/>
                <a:gd name="T19" fmla="*/ 8 h 24"/>
                <a:gd name="T20" fmla="*/ 22 w 22"/>
                <a:gd name="T21" fmla="*/ 12 h 24"/>
                <a:gd name="T22" fmla="*/ 22 w 22"/>
                <a:gd name="T23" fmla="*/ 12 h 24"/>
                <a:gd name="T24" fmla="*/ 22 w 22"/>
                <a:gd name="T25" fmla="*/ 16 h 24"/>
                <a:gd name="T26" fmla="*/ 18 w 22"/>
                <a:gd name="T27" fmla="*/ 20 h 24"/>
                <a:gd name="T28" fmla="*/ 16 w 22"/>
                <a:gd name="T29" fmla="*/ 22 h 24"/>
                <a:gd name="T30" fmla="*/ 10 w 22"/>
                <a:gd name="T31" fmla="*/ 24 h 24"/>
                <a:gd name="T32" fmla="*/ 10 w 22"/>
                <a:gd name="T33" fmla="*/ 24 h 24"/>
                <a:gd name="T34" fmla="*/ 6 w 22"/>
                <a:gd name="T35" fmla="*/ 22 h 24"/>
                <a:gd name="T36" fmla="*/ 2 w 22"/>
                <a:gd name="T37" fmla="*/ 20 h 24"/>
                <a:gd name="T38" fmla="*/ 0 w 22"/>
                <a:gd name="T39" fmla="*/ 16 h 24"/>
                <a:gd name="T40" fmla="*/ 0 w 22"/>
                <a:gd name="T41" fmla="*/ 12 h 24"/>
                <a:gd name="T42" fmla="*/ 0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0" y="12"/>
                  </a:moveTo>
                  <a:lnTo>
                    <a:pt x="0" y="12"/>
                  </a:lnTo>
                  <a:lnTo>
                    <a:pt x="0" y="8"/>
                  </a:lnTo>
                  <a:lnTo>
                    <a:pt x="2" y="4"/>
                  </a:lnTo>
                  <a:lnTo>
                    <a:pt x="6" y="2"/>
                  </a:lnTo>
                  <a:lnTo>
                    <a:pt x="10" y="0"/>
                  </a:lnTo>
                  <a:lnTo>
                    <a:pt x="10" y="0"/>
                  </a:lnTo>
                  <a:lnTo>
                    <a:pt x="16" y="2"/>
                  </a:lnTo>
                  <a:lnTo>
                    <a:pt x="18" y="4"/>
                  </a:lnTo>
                  <a:lnTo>
                    <a:pt x="22" y="8"/>
                  </a:lnTo>
                  <a:lnTo>
                    <a:pt x="22" y="12"/>
                  </a:lnTo>
                  <a:lnTo>
                    <a:pt x="22" y="12"/>
                  </a:lnTo>
                  <a:lnTo>
                    <a:pt x="22" y="16"/>
                  </a:lnTo>
                  <a:lnTo>
                    <a:pt x="18" y="20"/>
                  </a:lnTo>
                  <a:lnTo>
                    <a:pt x="16" y="22"/>
                  </a:lnTo>
                  <a:lnTo>
                    <a:pt x="10" y="24"/>
                  </a:lnTo>
                  <a:lnTo>
                    <a:pt x="10" y="24"/>
                  </a:lnTo>
                  <a:lnTo>
                    <a:pt x="6" y="22"/>
                  </a:lnTo>
                  <a:lnTo>
                    <a:pt x="2" y="20"/>
                  </a:lnTo>
                  <a:lnTo>
                    <a:pt x="0" y="16"/>
                  </a:lnTo>
                  <a:lnTo>
                    <a:pt x="0" y="12"/>
                  </a:lnTo>
                  <a:lnTo>
                    <a:pt x="0" y="12"/>
                  </a:lnTo>
                  <a:close/>
                </a:path>
              </a:pathLst>
            </a:custGeom>
            <a:solidFill>
              <a:srgbClr val="5A5A5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sp>
        <p:nvSpPr>
          <p:cNvPr id="120" name="Arc 119">
            <a:extLst>
              <a:ext uri="{FF2B5EF4-FFF2-40B4-BE49-F238E27FC236}">
                <a16:creationId xmlns:a16="http://schemas.microsoft.com/office/drawing/2014/main" id="{E0465C5C-F9C1-E047-9319-4ABC049B8B1A}"/>
              </a:ext>
            </a:extLst>
          </p:cNvPr>
          <p:cNvSpPr/>
          <p:nvPr/>
        </p:nvSpPr>
        <p:spPr>
          <a:xfrm rot="602927">
            <a:off x="4294187" y="1987590"/>
            <a:ext cx="3400411" cy="3399770"/>
          </a:xfrm>
          <a:prstGeom prst="arc">
            <a:avLst>
              <a:gd name="adj1" fmla="val 18179052"/>
              <a:gd name="adj2" fmla="val 17804003"/>
            </a:avLst>
          </a:prstGeom>
          <a:noFill/>
          <a:ln w="28575" cap="flat" cmpd="sng" algn="ctr">
            <a:solidFill>
              <a:srgbClr val="FFFFFF">
                <a:lumMod val="85000"/>
              </a:srgbClr>
            </a:solidFill>
            <a:prstDash val="solid"/>
            <a:miter lim="800000"/>
            <a:headEnd type="none"/>
            <a:tailEnd type="triangle"/>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Arial Unicode MS"/>
              <a:cs typeface="Arial"/>
            </a:endParaRPr>
          </a:p>
        </p:txBody>
      </p:sp>
      <p:sp>
        <p:nvSpPr>
          <p:cNvPr id="125" name="Oval 124">
            <a:extLst>
              <a:ext uri="{FF2B5EF4-FFF2-40B4-BE49-F238E27FC236}">
                <a16:creationId xmlns:a16="http://schemas.microsoft.com/office/drawing/2014/main" id="{49B64AD5-9DBB-3D42-AAF2-B3163DFF5110}"/>
              </a:ext>
            </a:extLst>
          </p:cNvPr>
          <p:cNvSpPr/>
          <p:nvPr/>
        </p:nvSpPr>
        <p:spPr>
          <a:xfrm>
            <a:off x="6814399" y="1974298"/>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grpSp>
        <p:nvGrpSpPr>
          <p:cNvPr id="9" name="Group 8"/>
          <p:cNvGrpSpPr/>
          <p:nvPr/>
        </p:nvGrpSpPr>
        <p:grpSpPr>
          <a:xfrm>
            <a:off x="6790851" y="4721990"/>
            <a:ext cx="649551" cy="648000"/>
            <a:chOff x="6790851" y="4863755"/>
            <a:chExt cx="649551" cy="648000"/>
          </a:xfrm>
        </p:grpSpPr>
        <p:sp>
          <p:nvSpPr>
            <p:cNvPr id="127" name="Oval 126">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53"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sp>
        <p:nvSpPr>
          <p:cNvPr id="176" name="Text Placeholder 5">
            <a:extLst>
              <a:ext uri="{FF2B5EF4-FFF2-40B4-BE49-F238E27FC236}">
                <a16:creationId xmlns:a16="http://schemas.microsoft.com/office/drawing/2014/main" id="{2D9C1EB3-2B0C-714E-A971-D1AA01100471}"/>
              </a:ext>
            </a:extLst>
          </p:cNvPr>
          <p:cNvSpPr txBox="1">
            <a:spLocks/>
          </p:cNvSpPr>
          <p:nvPr/>
        </p:nvSpPr>
        <p:spPr>
          <a:xfrm>
            <a:off x="4835067" y="2735919"/>
            <a:ext cx="2433347" cy="1749686"/>
          </a:xfrm>
          <a:prstGeom prst="rect">
            <a:avLst/>
          </a:prstGeom>
        </p:spPr>
        <p:txBody>
          <a:bodyPr vert="horz"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First objective is to </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replace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 IBM Watson, not necessarily to </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outperform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Arial Unicode MS"/>
                <a:cs typeface="Arial"/>
              </a:rPr>
              <a:t> it in the beginning</a:t>
            </a:r>
            <a:endParaRPr kumimoji="0" lang="en-US" sz="1200" b="1" i="0" u="none" strike="noStrike" kern="1200" cap="none" spc="0" normalizeH="0" baseline="0" noProof="0" dirty="0">
              <a:ln>
                <a:noFill/>
              </a:ln>
              <a:solidFill>
                <a:srgbClr val="000000"/>
              </a:solidFill>
              <a:effectLst/>
              <a:uLnTx/>
              <a:uFillTx/>
              <a:latin typeface="Open Sans"/>
              <a:ea typeface="Arial Unicode MS"/>
              <a:cs typeface="Arial"/>
            </a:endParaRPr>
          </a:p>
        </p:txBody>
      </p:sp>
      <p:sp>
        <p:nvSpPr>
          <p:cNvPr id="185" name="Rectangle 184">
            <a:extLst>
              <a:ext uri="{FF2B5EF4-FFF2-40B4-BE49-F238E27FC236}">
                <a16:creationId xmlns:a16="http://schemas.microsoft.com/office/drawing/2014/main" id="{061114FF-DD18-4B48-9A32-C9F9B20D4EE6}"/>
              </a:ext>
            </a:extLst>
          </p:cNvPr>
          <p:cNvSpPr/>
          <p:nvPr/>
        </p:nvSpPr>
        <p:spPr>
          <a:xfrm>
            <a:off x="8280482" y="3599811"/>
            <a:ext cx="2894783" cy="1077218"/>
          </a:xfrm>
          <a:prstGeom prst="rect">
            <a:avLst/>
          </a:prstGeom>
        </p:spPr>
        <p:txBody>
          <a:bodyPr wrap="square" lIns="0" tIns="0" rIns="0" bIns="0">
            <a:spAutoFit/>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Arial Unicode MS"/>
                <a:cs typeface="Arial"/>
              </a:rPr>
              <a:t>The ambition and expectations with regard to the new system is that it uses state-of-the-art AI methods wherever appropriate. This should contribute to Bayer’s Digital Roadmap as well as to the vision to include future Use Cases such as coding real world evidence, thus providing a sustainable coding engine.  </a:t>
            </a:r>
          </a:p>
        </p:txBody>
      </p:sp>
      <p:grpSp>
        <p:nvGrpSpPr>
          <p:cNvPr id="188" name="Group 187"/>
          <p:cNvGrpSpPr/>
          <p:nvPr/>
        </p:nvGrpSpPr>
        <p:grpSpPr>
          <a:xfrm>
            <a:off x="7407686" y="3266540"/>
            <a:ext cx="649551" cy="648000"/>
            <a:chOff x="6790851" y="4863755"/>
            <a:chExt cx="649551" cy="648000"/>
          </a:xfrm>
        </p:grpSpPr>
        <p:sp>
          <p:nvSpPr>
            <p:cNvPr id="189" name="Oval 188">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90"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sp>
        <p:nvSpPr>
          <p:cNvPr id="191" name="Freeform 7">
            <a:extLst>
              <a:ext uri="{FF2B5EF4-FFF2-40B4-BE49-F238E27FC236}">
                <a16:creationId xmlns:a16="http://schemas.microsoft.com/office/drawing/2014/main" id="{5993C1F5-4571-2D45-8FBA-B1F1D0D724F2}"/>
              </a:ext>
            </a:extLst>
          </p:cNvPr>
          <p:cNvSpPr>
            <a:spLocks noEditPoints="1"/>
          </p:cNvSpPr>
          <p:nvPr/>
        </p:nvSpPr>
        <p:spPr bwMode="auto">
          <a:xfrm>
            <a:off x="6798230" y="195703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nvGrpSpPr>
          <p:cNvPr id="192" name="Group 191"/>
          <p:cNvGrpSpPr/>
          <p:nvPr/>
        </p:nvGrpSpPr>
        <p:grpSpPr>
          <a:xfrm>
            <a:off x="4565537" y="1974298"/>
            <a:ext cx="649551" cy="648000"/>
            <a:chOff x="6790851" y="4863755"/>
            <a:chExt cx="649551" cy="648000"/>
          </a:xfrm>
        </p:grpSpPr>
        <p:sp>
          <p:nvSpPr>
            <p:cNvPr id="193" name="Oval 192">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94"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grpSp>
        <p:nvGrpSpPr>
          <p:cNvPr id="195" name="Group 194"/>
          <p:cNvGrpSpPr/>
          <p:nvPr/>
        </p:nvGrpSpPr>
        <p:grpSpPr>
          <a:xfrm>
            <a:off x="4565537" y="4721990"/>
            <a:ext cx="649551" cy="648000"/>
            <a:chOff x="6790851" y="4863755"/>
            <a:chExt cx="649551" cy="648000"/>
          </a:xfrm>
        </p:grpSpPr>
        <p:sp>
          <p:nvSpPr>
            <p:cNvPr id="196" name="Oval 195">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197"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grpSp>
        <p:nvGrpSpPr>
          <p:cNvPr id="198" name="Group 197"/>
          <p:cNvGrpSpPr/>
          <p:nvPr/>
        </p:nvGrpSpPr>
        <p:grpSpPr>
          <a:xfrm>
            <a:off x="3943310" y="3271727"/>
            <a:ext cx="649551" cy="648000"/>
            <a:chOff x="6790851" y="4863755"/>
            <a:chExt cx="649551" cy="648000"/>
          </a:xfrm>
        </p:grpSpPr>
        <p:sp>
          <p:nvSpPr>
            <p:cNvPr id="199" name="Oval 198">
              <a:extLst>
                <a:ext uri="{FF2B5EF4-FFF2-40B4-BE49-F238E27FC236}">
                  <a16:creationId xmlns:a16="http://schemas.microsoft.com/office/drawing/2014/main" id="{74C72EFF-FA76-1C40-801A-5E7AEAC1D965}"/>
                </a:ext>
              </a:extLst>
            </p:cNvPr>
            <p:cNvSpPr/>
            <p:nvPr/>
          </p:nvSpPr>
          <p:spPr>
            <a:xfrm>
              <a:off x="6808422" y="4884203"/>
              <a:ext cx="612000" cy="612000"/>
            </a:xfrm>
            <a:prstGeom prst="ellipse">
              <a:avLst/>
            </a:prstGeom>
            <a:solidFill>
              <a:srgbClr val="FFFFFF"/>
            </a:solidFill>
            <a:ln w="28575" cap="flat" cmpd="sng" algn="ctr">
              <a:solidFill>
                <a:srgbClr val="5A5A5A">
                  <a:lumMod val="40000"/>
                  <a:lumOff val="60000"/>
                </a:srgbClr>
              </a:solidFill>
              <a:prstDash val="solid"/>
              <a:miter lim="800000"/>
            </a:ln>
            <a:effectLst/>
          </p:spPr>
          <p:txBody>
            <a:bodyPr lIns="121917" tIns="60958" rIns="121917" bIns="60958"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Arial Unicode MS"/>
                <a:cs typeface="Arial"/>
              </a:endParaRPr>
            </a:p>
          </p:txBody>
        </p:sp>
        <p:sp>
          <p:nvSpPr>
            <p:cNvPr id="200" name="Freeform 7">
              <a:extLst>
                <a:ext uri="{FF2B5EF4-FFF2-40B4-BE49-F238E27FC236}">
                  <a16:creationId xmlns:a16="http://schemas.microsoft.com/office/drawing/2014/main" id="{5993C1F5-4571-2D45-8FBA-B1F1D0D724F2}"/>
                </a:ext>
              </a:extLst>
            </p:cNvPr>
            <p:cNvSpPr>
              <a:spLocks noEditPoints="1"/>
            </p:cNvSpPr>
            <p:nvPr/>
          </p:nvSpPr>
          <p:spPr bwMode="auto">
            <a:xfrm>
              <a:off x="6790851" y="4863755"/>
              <a:ext cx="649551" cy="6480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6 h 657"/>
                <a:gd name="T18" fmla="*/ 11 w 658"/>
                <a:gd name="T19" fmla="*/ 246 h 657"/>
                <a:gd name="T20" fmla="*/ 40 w 658"/>
                <a:gd name="T21" fmla="*/ 172 h 657"/>
                <a:gd name="T22" fmla="*/ 97 w 658"/>
                <a:gd name="T23" fmla="*/ 97 h 657"/>
                <a:gd name="T24" fmla="*/ 172 w 658"/>
                <a:gd name="T25" fmla="*/ 39 h 657"/>
                <a:gd name="T26" fmla="*/ 247 w 658"/>
                <a:gd name="T27" fmla="*/ 10 h 657"/>
                <a:gd name="T28" fmla="*/ 295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8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4 h 657"/>
                <a:gd name="T104" fmla="*/ 442 w 658"/>
                <a:gd name="T105" fmla="*/ 61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7"/>
                  </a:lnTo>
                  <a:lnTo>
                    <a:pt x="231" y="642"/>
                  </a:lnTo>
                  <a:lnTo>
                    <a:pt x="201" y="631"/>
                  </a:lnTo>
                  <a:lnTo>
                    <a:pt x="172" y="618"/>
                  </a:lnTo>
                  <a:lnTo>
                    <a:pt x="145" y="600"/>
                  </a:lnTo>
                  <a:lnTo>
                    <a:pt x="119" y="582"/>
                  </a:lnTo>
                  <a:lnTo>
                    <a:pt x="97" y="562"/>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6"/>
                  </a:lnTo>
                  <a:lnTo>
                    <a:pt x="4" y="278"/>
                  </a:lnTo>
                  <a:lnTo>
                    <a:pt x="7" y="262"/>
                  </a:lnTo>
                  <a:lnTo>
                    <a:pt x="11" y="246"/>
                  </a:lnTo>
                  <a:lnTo>
                    <a:pt x="15" y="231"/>
                  </a:lnTo>
                  <a:lnTo>
                    <a:pt x="27" y="200"/>
                  </a:lnTo>
                  <a:lnTo>
                    <a:pt x="40" y="172"/>
                  </a:lnTo>
                  <a:lnTo>
                    <a:pt x="56" y="145"/>
                  </a:lnTo>
                  <a:lnTo>
                    <a:pt x="75" y="120"/>
                  </a:lnTo>
                  <a:lnTo>
                    <a:pt x="97" y="97"/>
                  </a:lnTo>
                  <a:lnTo>
                    <a:pt x="119" y="76"/>
                  </a:lnTo>
                  <a:lnTo>
                    <a:pt x="145" y="57"/>
                  </a:lnTo>
                  <a:lnTo>
                    <a:pt x="172" y="39"/>
                  </a:lnTo>
                  <a:lnTo>
                    <a:pt x="201" y="26"/>
                  </a:lnTo>
                  <a:lnTo>
                    <a:pt x="231" y="15"/>
                  </a:lnTo>
                  <a:lnTo>
                    <a:pt x="247" y="10"/>
                  </a:lnTo>
                  <a:lnTo>
                    <a:pt x="263" y="7"/>
                  </a:lnTo>
                  <a:lnTo>
                    <a:pt x="279" y="4"/>
                  </a:lnTo>
                  <a:lnTo>
                    <a:pt x="295" y="2"/>
                  </a:lnTo>
                  <a:lnTo>
                    <a:pt x="311" y="0"/>
                  </a:lnTo>
                  <a:lnTo>
                    <a:pt x="329" y="0"/>
                  </a:lnTo>
                  <a:lnTo>
                    <a:pt x="329" y="0"/>
                  </a:lnTo>
                  <a:lnTo>
                    <a:pt x="346" y="0"/>
                  </a:lnTo>
                  <a:lnTo>
                    <a:pt x="362" y="2"/>
                  </a:lnTo>
                  <a:lnTo>
                    <a:pt x="379" y="4"/>
                  </a:lnTo>
                  <a:lnTo>
                    <a:pt x="395" y="7"/>
                  </a:lnTo>
                  <a:lnTo>
                    <a:pt x="411" y="10"/>
                  </a:lnTo>
                  <a:lnTo>
                    <a:pt x="427" y="15"/>
                  </a:lnTo>
                  <a:lnTo>
                    <a:pt x="456" y="26"/>
                  </a:lnTo>
                  <a:lnTo>
                    <a:pt x="486" y="39"/>
                  </a:lnTo>
                  <a:lnTo>
                    <a:pt x="513" y="57"/>
                  </a:lnTo>
                  <a:lnTo>
                    <a:pt x="538" y="76"/>
                  </a:lnTo>
                  <a:lnTo>
                    <a:pt x="561" y="97"/>
                  </a:lnTo>
                  <a:lnTo>
                    <a:pt x="583" y="120"/>
                  </a:lnTo>
                  <a:lnTo>
                    <a:pt x="601"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1" y="512"/>
                  </a:lnTo>
                  <a:lnTo>
                    <a:pt x="583" y="537"/>
                  </a:lnTo>
                  <a:lnTo>
                    <a:pt x="561" y="562"/>
                  </a:lnTo>
                  <a:lnTo>
                    <a:pt x="538" y="582"/>
                  </a:lnTo>
                  <a:lnTo>
                    <a:pt x="513" y="600"/>
                  </a:lnTo>
                  <a:lnTo>
                    <a:pt x="486" y="618"/>
                  </a:lnTo>
                  <a:lnTo>
                    <a:pt x="456" y="631"/>
                  </a:lnTo>
                  <a:lnTo>
                    <a:pt x="427" y="642"/>
                  </a:lnTo>
                  <a:lnTo>
                    <a:pt x="411" y="647"/>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1"/>
                  </a:lnTo>
                  <a:lnTo>
                    <a:pt x="191" y="73"/>
                  </a:lnTo>
                  <a:lnTo>
                    <a:pt x="166" y="88"/>
                  </a:lnTo>
                  <a:lnTo>
                    <a:pt x="144" y="104"/>
                  </a:lnTo>
                  <a:lnTo>
                    <a:pt x="124" y="123"/>
                  </a:lnTo>
                  <a:lnTo>
                    <a:pt x="105" y="144"/>
                  </a:lnTo>
                  <a:lnTo>
                    <a:pt x="87" y="165"/>
                  </a:lnTo>
                  <a:lnTo>
                    <a:pt x="72" y="190"/>
                  </a:lnTo>
                  <a:lnTo>
                    <a:pt x="60" y="215"/>
                  </a:lnTo>
                  <a:lnTo>
                    <a:pt x="51" y="242"/>
                  </a:lnTo>
                  <a:lnTo>
                    <a:pt x="44" y="270"/>
                  </a:lnTo>
                  <a:lnTo>
                    <a:pt x="39" y="298"/>
                  </a:lnTo>
                  <a:lnTo>
                    <a:pt x="38" y="329"/>
                  </a:lnTo>
                  <a:lnTo>
                    <a:pt x="38" y="329"/>
                  </a:lnTo>
                  <a:lnTo>
                    <a:pt x="39" y="359"/>
                  </a:lnTo>
                  <a:lnTo>
                    <a:pt x="44" y="387"/>
                  </a:lnTo>
                  <a:lnTo>
                    <a:pt x="51" y="415"/>
                  </a:lnTo>
                  <a:lnTo>
                    <a:pt x="60" y="442"/>
                  </a:lnTo>
                  <a:lnTo>
                    <a:pt x="72" y="468"/>
                  </a:lnTo>
                  <a:lnTo>
                    <a:pt x="87" y="492"/>
                  </a:lnTo>
                  <a:lnTo>
                    <a:pt x="105" y="513"/>
                  </a:lnTo>
                  <a:lnTo>
                    <a:pt x="124" y="535"/>
                  </a:lnTo>
                  <a:lnTo>
                    <a:pt x="144"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7" y="442"/>
                  </a:lnTo>
                  <a:lnTo>
                    <a:pt x="607" y="415"/>
                  </a:lnTo>
                  <a:lnTo>
                    <a:pt x="614" y="387"/>
                  </a:lnTo>
                  <a:lnTo>
                    <a:pt x="619" y="359"/>
                  </a:lnTo>
                  <a:lnTo>
                    <a:pt x="620" y="329"/>
                  </a:lnTo>
                  <a:lnTo>
                    <a:pt x="620" y="329"/>
                  </a:lnTo>
                  <a:lnTo>
                    <a:pt x="619" y="298"/>
                  </a:lnTo>
                  <a:lnTo>
                    <a:pt x="614" y="270"/>
                  </a:lnTo>
                  <a:lnTo>
                    <a:pt x="607" y="242"/>
                  </a:lnTo>
                  <a:lnTo>
                    <a:pt x="597" y="215"/>
                  </a:lnTo>
                  <a:lnTo>
                    <a:pt x="585" y="190"/>
                  </a:lnTo>
                  <a:lnTo>
                    <a:pt x="571" y="165"/>
                  </a:lnTo>
                  <a:lnTo>
                    <a:pt x="553" y="144"/>
                  </a:lnTo>
                  <a:lnTo>
                    <a:pt x="534" y="123"/>
                  </a:lnTo>
                  <a:lnTo>
                    <a:pt x="514" y="104"/>
                  </a:lnTo>
                  <a:lnTo>
                    <a:pt x="491" y="88"/>
                  </a:lnTo>
                  <a:lnTo>
                    <a:pt x="467" y="73"/>
                  </a:lnTo>
                  <a:lnTo>
                    <a:pt x="442" y="61"/>
                  </a:lnTo>
                  <a:lnTo>
                    <a:pt x="415" y="51"/>
                  </a:lnTo>
                  <a:lnTo>
                    <a:pt x="388" y="43"/>
                  </a:lnTo>
                  <a:lnTo>
                    <a:pt x="358" y="39"/>
                  </a:lnTo>
                  <a:lnTo>
                    <a:pt x="329" y="38"/>
                  </a:lnTo>
                  <a:lnTo>
                    <a:pt x="329" y="3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Open Sans"/>
                <a:ea typeface="Arial Unicode MS"/>
                <a:cs typeface="Arial"/>
              </a:endParaRPr>
            </a:p>
          </p:txBody>
        </p:sp>
      </p:grpSp>
      <p:grpSp>
        <p:nvGrpSpPr>
          <p:cNvPr id="204" name="myP_Run">
            <a:extLst>
              <a:ext uri="{FF2B5EF4-FFF2-40B4-BE49-F238E27FC236}">
                <a16:creationId xmlns:a16="http://schemas.microsoft.com/office/drawing/2014/main" id="{7CFB701A-1508-4EE6-AF19-71708EDE2003}"/>
              </a:ext>
            </a:extLst>
          </p:cNvPr>
          <p:cNvGrpSpPr>
            <a:grpSpLocks noChangeAspect="1"/>
          </p:cNvGrpSpPr>
          <p:nvPr/>
        </p:nvGrpSpPr>
        <p:grpSpPr>
          <a:xfrm>
            <a:off x="6958301" y="2110498"/>
            <a:ext cx="288000" cy="331013"/>
            <a:chOff x="6600825" y="5018088"/>
            <a:chExt cx="488951" cy="561975"/>
          </a:xfrm>
          <a:solidFill>
            <a:schemeClr val="accent5"/>
          </a:solidFill>
        </p:grpSpPr>
        <p:sp>
          <p:nvSpPr>
            <p:cNvPr id="205" name="Freeform 103">
              <a:extLst>
                <a:ext uri="{FF2B5EF4-FFF2-40B4-BE49-F238E27FC236}">
                  <a16:creationId xmlns:a16="http://schemas.microsoft.com/office/drawing/2014/main" id="{E986BE8F-9767-4E95-8DF5-2280D785FCE2}"/>
                </a:ext>
              </a:extLst>
            </p:cNvPr>
            <p:cNvSpPr>
              <a:spLocks noEditPoints="1"/>
            </p:cNvSpPr>
            <p:nvPr/>
          </p:nvSpPr>
          <p:spPr bwMode="auto">
            <a:xfrm>
              <a:off x="6891338" y="5018088"/>
              <a:ext cx="130175" cy="131763"/>
            </a:xfrm>
            <a:custGeom>
              <a:avLst/>
              <a:gdLst>
                <a:gd name="T0" fmla="*/ 32 w 64"/>
                <a:gd name="T1" fmla="*/ 65 h 65"/>
                <a:gd name="T2" fmla="*/ 64 w 64"/>
                <a:gd name="T3" fmla="*/ 33 h 65"/>
                <a:gd name="T4" fmla="*/ 32 w 64"/>
                <a:gd name="T5" fmla="*/ 0 h 65"/>
                <a:gd name="T6" fmla="*/ 0 w 64"/>
                <a:gd name="T7" fmla="*/ 33 h 65"/>
                <a:gd name="T8" fmla="*/ 32 w 64"/>
                <a:gd name="T9" fmla="*/ 65 h 65"/>
                <a:gd name="T10" fmla="*/ 32 w 64"/>
                <a:gd name="T11" fmla="*/ 12 h 65"/>
                <a:gd name="T12" fmla="*/ 52 w 64"/>
                <a:gd name="T13" fmla="*/ 33 h 65"/>
                <a:gd name="T14" fmla="*/ 32 w 64"/>
                <a:gd name="T15" fmla="*/ 53 h 65"/>
                <a:gd name="T16" fmla="*/ 12 w 64"/>
                <a:gd name="T17" fmla="*/ 33 h 65"/>
                <a:gd name="T18" fmla="*/ 32 w 64"/>
                <a:gd name="T19"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32" y="65"/>
                  </a:moveTo>
                  <a:cubicBezTo>
                    <a:pt x="50" y="65"/>
                    <a:pt x="64" y="51"/>
                    <a:pt x="64" y="33"/>
                  </a:cubicBezTo>
                  <a:cubicBezTo>
                    <a:pt x="64" y="15"/>
                    <a:pt x="50" y="0"/>
                    <a:pt x="32" y="0"/>
                  </a:cubicBezTo>
                  <a:cubicBezTo>
                    <a:pt x="14" y="0"/>
                    <a:pt x="0" y="15"/>
                    <a:pt x="0" y="33"/>
                  </a:cubicBezTo>
                  <a:cubicBezTo>
                    <a:pt x="0" y="51"/>
                    <a:pt x="14" y="65"/>
                    <a:pt x="32" y="65"/>
                  </a:cubicBezTo>
                  <a:close/>
                  <a:moveTo>
                    <a:pt x="32" y="12"/>
                  </a:moveTo>
                  <a:cubicBezTo>
                    <a:pt x="43" y="12"/>
                    <a:pt x="52" y="21"/>
                    <a:pt x="52" y="33"/>
                  </a:cubicBezTo>
                  <a:cubicBezTo>
                    <a:pt x="52" y="44"/>
                    <a:pt x="43" y="53"/>
                    <a:pt x="32" y="53"/>
                  </a:cubicBezTo>
                  <a:cubicBezTo>
                    <a:pt x="21" y="53"/>
                    <a:pt x="12" y="44"/>
                    <a:pt x="12" y="33"/>
                  </a:cubicBezTo>
                  <a:cubicBezTo>
                    <a:pt x="12" y="21"/>
                    <a:pt x="21"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6" name="Freeform 104">
              <a:extLst>
                <a:ext uri="{FF2B5EF4-FFF2-40B4-BE49-F238E27FC236}">
                  <a16:creationId xmlns:a16="http://schemas.microsoft.com/office/drawing/2014/main" id="{F8ABECCE-227F-4AF0-88F8-6F472C32F6D8}"/>
                </a:ext>
              </a:extLst>
            </p:cNvPr>
            <p:cNvSpPr>
              <a:spLocks/>
            </p:cNvSpPr>
            <p:nvPr/>
          </p:nvSpPr>
          <p:spPr bwMode="auto">
            <a:xfrm>
              <a:off x="6672263" y="5078413"/>
              <a:ext cx="417513" cy="501650"/>
            </a:xfrm>
            <a:custGeom>
              <a:avLst/>
              <a:gdLst>
                <a:gd name="T0" fmla="*/ 168 w 207"/>
                <a:gd name="T1" fmla="*/ 98 h 248"/>
                <a:gd name="T2" fmla="*/ 172 w 207"/>
                <a:gd name="T3" fmla="*/ 99 h 248"/>
                <a:gd name="T4" fmla="*/ 173 w 207"/>
                <a:gd name="T5" fmla="*/ 99 h 248"/>
                <a:gd name="T6" fmla="*/ 178 w 207"/>
                <a:gd name="T7" fmla="*/ 96 h 248"/>
                <a:gd name="T8" fmla="*/ 206 w 207"/>
                <a:gd name="T9" fmla="*/ 38 h 248"/>
                <a:gd name="T10" fmla="*/ 203 w 207"/>
                <a:gd name="T11" fmla="*/ 30 h 248"/>
                <a:gd name="T12" fmla="*/ 195 w 207"/>
                <a:gd name="T13" fmla="*/ 32 h 248"/>
                <a:gd name="T14" fmla="*/ 171 w 207"/>
                <a:gd name="T15" fmla="*/ 83 h 248"/>
                <a:gd name="T16" fmla="*/ 130 w 207"/>
                <a:gd name="T17" fmla="*/ 43 h 248"/>
                <a:gd name="T18" fmla="*/ 84 w 207"/>
                <a:gd name="T19" fmla="*/ 2 h 248"/>
                <a:gd name="T20" fmla="*/ 79 w 207"/>
                <a:gd name="T21" fmla="*/ 1 h 248"/>
                <a:gd name="T22" fmla="*/ 74 w 207"/>
                <a:gd name="T23" fmla="*/ 5 h 248"/>
                <a:gd name="T24" fmla="*/ 56 w 207"/>
                <a:gd name="T25" fmla="*/ 65 h 248"/>
                <a:gd name="T26" fmla="*/ 60 w 207"/>
                <a:gd name="T27" fmla="*/ 72 h 248"/>
                <a:gd name="T28" fmla="*/ 67 w 207"/>
                <a:gd name="T29" fmla="*/ 68 h 248"/>
                <a:gd name="T30" fmla="*/ 83 w 207"/>
                <a:gd name="T31" fmla="*/ 17 h 248"/>
                <a:gd name="T32" fmla="*/ 120 w 207"/>
                <a:gd name="T33" fmla="*/ 51 h 248"/>
                <a:gd name="T34" fmla="*/ 114 w 207"/>
                <a:gd name="T35" fmla="*/ 63 h 248"/>
                <a:gd name="T36" fmla="*/ 64 w 207"/>
                <a:gd name="T37" fmla="*/ 169 h 248"/>
                <a:gd name="T38" fmla="*/ 45 w 207"/>
                <a:gd name="T39" fmla="*/ 135 h 248"/>
                <a:gd name="T40" fmla="*/ 42 w 207"/>
                <a:gd name="T41" fmla="*/ 130 h 248"/>
                <a:gd name="T42" fmla="*/ 37 w 207"/>
                <a:gd name="T43" fmla="*/ 127 h 248"/>
                <a:gd name="T44" fmla="*/ 32 w 207"/>
                <a:gd name="T45" fmla="*/ 129 h 248"/>
                <a:gd name="T46" fmla="*/ 2 w 207"/>
                <a:gd name="T47" fmla="*/ 170 h 248"/>
                <a:gd name="T48" fmla="*/ 4 w 207"/>
                <a:gd name="T49" fmla="*/ 179 h 248"/>
                <a:gd name="T50" fmla="*/ 12 w 207"/>
                <a:gd name="T51" fmla="*/ 177 h 248"/>
                <a:gd name="T52" fmla="*/ 36 w 207"/>
                <a:gd name="T53" fmla="*/ 144 h 248"/>
                <a:gd name="T54" fmla="*/ 36 w 207"/>
                <a:gd name="T55" fmla="*/ 144 h 248"/>
                <a:gd name="T56" fmla="*/ 36 w 207"/>
                <a:gd name="T57" fmla="*/ 144 h 248"/>
                <a:gd name="T58" fmla="*/ 59 w 207"/>
                <a:gd name="T59" fmla="*/ 185 h 248"/>
                <a:gd name="T60" fmla="*/ 64 w 207"/>
                <a:gd name="T61" fmla="*/ 188 h 248"/>
                <a:gd name="T62" fmla="*/ 65 w 207"/>
                <a:gd name="T63" fmla="*/ 188 h 248"/>
                <a:gd name="T64" fmla="*/ 70 w 207"/>
                <a:gd name="T65" fmla="*/ 185 h 248"/>
                <a:gd name="T66" fmla="*/ 96 w 207"/>
                <a:gd name="T67" fmla="*/ 129 h 248"/>
                <a:gd name="T68" fmla="*/ 173 w 207"/>
                <a:gd name="T69" fmla="*/ 246 h 248"/>
                <a:gd name="T70" fmla="*/ 178 w 207"/>
                <a:gd name="T71" fmla="*/ 248 h 248"/>
                <a:gd name="T72" fmla="*/ 179 w 207"/>
                <a:gd name="T73" fmla="*/ 248 h 248"/>
                <a:gd name="T74" fmla="*/ 184 w 207"/>
                <a:gd name="T75" fmla="*/ 244 h 248"/>
                <a:gd name="T76" fmla="*/ 194 w 207"/>
                <a:gd name="T77" fmla="*/ 198 h 248"/>
                <a:gd name="T78" fmla="*/ 190 w 207"/>
                <a:gd name="T79" fmla="*/ 190 h 248"/>
                <a:gd name="T80" fmla="*/ 184 w 207"/>
                <a:gd name="T81" fmla="*/ 192 h 248"/>
                <a:gd name="T82" fmla="*/ 183 w 207"/>
                <a:gd name="T83" fmla="*/ 195 h 248"/>
                <a:gd name="T84" fmla="*/ 175 w 207"/>
                <a:gd name="T85" fmla="*/ 227 h 248"/>
                <a:gd name="T86" fmla="*/ 114 w 207"/>
                <a:gd name="T87" fmla="*/ 135 h 248"/>
                <a:gd name="T88" fmla="*/ 103 w 207"/>
                <a:gd name="T89" fmla="*/ 118 h 248"/>
                <a:gd name="T90" fmla="*/ 102 w 207"/>
                <a:gd name="T91" fmla="*/ 117 h 248"/>
                <a:gd name="T92" fmla="*/ 129 w 207"/>
                <a:gd name="T93" fmla="*/ 59 h 248"/>
                <a:gd name="T94" fmla="*/ 168 w 207"/>
                <a:gd name="T95" fmla="*/ 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 h="248">
                  <a:moveTo>
                    <a:pt x="168" y="98"/>
                  </a:moveTo>
                  <a:cubicBezTo>
                    <a:pt x="169" y="99"/>
                    <a:pt x="171" y="99"/>
                    <a:pt x="172" y="99"/>
                  </a:cubicBezTo>
                  <a:cubicBezTo>
                    <a:pt x="173" y="99"/>
                    <a:pt x="173" y="99"/>
                    <a:pt x="173" y="99"/>
                  </a:cubicBezTo>
                  <a:cubicBezTo>
                    <a:pt x="175" y="99"/>
                    <a:pt x="177" y="98"/>
                    <a:pt x="178" y="96"/>
                  </a:cubicBezTo>
                  <a:cubicBezTo>
                    <a:pt x="206" y="38"/>
                    <a:pt x="206" y="38"/>
                    <a:pt x="206" y="38"/>
                  </a:cubicBezTo>
                  <a:cubicBezTo>
                    <a:pt x="207" y="35"/>
                    <a:pt x="206" y="31"/>
                    <a:pt x="203" y="30"/>
                  </a:cubicBezTo>
                  <a:cubicBezTo>
                    <a:pt x="200" y="28"/>
                    <a:pt x="196" y="29"/>
                    <a:pt x="195" y="32"/>
                  </a:cubicBezTo>
                  <a:cubicBezTo>
                    <a:pt x="171" y="83"/>
                    <a:pt x="171" y="83"/>
                    <a:pt x="171" y="83"/>
                  </a:cubicBezTo>
                  <a:cubicBezTo>
                    <a:pt x="130" y="43"/>
                    <a:pt x="130" y="43"/>
                    <a:pt x="130" y="43"/>
                  </a:cubicBezTo>
                  <a:cubicBezTo>
                    <a:pt x="84" y="2"/>
                    <a:pt x="84" y="2"/>
                    <a:pt x="84" y="2"/>
                  </a:cubicBezTo>
                  <a:cubicBezTo>
                    <a:pt x="83" y="1"/>
                    <a:pt x="80" y="0"/>
                    <a:pt x="79" y="1"/>
                  </a:cubicBezTo>
                  <a:cubicBezTo>
                    <a:pt x="77" y="1"/>
                    <a:pt x="75" y="3"/>
                    <a:pt x="74" y="5"/>
                  </a:cubicBezTo>
                  <a:cubicBezTo>
                    <a:pt x="56" y="65"/>
                    <a:pt x="56" y="65"/>
                    <a:pt x="56" y="65"/>
                  </a:cubicBezTo>
                  <a:cubicBezTo>
                    <a:pt x="55" y="68"/>
                    <a:pt x="57" y="71"/>
                    <a:pt x="60" y="72"/>
                  </a:cubicBezTo>
                  <a:cubicBezTo>
                    <a:pt x="63" y="73"/>
                    <a:pt x="66" y="72"/>
                    <a:pt x="67" y="68"/>
                  </a:cubicBezTo>
                  <a:cubicBezTo>
                    <a:pt x="83" y="17"/>
                    <a:pt x="83" y="17"/>
                    <a:pt x="83" y="17"/>
                  </a:cubicBezTo>
                  <a:cubicBezTo>
                    <a:pt x="120" y="51"/>
                    <a:pt x="120" y="51"/>
                    <a:pt x="120" y="51"/>
                  </a:cubicBezTo>
                  <a:cubicBezTo>
                    <a:pt x="114" y="63"/>
                    <a:pt x="114" y="63"/>
                    <a:pt x="114" y="63"/>
                  </a:cubicBezTo>
                  <a:cubicBezTo>
                    <a:pt x="64" y="169"/>
                    <a:pt x="64" y="169"/>
                    <a:pt x="64" y="169"/>
                  </a:cubicBezTo>
                  <a:cubicBezTo>
                    <a:pt x="45" y="135"/>
                    <a:pt x="45" y="135"/>
                    <a:pt x="45" y="135"/>
                  </a:cubicBezTo>
                  <a:cubicBezTo>
                    <a:pt x="42" y="130"/>
                    <a:pt x="42" y="130"/>
                    <a:pt x="42" y="130"/>
                  </a:cubicBezTo>
                  <a:cubicBezTo>
                    <a:pt x="41" y="128"/>
                    <a:pt x="39" y="127"/>
                    <a:pt x="37" y="127"/>
                  </a:cubicBezTo>
                  <a:cubicBezTo>
                    <a:pt x="35" y="127"/>
                    <a:pt x="33" y="128"/>
                    <a:pt x="32" y="129"/>
                  </a:cubicBezTo>
                  <a:cubicBezTo>
                    <a:pt x="2" y="170"/>
                    <a:pt x="2" y="170"/>
                    <a:pt x="2" y="170"/>
                  </a:cubicBezTo>
                  <a:cubicBezTo>
                    <a:pt x="0" y="173"/>
                    <a:pt x="1" y="177"/>
                    <a:pt x="4" y="179"/>
                  </a:cubicBezTo>
                  <a:cubicBezTo>
                    <a:pt x="6" y="181"/>
                    <a:pt x="10" y="180"/>
                    <a:pt x="12" y="177"/>
                  </a:cubicBezTo>
                  <a:cubicBezTo>
                    <a:pt x="36" y="144"/>
                    <a:pt x="36" y="144"/>
                    <a:pt x="36" y="144"/>
                  </a:cubicBezTo>
                  <a:cubicBezTo>
                    <a:pt x="36" y="144"/>
                    <a:pt x="36" y="144"/>
                    <a:pt x="36" y="144"/>
                  </a:cubicBezTo>
                  <a:cubicBezTo>
                    <a:pt x="36" y="144"/>
                    <a:pt x="36" y="144"/>
                    <a:pt x="36" y="144"/>
                  </a:cubicBezTo>
                  <a:cubicBezTo>
                    <a:pt x="59" y="185"/>
                    <a:pt x="59" y="185"/>
                    <a:pt x="59" y="185"/>
                  </a:cubicBezTo>
                  <a:cubicBezTo>
                    <a:pt x="60" y="187"/>
                    <a:pt x="62" y="188"/>
                    <a:pt x="64" y="188"/>
                  </a:cubicBezTo>
                  <a:cubicBezTo>
                    <a:pt x="65" y="188"/>
                    <a:pt x="65" y="188"/>
                    <a:pt x="65" y="188"/>
                  </a:cubicBezTo>
                  <a:cubicBezTo>
                    <a:pt x="67" y="188"/>
                    <a:pt x="69" y="187"/>
                    <a:pt x="70" y="185"/>
                  </a:cubicBezTo>
                  <a:cubicBezTo>
                    <a:pt x="96" y="129"/>
                    <a:pt x="96" y="129"/>
                    <a:pt x="96" y="129"/>
                  </a:cubicBezTo>
                  <a:cubicBezTo>
                    <a:pt x="173" y="246"/>
                    <a:pt x="173" y="246"/>
                    <a:pt x="173" y="246"/>
                  </a:cubicBezTo>
                  <a:cubicBezTo>
                    <a:pt x="174" y="247"/>
                    <a:pt x="176" y="248"/>
                    <a:pt x="178" y="248"/>
                  </a:cubicBezTo>
                  <a:cubicBezTo>
                    <a:pt x="178" y="248"/>
                    <a:pt x="179" y="248"/>
                    <a:pt x="179" y="248"/>
                  </a:cubicBezTo>
                  <a:cubicBezTo>
                    <a:pt x="181" y="248"/>
                    <a:pt x="183" y="246"/>
                    <a:pt x="184" y="244"/>
                  </a:cubicBezTo>
                  <a:cubicBezTo>
                    <a:pt x="194" y="198"/>
                    <a:pt x="194" y="198"/>
                    <a:pt x="194" y="198"/>
                  </a:cubicBezTo>
                  <a:cubicBezTo>
                    <a:pt x="195" y="194"/>
                    <a:pt x="193" y="191"/>
                    <a:pt x="190" y="190"/>
                  </a:cubicBezTo>
                  <a:cubicBezTo>
                    <a:pt x="187" y="190"/>
                    <a:pt x="185" y="191"/>
                    <a:pt x="184" y="192"/>
                  </a:cubicBezTo>
                  <a:cubicBezTo>
                    <a:pt x="183" y="193"/>
                    <a:pt x="183" y="194"/>
                    <a:pt x="183" y="195"/>
                  </a:cubicBezTo>
                  <a:cubicBezTo>
                    <a:pt x="175" y="227"/>
                    <a:pt x="175" y="227"/>
                    <a:pt x="175" y="227"/>
                  </a:cubicBezTo>
                  <a:cubicBezTo>
                    <a:pt x="114" y="135"/>
                    <a:pt x="114" y="135"/>
                    <a:pt x="114" y="135"/>
                  </a:cubicBezTo>
                  <a:cubicBezTo>
                    <a:pt x="103" y="118"/>
                    <a:pt x="103" y="118"/>
                    <a:pt x="103" y="118"/>
                  </a:cubicBezTo>
                  <a:cubicBezTo>
                    <a:pt x="103" y="118"/>
                    <a:pt x="103" y="117"/>
                    <a:pt x="102" y="117"/>
                  </a:cubicBezTo>
                  <a:cubicBezTo>
                    <a:pt x="129" y="59"/>
                    <a:pt x="129" y="59"/>
                    <a:pt x="129" y="59"/>
                  </a:cubicBezTo>
                  <a:lnTo>
                    <a:pt x="168"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7" name="Freeform 105">
              <a:extLst>
                <a:ext uri="{FF2B5EF4-FFF2-40B4-BE49-F238E27FC236}">
                  <a16:creationId xmlns:a16="http://schemas.microsoft.com/office/drawing/2014/main" id="{8FEEE6F7-E144-4DC7-9A5B-7837F0A80B76}"/>
                </a:ext>
              </a:extLst>
            </p:cNvPr>
            <p:cNvSpPr>
              <a:spLocks/>
            </p:cNvSpPr>
            <p:nvPr/>
          </p:nvSpPr>
          <p:spPr bwMode="auto">
            <a:xfrm>
              <a:off x="6691313" y="5246688"/>
              <a:ext cx="153988" cy="23813"/>
            </a:xfrm>
            <a:custGeom>
              <a:avLst/>
              <a:gdLst>
                <a:gd name="T0" fmla="*/ 76 w 76"/>
                <a:gd name="T1" fmla="*/ 6 h 12"/>
                <a:gd name="T2" fmla="*/ 70 w 76"/>
                <a:gd name="T3" fmla="*/ 0 h 12"/>
                <a:gd name="T4" fmla="*/ 6 w 76"/>
                <a:gd name="T5" fmla="*/ 0 h 12"/>
                <a:gd name="T6" fmla="*/ 0 w 76"/>
                <a:gd name="T7" fmla="*/ 6 h 12"/>
                <a:gd name="T8" fmla="*/ 6 w 76"/>
                <a:gd name="T9" fmla="*/ 12 h 12"/>
                <a:gd name="T10" fmla="*/ 70 w 76"/>
                <a:gd name="T11" fmla="*/ 12 h 12"/>
                <a:gd name="T12" fmla="*/ 76 w 7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76" h="12">
                  <a:moveTo>
                    <a:pt x="76" y="6"/>
                  </a:moveTo>
                  <a:cubicBezTo>
                    <a:pt x="76" y="2"/>
                    <a:pt x="73" y="0"/>
                    <a:pt x="70" y="0"/>
                  </a:cubicBezTo>
                  <a:cubicBezTo>
                    <a:pt x="6" y="0"/>
                    <a:pt x="6" y="0"/>
                    <a:pt x="6" y="0"/>
                  </a:cubicBezTo>
                  <a:cubicBezTo>
                    <a:pt x="3" y="0"/>
                    <a:pt x="0" y="2"/>
                    <a:pt x="0" y="6"/>
                  </a:cubicBezTo>
                  <a:cubicBezTo>
                    <a:pt x="0" y="9"/>
                    <a:pt x="3" y="12"/>
                    <a:pt x="6" y="12"/>
                  </a:cubicBezTo>
                  <a:cubicBezTo>
                    <a:pt x="70" y="12"/>
                    <a:pt x="70" y="12"/>
                    <a:pt x="70" y="12"/>
                  </a:cubicBezTo>
                  <a:cubicBezTo>
                    <a:pt x="73" y="12"/>
                    <a:pt x="76" y="9"/>
                    <a:pt x="7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8" name="Freeform 106">
              <a:extLst>
                <a:ext uri="{FF2B5EF4-FFF2-40B4-BE49-F238E27FC236}">
                  <a16:creationId xmlns:a16="http://schemas.microsoft.com/office/drawing/2014/main" id="{FC820903-F2F2-4D74-8EDF-EE60CD1EE4A3}"/>
                </a:ext>
              </a:extLst>
            </p:cNvPr>
            <p:cNvSpPr>
              <a:spLocks/>
            </p:cNvSpPr>
            <p:nvPr/>
          </p:nvSpPr>
          <p:spPr bwMode="auto">
            <a:xfrm>
              <a:off x="6600825" y="5292725"/>
              <a:ext cx="217488" cy="23813"/>
            </a:xfrm>
            <a:custGeom>
              <a:avLst/>
              <a:gdLst>
                <a:gd name="T0" fmla="*/ 6 w 108"/>
                <a:gd name="T1" fmla="*/ 0 h 12"/>
                <a:gd name="T2" fmla="*/ 0 w 108"/>
                <a:gd name="T3" fmla="*/ 6 h 12"/>
                <a:gd name="T4" fmla="*/ 6 w 108"/>
                <a:gd name="T5" fmla="*/ 12 h 12"/>
                <a:gd name="T6" fmla="*/ 96 w 108"/>
                <a:gd name="T7" fmla="*/ 12 h 12"/>
                <a:gd name="T8" fmla="*/ 102 w 108"/>
                <a:gd name="T9" fmla="*/ 12 h 12"/>
                <a:gd name="T10" fmla="*/ 108 w 108"/>
                <a:gd name="T11" fmla="*/ 6 h 12"/>
                <a:gd name="T12" fmla="*/ 106 w 108"/>
                <a:gd name="T13" fmla="*/ 2 h 12"/>
                <a:gd name="T14" fmla="*/ 102 w 108"/>
                <a:gd name="T15" fmla="*/ 0 h 12"/>
                <a:gd name="T16" fmla="*/ 6 w 10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6" y="0"/>
                  </a:moveTo>
                  <a:cubicBezTo>
                    <a:pt x="2" y="0"/>
                    <a:pt x="0" y="3"/>
                    <a:pt x="0" y="6"/>
                  </a:cubicBezTo>
                  <a:cubicBezTo>
                    <a:pt x="0" y="10"/>
                    <a:pt x="2" y="12"/>
                    <a:pt x="6" y="12"/>
                  </a:cubicBezTo>
                  <a:cubicBezTo>
                    <a:pt x="96" y="12"/>
                    <a:pt x="96" y="12"/>
                    <a:pt x="96" y="12"/>
                  </a:cubicBezTo>
                  <a:cubicBezTo>
                    <a:pt x="102" y="12"/>
                    <a:pt x="102" y="12"/>
                    <a:pt x="102" y="12"/>
                  </a:cubicBezTo>
                  <a:cubicBezTo>
                    <a:pt x="105" y="12"/>
                    <a:pt x="108" y="10"/>
                    <a:pt x="108" y="6"/>
                  </a:cubicBezTo>
                  <a:cubicBezTo>
                    <a:pt x="108" y="5"/>
                    <a:pt x="107" y="3"/>
                    <a:pt x="106" y="2"/>
                  </a:cubicBezTo>
                  <a:cubicBezTo>
                    <a:pt x="105" y="1"/>
                    <a:pt x="104" y="0"/>
                    <a:pt x="102"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9" name="Freeform 107">
              <a:extLst>
                <a:ext uri="{FF2B5EF4-FFF2-40B4-BE49-F238E27FC236}">
                  <a16:creationId xmlns:a16="http://schemas.microsoft.com/office/drawing/2014/main" id="{6547F592-AB59-4CC8-B8C6-92840C7DDBBC}"/>
                </a:ext>
              </a:extLst>
            </p:cNvPr>
            <p:cNvSpPr>
              <a:spLocks/>
            </p:cNvSpPr>
            <p:nvPr/>
          </p:nvSpPr>
          <p:spPr bwMode="auto">
            <a:xfrm>
              <a:off x="6673850" y="5167313"/>
              <a:ext cx="106363" cy="25400"/>
            </a:xfrm>
            <a:custGeom>
              <a:avLst/>
              <a:gdLst>
                <a:gd name="T0" fmla="*/ 6 w 53"/>
                <a:gd name="T1" fmla="*/ 12 h 12"/>
                <a:gd name="T2" fmla="*/ 47 w 53"/>
                <a:gd name="T3" fmla="*/ 12 h 12"/>
                <a:gd name="T4" fmla="*/ 53 w 53"/>
                <a:gd name="T5" fmla="*/ 6 h 12"/>
                <a:gd name="T6" fmla="*/ 47 w 53"/>
                <a:gd name="T7" fmla="*/ 0 h 12"/>
                <a:gd name="T8" fmla="*/ 6 w 53"/>
                <a:gd name="T9" fmla="*/ 0 h 12"/>
                <a:gd name="T10" fmla="*/ 0 w 53"/>
                <a:gd name="T11" fmla="*/ 6 h 12"/>
                <a:gd name="T12" fmla="*/ 6 w 5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3" h="12">
                  <a:moveTo>
                    <a:pt x="6" y="12"/>
                  </a:moveTo>
                  <a:cubicBezTo>
                    <a:pt x="47" y="12"/>
                    <a:pt x="47" y="12"/>
                    <a:pt x="47" y="12"/>
                  </a:cubicBezTo>
                  <a:cubicBezTo>
                    <a:pt x="50" y="12"/>
                    <a:pt x="53" y="9"/>
                    <a:pt x="53" y="6"/>
                  </a:cubicBezTo>
                  <a:cubicBezTo>
                    <a:pt x="53" y="3"/>
                    <a:pt x="50" y="0"/>
                    <a:pt x="47" y="0"/>
                  </a:cubicBezTo>
                  <a:cubicBezTo>
                    <a:pt x="6" y="0"/>
                    <a:pt x="6" y="0"/>
                    <a:pt x="6" y="0"/>
                  </a:cubicBezTo>
                  <a:cubicBezTo>
                    <a:pt x="3" y="0"/>
                    <a:pt x="0" y="3"/>
                    <a:pt x="0" y="6"/>
                  </a:cubicBezTo>
                  <a:cubicBezTo>
                    <a:pt x="0" y="9"/>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210" name="myP_Atom">
            <a:extLst>
              <a:ext uri="{FF2B5EF4-FFF2-40B4-BE49-F238E27FC236}">
                <a16:creationId xmlns:a16="http://schemas.microsoft.com/office/drawing/2014/main" id="{DBCABE14-2F3A-430D-91F0-EDE4244BC1D1}"/>
              </a:ext>
            </a:extLst>
          </p:cNvPr>
          <p:cNvGrpSpPr/>
          <p:nvPr/>
        </p:nvGrpSpPr>
        <p:grpSpPr>
          <a:xfrm>
            <a:off x="7539576" y="3388296"/>
            <a:ext cx="415986" cy="407004"/>
            <a:chOff x="5819775" y="4565650"/>
            <a:chExt cx="1176338" cy="1150938"/>
          </a:xfrm>
          <a:solidFill>
            <a:schemeClr val="accent5"/>
          </a:solidFill>
        </p:grpSpPr>
        <p:sp>
          <p:nvSpPr>
            <p:cNvPr id="211" name="Freeform 81">
              <a:extLst>
                <a:ext uri="{FF2B5EF4-FFF2-40B4-BE49-F238E27FC236}">
                  <a16:creationId xmlns:a16="http://schemas.microsoft.com/office/drawing/2014/main" id="{F390B347-FA7B-4298-A63E-CA73C22BDBF3}"/>
                </a:ext>
              </a:extLst>
            </p:cNvPr>
            <p:cNvSpPr>
              <a:spLocks noEditPoints="1"/>
            </p:cNvSpPr>
            <p:nvPr/>
          </p:nvSpPr>
          <p:spPr bwMode="auto">
            <a:xfrm>
              <a:off x="6027738" y="4705350"/>
              <a:ext cx="728663" cy="890588"/>
            </a:xfrm>
            <a:custGeom>
              <a:avLst/>
              <a:gdLst>
                <a:gd name="T0" fmla="*/ 84 w 344"/>
                <a:gd name="T1" fmla="*/ 209 h 418"/>
                <a:gd name="T2" fmla="*/ 47 w 344"/>
                <a:gd name="T3" fmla="*/ 365 h 418"/>
                <a:gd name="T4" fmla="*/ 119 w 344"/>
                <a:gd name="T5" fmla="*/ 336 h 418"/>
                <a:gd name="T6" fmla="*/ 225 w 344"/>
                <a:gd name="T7" fmla="*/ 336 h 418"/>
                <a:gd name="T8" fmla="*/ 297 w 344"/>
                <a:gd name="T9" fmla="*/ 365 h 418"/>
                <a:gd name="T10" fmla="*/ 308 w 344"/>
                <a:gd name="T11" fmla="*/ 276 h 418"/>
                <a:gd name="T12" fmla="*/ 320 w 344"/>
                <a:gd name="T13" fmla="*/ 61 h 418"/>
                <a:gd name="T14" fmla="*/ 172 w 344"/>
                <a:gd name="T15" fmla="*/ 0 h 418"/>
                <a:gd name="T16" fmla="*/ 24 w 344"/>
                <a:gd name="T17" fmla="*/ 61 h 418"/>
                <a:gd name="T18" fmla="*/ 47 w 344"/>
                <a:gd name="T19" fmla="*/ 72 h 418"/>
                <a:gd name="T20" fmla="*/ 107 w 344"/>
                <a:gd name="T21" fmla="*/ 182 h 418"/>
                <a:gd name="T22" fmla="*/ 38 w 344"/>
                <a:gd name="T23" fmla="*/ 75 h 418"/>
                <a:gd name="T24" fmla="*/ 187 w 344"/>
                <a:gd name="T25" fmla="*/ 284 h 418"/>
                <a:gd name="T26" fmla="*/ 211 w 344"/>
                <a:gd name="T27" fmla="*/ 302 h 418"/>
                <a:gd name="T28" fmla="*/ 187 w 344"/>
                <a:gd name="T29" fmla="*/ 134 h 418"/>
                <a:gd name="T30" fmla="*/ 216 w 344"/>
                <a:gd name="T31" fmla="*/ 160 h 418"/>
                <a:gd name="T32" fmla="*/ 217 w 344"/>
                <a:gd name="T33" fmla="*/ 190 h 418"/>
                <a:gd name="T34" fmla="*/ 217 w 344"/>
                <a:gd name="T35" fmla="*/ 228 h 418"/>
                <a:gd name="T36" fmla="*/ 172 w 344"/>
                <a:gd name="T37" fmla="*/ 271 h 418"/>
                <a:gd name="T38" fmla="*/ 127 w 344"/>
                <a:gd name="T39" fmla="*/ 228 h 418"/>
                <a:gd name="T40" fmla="*/ 127 w 344"/>
                <a:gd name="T41" fmla="*/ 190 h 418"/>
                <a:gd name="T42" fmla="*/ 172 w 344"/>
                <a:gd name="T43" fmla="*/ 147 h 418"/>
                <a:gd name="T44" fmla="*/ 129 w 344"/>
                <a:gd name="T45" fmla="*/ 258 h 418"/>
                <a:gd name="T46" fmla="*/ 133 w 344"/>
                <a:gd name="T47" fmla="*/ 302 h 418"/>
                <a:gd name="T48" fmla="*/ 129 w 344"/>
                <a:gd name="T49" fmla="*/ 160 h 418"/>
                <a:gd name="T50" fmla="*/ 157 w 344"/>
                <a:gd name="T51" fmla="*/ 134 h 418"/>
                <a:gd name="T52" fmla="*/ 95 w 344"/>
                <a:gd name="T53" fmla="*/ 327 h 418"/>
                <a:gd name="T54" fmla="*/ 97 w 344"/>
                <a:gd name="T55" fmla="*/ 224 h 418"/>
                <a:gd name="T56" fmla="*/ 115 w 344"/>
                <a:gd name="T57" fmla="*/ 315 h 418"/>
                <a:gd name="T58" fmla="*/ 172 w 344"/>
                <a:gd name="T59" fmla="*/ 398 h 418"/>
                <a:gd name="T60" fmla="*/ 172 w 344"/>
                <a:gd name="T61" fmla="*/ 297 h 418"/>
                <a:gd name="T62" fmla="*/ 172 w 344"/>
                <a:gd name="T63" fmla="*/ 398 h 418"/>
                <a:gd name="T64" fmla="*/ 306 w 344"/>
                <a:gd name="T65" fmla="*/ 343 h 418"/>
                <a:gd name="T66" fmla="*/ 229 w 344"/>
                <a:gd name="T67" fmla="*/ 315 h 418"/>
                <a:gd name="T68" fmla="*/ 247 w 344"/>
                <a:gd name="T69" fmla="*/ 224 h 418"/>
                <a:gd name="T70" fmla="*/ 297 w 344"/>
                <a:gd name="T71" fmla="*/ 72 h 418"/>
                <a:gd name="T72" fmla="*/ 247 w 344"/>
                <a:gd name="T73" fmla="*/ 194 h 418"/>
                <a:gd name="T74" fmla="*/ 229 w 344"/>
                <a:gd name="T75" fmla="*/ 103 h 418"/>
                <a:gd name="T76" fmla="*/ 172 w 344"/>
                <a:gd name="T77" fmla="*/ 20 h 418"/>
                <a:gd name="T78" fmla="*/ 172 w 344"/>
                <a:gd name="T79" fmla="*/ 121 h 418"/>
                <a:gd name="T80" fmla="*/ 172 w 344"/>
                <a:gd name="T81" fmla="*/ 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418">
                  <a:moveTo>
                    <a:pt x="24" y="61"/>
                  </a:moveTo>
                  <a:cubicBezTo>
                    <a:pt x="0" y="85"/>
                    <a:pt x="32" y="147"/>
                    <a:pt x="84" y="209"/>
                  </a:cubicBezTo>
                  <a:cubicBezTo>
                    <a:pt x="32" y="270"/>
                    <a:pt x="0" y="333"/>
                    <a:pt x="24" y="357"/>
                  </a:cubicBezTo>
                  <a:cubicBezTo>
                    <a:pt x="30" y="362"/>
                    <a:pt x="37" y="365"/>
                    <a:pt x="47" y="365"/>
                  </a:cubicBezTo>
                  <a:cubicBezTo>
                    <a:pt x="62" y="365"/>
                    <a:pt x="81" y="358"/>
                    <a:pt x="105" y="345"/>
                  </a:cubicBezTo>
                  <a:cubicBezTo>
                    <a:pt x="110" y="342"/>
                    <a:pt x="115" y="339"/>
                    <a:pt x="119" y="336"/>
                  </a:cubicBezTo>
                  <a:cubicBezTo>
                    <a:pt x="130" y="384"/>
                    <a:pt x="148" y="418"/>
                    <a:pt x="172" y="418"/>
                  </a:cubicBezTo>
                  <a:cubicBezTo>
                    <a:pt x="196" y="418"/>
                    <a:pt x="214" y="384"/>
                    <a:pt x="225" y="336"/>
                  </a:cubicBezTo>
                  <a:cubicBezTo>
                    <a:pt x="230" y="339"/>
                    <a:pt x="234" y="342"/>
                    <a:pt x="239" y="345"/>
                  </a:cubicBezTo>
                  <a:cubicBezTo>
                    <a:pt x="263" y="358"/>
                    <a:pt x="283" y="365"/>
                    <a:pt x="297" y="365"/>
                  </a:cubicBezTo>
                  <a:cubicBezTo>
                    <a:pt x="307" y="365"/>
                    <a:pt x="314" y="362"/>
                    <a:pt x="320" y="357"/>
                  </a:cubicBezTo>
                  <a:cubicBezTo>
                    <a:pt x="334" y="343"/>
                    <a:pt x="330" y="315"/>
                    <a:pt x="308" y="276"/>
                  </a:cubicBezTo>
                  <a:cubicBezTo>
                    <a:pt x="296" y="255"/>
                    <a:pt x="280" y="232"/>
                    <a:pt x="260" y="209"/>
                  </a:cubicBezTo>
                  <a:cubicBezTo>
                    <a:pt x="312" y="147"/>
                    <a:pt x="344" y="85"/>
                    <a:pt x="320" y="61"/>
                  </a:cubicBezTo>
                  <a:cubicBezTo>
                    <a:pt x="303" y="44"/>
                    <a:pt x="266" y="55"/>
                    <a:pt x="225" y="82"/>
                  </a:cubicBezTo>
                  <a:cubicBezTo>
                    <a:pt x="214" y="34"/>
                    <a:pt x="196" y="0"/>
                    <a:pt x="172" y="0"/>
                  </a:cubicBezTo>
                  <a:cubicBezTo>
                    <a:pt x="148" y="0"/>
                    <a:pt x="130" y="34"/>
                    <a:pt x="119" y="82"/>
                  </a:cubicBezTo>
                  <a:cubicBezTo>
                    <a:pt x="78" y="55"/>
                    <a:pt x="41" y="44"/>
                    <a:pt x="24" y="61"/>
                  </a:cubicBezTo>
                  <a:close/>
                  <a:moveTo>
                    <a:pt x="38" y="75"/>
                  </a:moveTo>
                  <a:cubicBezTo>
                    <a:pt x="40" y="73"/>
                    <a:pt x="43" y="72"/>
                    <a:pt x="47" y="72"/>
                  </a:cubicBezTo>
                  <a:cubicBezTo>
                    <a:pt x="60" y="72"/>
                    <a:pt x="85" y="83"/>
                    <a:pt x="115" y="103"/>
                  </a:cubicBezTo>
                  <a:cubicBezTo>
                    <a:pt x="111" y="127"/>
                    <a:pt x="108" y="155"/>
                    <a:pt x="107" y="182"/>
                  </a:cubicBezTo>
                  <a:cubicBezTo>
                    <a:pt x="104" y="186"/>
                    <a:pt x="100" y="190"/>
                    <a:pt x="97" y="194"/>
                  </a:cubicBezTo>
                  <a:cubicBezTo>
                    <a:pt x="47" y="133"/>
                    <a:pt x="28" y="86"/>
                    <a:pt x="38" y="75"/>
                  </a:cubicBezTo>
                  <a:close/>
                  <a:moveTo>
                    <a:pt x="211" y="302"/>
                  </a:moveTo>
                  <a:cubicBezTo>
                    <a:pt x="203" y="297"/>
                    <a:pt x="195" y="290"/>
                    <a:pt x="187" y="284"/>
                  </a:cubicBezTo>
                  <a:cubicBezTo>
                    <a:pt x="197" y="276"/>
                    <a:pt x="206" y="267"/>
                    <a:pt x="216" y="258"/>
                  </a:cubicBezTo>
                  <a:cubicBezTo>
                    <a:pt x="214" y="274"/>
                    <a:pt x="213" y="289"/>
                    <a:pt x="211" y="302"/>
                  </a:cubicBezTo>
                  <a:close/>
                  <a:moveTo>
                    <a:pt x="216" y="160"/>
                  </a:moveTo>
                  <a:cubicBezTo>
                    <a:pt x="206" y="151"/>
                    <a:pt x="197" y="142"/>
                    <a:pt x="187" y="134"/>
                  </a:cubicBezTo>
                  <a:cubicBezTo>
                    <a:pt x="195" y="127"/>
                    <a:pt x="203" y="121"/>
                    <a:pt x="211" y="116"/>
                  </a:cubicBezTo>
                  <a:cubicBezTo>
                    <a:pt x="213" y="129"/>
                    <a:pt x="214" y="144"/>
                    <a:pt x="216" y="160"/>
                  </a:cubicBezTo>
                  <a:close/>
                  <a:moveTo>
                    <a:pt x="204" y="177"/>
                  </a:moveTo>
                  <a:cubicBezTo>
                    <a:pt x="208" y="181"/>
                    <a:pt x="213" y="186"/>
                    <a:pt x="217" y="190"/>
                  </a:cubicBezTo>
                  <a:cubicBezTo>
                    <a:pt x="217" y="196"/>
                    <a:pt x="217" y="203"/>
                    <a:pt x="217" y="209"/>
                  </a:cubicBezTo>
                  <a:cubicBezTo>
                    <a:pt x="217" y="215"/>
                    <a:pt x="217" y="221"/>
                    <a:pt x="217" y="228"/>
                  </a:cubicBezTo>
                  <a:cubicBezTo>
                    <a:pt x="213" y="232"/>
                    <a:pt x="208" y="236"/>
                    <a:pt x="204" y="241"/>
                  </a:cubicBezTo>
                  <a:cubicBezTo>
                    <a:pt x="193" y="251"/>
                    <a:pt x="183" y="261"/>
                    <a:pt x="172" y="271"/>
                  </a:cubicBezTo>
                  <a:cubicBezTo>
                    <a:pt x="161" y="261"/>
                    <a:pt x="151" y="251"/>
                    <a:pt x="140" y="241"/>
                  </a:cubicBezTo>
                  <a:cubicBezTo>
                    <a:pt x="136" y="236"/>
                    <a:pt x="131" y="232"/>
                    <a:pt x="127" y="228"/>
                  </a:cubicBezTo>
                  <a:cubicBezTo>
                    <a:pt x="127" y="221"/>
                    <a:pt x="127" y="215"/>
                    <a:pt x="127" y="209"/>
                  </a:cubicBezTo>
                  <a:cubicBezTo>
                    <a:pt x="127" y="203"/>
                    <a:pt x="127" y="196"/>
                    <a:pt x="127" y="190"/>
                  </a:cubicBezTo>
                  <a:cubicBezTo>
                    <a:pt x="131" y="186"/>
                    <a:pt x="136" y="182"/>
                    <a:pt x="140" y="177"/>
                  </a:cubicBezTo>
                  <a:cubicBezTo>
                    <a:pt x="151" y="166"/>
                    <a:pt x="162" y="156"/>
                    <a:pt x="172" y="147"/>
                  </a:cubicBezTo>
                  <a:cubicBezTo>
                    <a:pt x="182" y="156"/>
                    <a:pt x="193" y="166"/>
                    <a:pt x="204" y="177"/>
                  </a:cubicBezTo>
                  <a:close/>
                  <a:moveTo>
                    <a:pt x="129" y="258"/>
                  </a:moveTo>
                  <a:cubicBezTo>
                    <a:pt x="138" y="267"/>
                    <a:pt x="147" y="276"/>
                    <a:pt x="157" y="284"/>
                  </a:cubicBezTo>
                  <a:cubicBezTo>
                    <a:pt x="149" y="290"/>
                    <a:pt x="141" y="297"/>
                    <a:pt x="133" y="302"/>
                  </a:cubicBezTo>
                  <a:cubicBezTo>
                    <a:pt x="131" y="289"/>
                    <a:pt x="130" y="274"/>
                    <a:pt x="129" y="258"/>
                  </a:cubicBezTo>
                  <a:close/>
                  <a:moveTo>
                    <a:pt x="129" y="160"/>
                  </a:moveTo>
                  <a:cubicBezTo>
                    <a:pt x="130" y="144"/>
                    <a:pt x="131" y="129"/>
                    <a:pt x="133" y="116"/>
                  </a:cubicBezTo>
                  <a:cubicBezTo>
                    <a:pt x="141" y="121"/>
                    <a:pt x="149" y="127"/>
                    <a:pt x="157" y="134"/>
                  </a:cubicBezTo>
                  <a:cubicBezTo>
                    <a:pt x="147" y="142"/>
                    <a:pt x="138" y="151"/>
                    <a:pt x="129" y="160"/>
                  </a:cubicBezTo>
                  <a:close/>
                  <a:moveTo>
                    <a:pt x="95" y="327"/>
                  </a:moveTo>
                  <a:cubicBezTo>
                    <a:pt x="59" y="348"/>
                    <a:pt x="42" y="347"/>
                    <a:pt x="38" y="343"/>
                  </a:cubicBezTo>
                  <a:cubicBezTo>
                    <a:pt x="28" y="332"/>
                    <a:pt x="47" y="285"/>
                    <a:pt x="97" y="224"/>
                  </a:cubicBezTo>
                  <a:cubicBezTo>
                    <a:pt x="100" y="228"/>
                    <a:pt x="104" y="232"/>
                    <a:pt x="107" y="236"/>
                  </a:cubicBezTo>
                  <a:cubicBezTo>
                    <a:pt x="108" y="263"/>
                    <a:pt x="111" y="290"/>
                    <a:pt x="115" y="315"/>
                  </a:cubicBezTo>
                  <a:cubicBezTo>
                    <a:pt x="108" y="320"/>
                    <a:pt x="102" y="324"/>
                    <a:pt x="95" y="327"/>
                  </a:cubicBezTo>
                  <a:close/>
                  <a:moveTo>
                    <a:pt x="172" y="398"/>
                  </a:moveTo>
                  <a:cubicBezTo>
                    <a:pt x="161" y="398"/>
                    <a:pt x="147" y="371"/>
                    <a:pt x="137" y="324"/>
                  </a:cubicBezTo>
                  <a:cubicBezTo>
                    <a:pt x="149" y="316"/>
                    <a:pt x="160" y="307"/>
                    <a:pt x="172" y="297"/>
                  </a:cubicBezTo>
                  <a:cubicBezTo>
                    <a:pt x="184" y="307"/>
                    <a:pt x="196" y="316"/>
                    <a:pt x="207" y="324"/>
                  </a:cubicBezTo>
                  <a:cubicBezTo>
                    <a:pt x="197" y="371"/>
                    <a:pt x="183" y="398"/>
                    <a:pt x="172" y="398"/>
                  </a:cubicBezTo>
                  <a:close/>
                  <a:moveTo>
                    <a:pt x="291" y="286"/>
                  </a:moveTo>
                  <a:cubicBezTo>
                    <a:pt x="311" y="322"/>
                    <a:pt x="310" y="339"/>
                    <a:pt x="306" y="343"/>
                  </a:cubicBezTo>
                  <a:cubicBezTo>
                    <a:pt x="302" y="347"/>
                    <a:pt x="285" y="348"/>
                    <a:pt x="249" y="327"/>
                  </a:cubicBezTo>
                  <a:cubicBezTo>
                    <a:pt x="243" y="324"/>
                    <a:pt x="236" y="320"/>
                    <a:pt x="229" y="315"/>
                  </a:cubicBezTo>
                  <a:cubicBezTo>
                    <a:pt x="233" y="290"/>
                    <a:pt x="236" y="263"/>
                    <a:pt x="237" y="236"/>
                  </a:cubicBezTo>
                  <a:cubicBezTo>
                    <a:pt x="240" y="232"/>
                    <a:pt x="244" y="228"/>
                    <a:pt x="247" y="224"/>
                  </a:cubicBezTo>
                  <a:cubicBezTo>
                    <a:pt x="265" y="246"/>
                    <a:pt x="280" y="267"/>
                    <a:pt x="291" y="286"/>
                  </a:cubicBezTo>
                  <a:close/>
                  <a:moveTo>
                    <a:pt x="297" y="72"/>
                  </a:moveTo>
                  <a:cubicBezTo>
                    <a:pt x="301" y="72"/>
                    <a:pt x="304" y="73"/>
                    <a:pt x="306" y="75"/>
                  </a:cubicBezTo>
                  <a:cubicBezTo>
                    <a:pt x="316" y="86"/>
                    <a:pt x="297" y="133"/>
                    <a:pt x="247" y="194"/>
                  </a:cubicBezTo>
                  <a:cubicBezTo>
                    <a:pt x="244" y="190"/>
                    <a:pt x="240" y="186"/>
                    <a:pt x="237" y="182"/>
                  </a:cubicBezTo>
                  <a:cubicBezTo>
                    <a:pt x="236" y="155"/>
                    <a:pt x="233" y="127"/>
                    <a:pt x="229" y="103"/>
                  </a:cubicBezTo>
                  <a:cubicBezTo>
                    <a:pt x="260" y="83"/>
                    <a:pt x="284" y="72"/>
                    <a:pt x="297" y="72"/>
                  </a:cubicBezTo>
                  <a:close/>
                  <a:moveTo>
                    <a:pt x="172" y="20"/>
                  </a:moveTo>
                  <a:cubicBezTo>
                    <a:pt x="183" y="20"/>
                    <a:pt x="197" y="47"/>
                    <a:pt x="207" y="94"/>
                  </a:cubicBezTo>
                  <a:cubicBezTo>
                    <a:pt x="195" y="102"/>
                    <a:pt x="184" y="111"/>
                    <a:pt x="172" y="121"/>
                  </a:cubicBezTo>
                  <a:cubicBezTo>
                    <a:pt x="160" y="111"/>
                    <a:pt x="149" y="102"/>
                    <a:pt x="137" y="94"/>
                  </a:cubicBezTo>
                  <a:cubicBezTo>
                    <a:pt x="147" y="47"/>
                    <a:pt x="161" y="20"/>
                    <a:pt x="17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2" name="Oval 82">
              <a:extLst>
                <a:ext uri="{FF2B5EF4-FFF2-40B4-BE49-F238E27FC236}">
                  <a16:creationId xmlns:a16="http://schemas.microsoft.com/office/drawing/2014/main" id="{DB29AEF6-40D2-4B2F-8914-145CAB82C801}"/>
                </a:ext>
              </a:extLst>
            </p:cNvPr>
            <p:cNvSpPr>
              <a:spLocks noChangeArrowheads="1"/>
            </p:cNvSpPr>
            <p:nvPr/>
          </p:nvSpPr>
          <p:spPr bwMode="auto">
            <a:xfrm>
              <a:off x="6346825" y="5105400"/>
              <a:ext cx="88900"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3" name="Freeform 83">
              <a:extLst>
                <a:ext uri="{FF2B5EF4-FFF2-40B4-BE49-F238E27FC236}">
                  <a16:creationId xmlns:a16="http://schemas.microsoft.com/office/drawing/2014/main" id="{FDF7ED16-E7D2-4CB5-9256-841CB51A5E9C}"/>
                </a:ext>
              </a:extLst>
            </p:cNvPr>
            <p:cNvSpPr>
              <a:spLocks noEditPoints="1"/>
            </p:cNvSpPr>
            <p:nvPr/>
          </p:nvSpPr>
          <p:spPr bwMode="auto">
            <a:xfrm>
              <a:off x="6492875" y="4613275"/>
              <a:ext cx="503238" cy="795338"/>
            </a:xfrm>
            <a:custGeom>
              <a:avLst/>
              <a:gdLst>
                <a:gd name="T0" fmla="*/ 228 w 237"/>
                <a:gd name="T1" fmla="*/ 315 h 373"/>
                <a:gd name="T2" fmla="*/ 208 w 237"/>
                <a:gd name="T3" fmla="*/ 310 h 373"/>
                <a:gd name="T4" fmla="*/ 15 w 237"/>
                <a:gd name="T5" fmla="*/ 2 h 373"/>
                <a:gd name="T6" fmla="*/ 2 w 237"/>
                <a:gd name="T7" fmla="*/ 10 h 373"/>
                <a:gd name="T8" fmla="*/ 9 w 237"/>
                <a:gd name="T9" fmla="*/ 23 h 373"/>
                <a:gd name="T10" fmla="*/ 187 w 237"/>
                <a:gd name="T11" fmla="*/ 305 h 373"/>
                <a:gd name="T12" fmla="*/ 171 w 237"/>
                <a:gd name="T13" fmla="*/ 301 h 373"/>
                <a:gd name="T14" fmla="*/ 161 w 237"/>
                <a:gd name="T15" fmla="*/ 304 h 373"/>
                <a:gd name="T16" fmla="*/ 159 w 237"/>
                <a:gd name="T17" fmla="*/ 315 h 373"/>
                <a:gd name="T18" fmla="*/ 176 w 237"/>
                <a:gd name="T19" fmla="*/ 365 h 373"/>
                <a:gd name="T20" fmla="*/ 184 w 237"/>
                <a:gd name="T21" fmla="*/ 372 h 373"/>
                <a:gd name="T22" fmla="*/ 194 w 237"/>
                <a:gd name="T23" fmla="*/ 370 h 373"/>
                <a:gd name="T24" fmla="*/ 233 w 237"/>
                <a:gd name="T25" fmla="*/ 333 h 373"/>
                <a:gd name="T26" fmla="*/ 236 w 237"/>
                <a:gd name="T27" fmla="*/ 323 h 373"/>
                <a:gd name="T28" fmla="*/ 228 w 237"/>
                <a:gd name="T29" fmla="*/ 315 h 373"/>
                <a:gd name="T30" fmla="*/ 191 w 237"/>
                <a:gd name="T31" fmla="*/ 343 h 373"/>
                <a:gd name="T32" fmla="*/ 186 w 237"/>
                <a:gd name="T33" fmla="*/ 327 h 373"/>
                <a:gd name="T34" fmla="*/ 203 w 237"/>
                <a:gd name="T35" fmla="*/ 331 h 373"/>
                <a:gd name="T36" fmla="*/ 191 w 237"/>
                <a:gd name="T37" fmla="*/ 34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73">
                  <a:moveTo>
                    <a:pt x="228" y="315"/>
                  </a:moveTo>
                  <a:cubicBezTo>
                    <a:pt x="208" y="310"/>
                    <a:pt x="208" y="310"/>
                    <a:pt x="208" y="310"/>
                  </a:cubicBezTo>
                  <a:cubicBezTo>
                    <a:pt x="237" y="173"/>
                    <a:pt x="152" y="36"/>
                    <a:pt x="15" y="2"/>
                  </a:cubicBezTo>
                  <a:cubicBezTo>
                    <a:pt x="9" y="0"/>
                    <a:pt x="3" y="4"/>
                    <a:pt x="2" y="10"/>
                  </a:cubicBezTo>
                  <a:cubicBezTo>
                    <a:pt x="0" y="15"/>
                    <a:pt x="4" y="21"/>
                    <a:pt x="9" y="23"/>
                  </a:cubicBezTo>
                  <a:cubicBezTo>
                    <a:pt x="135" y="54"/>
                    <a:pt x="213" y="179"/>
                    <a:pt x="187" y="305"/>
                  </a:cubicBezTo>
                  <a:cubicBezTo>
                    <a:pt x="171" y="301"/>
                    <a:pt x="171" y="301"/>
                    <a:pt x="171" y="301"/>
                  </a:cubicBezTo>
                  <a:cubicBezTo>
                    <a:pt x="168" y="300"/>
                    <a:pt x="164" y="301"/>
                    <a:pt x="161" y="304"/>
                  </a:cubicBezTo>
                  <a:cubicBezTo>
                    <a:pt x="158" y="307"/>
                    <a:pt x="157" y="311"/>
                    <a:pt x="159" y="315"/>
                  </a:cubicBezTo>
                  <a:cubicBezTo>
                    <a:pt x="176" y="365"/>
                    <a:pt x="176" y="365"/>
                    <a:pt x="176" y="365"/>
                  </a:cubicBezTo>
                  <a:cubicBezTo>
                    <a:pt x="177" y="369"/>
                    <a:pt x="180" y="372"/>
                    <a:pt x="184" y="372"/>
                  </a:cubicBezTo>
                  <a:cubicBezTo>
                    <a:pt x="187" y="373"/>
                    <a:pt x="191" y="372"/>
                    <a:pt x="194" y="370"/>
                  </a:cubicBezTo>
                  <a:cubicBezTo>
                    <a:pt x="233" y="333"/>
                    <a:pt x="233" y="333"/>
                    <a:pt x="233" y="333"/>
                  </a:cubicBezTo>
                  <a:cubicBezTo>
                    <a:pt x="236" y="331"/>
                    <a:pt x="237" y="326"/>
                    <a:pt x="236" y="323"/>
                  </a:cubicBezTo>
                  <a:cubicBezTo>
                    <a:pt x="235" y="319"/>
                    <a:pt x="232" y="316"/>
                    <a:pt x="228" y="315"/>
                  </a:cubicBezTo>
                  <a:close/>
                  <a:moveTo>
                    <a:pt x="191" y="343"/>
                  </a:moveTo>
                  <a:cubicBezTo>
                    <a:pt x="186" y="327"/>
                    <a:pt x="186" y="327"/>
                    <a:pt x="186" y="327"/>
                  </a:cubicBezTo>
                  <a:cubicBezTo>
                    <a:pt x="203" y="331"/>
                    <a:pt x="203" y="331"/>
                    <a:pt x="203" y="331"/>
                  </a:cubicBezTo>
                  <a:lnTo>
                    <a:pt x="191"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4" name="Freeform 84">
              <a:extLst>
                <a:ext uri="{FF2B5EF4-FFF2-40B4-BE49-F238E27FC236}">
                  <a16:creationId xmlns:a16="http://schemas.microsoft.com/office/drawing/2014/main" id="{9BB49027-13CC-41FD-8E2B-DAC7F76170D7}"/>
                </a:ext>
              </a:extLst>
            </p:cNvPr>
            <p:cNvSpPr>
              <a:spLocks noEditPoints="1"/>
            </p:cNvSpPr>
            <p:nvPr/>
          </p:nvSpPr>
          <p:spPr bwMode="auto">
            <a:xfrm>
              <a:off x="5897563" y="5424488"/>
              <a:ext cx="873125" cy="292100"/>
            </a:xfrm>
            <a:custGeom>
              <a:avLst/>
              <a:gdLst>
                <a:gd name="T0" fmla="*/ 392 w 412"/>
                <a:gd name="T1" fmla="*/ 49 h 137"/>
                <a:gd name="T2" fmla="*/ 219 w 412"/>
                <a:gd name="T3" fmla="*/ 113 h 137"/>
                <a:gd name="T4" fmla="*/ 59 w 412"/>
                <a:gd name="T5" fmla="*/ 44 h 137"/>
                <a:gd name="T6" fmla="*/ 71 w 412"/>
                <a:gd name="T7" fmla="*/ 33 h 137"/>
                <a:gd name="T8" fmla="*/ 74 w 412"/>
                <a:gd name="T9" fmla="*/ 22 h 137"/>
                <a:gd name="T10" fmla="*/ 66 w 412"/>
                <a:gd name="T11" fmla="*/ 14 h 137"/>
                <a:gd name="T12" fmla="*/ 14 w 412"/>
                <a:gd name="T13" fmla="*/ 1 h 137"/>
                <a:gd name="T14" fmla="*/ 14 w 412"/>
                <a:gd name="T15" fmla="*/ 1 h 137"/>
                <a:gd name="T16" fmla="*/ 4 w 412"/>
                <a:gd name="T17" fmla="*/ 4 h 137"/>
                <a:gd name="T18" fmla="*/ 1 w 412"/>
                <a:gd name="T19" fmla="*/ 13 h 137"/>
                <a:gd name="T20" fmla="*/ 10 w 412"/>
                <a:gd name="T21" fmla="*/ 66 h 137"/>
                <a:gd name="T22" fmla="*/ 17 w 412"/>
                <a:gd name="T23" fmla="*/ 75 h 137"/>
                <a:gd name="T24" fmla="*/ 18 w 412"/>
                <a:gd name="T25" fmla="*/ 75 h 137"/>
                <a:gd name="T26" fmla="*/ 28 w 412"/>
                <a:gd name="T27" fmla="*/ 72 h 137"/>
                <a:gd name="T28" fmla="*/ 43 w 412"/>
                <a:gd name="T29" fmla="*/ 58 h 137"/>
                <a:gd name="T30" fmla="*/ 164 w 412"/>
                <a:gd name="T31" fmla="*/ 127 h 137"/>
                <a:gd name="T32" fmla="*/ 218 w 412"/>
                <a:gd name="T33" fmla="*/ 135 h 137"/>
                <a:gd name="T34" fmla="*/ 407 w 412"/>
                <a:gd name="T35" fmla="*/ 65 h 137"/>
                <a:gd name="T36" fmla="*/ 408 w 412"/>
                <a:gd name="T37" fmla="*/ 50 h 137"/>
                <a:gd name="T38" fmla="*/ 392 w 412"/>
                <a:gd name="T39" fmla="*/ 49 h 137"/>
                <a:gd name="T40" fmla="*/ 36 w 412"/>
                <a:gd name="T41" fmla="*/ 35 h 137"/>
                <a:gd name="T42" fmla="*/ 36 w 412"/>
                <a:gd name="T43" fmla="*/ 35 h 137"/>
                <a:gd name="T44" fmla="*/ 36 w 412"/>
                <a:gd name="T45" fmla="*/ 35 h 137"/>
                <a:gd name="T46" fmla="*/ 28 w 412"/>
                <a:gd name="T47" fmla="*/ 43 h 137"/>
                <a:gd name="T48" fmla="*/ 25 w 412"/>
                <a:gd name="T49" fmla="*/ 26 h 137"/>
                <a:gd name="T50" fmla="*/ 42 w 412"/>
                <a:gd name="T51" fmla="*/ 30 h 137"/>
                <a:gd name="T52" fmla="*/ 36 w 412"/>
                <a:gd name="T53"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2" h="137">
                  <a:moveTo>
                    <a:pt x="392" y="49"/>
                  </a:moveTo>
                  <a:cubicBezTo>
                    <a:pt x="345" y="93"/>
                    <a:pt x="284" y="116"/>
                    <a:pt x="219" y="113"/>
                  </a:cubicBezTo>
                  <a:cubicBezTo>
                    <a:pt x="159" y="111"/>
                    <a:pt x="102" y="86"/>
                    <a:pt x="59" y="44"/>
                  </a:cubicBezTo>
                  <a:cubicBezTo>
                    <a:pt x="71" y="33"/>
                    <a:pt x="71" y="33"/>
                    <a:pt x="71" y="33"/>
                  </a:cubicBezTo>
                  <a:cubicBezTo>
                    <a:pt x="74" y="30"/>
                    <a:pt x="75" y="26"/>
                    <a:pt x="74" y="22"/>
                  </a:cubicBezTo>
                  <a:cubicBezTo>
                    <a:pt x="73" y="18"/>
                    <a:pt x="70" y="15"/>
                    <a:pt x="66" y="14"/>
                  </a:cubicBezTo>
                  <a:cubicBezTo>
                    <a:pt x="14" y="1"/>
                    <a:pt x="14" y="1"/>
                    <a:pt x="14" y="1"/>
                  </a:cubicBezTo>
                  <a:cubicBezTo>
                    <a:pt x="14" y="1"/>
                    <a:pt x="14" y="1"/>
                    <a:pt x="14" y="1"/>
                  </a:cubicBezTo>
                  <a:cubicBezTo>
                    <a:pt x="11" y="0"/>
                    <a:pt x="7" y="1"/>
                    <a:pt x="4" y="4"/>
                  </a:cubicBezTo>
                  <a:cubicBezTo>
                    <a:pt x="2" y="6"/>
                    <a:pt x="0" y="10"/>
                    <a:pt x="1" y="13"/>
                  </a:cubicBezTo>
                  <a:cubicBezTo>
                    <a:pt x="10" y="66"/>
                    <a:pt x="10" y="66"/>
                    <a:pt x="10" y="66"/>
                  </a:cubicBezTo>
                  <a:cubicBezTo>
                    <a:pt x="11" y="70"/>
                    <a:pt x="14" y="73"/>
                    <a:pt x="17" y="75"/>
                  </a:cubicBezTo>
                  <a:cubicBezTo>
                    <a:pt x="18" y="75"/>
                    <a:pt x="18" y="75"/>
                    <a:pt x="18" y="75"/>
                  </a:cubicBezTo>
                  <a:cubicBezTo>
                    <a:pt x="22" y="76"/>
                    <a:pt x="26" y="75"/>
                    <a:pt x="28" y="72"/>
                  </a:cubicBezTo>
                  <a:cubicBezTo>
                    <a:pt x="43" y="58"/>
                    <a:pt x="43" y="58"/>
                    <a:pt x="43" y="58"/>
                  </a:cubicBezTo>
                  <a:cubicBezTo>
                    <a:pt x="77" y="92"/>
                    <a:pt x="119" y="116"/>
                    <a:pt x="164" y="127"/>
                  </a:cubicBezTo>
                  <a:cubicBezTo>
                    <a:pt x="182" y="131"/>
                    <a:pt x="200" y="134"/>
                    <a:pt x="218" y="135"/>
                  </a:cubicBezTo>
                  <a:cubicBezTo>
                    <a:pt x="289" y="137"/>
                    <a:pt x="356" y="113"/>
                    <a:pt x="407" y="65"/>
                  </a:cubicBezTo>
                  <a:cubicBezTo>
                    <a:pt x="411" y="61"/>
                    <a:pt x="412" y="54"/>
                    <a:pt x="408" y="50"/>
                  </a:cubicBezTo>
                  <a:cubicBezTo>
                    <a:pt x="404" y="45"/>
                    <a:pt x="397" y="45"/>
                    <a:pt x="392" y="49"/>
                  </a:cubicBezTo>
                  <a:close/>
                  <a:moveTo>
                    <a:pt x="36" y="35"/>
                  </a:moveTo>
                  <a:cubicBezTo>
                    <a:pt x="36" y="35"/>
                    <a:pt x="36" y="35"/>
                    <a:pt x="36" y="35"/>
                  </a:cubicBezTo>
                  <a:cubicBezTo>
                    <a:pt x="36" y="35"/>
                    <a:pt x="36" y="35"/>
                    <a:pt x="36" y="35"/>
                  </a:cubicBezTo>
                  <a:cubicBezTo>
                    <a:pt x="28" y="43"/>
                    <a:pt x="28" y="43"/>
                    <a:pt x="28" y="43"/>
                  </a:cubicBezTo>
                  <a:cubicBezTo>
                    <a:pt x="25" y="26"/>
                    <a:pt x="25" y="26"/>
                    <a:pt x="25" y="26"/>
                  </a:cubicBezTo>
                  <a:cubicBezTo>
                    <a:pt x="42" y="30"/>
                    <a:pt x="42" y="30"/>
                    <a:pt x="42" y="30"/>
                  </a:cubicBezTo>
                  <a:lnTo>
                    <a:pt x="3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15" name="Freeform 85">
              <a:extLst>
                <a:ext uri="{FF2B5EF4-FFF2-40B4-BE49-F238E27FC236}">
                  <a16:creationId xmlns:a16="http://schemas.microsoft.com/office/drawing/2014/main" id="{41BCFDFF-AF6B-4B14-AF44-CA5687B93C9E}"/>
                </a:ext>
              </a:extLst>
            </p:cNvPr>
            <p:cNvSpPr>
              <a:spLocks noEditPoints="1"/>
            </p:cNvSpPr>
            <p:nvPr/>
          </p:nvSpPr>
          <p:spPr bwMode="auto">
            <a:xfrm>
              <a:off x="5819775" y="4565650"/>
              <a:ext cx="482600" cy="808038"/>
            </a:xfrm>
            <a:custGeom>
              <a:avLst/>
              <a:gdLst>
                <a:gd name="T0" fmla="*/ 46 w 228"/>
                <a:gd name="T1" fmla="*/ 364 h 379"/>
                <a:gd name="T2" fmla="*/ 48 w 228"/>
                <a:gd name="T3" fmla="*/ 180 h 379"/>
                <a:gd name="T4" fmla="*/ 169 w 228"/>
                <a:gd name="T5" fmla="*/ 55 h 379"/>
                <a:gd name="T6" fmla="*/ 176 w 228"/>
                <a:gd name="T7" fmla="*/ 70 h 379"/>
                <a:gd name="T8" fmla="*/ 183 w 228"/>
                <a:gd name="T9" fmla="*/ 76 h 379"/>
                <a:gd name="T10" fmla="*/ 184 w 228"/>
                <a:gd name="T11" fmla="*/ 76 h 379"/>
                <a:gd name="T12" fmla="*/ 195 w 228"/>
                <a:gd name="T13" fmla="*/ 72 h 379"/>
                <a:gd name="T14" fmla="*/ 225 w 228"/>
                <a:gd name="T15" fmla="*/ 28 h 379"/>
                <a:gd name="T16" fmla="*/ 226 w 228"/>
                <a:gd name="T17" fmla="*/ 18 h 379"/>
                <a:gd name="T18" fmla="*/ 218 w 228"/>
                <a:gd name="T19" fmla="*/ 11 h 379"/>
                <a:gd name="T20" fmla="*/ 166 w 228"/>
                <a:gd name="T21" fmla="*/ 1 h 379"/>
                <a:gd name="T22" fmla="*/ 155 w 228"/>
                <a:gd name="T23" fmla="*/ 5 h 379"/>
                <a:gd name="T24" fmla="*/ 154 w 228"/>
                <a:gd name="T25" fmla="*/ 16 h 379"/>
                <a:gd name="T26" fmla="*/ 161 w 228"/>
                <a:gd name="T27" fmla="*/ 35 h 379"/>
                <a:gd name="T28" fmla="*/ 28 w 228"/>
                <a:gd name="T29" fmla="*/ 171 h 379"/>
                <a:gd name="T30" fmla="*/ 26 w 228"/>
                <a:gd name="T31" fmla="*/ 372 h 379"/>
                <a:gd name="T32" fmla="*/ 34 w 228"/>
                <a:gd name="T33" fmla="*/ 379 h 379"/>
                <a:gd name="T34" fmla="*/ 40 w 228"/>
                <a:gd name="T35" fmla="*/ 378 h 379"/>
                <a:gd name="T36" fmla="*/ 46 w 228"/>
                <a:gd name="T37" fmla="*/ 364 h 379"/>
                <a:gd name="T38" fmla="*/ 198 w 228"/>
                <a:gd name="T39" fmla="*/ 29 h 379"/>
                <a:gd name="T40" fmla="*/ 188 w 228"/>
                <a:gd name="T41" fmla="*/ 43 h 379"/>
                <a:gd name="T42" fmla="*/ 181 w 228"/>
                <a:gd name="T43" fmla="*/ 26 h 379"/>
                <a:gd name="T44" fmla="*/ 198 w 228"/>
                <a:gd name="T45" fmla="*/ 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379">
                  <a:moveTo>
                    <a:pt x="46" y="364"/>
                  </a:moveTo>
                  <a:cubicBezTo>
                    <a:pt x="22" y="305"/>
                    <a:pt x="23" y="239"/>
                    <a:pt x="48" y="180"/>
                  </a:cubicBezTo>
                  <a:cubicBezTo>
                    <a:pt x="72" y="124"/>
                    <a:pt x="115" y="80"/>
                    <a:pt x="169" y="55"/>
                  </a:cubicBezTo>
                  <a:cubicBezTo>
                    <a:pt x="176" y="70"/>
                    <a:pt x="176" y="70"/>
                    <a:pt x="176" y="70"/>
                  </a:cubicBezTo>
                  <a:cubicBezTo>
                    <a:pt x="177" y="73"/>
                    <a:pt x="180" y="75"/>
                    <a:pt x="183" y="76"/>
                  </a:cubicBezTo>
                  <a:cubicBezTo>
                    <a:pt x="183" y="76"/>
                    <a:pt x="184" y="76"/>
                    <a:pt x="184" y="76"/>
                  </a:cubicBezTo>
                  <a:cubicBezTo>
                    <a:pt x="188" y="77"/>
                    <a:pt x="192" y="75"/>
                    <a:pt x="195" y="72"/>
                  </a:cubicBezTo>
                  <a:cubicBezTo>
                    <a:pt x="225" y="28"/>
                    <a:pt x="225" y="28"/>
                    <a:pt x="225" y="28"/>
                  </a:cubicBezTo>
                  <a:cubicBezTo>
                    <a:pt x="227" y="25"/>
                    <a:pt x="228" y="21"/>
                    <a:pt x="226" y="18"/>
                  </a:cubicBezTo>
                  <a:cubicBezTo>
                    <a:pt x="225" y="14"/>
                    <a:pt x="222" y="12"/>
                    <a:pt x="218" y="11"/>
                  </a:cubicBezTo>
                  <a:cubicBezTo>
                    <a:pt x="166" y="1"/>
                    <a:pt x="166" y="1"/>
                    <a:pt x="166" y="1"/>
                  </a:cubicBezTo>
                  <a:cubicBezTo>
                    <a:pt x="162" y="0"/>
                    <a:pt x="158" y="2"/>
                    <a:pt x="155" y="5"/>
                  </a:cubicBezTo>
                  <a:cubicBezTo>
                    <a:pt x="153" y="8"/>
                    <a:pt x="152" y="12"/>
                    <a:pt x="154" y="16"/>
                  </a:cubicBezTo>
                  <a:cubicBezTo>
                    <a:pt x="161" y="35"/>
                    <a:pt x="161" y="35"/>
                    <a:pt x="161" y="35"/>
                  </a:cubicBezTo>
                  <a:cubicBezTo>
                    <a:pt x="101" y="62"/>
                    <a:pt x="54" y="110"/>
                    <a:pt x="28" y="171"/>
                  </a:cubicBezTo>
                  <a:cubicBezTo>
                    <a:pt x="1" y="236"/>
                    <a:pt x="0" y="307"/>
                    <a:pt x="26" y="372"/>
                  </a:cubicBezTo>
                  <a:cubicBezTo>
                    <a:pt x="28" y="376"/>
                    <a:pt x="31" y="378"/>
                    <a:pt x="34" y="379"/>
                  </a:cubicBezTo>
                  <a:cubicBezTo>
                    <a:pt x="36" y="379"/>
                    <a:pt x="38" y="379"/>
                    <a:pt x="40" y="378"/>
                  </a:cubicBezTo>
                  <a:cubicBezTo>
                    <a:pt x="46" y="376"/>
                    <a:pt x="49" y="370"/>
                    <a:pt x="46" y="364"/>
                  </a:cubicBezTo>
                  <a:close/>
                  <a:moveTo>
                    <a:pt x="198" y="29"/>
                  </a:moveTo>
                  <a:cubicBezTo>
                    <a:pt x="188" y="43"/>
                    <a:pt x="188" y="43"/>
                    <a:pt x="188" y="43"/>
                  </a:cubicBezTo>
                  <a:cubicBezTo>
                    <a:pt x="181" y="26"/>
                    <a:pt x="181" y="26"/>
                    <a:pt x="181" y="26"/>
                  </a:cubicBezTo>
                  <a:lnTo>
                    <a:pt x="19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216" name="myP_Check">
            <a:extLst>
              <a:ext uri="{FF2B5EF4-FFF2-40B4-BE49-F238E27FC236}">
                <a16:creationId xmlns:a16="http://schemas.microsoft.com/office/drawing/2014/main" id="{BC553C71-D730-49B7-91C2-16C96C5F5CAF}"/>
              </a:ext>
            </a:extLst>
          </p:cNvPr>
          <p:cNvSpPr>
            <a:spLocks noEditPoints="1"/>
          </p:cNvSpPr>
          <p:nvPr/>
        </p:nvSpPr>
        <p:spPr bwMode="auto">
          <a:xfrm>
            <a:off x="4110299" y="3417498"/>
            <a:ext cx="332586" cy="361354"/>
          </a:xfrm>
          <a:custGeom>
            <a:avLst/>
            <a:gdLst>
              <a:gd name="T0" fmla="*/ 612 w 621"/>
              <a:gd name="T1" fmla="*/ 47 h 673"/>
              <a:gd name="T2" fmla="*/ 549 w 621"/>
              <a:gd name="T3" fmla="*/ 4 h 673"/>
              <a:gd name="T4" fmla="*/ 537 w 621"/>
              <a:gd name="T5" fmla="*/ 1 h 673"/>
              <a:gd name="T6" fmla="*/ 527 w 621"/>
              <a:gd name="T7" fmla="*/ 8 h 673"/>
              <a:gd name="T8" fmla="*/ 489 w 621"/>
              <a:gd name="T9" fmla="*/ 62 h 673"/>
              <a:gd name="T10" fmla="*/ 351 w 621"/>
              <a:gd name="T11" fmla="*/ 260 h 673"/>
              <a:gd name="T12" fmla="*/ 226 w 621"/>
              <a:gd name="T13" fmla="*/ 222 h 673"/>
              <a:gd name="T14" fmla="*/ 0 w 621"/>
              <a:gd name="T15" fmla="*/ 448 h 673"/>
              <a:gd name="T16" fmla="*/ 226 w 621"/>
              <a:gd name="T17" fmla="*/ 673 h 673"/>
              <a:gd name="T18" fmla="*/ 451 w 621"/>
              <a:gd name="T19" fmla="*/ 448 h 673"/>
              <a:gd name="T20" fmla="*/ 425 w 621"/>
              <a:gd name="T21" fmla="*/ 342 h 673"/>
              <a:gd name="T22" fmla="*/ 578 w 621"/>
              <a:gd name="T23" fmla="*/ 124 h 673"/>
              <a:gd name="T24" fmla="*/ 615 w 621"/>
              <a:gd name="T25" fmla="*/ 70 h 673"/>
              <a:gd name="T26" fmla="*/ 612 w 621"/>
              <a:gd name="T27" fmla="*/ 47 h 673"/>
              <a:gd name="T28" fmla="*/ 542 w 621"/>
              <a:gd name="T29" fmla="*/ 119 h 673"/>
              <a:gd name="T30" fmla="*/ 406 w 621"/>
              <a:gd name="T31" fmla="*/ 313 h 673"/>
              <a:gd name="T32" fmla="*/ 403 w 621"/>
              <a:gd name="T33" fmla="*/ 318 h 673"/>
              <a:gd name="T34" fmla="*/ 385 w 621"/>
              <a:gd name="T35" fmla="*/ 305 h 673"/>
              <a:gd name="T36" fmla="*/ 367 w 621"/>
              <a:gd name="T37" fmla="*/ 292 h 673"/>
              <a:gd name="T38" fmla="*/ 376 w 621"/>
              <a:gd name="T39" fmla="*/ 280 h 673"/>
              <a:gd name="T40" fmla="*/ 506 w 621"/>
              <a:gd name="T41" fmla="*/ 93 h 673"/>
              <a:gd name="T42" fmla="*/ 524 w 621"/>
              <a:gd name="T43" fmla="*/ 106 h 673"/>
              <a:gd name="T44" fmla="*/ 542 w 621"/>
              <a:gd name="T45" fmla="*/ 119 h 673"/>
              <a:gd name="T46" fmla="*/ 375 w 621"/>
              <a:gd name="T47" fmla="*/ 337 h 673"/>
              <a:gd name="T48" fmla="*/ 356 w 621"/>
              <a:gd name="T49" fmla="*/ 346 h 673"/>
              <a:gd name="T50" fmla="*/ 358 w 621"/>
              <a:gd name="T51" fmla="*/ 325 h 673"/>
              <a:gd name="T52" fmla="*/ 358 w 621"/>
              <a:gd name="T53" fmla="*/ 325 h 673"/>
              <a:gd name="T54" fmla="*/ 375 w 621"/>
              <a:gd name="T55" fmla="*/ 337 h 673"/>
              <a:gd name="T56" fmla="*/ 560 w 621"/>
              <a:gd name="T57" fmla="*/ 92 h 673"/>
              <a:gd name="T58" fmla="*/ 560 w 621"/>
              <a:gd name="T59" fmla="*/ 92 h 673"/>
              <a:gd name="T60" fmla="*/ 542 w 621"/>
              <a:gd name="T61" fmla="*/ 80 h 673"/>
              <a:gd name="T62" fmla="*/ 524 w 621"/>
              <a:gd name="T63" fmla="*/ 67 h 673"/>
              <a:gd name="T64" fmla="*/ 544 w 621"/>
              <a:gd name="T65" fmla="*/ 39 h 673"/>
              <a:gd name="T66" fmla="*/ 580 w 621"/>
              <a:gd name="T67" fmla="*/ 64 h 673"/>
              <a:gd name="T68" fmla="*/ 560 w 621"/>
              <a:gd name="T69" fmla="*/ 92 h 673"/>
              <a:gd name="T70" fmla="*/ 226 w 621"/>
              <a:gd name="T71" fmla="*/ 641 h 673"/>
              <a:gd name="T72" fmla="*/ 32 w 621"/>
              <a:gd name="T73" fmla="*/ 448 h 673"/>
              <a:gd name="T74" fmla="*/ 226 w 621"/>
              <a:gd name="T75" fmla="*/ 254 h 673"/>
              <a:gd name="T76" fmla="*/ 332 w 621"/>
              <a:gd name="T77" fmla="*/ 286 h 673"/>
              <a:gd name="T78" fmla="*/ 332 w 621"/>
              <a:gd name="T79" fmla="*/ 287 h 673"/>
              <a:gd name="T80" fmla="*/ 332 w 621"/>
              <a:gd name="T81" fmla="*/ 287 h 673"/>
              <a:gd name="T82" fmla="*/ 330 w 621"/>
              <a:gd name="T83" fmla="*/ 290 h 673"/>
              <a:gd name="T84" fmla="*/ 330 w 621"/>
              <a:gd name="T85" fmla="*/ 290 h 673"/>
              <a:gd name="T86" fmla="*/ 329 w 621"/>
              <a:gd name="T87" fmla="*/ 293 h 673"/>
              <a:gd name="T88" fmla="*/ 329 w 621"/>
              <a:gd name="T89" fmla="*/ 293 h 673"/>
              <a:gd name="T90" fmla="*/ 329 w 621"/>
              <a:gd name="T91" fmla="*/ 295 h 673"/>
              <a:gd name="T92" fmla="*/ 323 w 621"/>
              <a:gd name="T93" fmla="*/ 362 h 673"/>
              <a:gd name="T94" fmla="*/ 320 w 621"/>
              <a:gd name="T95" fmla="*/ 365 h 673"/>
              <a:gd name="T96" fmla="*/ 206 w 621"/>
              <a:gd name="T97" fmla="*/ 527 h 673"/>
              <a:gd name="T98" fmla="*/ 134 w 621"/>
              <a:gd name="T99" fmla="*/ 457 h 673"/>
              <a:gd name="T100" fmla="*/ 111 w 621"/>
              <a:gd name="T101" fmla="*/ 457 h 673"/>
              <a:gd name="T102" fmla="*/ 111 w 621"/>
              <a:gd name="T103" fmla="*/ 480 h 673"/>
              <a:gd name="T104" fmla="*/ 211 w 621"/>
              <a:gd name="T105" fmla="*/ 576 h 673"/>
              <a:gd name="T106" fmla="*/ 344 w 621"/>
              <a:gd name="T107" fmla="*/ 387 h 673"/>
              <a:gd name="T108" fmla="*/ 345 w 621"/>
              <a:gd name="T109" fmla="*/ 387 h 673"/>
              <a:gd name="T110" fmla="*/ 399 w 621"/>
              <a:gd name="T111" fmla="*/ 362 h 673"/>
              <a:gd name="T112" fmla="*/ 419 w 621"/>
              <a:gd name="T113" fmla="*/ 448 h 673"/>
              <a:gd name="T114" fmla="*/ 226 w 621"/>
              <a:gd name="T115" fmla="*/ 641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673">
                <a:moveTo>
                  <a:pt x="612" y="47"/>
                </a:moveTo>
                <a:cubicBezTo>
                  <a:pt x="549" y="4"/>
                  <a:pt x="549" y="4"/>
                  <a:pt x="549" y="4"/>
                </a:cubicBezTo>
                <a:cubicBezTo>
                  <a:pt x="546" y="1"/>
                  <a:pt x="541" y="0"/>
                  <a:pt x="537" y="1"/>
                </a:cubicBezTo>
                <a:cubicBezTo>
                  <a:pt x="533" y="2"/>
                  <a:pt x="529" y="4"/>
                  <a:pt x="527" y="8"/>
                </a:cubicBezTo>
                <a:cubicBezTo>
                  <a:pt x="489" y="62"/>
                  <a:pt x="489" y="62"/>
                  <a:pt x="489" y="62"/>
                </a:cubicBezTo>
                <a:cubicBezTo>
                  <a:pt x="351" y="260"/>
                  <a:pt x="351" y="260"/>
                  <a:pt x="351" y="260"/>
                </a:cubicBezTo>
                <a:cubicBezTo>
                  <a:pt x="315" y="236"/>
                  <a:pt x="272" y="222"/>
                  <a:pt x="226" y="222"/>
                </a:cubicBezTo>
                <a:cubicBezTo>
                  <a:pt x="101" y="222"/>
                  <a:pt x="0" y="323"/>
                  <a:pt x="0" y="448"/>
                </a:cubicBezTo>
                <a:cubicBezTo>
                  <a:pt x="0" y="572"/>
                  <a:pt x="101" y="673"/>
                  <a:pt x="226" y="673"/>
                </a:cubicBezTo>
                <a:cubicBezTo>
                  <a:pt x="350" y="673"/>
                  <a:pt x="451" y="572"/>
                  <a:pt x="451" y="448"/>
                </a:cubicBezTo>
                <a:cubicBezTo>
                  <a:pt x="451" y="410"/>
                  <a:pt x="442" y="374"/>
                  <a:pt x="425" y="342"/>
                </a:cubicBezTo>
                <a:cubicBezTo>
                  <a:pt x="578" y="124"/>
                  <a:pt x="578" y="124"/>
                  <a:pt x="578" y="124"/>
                </a:cubicBezTo>
                <a:cubicBezTo>
                  <a:pt x="615" y="70"/>
                  <a:pt x="615" y="70"/>
                  <a:pt x="615" y="70"/>
                </a:cubicBezTo>
                <a:cubicBezTo>
                  <a:pt x="621" y="62"/>
                  <a:pt x="619" y="52"/>
                  <a:pt x="612" y="47"/>
                </a:cubicBezTo>
                <a:close/>
                <a:moveTo>
                  <a:pt x="542" y="119"/>
                </a:moveTo>
                <a:cubicBezTo>
                  <a:pt x="406" y="313"/>
                  <a:pt x="406" y="313"/>
                  <a:pt x="406" y="313"/>
                </a:cubicBezTo>
                <a:cubicBezTo>
                  <a:pt x="403" y="318"/>
                  <a:pt x="403" y="318"/>
                  <a:pt x="403" y="318"/>
                </a:cubicBezTo>
                <a:cubicBezTo>
                  <a:pt x="385" y="305"/>
                  <a:pt x="385" y="305"/>
                  <a:pt x="385" y="305"/>
                </a:cubicBezTo>
                <a:cubicBezTo>
                  <a:pt x="367" y="292"/>
                  <a:pt x="367" y="292"/>
                  <a:pt x="367" y="292"/>
                </a:cubicBezTo>
                <a:cubicBezTo>
                  <a:pt x="376" y="280"/>
                  <a:pt x="376" y="280"/>
                  <a:pt x="376" y="280"/>
                </a:cubicBezTo>
                <a:cubicBezTo>
                  <a:pt x="506" y="93"/>
                  <a:pt x="506" y="93"/>
                  <a:pt x="506" y="93"/>
                </a:cubicBezTo>
                <a:cubicBezTo>
                  <a:pt x="524" y="106"/>
                  <a:pt x="524" y="106"/>
                  <a:pt x="524" y="106"/>
                </a:cubicBezTo>
                <a:lnTo>
                  <a:pt x="542" y="119"/>
                </a:lnTo>
                <a:close/>
                <a:moveTo>
                  <a:pt x="375" y="337"/>
                </a:moveTo>
                <a:cubicBezTo>
                  <a:pt x="356" y="346"/>
                  <a:pt x="356" y="346"/>
                  <a:pt x="356" y="346"/>
                </a:cubicBezTo>
                <a:cubicBezTo>
                  <a:pt x="358" y="325"/>
                  <a:pt x="358" y="325"/>
                  <a:pt x="358" y="325"/>
                </a:cubicBezTo>
                <a:cubicBezTo>
                  <a:pt x="358" y="325"/>
                  <a:pt x="358" y="325"/>
                  <a:pt x="358" y="325"/>
                </a:cubicBezTo>
                <a:cubicBezTo>
                  <a:pt x="375" y="337"/>
                  <a:pt x="375" y="337"/>
                  <a:pt x="375" y="337"/>
                </a:cubicBezTo>
                <a:close/>
                <a:moveTo>
                  <a:pt x="560" y="92"/>
                </a:moveTo>
                <a:cubicBezTo>
                  <a:pt x="560" y="92"/>
                  <a:pt x="560" y="92"/>
                  <a:pt x="560" y="92"/>
                </a:cubicBezTo>
                <a:cubicBezTo>
                  <a:pt x="542" y="80"/>
                  <a:pt x="542" y="80"/>
                  <a:pt x="542" y="80"/>
                </a:cubicBezTo>
                <a:cubicBezTo>
                  <a:pt x="524" y="67"/>
                  <a:pt x="524" y="67"/>
                  <a:pt x="524" y="67"/>
                </a:cubicBezTo>
                <a:cubicBezTo>
                  <a:pt x="544" y="39"/>
                  <a:pt x="544" y="39"/>
                  <a:pt x="544" y="39"/>
                </a:cubicBezTo>
                <a:cubicBezTo>
                  <a:pt x="580" y="64"/>
                  <a:pt x="580" y="64"/>
                  <a:pt x="580" y="64"/>
                </a:cubicBezTo>
                <a:lnTo>
                  <a:pt x="560" y="92"/>
                </a:lnTo>
                <a:close/>
                <a:moveTo>
                  <a:pt x="226" y="641"/>
                </a:moveTo>
                <a:cubicBezTo>
                  <a:pt x="119" y="641"/>
                  <a:pt x="32" y="554"/>
                  <a:pt x="32" y="448"/>
                </a:cubicBezTo>
                <a:cubicBezTo>
                  <a:pt x="32" y="341"/>
                  <a:pt x="119" y="254"/>
                  <a:pt x="226" y="254"/>
                </a:cubicBezTo>
                <a:cubicBezTo>
                  <a:pt x="265" y="254"/>
                  <a:pt x="302" y="266"/>
                  <a:pt x="332" y="286"/>
                </a:cubicBezTo>
                <a:cubicBezTo>
                  <a:pt x="332" y="287"/>
                  <a:pt x="332" y="287"/>
                  <a:pt x="332" y="287"/>
                </a:cubicBezTo>
                <a:cubicBezTo>
                  <a:pt x="332" y="287"/>
                  <a:pt x="332" y="287"/>
                  <a:pt x="332" y="287"/>
                </a:cubicBezTo>
                <a:cubicBezTo>
                  <a:pt x="331" y="288"/>
                  <a:pt x="331" y="289"/>
                  <a:pt x="330" y="290"/>
                </a:cubicBezTo>
                <a:cubicBezTo>
                  <a:pt x="330" y="290"/>
                  <a:pt x="330" y="290"/>
                  <a:pt x="330" y="290"/>
                </a:cubicBezTo>
                <a:cubicBezTo>
                  <a:pt x="330" y="291"/>
                  <a:pt x="329" y="292"/>
                  <a:pt x="329" y="293"/>
                </a:cubicBezTo>
                <a:cubicBezTo>
                  <a:pt x="329" y="293"/>
                  <a:pt x="329" y="293"/>
                  <a:pt x="329" y="293"/>
                </a:cubicBezTo>
                <a:cubicBezTo>
                  <a:pt x="329" y="294"/>
                  <a:pt x="329" y="294"/>
                  <a:pt x="329" y="295"/>
                </a:cubicBezTo>
                <a:cubicBezTo>
                  <a:pt x="323" y="362"/>
                  <a:pt x="323" y="362"/>
                  <a:pt x="323" y="362"/>
                </a:cubicBezTo>
                <a:cubicBezTo>
                  <a:pt x="322" y="363"/>
                  <a:pt x="321" y="364"/>
                  <a:pt x="320" y="365"/>
                </a:cubicBezTo>
                <a:cubicBezTo>
                  <a:pt x="206" y="527"/>
                  <a:pt x="206" y="527"/>
                  <a:pt x="206" y="527"/>
                </a:cubicBezTo>
                <a:cubicBezTo>
                  <a:pt x="134" y="457"/>
                  <a:pt x="134" y="457"/>
                  <a:pt x="134" y="457"/>
                </a:cubicBezTo>
                <a:cubicBezTo>
                  <a:pt x="127" y="451"/>
                  <a:pt x="117" y="451"/>
                  <a:pt x="111" y="457"/>
                </a:cubicBezTo>
                <a:cubicBezTo>
                  <a:pt x="105" y="464"/>
                  <a:pt x="105" y="474"/>
                  <a:pt x="111" y="480"/>
                </a:cubicBezTo>
                <a:cubicBezTo>
                  <a:pt x="211" y="576"/>
                  <a:pt x="211" y="576"/>
                  <a:pt x="211" y="576"/>
                </a:cubicBezTo>
                <a:cubicBezTo>
                  <a:pt x="344" y="387"/>
                  <a:pt x="344" y="387"/>
                  <a:pt x="344" y="387"/>
                </a:cubicBezTo>
                <a:cubicBezTo>
                  <a:pt x="344" y="387"/>
                  <a:pt x="344" y="387"/>
                  <a:pt x="345" y="387"/>
                </a:cubicBezTo>
                <a:cubicBezTo>
                  <a:pt x="399" y="362"/>
                  <a:pt x="399" y="362"/>
                  <a:pt x="399" y="362"/>
                </a:cubicBezTo>
                <a:cubicBezTo>
                  <a:pt x="412" y="387"/>
                  <a:pt x="419" y="417"/>
                  <a:pt x="419" y="448"/>
                </a:cubicBezTo>
                <a:cubicBezTo>
                  <a:pt x="419" y="554"/>
                  <a:pt x="332" y="641"/>
                  <a:pt x="226" y="64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nvGrpSpPr>
          <p:cNvPr id="232" name="myP_People">
            <a:extLst>
              <a:ext uri="{FF2B5EF4-FFF2-40B4-BE49-F238E27FC236}">
                <a16:creationId xmlns:a16="http://schemas.microsoft.com/office/drawing/2014/main" id="{6E1D6018-4F0E-49EA-A967-7D5564A16945}"/>
              </a:ext>
            </a:extLst>
          </p:cNvPr>
          <p:cNvGrpSpPr/>
          <p:nvPr/>
        </p:nvGrpSpPr>
        <p:grpSpPr>
          <a:xfrm>
            <a:off x="4704597" y="4837771"/>
            <a:ext cx="336565" cy="371110"/>
            <a:chOff x="-1692275" y="2217738"/>
            <a:chExt cx="1562100" cy="1722437"/>
          </a:xfrm>
          <a:solidFill>
            <a:schemeClr val="accent5"/>
          </a:solidFill>
        </p:grpSpPr>
        <p:sp>
          <p:nvSpPr>
            <p:cNvPr id="233" name="Freeform 6">
              <a:extLst>
                <a:ext uri="{FF2B5EF4-FFF2-40B4-BE49-F238E27FC236}">
                  <a16:creationId xmlns:a16="http://schemas.microsoft.com/office/drawing/2014/main" id="{3C1727F4-C9C5-44F9-BB16-91892E37B582}"/>
                </a:ext>
              </a:extLst>
            </p:cNvPr>
            <p:cNvSpPr>
              <a:spLocks noEditPoints="1"/>
            </p:cNvSpPr>
            <p:nvPr/>
          </p:nvSpPr>
          <p:spPr bwMode="auto">
            <a:xfrm>
              <a:off x="-1692275" y="2978150"/>
              <a:ext cx="633413" cy="652462"/>
            </a:xfrm>
            <a:custGeom>
              <a:avLst/>
              <a:gdLst>
                <a:gd name="T0" fmla="*/ 194 w 327"/>
                <a:gd name="T1" fmla="*/ 154 h 337"/>
                <a:gd name="T2" fmla="*/ 213 w 327"/>
                <a:gd name="T3" fmla="*/ 154 h 337"/>
                <a:gd name="T4" fmla="*/ 267 w 327"/>
                <a:gd name="T5" fmla="*/ 173 h 337"/>
                <a:gd name="T6" fmla="*/ 288 w 327"/>
                <a:gd name="T7" fmla="*/ 208 h 337"/>
                <a:gd name="T8" fmla="*/ 324 w 327"/>
                <a:gd name="T9" fmla="*/ 312 h 337"/>
                <a:gd name="T10" fmla="*/ 325 w 327"/>
                <a:gd name="T11" fmla="*/ 315 h 337"/>
                <a:gd name="T12" fmla="*/ 317 w 327"/>
                <a:gd name="T13" fmla="*/ 334 h 337"/>
                <a:gd name="T14" fmla="*/ 299 w 327"/>
                <a:gd name="T15" fmla="*/ 324 h 337"/>
                <a:gd name="T16" fmla="*/ 284 w 327"/>
                <a:gd name="T17" fmla="*/ 280 h 337"/>
                <a:gd name="T18" fmla="*/ 259 w 327"/>
                <a:gd name="T19" fmla="*/ 209 h 337"/>
                <a:gd name="T20" fmla="*/ 218 w 327"/>
                <a:gd name="T21" fmla="*/ 181 h 337"/>
                <a:gd name="T22" fmla="*/ 157 w 327"/>
                <a:gd name="T23" fmla="*/ 181 h 337"/>
                <a:gd name="T24" fmla="*/ 112 w 327"/>
                <a:gd name="T25" fmla="*/ 181 h 337"/>
                <a:gd name="T26" fmla="*/ 66 w 327"/>
                <a:gd name="T27" fmla="*/ 214 h 337"/>
                <a:gd name="T28" fmla="*/ 28 w 327"/>
                <a:gd name="T29" fmla="*/ 324 h 337"/>
                <a:gd name="T30" fmla="*/ 11 w 327"/>
                <a:gd name="T31" fmla="*/ 334 h 337"/>
                <a:gd name="T32" fmla="*/ 3 w 327"/>
                <a:gd name="T33" fmla="*/ 316 h 337"/>
                <a:gd name="T34" fmla="*/ 43 w 327"/>
                <a:gd name="T35" fmla="*/ 201 h 337"/>
                <a:gd name="T36" fmla="*/ 102 w 327"/>
                <a:gd name="T37" fmla="*/ 155 h 337"/>
                <a:gd name="T38" fmla="*/ 130 w 327"/>
                <a:gd name="T39" fmla="*/ 154 h 337"/>
                <a:gd name="T40" fmla="*/ 134 w 327"/>
                <a:gd name="T41" fmla="*/ 153 h 337"/>
                <a:gd name="T42" fmla="*/ 87 w 327"/>
                <a:gd name="T43" fmla="*/ 61 h 337"/>
                <a:gd name="T44" fmla="*/ 161 w 327"/>
                <a:gd name="T45" fmla="*/ 1 h 337"/>
                <a:gd name="T46" fmla="*/ 239 w 327"/>
                <a:gd name="T47" fmla="*/ 56 h 337"/>
                <a:gd name="T48" fmla="*/ 235 w 327"/>
                <a:gd name="T49" fmla="*/ 113 h 337"/>
                <a:gd name="T50" fmla="*/ 194 w 327"/>
                <a:gd name="T51" fmla="*/ 154 h 337"/>
                <a:gd name="T52" fmla="*/ 215 w 327"/>
                <a:gd name="T53" fmla="*/ 80 h 337"/>
                <a:gd name="T54" fmla="*/ 164 w 327"/>
                <a:gd name="T55" fmla="*/ 28 h 337"/>
                <a:gd name="T56" fmla="*/ 112 w 327"/>
                <a:gd name="T57" fmla="*/ 80 h 337"/>
                <a:gd name="T58" fmla="*/ 164 w 327"/>
                <a:gd name="T59" fmla="*/ 132 h 337"/>
                <a:gd name="T60" fmla="*/ 215 w 327"/>
                <a:gd name="T61" fmla="*/ 8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337">
                  <a:moveTo>
                    <a:pt x="194" y="154"/>
                  </a:moveTo>
                  <a:cubicBezTo>
                    <a:pt x="201" y="154"/>
                    <a:pt x="207" y="154"/>
                    <a:pt x="213" y="154"/>
                  </a:cubicBezTo>
                  <a:cubicBezTo>
                    <a:pt x="234" y="154"/>
                    <a:pt x="252" y="159"/>
                    <a:pt x="267" y="173"/>
                  </a:cubicBezTo>
                  <a:cubicBezTo>
                    <a:pt x="278" y="183"/>
                    <a:pt x="283" y="195"/>
                    <a:pt x="288" y="208"/>
                  </a:cubicBezTo>
                  <a:cubicBezTo>
                    <a:pt x="299" y="242"/>
                    <a:pt x="312" y="277"/>
                    <a:pt x="324" y="312"/>
                  </a:cubicBezTo>
                  <a:cubicBezTo>
                    <a:pt x="324" y="313"/>
                    <a:pt x="324" y="314"/>
                    <a:pt x="325" y="315"/>
                  </a:cubicBezTo>
                  <a:cubicBezTo>
                    <a:pt x="327" y="324"/>
                    <a:pt x="324" y="331"/>
                    <a:pt x="317" y="334"/>
                  </a:cubicBezTo>
                  <a:cubicBezTo>
                    <a:pt x="309" y="337"/>
                    <a:pt x="302" y="333"/>
                    <a:pt x="299" y="324"/>
                  </a:cubicBezTo>
                  <a:cubicBezTo>
                    <a:pt x="294" y="309"/>
                    <a:pt x="289" y="295"/>
                    <a:pt x="284" y="280"/>
                  </a:cubicBezTo>
                  <a:cubicBezTo>
                    <a:pt x="276" y="256"/>
                    <a:pt x="268" y="233"/>
                    <a:pt x="259" y="209"/>
                  </a:cubicBezTo>
                  <a:cubicBezTo>
                    <a:pt x="254" y="193"/>
                    <a:pt x="238" y="182"/>
                    <a:pt x="218" y="181"/>
                  </a:cubicBezTo>
                  <a:cubicBezTo>
                    <a:pt x="198" y="181"/>
                    <a:pt x="177" y="181"/>
                    <a:pt x="157" y="181"/>
                  </a:cubicBezTo>
                  <a:cubicBezTo>
                    <a:pt x="142" y="181"/>
                    <a:pt x="127" y="181"/>
                    <a:pt x="112" y="181"/>
                  </a:cubicBezTo>
                  <a:cubicBezTo>
                    <a:pt x="89" y="181"/>
                    <a:pt x="74" y="193"/>
                    <a:pt x="66" y="214"/>
                  </a:cubicBezTo>
                  <a:cubicBezTo>
                    <a:pt x="54" y="251"/>
                    <a:pt x="41" y="288"/>
                    <a:pt x="28" y="324"/>
                  </a:cubicBezTo>
                  <a:cubicBezTo>
                    <a:pt x="26" y="333"/>
                    <a:pt x="19" y="336"/>
                    <a:pt x="11" y="334"/>
                  </a:cubicBezTo>
                  <a:cubicBezTo>
                    <a:pt x="3" y="331"/>
                    <a:pt x="0" y="324"/>
                    <a:pt x="3" y="316"/>
                  </a:cubicBezTo>
                  <a:cubicBezTo>
                    <a:pt x="16" y="277"/>
                    <a:pt x="29" y="239"/>
                    <a:pt x="43" y="201"/>
                  </a:cubicBezTo>
                  <a:cubicBezTo>
                    <a:pt x="53" y="174"/>
                    <a:pt x="73" y="159"/>
                    <a:pt x="102" y="155"/>
                  </a:cubicBezTo>
                  <a:cubicBezTo>
                    <a:pt x="112" y="153"/>
                    <a:pt x="121" y="154"/>
                    <a:pt x="130" y="154"/>
                  </a:cubicBezTo>
                  <a:cubicBezTo>
                    <a:pt x="131" y="154"/>
                    <a:pt x="133" y="154"/>
                    <a:pt x="134" y="153"/>
                  </a:cubicBezTo>
                  <a:cubicBezTo>
                    <a:pt x="92" y="135"/>
                    <a:pt x="79" y="94"/>
                    <a:pt x="87" y="61"/>
                  </a:cubicBezTo>
                  <a:cubicBezTo>
                    <a:pt x="95" y="27"/>
                    <a:pt x="126" y="2"/>
                    <a:pt x="161" y="1"/>
                  </a:cubicBezTo>
                  <a:cubicBezTo>
                    <a:pt x="196" y="0"/>
                    <a:pt x="228" y="23"/>
                    <a:pt x="239" y="56"/>
                  </a:cubicBezTo>
                  <a:cubicBezTo>
                    <a:pt x="245" y="75"/>
                    <a:pt x="244" y="94"/>
                    <a:pt x="235" y="113"/>
                  </a:cubicBezTo>
                  <a:cubicBezTo>
                    <a:pt x="227" y="132"/>
                    <a:pt x="212" y="145"/>
                    <a:pt x="194" y="154"/>
                  </a:cubicBezTo>
                  <a:close/>
                  <a:moveTo>
                    <a:pt x="215" y="80"/>
                  </a:moveTo>
                  <a:cubicBezTo>
                    <a:pt x="215" y="52"/>
                    <a:pt x="192" y="29"/>
                    <a:pt x="164" y="28"/>
                  </a:cubicBezTo>
                  <a:cubicBezTo>
                    <a:pt x="137" y="28"/>
                    <a:pt x="112" y="49"/>
                    <a:pt x="112" y="80"/>
                  </a:cubicBezTo>
                  <a:cubicBezTo>
                    <a:pt x="112" y="108"/>
                    <a:pt x="135" y="132"/>
                    <a:pt x="164" y="132"/>
                  </a:cubicBezTo>
                  <a:cubicBezTo>
                    <a:pt x="192" y="132"/>
                    <a:pt x="215" y="109"/>
                    <a:pt x="21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4" name="Freeform 7">
              <a:extLst>
                <a:ext uri="{FF2B5EF4-FFF2-40B4-BE49-F238E27FC236}">
                  <a16:creationId xmlns:a16="http://schemas.microsoft.com/office/drawing/2014/main" id="{CF14A2F6-F8DD-4B0F-8D56-A58D644D884F}"/>
                </a:ext>
              </a:extLst>
            </p:cNvPr>
            <p:cNvSpPr>
              <a:spLocks noEditPoints="1"/>
            </p:cNvSpPr>
            <p:nvPr/>
          </p:nvSpPr>
          <p:spPr bwMode="auto">
            <a:xfrm>
              <a:off x="-771525" y="3284538"/>
              <a:ext cx="633413" cy="655637"/>
            </a:xfrm>
            <a:custGeom>
              <a:avLst/>
              <a:gdLst>
                <a:gd name="T0" fmla="*/ 193 w 327"/>
                <a:gd name="T1" fmla="*/ 155 h 338"/>
                <a:gd name="T2" fmla="*/ 225 w 327"/>
                <a:gd name="T3" fmla="*/ 156 h 338"/>
                <a:gd name="T4" fmla="*/ 286 w 327"/>
                <a:gd name="T5" fmla="*/ 205 h 338"/>
                <a:gd name="T6" fmla="*/ 322 w 327"/>
                <a:gd name="T7" fmla="*/ 310 h 338"/>
                <a:gd name="T8" fmla="*/ 325 w 327"/>
                <a:gd name="T9" fmla="*/ 319 h 338"/>
                <a:gd name="T10" fmla="*/ 317 w 327"/>
                <a:gd name="T11" fmla="*/ 335 h 338"/>
                <a:gd name="T12" fmla="*/ 300 w 327"/>
                <a:gd name="T13" fmla="*/ 327 h 338"/>
                <a:gd name="T14" fmla="*/ 276 w 327"/>
                <a:gd name="T15" fmla="*/ 258 h 338"/>
                <a:gd name="T16" fmla="*/ 259 w 327"/>
                <a:gd name="T17" fmla="*/ 210 h 338"/>
                <a:gd name="T18" fmla="*/ 219 w 327"/>
                <a:gd name="T19" fmla="*/ 183 h 338"/>
                <a:gd name="T20" fmla="*/ 109 w 327"/>
                <a:gd name="T21" fmla="*/ 183 h 338"/>
                <a:gd name="T22" fmla="*/ 67 w 327"/>
                <a:gd name="T23" fmla="*/ 214 h 338"/>
                <a:gd name="T24" fmla="*/ 41 w 327"/>
                <a:gd name="T25" fmla="*/ 289 h 338"/>
                <a:gd name="T26" fmla="*/ 28 w 327"/>
                <a:gd name="T27" fmla="*/ 325 h 338"/>
                <a:gd name="T28" fmla="*/ 11 w 327"/>
                <a:gd name="T29" fmla="*/ 335 h 338"/>
                <a:gd name="T30" fmla="*/ 3 w 327"/>
                <a:gd name="T31" fmla="*/ 317 h 338"/>
                <a:gd name="T32" fmla="*/ 17 w 327"/>
                <a:gd name="T33" fmla="*/ 275 h 338"/>
                <a:gd name="T34" fmla="*/ 41 w 327"/>
                <a:gd name="T35" fmla="*/ 206 h 338"/>
                <a:gd name="T36" fmla="*/ 111 w 327"/>
                <a:gd name="T37" fmla="*/ 155 h 338"/>
                <a:gd name="T38" fmla="*/ 134 w 327"/>
                <a:gd name="T39" fmla="*/ 155 h 338"/>
                <a:gd name="T40" fmla="*/ 92 w 327"/>
                <a:gd name="T41" fmla="*/ 113 h 338"/>
                <a:gd name="T42" fmla="*/ 90 w 327"/>
                <a:gd name="T43" fmla="*/ 54 h 338"/>
                <a:gd name="T44" fmla="*/ 169 w 327"/>
                <a:gd name="T45" fmla="*/ 3 h 338"/>
                <a:gd name="T46" fmla="*/ 241 w 327"/>
                <a:gd name="T47" fmla="*/ 67 h 338"/>
                <a:gd name="T48" fmla="*/ 193 w 327"/>
                <a:gd name="T49" fmla="*/ 155 h 338"/>
                <a:gd name="T50" fmla="*/ 215 w 327"/>
                <a:gd name="T51" fmla="*/ 82 h 338"/>
                <a:gd name="T52" fmla="*/ 163 w 327"/>
                <a:gd name="T53" fmla="*/ 30 h 338"/>
                <a:gd name="T54" fmla="*/ 112 w 327"/>
                <a:gd name="T55" fmla="*/ 82 h 338"/>
                <a:gd name="T56" fmla="*/ 164 w 327"/>
                <a:gd name="T57" fmla="*/ 133 h 338"/>
                <a:gd name="T58" fmla="*/ 215 w 327"/>
                <a:gd name="T59" fmla="*/ 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7" h="338">
                  <a:moveTo>
                    <a:pt x="193" y="155"/>
                  </a:moveTo>
                  <a:cubicBezTo>
                    <a:pt x="205" y="156"/>
                    <a:pt x="215" y="155"/>
                    <a:pt x="225" y="156"/>
                  </a:cubicBezTo>
                  <a:cubicBezTo>
                    <a:pt x="255" y="160"/>
                    <a:pt x="276" y="176"/>
                    <a:pt x="286" y="205"/>
                  </a:cubicBezTo>
                  <a:cubicBezTo>
                    <a:pt x="298" y="240"/>
                    <a:pt x="310" y="275"/>
                    <a:pt x="322" y="310"/>
                  </a:cubicBezTo>
                  <a:cubicBezTo>
                    <a:pt x="323" y="313"/>
                    <a:pt x="324" y="316"/>
                    <a:pt x="325" y="319"/>
                  </a:cubicBezTo>
                  <a:cubicBezTo>
                    <a:pt x="327" y="326"/>
                    <a:pt x="323" y="333"/>
                    <a:pt x="317" y="335"/>
                  </a:cubicBezTo>
                  <a:cubicBezTo>
                    <a:pt x="310" y="338"/>
                    <a:pt x="302" y="334"/>
                    <a:pt x="300" y="327"/>
                  </a:cubicBezTo>
                  <a:cubicBezTo>
                    <a:pt x="291" y="304"/>
                    <a:pt x="284" y="281"/>
                    <a:pt x="276" y="258"/>
                  </a:cubicBezTo>
                  <a:cubicBezTo>
                    <a:pt x="270" y="242"/>
                    <a:pt x="265" y="226"/>
                    <a:pt x="259" y="210"/>
                  </a:cubicBezTo>
                  <a:cubicBezTo>
                    <a:pt x="252" y="192"/>
                    <a:pt x="238" y="183"/>
                    <a:pt x="219" y="183"/>
                  </a:cubicBezTo>
                  <a:cubicBezTo>
                    <a:pt x="182" y="182"/>
                    <a:pt x="145" y="182"/>
                    <a:pt x="109" y="183"/>
                  </a:cubicBezTo>
                  <a:cubicBezTo>
                    <a:pt x="89" y="183"/>
                    <a:pt x="73" y="196"/>
                    <a:pt x="67" y="214"/>
                  </a:cubicBezTo>
                  <a:cubicBezTo>
                    <a:pt x="58" y="239"/>
                    <a:pt x="50" y="264"/>
                    <a:pt x="41" y="289"/>
                  </a:cubicBezTo>
                  <a:cubicBezTo>
                    <a:pt x="37" y="301"/>
                    <a:pt x="33" y="313"/>
                    <a:pt x="28" y="325"/>
                  </a:cubicBezTo>
                  <a:cubicBezTo>
                    <a:pt x="26" y="334"/>
                    <a:pt x="19" y="338"/>
                    <a:pt x="11" y="335"/>
                  </a:cubicBezTo>
                  <a:cubicBezTo>
                    <a:pt x="4" y="333"/>
                    <a:pt x="0" y="326"/>
                    <a:pt x="3" y="317"/>
                  </a:cubicBezTo>
                  <a:cubicBezTo>
                    <a:pt x="7" y="303"/>
                    <a:pt x="12" y="289"/>
                    <a:pt x="17" y="275"/>
                  </a:cubicBezTo>
                  <a:cubicBezTo>
                    <a:pt x="25" y="252"/>
                    <a:pt x="33" y="229"/>
                    <a:pt x="41" y="206"/>
                  </a:cubicBezTo>
                  <a:cubicBezTo>
                    <a:pt x="52" y="175"/>
                    <a:pt x="78" y="156"/>
                    <a:pt x="111" y="155"/>
                  </a:cubicBezTo>
                  <a:cubicBezTo>
                    <a:pt x="118" y="155"/>
                    <a:pt x="126" y="155"/>
                    <a:pt x="134" y="155"/>
                  </a:cubicBezTo>
                  <a:cubicBezTo>
                    <a:pt x="115" y="146"/>
                    <a:pt x="100" y="133"/>
                    <a:pt x="92" y="113"/>
                  </a:cubicBezTo>
                  <a:cubicBezTo>
                    <a:pt x="83" y="94"/>
                    <a:pt x="83" y="74"/>
                    <a:pt x="90" y="54"/>
                  </a:cubicBezTo>
                  <a:cubicBezTo>
                    <a:pt x="102" y="21"/>
                    <a:pt x="135" y="0"/>
                    <a:pt x="169" y="3"/>
                  </a:cubicBezTo>
                  <a:cubicBezTo>
                    <a:pt x="206" y="6"/>
                    <a:pt x="235" y="32"/>
                    <a:pt x="241" y="67"/>
                  </a:cubicBezTo>
                  <a:cubicBezTo>
                    <a:pt x="247" y="100"/>
                    <a:pt x="232" y="137"/>
                    <a:pt x="193" y="155"/>
                  </a:cubicBezTo>
                  <a:close/>
                  <a:moveTo>
                    <a:pt x="215" y="82"/>
                  </a:moveTo>
                  <a:cubicBezTo>
                    <a:pt x="215" y="53"/>
                    <a:pt x="192" y="30"/>
                    <a:pt x="163" y="30"/>
                  </a:cubicBezTo>
                  <a:cubicBezTo>
                    <a:pt x="135" y="30"/>
                    <a:pt x="112" y="53"/>
                    <a:pt x="112" y="82"/>
                  </a:cubicBezTo>
                  <a:cubicBezTo>
                    <a:pt x="112" y="110"/>
                    <a:pt x="135" y="133"/>
                    <a:pt x="164" y="133"/>
                  </a:cubicBezTo>
                  <a:cubicBezTo>
                    <a:pt x="192" y="133"/>
                    <a:pt x="215" y="110"/>
                    <a:pt x="21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5" name="Freeform 8">
              <a:extLst>
                <a:ext uri="{FF2B5EF4-FFF2-40B4-BE49-F238E27FC236}">
                  <a16:creationId xmlns:a16="http://schemas.microsoft.com/office/drawing/2014/main" id="{C17CCBBA-EC94-4195-80E4-BB9E5CAB2071}"/>
                </a:ext>
              </a:extLst>
            </p:cNvPr>
            <p:cNvSpPr>
              <a:spLocks/>
            </p:cNvSpPr>
            <p:nvPr/>
          </p:nvSpPr>
          <p:spPr bwMode="auto">
            <a:xfrm>
              <a:off x="-1216025" y="2946400"/>
              <a:ext cx="717550" cy="350837"/>
            </a:xfrm>
            <a:custGeom>
              <a:avLst/>
              <a:gdLst>
                <a:gd name="T0" fmla="*/ 33 w 370"/>
                <a:gd name="T1" fmla="*/ 171 h 181"/>
                <a:gd name="T2" fmla="*/ 29 w 370"/>
                <a:gd name="T3" fmla="*/ 169 h 181"/>
                <a:gd name="T4" fmla="*/ 3 w 370"/>
                <a:gd name="T5" fmla="*/ 155 h 181"/>
                <a:gd name="T6" fmla="*/ 0 w 370"/>
                <a:gd name="T7" fmla="*/ 153 h 181"/>
                <a:gd name="T8" fmla="*/ 3 w 370"/>
                <a:gd name="T9" fmla="*/ 150 h 181"/>
                <a:gd name="T10" fmla="*/ 33 w 370"/>
                <a:gd name="T11" fmla="*/ 143 h 181"/>
                <a:gd name="T12" fmla="*/ 39 w 370"/>
                <a:gd name="T13" fmla="*/ 138 h 181"/>
                <a:gd name="T14" fmla="*/ 43 w 370"/>
                <a:gd name="T15" fmla="*/ 130 h 181"/>
                <a:gd name="T16" fmla="*/ 44 w 370"/>
                <a:gd name="T17" fmla="*/ 113 h 181"/>
                <a:gd name="T18" fmla="*/ 31 w 370"/>
                <a:gd name="T19" fmla="*/ 79 h 181"/>
                <a:gd name="T20" fmla="*/ 32 w 370"/>
                <a:gd name="T21" fmla="*/ 72 h 181"/>
                <a:gd name="T22" fmla="*/ 83 w 370"/>
                <a:gd name="T23" fmla="*/ 30 h 181"/>
                <a:gd name="T24" fmla="*/ 89 w 370"/>
                <a:gd name="T25" fmla="*/ 30 h 181"/>
                <a:gd name="T26" fmla="*/ 125 w 370"/>
                <a:gd name="T27" fmla="*/ 51 h 181"/>
                <a:gd name="T28" fmla="*/ 133 w 370"/>
                <a:gd name="T29" fmla="*/ 52 h 181"/>
                <a:gd name="T30" fmla="*/ 145 w 370"/>
                <a:gd name="T31" fmla="*/ 49 h 181"/>
                <a:gd name="T32" fmla="*/ 152 w 370"/>
                <a:gd name="T33" fmla="*/ 42 h 181"/>
                <a:gd name="T34" fmla="*/ 169 w 370"/>
                <a:gd name="T35" fmla="*/ 5 h 181"/>
                <a:gd name="T36" fmla="*/ 175 w 370"/>
                <a:gd name="T37" fmla="*/ 1 h 181"/>
                <a:gd name="T38" fmla="*/ 240 w 370"/>
                <a:gd name="T39" fmla="*/ 7 h 181"/>
                <a:gd name="T40" fmla="*/ 245 w 370"/>
                <a:gd name="T41" fmla="*/ 12 h 181"/>
                <a:gd name="T42" fmla="*/ 255 w 370"/>
                <a:gd name="T43" fmla="*/ 52 h 181"/>
                <a:gd name="T44" fmla="*/ 260 w 370"/>
                <a:gd name="T45" fmla="*/ 58 h 181"/>
                <a:gd name="T46" fmla="*/ 264 w 370"/>
                <a:gd name="T47" fmla="*/ 60 h 181"/>
                <a:gd name="T48" fmla="*/ 290 w 370"/>
                <a:gd name="T49" fmla="*/ 61 h 181"/>
                <a:gd name="T50" fmla="*/ 319 w 370"/>
                <a:gd name="T51" fmla="*/ 50 h 181"/>
                <a:gd name="T52" fmla="*/ 326 w 370"/>
                <a:gd name="T53" fmla="*/ 51 h 181"/>
                <a:gd name="T54" fmla="*/ 368 w 370"/>
                <a:gd name="T55" fmla="*/ 102 h 181"/>
                <a:gd name="T56" fmla="*/ 368 w 370"/>
                <a:gd name="T57" fmla="*/ 109 h 181"/>
                <a:gd name="T58" fmla="*/ 347 w 370"/>
                <a:gd name="T59" fmla="*/ 143 h 181"/>
                <a:gd name="T60" fmla="*/ 346 w 370"/>
                <a:gd name="T61" fmla="*/ 154 h 181"/>
                <a:gd name="T62" fmla="*/ 341 w 370"/>
                <a:gd name="T63" fmla="*/ 171 h 181"/>
                <a:gd name="T64" fmla="*/ 329 w 370"/>
                <a:gd name="T65" fmla="*/ 180 h 181"/>
                <a:gd name="T66" fmla="*/ 325 w 370"/>
                <a:gd name="T67" fmla="*/ 178 h 181"/>
                <a:gd name="T68" fmla="*/ 315 w 370"/>
                <a:gd name="T69" fmla="*/ 148 h 181"/>
                <a:gd name="T70" fmla="*/ 316 w 370"/>
                <a:gd name="T71" fmla="*/ 143 h 181"/>
                <a:gd name="T72" fmla="*/ 336 w 370"/>
                <a:gd name="T73" fmla="*/ 109 h 181"/>
                <a:gd name="T74" fmla="*/ 336 w 370"/>
                <a:gd name="T75" fmla="*/ 102 h 181"/>
                <a:gd name="T76" fmla="*/ 320 w 370"/>
                <a:gd name="T77" fmla="*/ 83 h 181"/>
                <a:gd name="T78" fmla="*/ 313 w 370"/>
                <a:gd name="T79" fmla="*/ 81 h 181"/>
                <a:gd name="T80" fmla="*/ 278 w 370"/>
                <a:gd name="T81" fmla="*/ 95 h 181"/>
                <a:gd name="T82" fmla="*/ 268 w 370"/>
                <a:gd name="T83" fmla="*/ 94 h 181"/>
                <a:gd name="T84" fmla="*/ 239 w 370"/>
                <a:gd name="T85" fmla="*/ 79 h 181"/>
                <a:gd name="T86" fmla="*/ 232 w 370"/>
                <a:gd name="T87" fmla="*/ 71 h 181"/>
                <a:gd name="T88" fmla="*/ 223 w 370"/>
                <a:gd name="T89" fmla="*/ 36 h 181"/>
                <a:gd name="T90" fmla="*/ 215 w 370"/>
                <a:gd name="T91" fmla="*/ 29 h 181"/>
                <a:gd name="T92" fmla="*/ 192 w 370"/>
                <a:gd name="T93" fmla="*/ 27 h 181"/>
                <a:gd name="T94" fmla="*/ 187 w 370"/>
                <a:gd name="T95" fmla="*/ 31 h 181"/>
                <a:gd name="T96" fmla="*/ 171 w 370"/>
                <a:gd name="T97" fmla="*/ 66 h 181"/>
                <a:gd name="T98" fmla="*/ 164 w 370"/>
                <a:gd name="T99" fmla="*/ 72 h 181"/>
                <a:gd name="T100" fmla="*/ 132 w 370"/>
                <a:gd name="T101" fmla="*/ 82 h 181"/>
                <a:gd name="T102" fmla="*/ 122 w 370"/>
                <a:gd name="T103" fmla="*/ 81 h 181"/>
                <a:gd name="T104" fmla="*/ 93 w 370"/>
                <a:gd name="T105" fmla="*/ 63 h 181"/>
                <a:gd name="T106" fmla="*/ 80 w 370"/>
                <a:gd name="T107" fmla="*/ 64 h 181"/>
                <a:gd name="T108" fmla="*/ 64 w 370"/>
                <a:gd name="T109" fmla="*/ 78 h 181"/>
                <a:gd name="T110" fmla="*/ 62 w 370"/>
                <a:gd name="T111" fmla="*/ 86 h 181"/>
                <a:gd name="T112" fmla="*/ 76 w 370"/>
                <a:gd name="T113" fmla="*/ 121 h 181"/>
                <a:gd name="T114" fmla="*/ 75 w 370"/>
                <a:gd name="T115" fmla="*/ 130 h 181"/>
                <a:gd name="T116" fmla="*/ 59 w 370"/>
                <a:gd name="T117" fmla="*/ 160 h 181"/>
                <a:gd name="T118" fmla="*/ 52 w 370"/>
                <a:gd name="T119" fmla="*/ 166 h 181"/>
                <a:gd name="T120" fmla="*/ 33 w 370"/>
                <a:gd name="T121" fmla="*/ 17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181">
                  <a:moveTo>
                    <a:pt x="33" y="171"/>
                  </a:moveTo>
                  <a:cubicBezTo>
                    <a:pt x="31" y="171"/>
                    <a:pt x="30" y="170"/>
                    <a:pt x="29" y="169"/>
                  </a:cubicBezTo>
                  <a:cubicBezTo>
                    <a:pt x="21" y="163"/>
                    <a:pt x="12" y="159"/>
                    <a:pt x="3" y="155"/>
                  </a:cubicBezTo>
                  <a:cubicBezTo>
                    <a:pt x="1" y="155"/>
                    <a:pt x="0" y="155"/>
                    <a:pt x="0" y="153"/>
                  </a:cubicBezTo>
                  <a:cubicBezTo>
                    <a:pt x="0" y="151"/>
                    <a:pt x="2" y="151"/>
                    <a:pt x="3" y="150"/>
                  </a:cubicBezTo>
                  <a:cubicBezTo>
                    <a:pt x="13" y="148"/>
                    <a:pt x="23" y="145"/>
                    <a:pt x="33" y="143"/>
                  </a:cubicBezTo>
                  <a:cubicBezTo>
                    <a:pt x="36" y="142"/>
                    <a:pt x="38" y="141"/>
                    <a:pt x="39" y="138"/>
                  </a:cubicBezTo>
                  <a:cubicBezTo>
                    <a:pt x="40" y="135"/>
                    <a:pt x="41" y="133"/>
                    <a:pt x="43" y="130"/>
                  </a:cubicBezTo>
                  <a:cubicBezTo>
                    <a:pt x="47" y="125"/>
                    <a:pt x="47" y="120"/>
                    <a:pt x="44" y="113"/>
                  </a:cubicBezTo>
                  <a:cubicBezTo>
                    <a:pt x="39" y="102"/>
                    <a:pt x="35" y="91"/>
                    <a:pt x="31" y="79"/>
                  </a:cubicBezTo>
                  <a:cubicBezTo>
                    <a:pt x="30" y="77"/>
                    <a:pt x="30" y="75"/>
                    <a:pt x="32" y="72"/>
                  </a:cubicBezTo>
                  <a:cubicBezTo>
                    <a:pt x="47" y="56"/>
                    <a:pt x="64" y="41"/>
                    <a:pt x="83" y="30"/>
                  </a:cubicBezTo>
                  <a:cubicBezTo>
                    <a:pt x="85" y="28"/>
                    <a:pt x="87" y="28"/>
                    <a:pt x="89" y="30"/>
                  </a:cubicBezTo>
                  <a:cubicBezTo>
                    <a:pt x="101" y="37"/>
                    <a:pt x="113" y="44"/>
                    <a:pt x="125" y="51"/>
                  </a:cubicBezTo>
                  <a:cubicBezTo>
                    <a:pt x="128" y="53"/>
                    <a:pt x="130" y="54"/>
                    <a:pt x="133" y="52"/>
                  </a:cubicBezTo>
                  <a:cubicBezTo>
                    <a:pt x="137" y="51"/>
                    <a:pt x="141" y="50"/>
                    <a:pt x="145" y="49"/>
                  </a:cubicBezTo>
                  <a:cubicBezTo>
                    <a:pt x="149" y="48"/>
                    <a:pt x="151" y="46"/>
                    <a:pt x="152" y="42"/>
                  </a:cubicBezTo>
                  <a:cubicBezTo>
                    <a:pt x="158" y="30"/>
                    <a:pt x="163" y="17"/>
                    <a:pt x="169" y="5"/>
                  </a:cubicBezTo>
                  <a:cubicBezTo>
                    <a:pt x="170" y="2"/>
                    <a:pt x="172" y="1"/>
                    <a:pt x="175" y="1"/>
                  </a:cubicBezTo>
                  <a:cubicBezTo>
                    <a:pt x="197" y="0"/>
                    <a:pt x="219" y="1"/>
                    <a:pt x="240" y="7"/>
                  </a:cubicBezTo>
                  <a:cubicBezTo>
                    <a:pt x="244" y="7"/>
                    <a:pt x="244" y="9"/>
                    <a:pt x="245" y="12"/>
                  </a:cubicBezTo>
                  <a:cubicBezTo>
                    <a:pt x="248" y="25"/>
                    <a:pt x="252" y="38"/>
                    <a:pt x="255" y="52"/>
                  </a:cubicBezTo>
                  <a:cubicBezTo>
                    <a:pt x="256" y="55"/>
                    <a:pt x="257" y="57"/>
                    <a:pt x="260" y="58"/>
                  </a:cubicBezTo>
                  <a:cubicBezTo>
                    <a:pt x="261" y="59"/>
                    <a:pt x="263" y="59"/>
                    <a:pt x="264" y="60"/>
                  </a:cubicBezTo>
                  <a:cubicBezTo>
                    <a:pt x="272" y="66"/>
                    <a:pt x="280" y="66"/>
                    <a:pt x="290" y="61"/>
                  </a:cubicBezTo>
                  <a:cubicBezTo>
                    <a:pt x="299" y="57"/>
                    <a:pt x="309" y="54"/>
                    <a:pt x="319" y="50"/>
                  </a:cubicBezTo>
                  <a:cubicBezTo>
                    <a:pt x="322" y="49"/>
                    <a:pt x="323" y="49"/>
                    <a:pt x="326" y="51"/>
                  </a:cubicBezTo>
                  <a:cubicBezTo>
                    <a:pt x="342" y="66"/>
                    <a:pt x="357" y="83"/>
                    <a:pt x="368" y="102"/>
                  </a:cubicBezTo>
                  <a:cubicBezTo>
                    <a:pt x="370" y="105"/>
                    <a:pt x="369" y="107"/>
                    <a:pt x="368" y="109"/>
                  </a:cubicBezTo>
                  <a:cubicBezTo>
                    <a:pt x="361" y="120"/>
                    <a:pt x="354" y="132"/>
                    <a:pt x="347" y="143"/>
                  </a:cubicBezTo>
                  <a:cubicBezTo>
                    <a:pt x="345" y="147"/>
                    <a:pt x="345" y="150"/>
                    <a:pt x="346" y="154"/>
                  </a:cubicBezTo>
                  <a:cubicBezTo>
                    <a:pt x="351" y="165"/>
                    <a:pt x="350" y="165"/>
                    <a:pt x="341" y="171"/>
                  </a:cubicBezTo>
                  <a:cubicBezTo>
                    <a:pt x="337" y="174"/>
                    <a:pt x="333" y="177"/>
                    <a:pt x="329" y="180"/>
                  </a:cubicBezTo>
                  <a:cubicBezTo>
                    <a:pt x="327" y="181"/>
                    <a:pt x="326" y="181"/>
                    <a:pt x="325" y="178"/>
                  </a:cubicBezTo>
                  <a:cubicBezTo>
                    <a:pt x="323" y="168"/>
                    <a:pt x="319" y="158"/>
                    <a:pt x="315" y="148"/>
                  </a:cubicBezTo>
                  <a:cubicBezTo>
                    <a:pt x="314" y="146"/>
                    <a:pt x="315" y="144"/>
                    <a:pt x="316" y="143"/>
                  </a:cubicBezTo>
                  <a:cubicBezTo>
                    <a:pt x="323" y="131"/>
                    <a:pt x="329" y="120"/>
                    <a:pt x="336" y="109"/>
                  </a:cubicBezTo>
                  <a:cubicBezTo>
                    <a:pt x="338" y="107"/>
                    <a:pt x="338" y="105"/>
                    <a:pt x="336" y="102"/>
                  </a:cubicBezTo>
                  <a:cubicBezTo>
                    <a:pt x="331" y="95"/>
                    <a:pt x="325" y="89"/>
                    <a:pt x="320" y="83"/>
                  </a:cubicBezTo>
                  <a:cubicBezTo>
                    <a:pt x="318" y="80"/>
                    <a:pt x="316" y="80"/>
                    <a:pt x="313" y="81"/>
                  </a:cubicBezTo>
                  <a:cubicBezTo>
                    <a:pt x="301" y="86"/>
                    <a:pt x="290" y="90"/>
                    <a:pt x="278" y="95"/>
                  </a:cubicBezTo>
                  <a:cubicBezTo>
                    <a:pt x="274" y="96"/>
                    <a:pt x="271" y="96"/>
                    <a:pt x="268" y="94"/>
                  </a:cubicBezTo>
                  <a:cubicBezTo>
                    <a:pt x="259" y="87"/>
                    <a:pt x="249" y="82"/>
                    <a:pt x="239" y="79"/>
                  </a:cubicBezTo>
                  <a:cubicBezTo>
                    <a:pt x="235" y="77"/>
                    <a:pt x="233" y="75"/>
                    <a:pt x="232" y="71"/>
                  </a:cubicBezTo>
                  <a:cubicBezTo>
                    <a:pt x="229" y="59"/>
                    <a:pt x="226" y="48"/>
                    <a:pt x="223" y="36"/>
                  </a:cubicBezTo>
                  <a:cubicBezTo>
                    <a:pt x="222" y="32"/>
                    <a:pt x="220" y="30"/>
                    <a:pt x="215" y="29"/>
                  </a:cubicBezTo>
                  <a:cubicBezTo>
                    <a:pt x="207" y="28"/>
                    <a:pt x="199" y="28"/>
                    <a:pt x="192" y="27"/>
                  </a:cubicBezTo>
                  <a:cubicBezTo>
                    <a:pt x="189" y="27"/>
                    <a:pt x="188" y="29"/>
                    <a:pt x="187" y="31"/>
                  </a:cubicBezTo>
                  <a:cubicBezTo>
                    <a:pt x="182" y="43"/>
                    <a:pt x="176" y="55"/>
                    <a:pt x="171" y="66"/>
                  </a:cubicBezTo>
                  <a:cubicBezTo>
                    <a:pt x="170" y="70"/>
                    <a:pt x="168" y="71"/>
                    <a:pt x="164" y="72"/>
                  </a:cubicBezTo>
                  <a:cubicBezTo>
                    <a:pt x="153" y="74"/>
                    <a:pt x="142" y="77"/>
                    <a:pt x="132" y="82"/>
                  </a:cubicBezTo>
                  <a:cubicBezTo>
                    <a:pt x="128" y="84"/>
                    <a:pt x="125" y="84"/>
                    <a:pt x="122" y="81"/>
                  </a:cubicBezTo>
                  <a:cubicBezTo>
                    <a:pt x="112" y="75"/>
                    <a:pt x="102" y="70"/>
                    <a:pt x="93" y="63"/>
                  </a:cubicBezTo>
                  <a:cubicBezTo>
                    <a:pt x="88" y="60"/>
                    <a:pt x="85" y="60"/>
                    <a:pt x="80" y="64"/>
                  </a:cubicBezTo>
                  <a:cubicBezTo>
                    <a:pt x="75" y="69"/>
                    <a:pt x="69" y="73"/>
                    <a:pt x="64" y="78"/>
                  </a:cubicBezTo>
                  <a:cubicBezTo>
                    <a:pt x="61" y="81"/>
                    <a:pt x="61" y="83"/>
                    <a:pt x="62" y="86"/>
                  </a:cubicBezTo>
                  <a:cubicBezTo>
                    <a:pt x="67" y="98"/>
                    <a:pt x="71" y="109"/>
                    <a:pt x="76" y="121"/>
                  </a:cubicBezTo>
                  <a:cubicBezTo>
                    <a:pt x="77" y="124"/>
                    <a:pt x="77" y="127"/>
                    <a:pt x="75" y="130"/>
                  </a:cubicBezTo>
                  <a:cubicBezTo>
                    <a:pt x="68" y="139"/>
                    <a:pt x="63" y="149"/>
                    <a:pt x="59" y="160"/>
                  </a:cubicBezTo>
                  <a:cubicBezTo>
                    <a:pt x="58" y="164"/>
                    <a:pt x="56" y="166"/>
                    <a:pt x="52" y="166"/>
                  </a:cubicBezTo>
                  <a:cubicBezTo>
                    <a:pt x="45" y="168"/>
                    <a:pt x="39" y="169"/>
                    <a:pt x="33"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6" name="Freeform 9">
              <a:extLst>
                <a:ext uri="{FF2B5EF4-FFF2-40B4-BE49-F238E27FC236}">
                  <a16:creationId xmlns:a16="http://schemas.microsoft.com/office/drawing/2014/main" id="{A5BBE028-FE8A-40E8-AD99-280C82BAD2B9}"/>
                </a:ext>
              </a:extLst>
            </p:cNvPr>
            <p:cNvSpPr>
              <a:spLocks/>
            </p:cNvSpPr>
            <p:nvPr/>
          </p:nvSpPr>
          <p:spPr bwMode="auto">
            <a:xfrm>
              <a:off x="-903288" y="2619375"/>
              <a:ext cx="773113" cy="454025"/>
            </a:xfrm>
            <a:custGeom>
              <a:avLst/>
              <a:gdLst>
                <a:gd name="T0" fmla="*/ 181 w 399"/>
                <a:gd name="T1" fmla="*/ 2 h 234"/>
                <a:gd name="T2" fmla="*/ 257 w 399"/>
                <a:gd name="T3" fmla="*/ 2 h 234"/>
                <a:gd name="T4" fmla="*/ 313 w 399"/>
                <a:gd name="T5" fmla="*/ 20 h 234"/>
                <a:gd name="T6" fmla="*/ 345 w 399"/>
                <a:gd name="T7" fmla="*/ 64 h 234"/>
                <a:gd name="T8" fmla="*/ 387 w 399"/>
                <a:gd name="T9" fmla="*/ 185 h 234"/>
                <a:gd name="T10" fmla="*/ 397 w 399"/>
                <a:gd name="T11" fmla="*/ 216 h 234"/>
                <a:gd name="T12" fmla="*/ 392 w 399"/>
                <a:gd name="T13" fmla="*/ 231 h 234"/>
                <a:gd name="T14" fmla="*/ 376 w 399"/>
                <a:gd name="T15" fmla="*/ 230 h 234"/>
                <a:gd name="T16" fmla="*/ 371 w 399"/>
                <a:gd name="T17" fmla="*/ 223 h 234"/>
                <a:gd name="T18" fmla="*/ 334 w 399"/>
                <a:gd name="T19" fmla="*/ 115 h 234"/>
                <a:gd name="T20" fmla="*/ 318 w 399"/>
                <a:gd name="T21" fmla="*/ 69 h 234"/>
                <a:gd name="T22" fmla="*/ 268 w 399"/>
                <a:gd name="T23" fmla="*/ 30 h 234"/>
                <a:gd name="T24" fmla="*/ 254 w 399"/>
                <a:gd name="T25" fmla="*/ 29 h 234"/>
                <a:gd name="T26" fmla="*/ 121 w 399"/>
                <a:gd name="T27" fmla="*/ 29 h 234"/>
                <a:gd name="T28" fmla="*/ 83 w 399"/>
                <a:gd name="T29" fmla="*/ 38 h 234"/>
                <a:gd name="T30" fmla="*/ 54 w 399"/>
                <a:gd name="T31" fmla="*/ 75 h 234"/>
                <a:gd name="T32" fmla="*/ 32 w 399"/>
                <a:gd name="T33" fmla="*/ 141 h 234"/>
                <a:gd name="T34" fmla="*/ 23 w 399"/>
                <a:gd name="T35" fmla="*/ 147 h 234"/>
                <a:gd name="T36" fmla="*/ 4 w 399"/>
                <a:gd name="T37" fmla="*/ 148 h 234"/>
                <a:gd name="T38" fmla="*/ 1 w 399"/>
                <a:gd name="T39" fmla="*/ 145 h 234"/>
                <a:gd name="T40" fmla="*/ 19 w 399"/>
                <a:gd name="T41" fmla="*/ 93 h 234"/>
                <a:gd name="T42" fmla="*/ 31 w 399"/>
                <a:gd name="T43" fmla="*/ 61 h 234"/>
                <a:gd name="T44" fmla="*/ 107 w 399"/>
                <a:gd name="T45" fmla="*/ 3 h 234"/>
                <a:gd name="T46" fmla="*/ 181 w 399"/>
                <a:gd name="T47" fmla="*/ 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9" h="234">
                  <a:moveTo>
                    <a:pt x="181" y="2"/>
                  </a:moveTo>
                  <a:cubicBezTo>
                    <a:pt x="210" y="2"/>
                    <a:pt x="233" y="2"/>
                    <a:pt x="257" y="2"/>
                  </a:cubicBezTo>
                  <a:cubicBezTo>
                    <a:pt x="277" y="2"/>
                    <a:pt x="296" y="8"/>
                    <a:pt x="313" y="20"/>
                  </a:cubicBezTo>
                  <a:cubicBezTo>
                    <a:pt x="329" y="31"/>
                    <a:pt x="339" y="46"/>
                    <a:pt x="345" y="64"/>
                  </a:cubicBezTo>
                  <a:cubicBezTo>
                    <a:pt x="359" y="104"/>
                    <a:pt x="373" y="144"/>
                    <a:pt x="387" y="185"/>
                  </a:cubicBezTo>
                  <a:cubicBezTo>
                    <a:pt x="390" y="195"/>
                    <a:pt x="394" y="205"/>
                    <a:pt x="397" y="216"/>
                  </a:cubicBezTo>
                  <a:cubicBezTo>
                    <a:pt x="399" y="222"/>
                    <a:pt x="397" y="227"/>
                    <a:pt x="392" y="231"/>
                  </a:cubicBezTo>
                  <a:cubicBezTo>
                    <a:pt x="388" y="234"/>
                    <a:pt x="381" y="234"/>
                    <a:pt x="376" y="230"/>
                  </a:cubicBezTo>
                  <a:cubicBezTo>
                    <a:pt x="374" y="229"/>
                    <a:pt x="372" y="226"/>
                    <a:pt x="371" y="223"/>
                  </a:cubicBezTo>
                  <a:cubicBezTo>
                    <a:pt x="359" y="187"/>
                    <a:pt x="346" y="151"/>
                    <a:pt x="334" y="115"/>
                  </a:cubicBezTo>
                  <a:cubicBezTo>
                    <a:pt x="329" y="100"/>
                    <a:pt x="324" y="84"/>
                    <a:pt x="318" y="69"/>
                  </a:cubicBezTo>
                  <a:cubicBezTo>
                    <a:pt x="309" y="46"/>
                    <a:pt x="292" y="34"/>
                    <a:pt x="268" y="30"/>
                  </a:cubicBezTo>
                  <a:cubicBezTo>
                    <a:pt x="264" y="29"/>
                    <a:pt x="259" y="29"/>
                    <a:pt x="254" y="29"/>
                  </a:cubicBezTo>
                  <a:cubicBezTo>
                    <a:pt x="210" y="29"/>
                    <a:pt x="165" y="29"/>
                    <a:pt x="121" y="29"/>
                  </a:cubicBezTo>
                  <a:cubicBezTo>
                    <a:pt x="108" y="29"/>
                    <a:pt x="95" y="31"/>
                    <a:pt x="83" y="38"/>
                  </a:cubicBezTo>
                  <a:cubicBezTo>
                    <a:pt x="69" y="47"/>
                    <a:pt x="59" y="59"/>
                    <a:pt x="54" y="75"/>
                  </a:cubicBezTo>
                  <a:cubicBezTo>
                    <a:pt x="47" y="97"/>
                    <a:pt x="39" y="119"/>
                    <a:pt x="32" y="141"/>
                  </a:cubicBezTo>
                  <a:cubicBezTo>
                    <a:pt x="30" y="146"/>
                    <a:pt x="28" y="147"/>
                    <a:pt x="23" y="147"/>
                  </a:cubicBezTo>
                  <a:cubicBezTo>
                    <a:pt x="17" y="147"/>
                    <a:pt x="11" y="147"/>
                    <a:pt x="4" y="148"/>
                  </a:cubicBezTo>
                  <a:cubicBezTo>
                    <a:pt x="1" y="149"/>
                    <a:pt x="0" y="148"/>
                    <a:pt x="1" y="145"/>
                  </a:cubicBezTo>
                  <a:cubicBezTo>
                    <a:pt x="7" y="128"/>
                    <a:pt x="13" y="110"/>
                    <a:pt x="19" y="93"/>
                  </a:cubicBezTo>
                  <a:cubicBezTo>
                    <a:pt x="23" y="82"/>
                    <a:pt x="26" y="71"/>
                    <a:pt x="31" y="61"/>
                  </a:cubicBezTo>
                  <a:cubicBezTo>
                    <a:pt x="45" y="26"/>
                    <a:pt x="71" y="7"/>
                    <a:pt x="107" y="3"/>
                  </a:cubicBezTo>
                  <a:cubicBezTo>
                    <a:pt x="133" y="0"/>
                    <a:pt x="160" y="3"/>
                    <a:pt x="1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7" name="Freeform 10">
              <a:extLst>
                <a:ext uri="{FF2B5EF4-FFF2-40B4-BE49-F238E27FC236}">
                  <a16:creationId xmlns:a16="http://schemas.microsoft.com/office/drawing/2014/main" id="{8C736C4D-AF82-47E0-873D-39DB2F2ABBDA}"/>
                </a:ext>
              </a:extLst>
            </p:cNvPr>
            <p:cNvSpPr>
              <a:spLocks noEditPoints="1"/>
            </p:cNvSpPr>
            <p:nvPr/>
          </p:nvSpPr>
          <p:spPr bwMode="auto">
            <a:xfrm>
              <a:off x="-741363" y="2217738"/>
              <a:ext cx="395288" cy="392112"/>
            </a:xfrm>
            <a:custGeom>
              <a:avLst/>
              <a:gdLst>
                <a:gd name="T0" fmla="*/ 103 w 204"/>
                <a:gd name="T1" fmla="*/ 201 h 202"/>
                <a:gd name="T2" fmla="*/ 3 w 204"/>
                <a:gd name="T3" fmla="*/ 96 h 202"/>
                <a:gd name="T4" fmla="*/ 104 w 204"/>
                <a:gd name="T5" fmla="*/ 1 h 202"/>
                <a:gd name="T6" fmla="*/ 203 w 204"/>
                <a:gd name="T7" fmla="*/ 104 h 202"/>
                <a:gd name="T8" fmla="*/ 103 w 204"/>
                <a:gd name="T9" fmla="*/ 201 h 202"/>
                <a:gd name="T10" fmla="*/ 30 w 204"/>
                <a:gd name="T11" fmla="*/ 101 h 202"/>
                <a:gd name="T12" fmla="*/ 103 w 204"/>
                <a:gd name="T13" fmla="*/ 174 h 202"/>
                <a:gd name="T14" fmla="*/ 176 w 204"/>
                <a:gd name="T15" fmla="*/ 101 h 202"/>
                <a:gd name="T16" fmla="*/ 105 w 204"/>
                <a:gd name="T17" fmla="*/ 28 h 202"/>
                <a:gd name="T18" fmla="*/ 30 w 204"/>
                <a:gd name="T19"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2">
                  <a:moveTo>
                    <a:pt x="103" y="201"/>
                  </a:moveTo>
                  <a:cubicBezTo>
                    <a:pt x="48" y="201"/>
                    <a:pt x="0" y="155"/>
                    <a:pt x="3" y="96"/>
                  </a:cubicBezTo>
                  <a:cubicBezTo>
                    <a:pt x="6" y="43"/>
                    <a:pt x="49" y="0"/>
                    <a:pt x="104" y="1"/>
                  </a:cubicBezTo>
                  <a:cubicBezTo>
                    <a:pt x="160" y="1"/>
                    <a:pt x="204" y="47"/>
                    <a:pt x="203" y="104"/>
                  </a:cubicBezTo>
                  <a:cubicBezTo>
                    <a:pt x="203" y="157"/>
                    <a:pt x="157" y="202"/>
                    <a:pt x="103" y="201"/>
                  </a:cubicBezTo>
                  <a:close/>
                  <a:moveTo>
                    <a:pt x="30" y="101"/>
                  </a:moveTo>
                  <a:cubicBezTo>
                    <a:pt x="30" y="138"/>
                    <a:pt x="59" y="174"/>
                    <a:pt x="103" y="174"/>
                  </a:cubicBezTo>
                  <a:cubicBezTo>
                    <a:pt x="143" y="174"/>
                    <a:pt x="176" y="141"/>
                    <a:pt x="176" y="101"/>
                  </a:cubicBezTo>
                  <a:cubicBezTo>
                    <a:pt x="176" y="61"/>
                    <a:pt x="144" y="28"/>
                    <a:pt x="105" y="28"/>
                  </a:cubicBezTo>
                  <a:cubicBezTo>
                    <a:pt x="63" y="28"/>
                    <a:pt x="30" y="60"/>
                    <a:pt x="3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8" name="Freeform 11">
              <a:extLst>
                <a:ext uri="{FF2B5EF4-FFF2-40B4-BE49-F238E27FC236}">
                  <a16:creationId xmlns:a16="http://schemas.microsoft.com/office/drawing/2014/main" id="{2AA998D9-6AA5-4B72-9441-2E55B577D90E}"/>
                </a:ext>
              </a:extLst>
            </p:cNvPr>
            <p:cNvSpPr>
              <a:spLocks noEditPoints="1"/>
            </p:cNvSpPr>
            <p:nvPr/>
          </p:nvSpPr>
          <p:spPr bwMode="auto">
            <a:xfrm>
              <a:off x="-1030288" y="3170238"/>
              <a:ext cx="363538" cy="361950"/>
            </a:xfrm>
            <a:custGeom>
              <a:avLst/>
              <a:gdLst>
                <a:gd name="T0" fmla="*/ 0 w 187"/>
                <a:gd name="T1" fmla="*/ 93 h 187"/>
                <a:gd name="T2" fmla="*/ 93 w 187"/>
                <a:gd name="T3" fmla="*/ 0 h 187"/>
                <a:gd name="T4" fmla="*/ 187 w 187"/>
                <a:gd name="T5" fmla="*/ 95 h 187"/>
                <a:gd name="T6" fmla="*/ 93 w 187"/>
                <a:gd name="T7" fmla="*/ 187 h 187"/>
                <a:gd name="T8" fmla="*/ 0 w 187"/>
                <a:gd name="T9" fmla="*/ 93 h 187"/>
                <a:gd name="T10" fmla="*/ 28 w 187"/>
                <a:gd name="T11" fmla="*/ 93 h 187"/>
                <a:gd name="T12" fmla="*/ 93 w 187"/>
                <a:gd name="T13" fmla="*/ 159 h 187"/>
                <a:gd name="T14" fmla="*/ 160 w 187"/>
                <a:gd name="T15" fmla="*/ 94 h 187"/>
                <a:gd name="T16" fmla="*/ 94 w 187"/>
                <a:gd name="T17" fmla="*/ 27 h 187"/>
                <a:gd name="T18" fmla="*/ 28 w 187"/>
                <a:gd name="T19" fmla="*/ 9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7">
                  <a:moveTo>
                    <a:pt x="0" y="93"/>
                  </a:moveTo>
                  <a:cubicBezTo>
                    <a:pt x="0" y="42"/>
                    <a:pt x="42" y="0"/>
                    <a:pt x="93" y="0"/>
                  </a:cubicBezTo>
                  <a:cubicBezTo>
                    <a:pt x="147" y="1"/>
                    <a:pt x="187" y="44"/>
                    <a:pt x="187" y="95"/>
                  </a:cubicBezTo>
                  <a:cubicBezTo>
                    <a:pt x="186" y="146"/>
                    <a:pt x="144" y="187"/>
                    <a:pt x="93" y="187"/>
                  </a:cubicBezTo>
                  <a:cubicBezTo>
                    <a:pt x="42" y="187"/>
                    <a:pt x="0" y="145"/>
                    <a:pt x="0" y="93"/>
                  </a:cubicBezTo>
                  <a:close/>
                  <a:moveTo>
                    <a:pt x="28" y="93"/>
                  </a:moveTo>
                  <a:cubicBezTo>
                    <a:pt x="28" y="130"/>
                    <a:pt x="56" y="159"/>
                    <a:pt x="93" y="159"/>
                  </a:cubicBezTo>
                  <a:cubicBezTo>
                    <a:pt x="128" y="160"/>
                    <a:pt x="159" y="132"/>
                    <a:pt x="160" y="94"/>
                  </a:cubicBezTo>
                  <a:cubicBezTo>
                    <a:pt x="160" y="58"/>
                    <a:pt x="130" y="27"/>
                    <a:pt x="94" y="27"/>
                  </a:cubicBezTo>
                  <a:cubicBezTo>
                    <a:pt x="57" y="27"/>
                    <a:pt x="28" y="57"/>
                    <a:pt x="28"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9" name="Freeform 12">
              <a:extLst>
                <a:ext uri="{FF2B5EF4-FFF2-40B4-BE49-F238E27FC236}">
                  <a16:creationId xmlns:a16="http://schemas.microsoft.com/office/drawing/2014/main" id="{803F77AA-BE5A-4AD8-A46A-6334FE42B83D}"/>
                </a:ext>
              </a:extLst>
            </p:cNvPr>
            <p:cNvSpPr>
              <a:spLocks/>
            </p:cNvSpPr>
            <p:nvPr/>
          </p:nvSpPr>
          <p:spPr bwMode="auto">
            <a:xfrm>
              <a:off x="-1030288" y="3562350"/>
              <a:ext cx="331788" cy="195262"/>
            </a:xfrm>
            <a:custGeom>
              <a:avLst/>
              <a:gdLst>
                <a:gd name="T0" fmla="*/ 155 w 171"/>
                <a:gd name="T1" fmla="*/ 46 h 101"/>
                <a:gd name="T2" fmla="*/ 133 w 171"/>
                <a:gd name="T3" fmla="*/ 53 h 101"/>
                <a:gd name="T4" fmla="*/ 131 w 171"/>
                <a:gd name="T5" fmla="*/ 57 h 101"/>
                <a:gd name="T6" fmla="*/ 114 w 171"/>
                <a:gd name="T7" fmla="*/ 95 h 101"/>
                <a:gd name="T8" fmla="*/ 108 w 171"/>
                <a:gd name="T9" fmla="*/ 99 h 101"/>
                <a:gd name="T10" fmla="*/ 43 w 171"/>
                <a:gd name="T11" fmla="*/ 93 h 101"/>
                <a:gd name="T12" fmla="*/ 37 w 171"/>
                <a:gd name="T13" fmla="*/ 87 h 101"/>
                <a:gd name="T14" fmla="*/ 29 w 171"/>
                <a:gd name="T15" fmla="*/ 48 h 101"/>
                <a:gd name="T16" fmla="*/ 24 w 171"/>
                <a:gd name="T17" fmla="*/ 42 h 101"/>
                <a:gd name="T18" fmla="*/ 6 w 171"/>
                <a:gd name="T19" fmla="*/ 33 h 101"/>
                <a:gd name="T20" fmla="*/ 3 w 171"/>
                <a:gd name="T21" fmla="*/ 27 h 101"/>
                <a:gd name="T22" fmla="*/ 2 w 171"/>
                <a:gd name="T23" fmla="*/ 7 h 101"/>
                <a:gd name="T24" fmla="*/ 2 w 171"/>
                <a:gd name="T25" fmla="*/ 3 h 101"/>
                <a:gd name="T26" fmla="*/ 9 w 171"/>
                <a:gd name="T27" fmla="*/ 2 h 101"/>
                <a:gd name="T28" fmla="*/ 49 w 171"/>
                <a:gd name="T29" fmla="*/ 23 h 101"/>
                <a:gd name="T30" fmla="*/ 52 w 171"/>
                <a:gd name="T31" fmla="*/ 28 h 101"/>
                <a:gd name="T32" fmla="*/ 60 w 171"/>
                <a:gd name="T33" fmla="*/ 65 h 101"/>
                <a:gd name="T34" fmla="*/ 66 w 171"/>
                <a:gd name="T35" fmla="*/ 71 h 101"/>
                <a:gd name="T36" fmla="*/ 91 w 171"/>
                <a:gd name="T37" fmla="*/ 73 h 101"/>
                <a:gd name="T38" fmla="*/ 97 w 171"/>
                <a:gd name="T39" fmla="*/ 68 h 101"/>
                <a:gd name="T40" fmla="*/ 112 w 171"/>
                <a:gd name="T41" fmla="*/ 34 h 101"/>
                <a:gd name="T42" fmla="*/ 119 w 171"/>
                <a:gd name="T43" fmla="*/ 28 h 101"/>
                <a:gd name="T44" fmla="*/ 152 w 171"/>
                <a:gd name="T45" fmla="*/ 18 h 101"/>
                <a:gd name="T46" fmla="*/ 160 w 171"/>
                <a:gd name="T47" fmla="*/ 18 h 101"/>
                <a:gd name="T48" fmla="*/ 168 w 171"/>
                <a:gd name="T49" fmla="*/ 23 h 101"/>
                <a:gd name="T50" fmla="*/ 169 w 171"/>
                <a:gd name="T51" fmla="*/ 29 h 101"/>
                <a:gd name="T52" fmla="*/ 159 w 171"/>
                <a:gd name="T53" fmla="*/ 45 h 101"/>
                <a:gd name="T54" fmla="*/ 155 w 171"/>
                <a:gd name="T55" fmla="*/ 4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01">
                  <a:moveTo>
                    <a:pt x="155" y="46"/>
                  </a:moveTo>
                  <a:cubicBezTo>
                    <a:pt x="148" y="49"/>
                    <a:pt x="141" y="51"/>
                    <a:pt x="133" y="53"/>
                  </a:cubicBezTo>
                  <a:cubicBezTo>
                    <a:pt x="132" y="54"/>
                    <a:pt x="132" y="56"/>
                    <a:pt x="131" y="57"/>
                  </a:cubicBezTo>
                  <a:cubicBezTo>
                    <a:pt x="126" y="70"/>
                    <a:pt x="120" y="82"/>
                    <a:pt x="114" y="95"/>
                  </a:cubicBezTo>
                  <a:cubicBezTo>
                    <a:pt x="113" y="98"/>
                    <a:pt x="111" y="99"/>
                    <a:pt x="108" y="99"/>
                  </a:cubicBezTo>
                  <a:cubicBezTo>
                    <a:pt x="86" y="101"/>
                    <a:pt x="64" y="100"/>
                    <a:pt x="43" y="93"/>
                  </a:cubicBezTo>
                  <a:cubicBezTo>
                    <a:pt x="39" y="92"/>
                    <a:pt x="38" y="91"/>
                    <a:pt x="37" y="87"/>
                  </a:cubicBezTo>
                  <a:cubicBezTo>
                    <a:pt x="34" y="74"/>
                    <a:pt x="31" y="61"/>
                    <a:pt x="29" y="48"/>
                  </a:cubicBezTo>
                  <a:cubicBezTo>
                    <a:pt x="28" y="45"/>
                    <a:pt x="27" y="43"/>
                    <a:pt x="24" y="42"/>
                  </a:cubicBezTo>
                  <a:cubicBezTo>
                    <a:pt x="18" y="40"/>
                    <a:pt x="12" y="37"/>
                    <a:pt x="6" y="33"/>
                  </a:cubicBezTo>
                  <a:cubicBezTo>
                    <a:pt x="4" y="32"/>
                    <a:pt x="2" y="30"/>
                    <a:pt x="3" y="27"/>
                  </a:cubicBezTo>
                  <a:cubicBezTo>
                    <a:pt x="5" y="20"/>
                    <a:pt x="4" y="14"/>
                    <a:pt x="2" y="7"/>
                  </a:cubicBezTo>
                  <a:cubicBezTo>
                    <a:pt x="1" y="6"/>
                    <a:pt x="0" y="4"/>
                    <a:pt x="2" y="3"/>
                  </a:cubicBezTo>
                  <a:cubicBezTo>
                    <a:pt x="4" y="1"/>
                    <a:pt x="7" y="0"/>
                    <a:pt x="9" y="2"/>
                  </a:cubicBezTo>
                  <a:cubicBezTo>
                    <a:pt x="20" y="12"/>
                    <a:pt x="35" y="17"/>
                    <a:pt x="49" y="23"/>
                  </a:cubicBezTo>
                  <a:cubicBezTo>
                    <a:pt x="51" y="24"/>
                    <a:pt x="52" y="26"/>
                    <a:pt x="52" y="28"/>
                  </a:cubicBezTo>
                  <a:cubicBezTo>
                    <a:pt x="55" y="40"/>
                    <a:pt x="57" y="53"/>
                    <a:pt x="60" y="65"/>
                  </a:cubicBezTo>
                  <a:cubicBezTo>
                    <a:pt x="61" y="69"/>
                    <a:pt x="62" y="71"/>
                    <a:pt x="66" y="71"/>
                  </a:cubicBezTo>
                  <a:cubicBezTo>
                    <a:pt x="75" y="72"/>
                    <a:pt x="83" y="73"/>
                    <a:pt x="91" y="73"/>
                  </a:cubicBezTo>
                  <a:cubicBezTo>
                    <a:pt x="95" y="73"/>
                    <a:pt x="96" y="70"/>
                    <a:pt x="97" y="68"/>
                  </a:cubicBezTo>
                  <a:cubicBezTo>
                    <a:pt x="102" y="56"/>
                    <a:pt x="107" y="45"/>
                    <a:pt x="112" y="34"/>
                  </a:cubicBezTo>
                  <a:cubicBezTo>
                    <a:pt x="113" y="30"/>
                    <a:pt x="115" y="29"/>
                    <a:pt x="119" y="28"/>
                  </a:cubicBezTo>
                  <a:cubicBezTo>
                    <a:pt x="130" y="26"/>
                    <a:pt x="141" y="23"/>
                    <a:pt x="152" y="18"/>
                  </a:cubicBezTo>
                  <a:cubicBezTo>
                    <a:pt x="155" y="16"/>
                    <a:pt x="157" y="16"/>
                    <a:pt x="160" y="18"/>
                  </a:cubicBezTo>
                  <a:cubicBezTo>
                    <a:pt x="163" y="20"/>
                    <a:pt x="165" y="22"/>
                    <a:pt x="168" y="23"/>
                  </a:cubicBezTo>
                  <a:cubicBezTo>
                    <a:pt x="171" y="25"/>
                    <a:pt x="171" y="26"/>
                    <a:pt x="169" y="29"/>
                  </a:cubicBezTo>
                  <a:cubicBezTo>
                    <a:pt x="165" y="34"/>
                    <a:pt x="162" y="40"/>
                    <a:pt x="159" y="45"/>
                  </a:cubicBezTo>
                  <a:cubicBezTo>
                    <a:pt x="158" y="47"/>
                    <a:pt x="158" y="48"/>
                    <a:pt x="15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0" name="Freeform 13">
              <a:extLst>
                <a:ext uri="{FF2B5EF4-FFF2-40B4-BE49-F238E27FC236}">
                  <a16:creationId xmlns:a16="http://schemas.microsoft.com/office/drawing/2014/main" id="{6AA518B8-1AB1-4363-B73A-FDCD43314920}"/>
                </a:ext>
              </a:extLst>
            </p:cNvPr>
            <p:cNvSpPr>
              <a:spLocks/>
            </p:cNvSpPr>
            <p:nvPr/>
          </p:nvSpPr>
          <p:spPr bwMode="auto">
            <a:xfrm>
              <a:off x="-400050" y="2841625"/>
              <a:ext cx="106363" cy="231775"/>
            </a:xfrm>
            <a:custGeom>
              <a:avLst/>
              <a:gdLst>
                <a:gd name="T0" fmla="*/ 55 w 55"/>
                <a:gd name="T1" fmla="*/ 104 h 119"/>
                <a:gd name="T2" fmla="*/ 44 w 55"/>
                <a:gd name="T3" fmla="*/ 118 h 119"/>
                <a:gd name="T4" fmla="*/ 29 w 55"/>
                <a:gd name="T5" fmla="*/ 108 h 119"/>
                <a:gd name="T6" fmla="*/ 13 w 55"/>
                <a:gd name="T7" fmla="*/ 56 h 119"/>
                <a:gd name="T8" fmla="*/ 2 w 55"/>
                <a:gd name="T9" fmla="*/ 20 h 119"/>
                <a:gd name="T10" fmla="*/ 11 w 55"/>
                <a:gd name="T11" fmla="*/ 2 h 119"/>
                <a:gd name="T12" fmla="*/ 28 w 55"/>
                <a:gd name="T13" fmla="*/ 12 h 119"/>
                <a:gd name="T14" fmla="*/ 54 w 55"/>
                <a:gd name="T15" fmla="*/ 97 h 119"/>
                <a:gd name="T16" fmla="*/ 55 w 55"/>
                <a:gd name="T17" fmla="*/ 10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19">
                  <a:moveTo>
                    <a:pt x="55" y="104"/>
                  </a:moveTo>
                  <a:cubicBezTo>
                    <a:pt x="55" y="111"/>
                    <a:pt x="51" y="117"/>
                    <a:pt x="44" y="118"/>
                  </a:cubicBezTo>
                  <a:cubicBezTo>
                    <a:pt x="38" y="119"/>
                    <a:pt x="31" y="115"/>
                    <a:pt x="29" y="108"/>
                  </a:cubicBezTo>
                  <a:cubicBezTo>
                    <a:pt x="23" y="91"/>
                    <a:pt x="18" y="73"/>
                    <a:pt x="13" y="56"/>
                  </a:cubicBezTo>
                  <a:cubicBezTo>
                    <a:pt x="9" y="44"/>
                    <a:pt x="6" y="32"/>
                    <a:pt x="2" y="20"/>
                  </a:cubicBezTo>
                  <a:cubicBezTo>
                    <a:pt x="0" y="12"/>
                    <a:pt x="3" y="5"/>
                    <a:pt x="11" y="2"/>
                  </a:cubicBezTo>
                  <a:cubicBezTo>
                    <a:pt x="18" y="0"/>
                    <a:pt x="26" y="4"/>
                    <a:pt x="28" y="12"/>
                  </a:cubicBezTo>
                  <a:cubicBezTo>
                    <a:pt x="37" y="40"/>
                    <a:pt x="45" y="68"/>
                    <a:pt x="54" y="97"/>
                  </a:cubicBezTo>
                  <a:cubicBezTo>
                    <a:pt x="54" y="99"/>
                    <a:pt x="55" y="102"/>
                    <a:pt x="55"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1" name="Freeform 14">
              <a:extLst>
                <a:ext uri="{FF2B5EF4-FFF2-40B4-BE49-F238E27FC236}">
                  <a16:creationId xmlns:a16="http://schemas.microsoft.com/office/drawing/2014/main" id="{79A9C453-1D09-4DA4-95D2-E7F1E904A38E}"/>
                </a:ext>
              </a:extLst>
            </p:cNvPr>
            <p:cNvSpPr>
              <a:spLocks/>
            </p:cNvSpPr>
            <p:nvPr/>
          </p:nvSpPr>
          <p:spPr bwMode="auto">
            <a:xfrm>
              <a:off x="-1573213" y="3441700"/>
              <a:ext cx="95250" cy="187325"/>
            </a:xfrm>
            <a:custGeom>
              <a:avLst/>
              <a:gdLst>
                <a:gd name="T0" fmla="*/ 49 w 49"/>
                <a:gd name="T1" fmla="*/ 15 h 97"/>
                <a:gd name="T2" fmla="*/ 48 w 49"/>
                <a:gd name="T3" fmla="*/ 20 h 97"/>
                <a:gd name="T4" fmla="*/ 29 w 49"/>
                <a:gd name="T5" fmla="*/ 85 h 97"/>
                <a:gd name="T6" fmla="*/ 12 w 49"/>
                <a:gd name="T7" fmla="*/ 95 h 97"/>
                <a:gd name="T8" fmla="*/ 2 w 49"/>
                <a:gd name="T9" fmla="*/ 79 h 97"/>
                <a:gd name="T10" fmla="*/ 9 w 49"/>
                <a:gd name="T11" fmla="*/ 55 h 97"/>
                <a:gd name="T12" fmla="*/ 23 w 49"/>
                <a:gd name="T13" fmla="*/ 12 h 97"/>
                <a:gd name="T14" fmla="*/ 38 w 49"/>
                <a:gd name="T15" fmla="*/ 1 h 97"/>
                <a:gd name="T16" fmla="*/ 49 w 49"/>
                <a:gd name="T1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97">
                  <a:moveTo>
                    <a:pt x="49" y="15"/>
                  </a:moveTo>
                  <a:cubicBezTo>
                    <a:pt x="49" y="16"/>
                    <a:pt x="49" y="18"/>
                    <a:pt x="48" y="20"/>
                  </a:cubicBezTo>
                  <a:cubicBezTo>
                    <a:pt x="42" y="41"/>
                    <a:pt x="35" y="63"/>
                    <a:pt x="29" y="85"/>
                  </a:cubicBezTo>
                  <a:cubicBezTo>
                    <a:pt x="26" y="93"/>
                    <a:pt x="20" y="97"/>
                    <a:pt x="12" y="95"/>
                  </a:cubicBezTo>
                  <a:cubicBezTo>
                    <a:pt x="5" y="93"/>
                    <a:pt x="0" y="86"/>
                    <a:pt x="2" y="79"/>
                  </a:cubicBezTo>
                  <a:cubicBezTo>
                    <a:pt x="4" y="70"/>
                    <a:pt x="7" y="63"/>
                    <a:pt x="9" y="55"/>
                  </a:cubicBezTo>
                  <a:cubicBezTo>
                    <a:pt x="14" y="40"/>
                    <a:pt x="18" y="26"/>
                    <a:pt x="23" y="12"/>
                  </a:cubicBezTo>
                  <a:cubicBezTo>
                    <a:pt x="25" y="4"/>
                    <a:pt x="31" y="0"/>
                    <a:pt x="38" y="1"/>
                  </a:cubicBezTo>
                  <a:cubicBezTo>
                    <a:pt x="44" y="2"/>
                    <a:pt x="49" y="8"/>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2" name="Freeform 15">
              <a:extLst>
                <a:ext uri="{FF2B5EF4-FFF2-40B4-BE49-F238E27FC236}">
                  <a16:creationId xmlns:a16="http://schemas.microsoft.com/office/drawing/2014/main" id="{EC7628F1-4D3C-46C1-B710-2BC1BD1CEBC6}"/>
                </a:ext>
              </a:extLst>
            </p:cNvPr>
            <p:cNvSpPr>
              <a:spLocks/>
            </p:cNvSpPr>
            <p:nvPr/>
          </p:nvSpPr>
          <p:spPr bwMode="auto">
            <a:xfrm>
              <a:off x="-357188" y="3751263"/>
              <a:ext cx="98425" cy="187325"/>
            </a:xfrm>
            <a:custGeom>
              <a:avLst/>
              <a:gdLst>
                <a:gd name="T0" fmla="*/ 15 w 51"/>
                <a:gd name="T1" fmla="*/ 1 h 96"/>
                <a:gd name="T2" fmla="*/ 28 w 51"/>
                <a:gd name="T3" fmla="*/ 10 h 96"/>
                <a:gd name="T4" fmla="*/ 49 w 51"/>
                <a:gd name="T5" fmla="*/ 78 h 96"/>
                <a:gd name="T6" fmla="*/ 40 w 51"/>
                <a:gd name="T7" fmla="*/ 94 h 96"/>
                <a:gd name="T8" fmla="*/ 23 w 51"/>
                <a:gd name="T9" fmla="*/ 85 h 96"/>
                <a:gd name="T10" fmla="*/ 3 w 51"/>
                <a:gd name="T11" fmla="*/ 18 h 96"/>
                <a:gd name="T12" fmla="*/ 15 w 51"/>
                <a:gd name="T13" fmla="*/ 1 h 96"/>
              </a:gdLst>
              <a:ahLst/>
              <a:cxnLst>
                <a:cxn ang="0">
                  <a:pos x="T0" y="T1"/>
                </a:cxn>
                <a:cxn ang="0">
                  <a:pos x="T2" y="T3"/>
                </a:cxn>
                <a:cxn ang="0">
                  <a:pos x="T4" y="T5"/>
                </a:cxn>
                <a:cxn ang="0">
                  <a:pos x="T6" y="T7"/>
                </a:cxn>
                <a:cxn ang="0">
                  <a:pos x="T8" y="T9"/>
                </a:cxn>
                <a:cxn ang="0">
                  <a:pos x="T10" y="T11"/>
                </a:cxn>
                <a:cxn ang="0">
                  <a:pos x="T12" y="T13"/>
                </a:cxn>
              </a:cxnLst>
              <a:rect l="0" t="0" r="r" b="b"/>
              <a:pathLst>
                <a:path w="51" h="96">
                  <a:moveTo>
                    <a:pt x="15" y="1"/>
                  </a:moveTo>
                  <a:cubicBezTo>
                    <a:pt x="21" y="0"/>
                    <a:pt x="27" y="4"/>
                    <a:pt x="28" y="10"/>
                  </a:cubicBezTo>
                  <a:cubicBezTo>
                    <a:pt x="35" y="32"/>
                    <a:pt x="42" y="55"/>
                    <a:pt x="49" y="78"/>
                  </a:cubicBezTo>
                  <a:cubicBezTo>
                    <a:pt x="51" y="85"/>
                    <a:pt x="47" y="92"/>
                    <a:pt x="40" y="94"/>
                  </a:cubicBezTo>
                  <a:cubicBezTo>
                    <a:pt x="32" y="96"/>
                    <a:pt x="26" y="93"/>
                    <a:pt x="23" y="85"/>
                  </a:cubicBezTo>
                  <a:cubicBezTo>
                    <a:pt x="16" y="63"/>
                    <a:pt x="9" y="40"/>
                    <a:pt x="3" y="18"/>
                  </a:cubicBezTo>
                  <a:cubicBezTo>
                    <a:pt x="0" y="9"/>
                    <a:pt x="6"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3" name="Freeform 16">
              <a:extLst>
                <a:ext uri="{FF2B5EF4-FFF2-40B4-BE49-F238E27FC236}">
                  <a16:creationId xmlns:a16="http://schemas.microsoft.com/office/drawing/2014/main" id="{A6140502-7FD3-48AE-93B4-1D936FD2FFD4}"/>
                </a:ext>
              </a:extLst>
            </p:cNvPr>
            <p:cNvSpPr>
              <a:spLocks/>
            </p:cNvSpPr>
            <p:nvPr/>
          </p:nvSpPr>
          <p:spPr bwMode="auto">
            <a:xfrm>
              <a:off x="-1276350" y="3441700"/>
              <a:ext cx="93663" cy="187325"/>
            </a:xfrm>
            <a:custGeom>
              <a:avLst/>
              <a:gdLst>
                <a:gd name="T0" fmla="*/ 48 w 48"/>
                <a:gd name="T1" fmla="*/ 81 h 97"/>
                <a:gd name="T2" fmla="*/ 37 w 48"/>
                <a:gd name="T3" fmla="*/ 95 h 97"/>
                <a:gd name="T4" fmla="*/ 22 w 48"/>
                <a:gd name="T5" fmla="*/ 86 h 97"/>
                <a:gd name="T6" fmla="*/ 17 w 48"/>
                <a:gd name="T7" fmla="*/ 68 h 97"/>
                <a:gd name="T8" fmla="*/ 2 w 48"/>
                <a:gd name="T9" fmla="*/ 19 h 97"/>
                <a:gd name="T10" fmla="*/ 7 w 48"/>
                <a:gd name="T11" fmla="*/ 4 h 97"/>
                <a:gd name="T12" fmla="*/ 23 w 48"/>
                <a:gd name="T13" fmla="*/ 4 h 97"/>
                <a:gd name="T14" fmla="*/ 28 w 48"/>
                <a:gd name="T15" fmla="*/ 11 h 97"/>
                <a:gd name="T16" fmla="*/ 48 w 48"/>
                <a:gd name="T17" fmla="*/ 78 h 97"/>
                <a:gd name="T18" fmla="*/ 48 w 48"/>
                <a:gd name="T19"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7">
                  <a:moveTo>
                    <a:pt x="48" y="81"/>
                  </a:moveTo>
                  <a:cubicBezTo>
                    <a:pt x="48" y="89"/>
                    <a:pt x="44" y="94"/>
                    <a:pt x="37" y="95"/>
                  </a:cubicBezTo>
                  <a:cubicBezTo>
                    <a:pt x="31" y="97"/>
                    <a:pt x="24" y="93"/>
                    <a:pt x="22" y="86"/>
                  </a:cubicBezTo>
                  <a:cubicBezTo>
                    <a:pt x="20" y="80"/>
                    <a:pt x="18" y="74"/>
                    <a:pt x="17" y="68"/>
                  </a:cubicBezTo>
                  <a:cubicBezTo>
                    <a:pt x="12" y="52"/>
                    <a:pt x="7" y="35"/>
                    <a:pt x="2" y="19"/>
                  </a:cubicBezTo>
                  <a:cubicBezTo>
                    <a:pt x="0" y="13"/>
                    <a:pt x="2" y="7"/>
                    <a:pt x="7" y="4"/>
                  </a:cubicBezTo>
                  <a:cubicBezTo>
                    <a:pt x="12" y="0"/>
                    <a:pt x="17" y="0"/>
                    <a:pt x="23" y="4"/>
                  </a:cubicBezTo>
                  <a:cubicBezTo>
                    <a:pt x="25" y="6"/>
                    <a:pt x="27" y="8"/>
                    <a:pt x="28" y="11"/>
                  </a:cubicBezTo>
                  <a:cubicBezTo>
                    <a:pt x="34" y="33"/>
                    <a:pt x="41" y="55"/>
                    <a:pt x="48" y="78"/>
                  </a:cubicBezTo>
                  <a:cubicBezTo>
                    <a:pt x="48" y="79"/>
                    <a:pt x="48" y="80"/>
                    <a:pt x="4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4" name="Freeform 17">
              <a:extLst>
                <a:ext uri="{FF2B5EF4-FFF2-40B4-BE49-F238E27FC236}">
                  <a16:creationId xmlns:a16="http://schemas.microsoft.com/office/drawing/2014/main" id="{0D80C6BD-201F-4050-BD4C-6AE2C9ABFA88}"/>
                </a:ext>
              </a:extLst>
            </p:cNvPr>
            <p:cNvSpPr>
              <a:spLocks/>
            </p:cNvSpPr>
            <p:nvPr/>
          </p:nvSpPr>
          <p:spPr bwMode="auto">
            <a:xfrm>
              <a:off x="-647700" y="3749675"/>
              <a:ext cx="90488" cy="185737"/>
            </a:xfrm>
            <a:custGeom>
              <a:avLst/>
              <a:gdLst>
                <a:gd name="T0" fmla="*/ 47 w 47"/>
                <a:gd name="T1" fmla="*/ 16 h 96"/>
                <a:gd name="T2" fmla="*/ 43 w 47"/>
                <a:gd name="T3" fmla="*/ 30 h 96"/>
                <a:gd name="T4" fmla="*/ 26 w 47"/>
                <a:gd name="T5" fmla="*/ 87 h 96"/>
                <a:gd name="T6" fmla="*/ 12 w 47"/>
                <a:gd name="T7" fmla="*/ 96 h 96"/>
                <a:gd name="T8" fmla="*/ 0 w 47"/>
                <a:gd name="T9" fmla="*/ 85 h 96"/>
                <a:gd name="T10" fmla="*/ 0 w 47"/>
                <a:gd name="T11" fmla="*/ 78 h 96"/>
                <a:gd name="T12" fmla="*/ 21 w 47"/>
                <a:gd name="T13" fmla="*/ 11 h 96"/>
                <a:gd name="T14" fmla="*/ 36 w 47"/>
                <a:gd name="T15" fmla="*/ 2 h 96"/>
                <a:gd name="T16" fmla="*/ 47 w 47"/>
                <a:gd name="T17"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6">
                  <a:moveTo>
                    <a:pt x="47" y="16"/>
                  </a:moveTo>
                  <a:cubicBezTo>
                    <a:pt x="47" y="20"/>
                    <a:pt x="45" y="25"/>
                    <a:pt x="43" y="30"/>
                  </a:cubicBezTo>
                  <a:cubicBezTo>
                    <a:pt x="38" y="49"/>
                    <a:pt x="32" y="68"/>
                    <a:pt x="26" y="87"/>
                  </a:cubicBezTo>
                  <a:cubicBezTo>
                    <a:pt x="24" y="93"/>
                    <a:pt x="18" y="96"/>
                    <a:pt x="12" y="96"/>
                  </a:cubicBezTo>
                  <a:cubicBezTo>
                    <a:pt x="6" y="96"/>
                    <a:pt x="1" y="91"/>
                    <a:pt x="0" y="85"/>
                  </a:cubicBezTo>
                  <a:cubicBezTo>
                    <a:pt x="0" y="82"/>
                    <a:pt x="0" y="80"/>
                    <a:pt x="0" y="78"/>
                  </a:cubicBezTo>
                  <a:cubicBezTo>
                    <a:pt x="7" y="56"/>
                    <a:pt x="14" y="33"/>
                    <a:pt x="21" y="11"/>
                  </a:cubicBezTo>
                  <a:cubicBezTo>
                    <a:pt x="23" y="4"/>
                    <a:pt x="30" y="0"/>
                    <a:pt x="36" y="2"/>
                  </a:cubicBezTo>
                  <a:cubicBezTo>
                    <a:pt x="43" y="3"/>
                    <a:pt x="47" y="8"/>
                    <a:pt x="4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5" name="Freeform 18">
              <a:extLst>
                <a:ext uri="{FF2B5EF4-FFF2-40B4-BE49-F238E27FC236}">
                  <a16:creationId xmlns:a16="http://schemas.microsoft.com/office/drawing/2014/main" id="{B7E68AA3-22D8-4065-9D5E-C4C1522A935E}"/>
                </a:ext>
              </a:extLst>
            </p:cNvPr>
            <p:cNvSpPr>
              <a:spLocks/>
            </p:cNvSpPr>
            <p:nvPr/>
          </p:nvSpPr>
          <p:spPr bwMode="auto">
            <a:xfrm>
              <a:off x="-750888" y="2841625"/>
              <a:ext cx="66675" cy="96837"/>
            </a:xfrm>
            <a:custGeom>
              <a:avLst/>
              <a:gdLst>
                <a:gd name="T0" fmla="*/ 34 w 34"/>
                <a:gd name="T1" fmla="*/ 16 h 50"/>
                <a:gd name="T2" fmla="*/ 29 w 34"/>
                <a:gd name="T3" fmla="*/ 35 h 50"/>
                <a:gd name="T4" fmla="*/ 25 w 34"/>
                <a:gd name="T5" fmla="*/ 47 h 50"/>
                <a:gd name="T6" fmla="*/ 22 w 34"/>
                <a:gd name="T7" fmla="*/ 48 h 50"/>
                <a:gd name="T8" fmla="*/ 4 w 34"/>
                <a:gd name="T9" fmla="*/ 38 h 50"/>
                <a:gd name="T10" fmla="*/ 1 w 34"/>
                <a:gd name="T11" fmla="*/ 33 h 50"/>
                <a:gd name="T12" fmla="*/ 8 w 34"/>
                <a:gd name="T13" fmla="*/ 11 h 50"/>
                <a:gd name="T14" fmla="*/ 23 w 34"/>
                <a:gd name="T15" fmla="*/ 2 h 50"/>
                <a:gd name="T16" fmla="*/ 34 w 34"/>
                <a:gd name="T17"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0">
                  <a:moveTo>
                    <a:pt x="34" y="16"/>
                  </a:moveTo>
                  <a:cubicBezTo>
                    <a:pt x="33" y="22"/>
                    <a:pt x="30" y="29"/>
                    <a:pt x="29" y="35"/>
                  </a:cubicBezTo>
                  <a:cubicBezTo>
                    <a:pt x="28" y="39"/>
                    <a:pt x="26" y="43"/>
                    <a:pt x="25" y="47"/>
                  </a:cubicBezTo>
                  <a:cubicBezTo>
                    <a:pt x="25" y="49"/>
                    <a:pt x="23" y="50"/>
                    <a:pt x="22" y="48"/>
                  </a:cubicBezTo>
                  <a:cubicBezTo>
                    <a:pt x="17" y="42"/>
                    <a:pt x="11" y="40"/>
                    <a:pt x="4" y="38"/>
                  </a:cubicBezTo>
                  <a:cubicBezTo>
                    <a:pt x="1" y="38"/>
                    <a:pt x="0" y="37"/>
                    <a:pt x="1" y="33"/>
                  </a:cubicBezTo>
                  <a:cubicBezTo>
                    <a:pt x="3" y="26"/>
                    <a:pt x="5" y="18"/>
                    <a:pt x="8" y="11"/>
                  </a:cubicBezTo>
                  <a:cubicBezTo>
                    <a:pt x="10" y="4"/>
                    <a:pt x="16" y="0"/>
                    <a:pt x="23" y="2"/>
                  </a:cubicBezTo>
                  <a:cubicBezTo>
                    <a:pt x="30" y="3"/>
                    <a:pt x="34" y="9"/>
                    <a:pt x="3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246" name="myP_Shield">
            <a:extLst>
              <a:ext uri="{FF2B5EF4-FFF2-40B4-BE49-F238E27FC236}">
                <a16:creationId xmlns:a16="http://schemas.microsoft.com/office/drawing/2014/main" id="{2D69B78D-DFB0-4F09-8CD3-C84AC2CD8D70}"/>
              </a:ext>
            </a:extLst>
          </p:cNvPr>
          <p:cNvGrpSpPr>
            <a:grpSpLocks noChangeAspect="1"/>
          </p:cNvGrpSpPr>
          <p:nvPr/>
        </p:nvGrpSpPr>
        <p:grpSpPr>
          <a:xfrm>
            <a:off x="6989626" y="4876285"/>
            <a:ext cx="252000" cy="339410"/>
            <a:chOff x="3419475" y="1900238"/>
            <a:chExt cx="430213" cy="579438"/>
          </a:xfrm>
          <a:solidFill>
            <a:schemeClr val="accent5"/>
          </a:solidFill>
        </p:grpSpPr>
        <p:sp>
          <p:nvSpPr>
            <p:cNvPr id="247" name="Freeform 35">
              <a:extLst>
                <a:ext uri="{FF2B5EF4-FFF2-40B4-BE49-F238E27FC236}">
                  <a16:creationId xmlns:a16="http://schemas.microsoft.com/office/drawing/2014/main" id="{3424CD4B-9258-4F1B-96C4-6CB752BC24E6}"/>
                </a:ext>
              </a:extLst>
            </p:cNvPr>
            <p:cNvSpPr>
              <a:spLocks noEditPoints="1"/>
            </p:cNvSpPr>
            <p:nvPr/>
          </p:nvSpPr>
          <p:spPr bwMode="auto">
            <a:xfrm>
              <a:off x="3505200" y="2071688"/>
              <a:ext cx="276225" cy="241300"/>
            </a:xfrm>
            <a:custGeom>
              <a:avLst/>
              <a:gdLst>
                <a:gd name="T0" fmla="*/ 46 w 48"/>
                <a:gd name="T1" fmla="*/ 0 h 42"/>
                <a:gd name="T2" fmla="*/ 17 w 48"/>
                <a:gd name="T3" fmla="*/ 25 h 42"/>
                <a:gd name="T4" fmla="*/ 6 w 48"/>
                <a:gd name="T5" fmla="*/ 16 h 42"/>
                <a:gd name="T6" fmla="*/ 0 w 48"/>
                <a:gd name="T7" fmla="*/ 21 h 42"/>
                <a:gd name="T8" fmla="*/ 20 w 48"/>
                <a:gd name="T9" fmla="*/ 41 h 42"/>
                <a:gd name="T10" fmla="*/ 20 w 48"/>
                <a:gd name="T11" fmla="*/ 42 h 42"/>
                <a:gd name="T12" fmla="*/ 20 w 48"/>
                <a:gd name="T13" fmla="*/ 42 h 42"/>
                <a:gd name="T14" fmla="*/ 21 w 48"/>
                <a:gd name="T15" fmla="*/ 41 h 42"/>
                <a:gd name="T16" fmla="*/ 48 w 48"/>
                <a:gd name="T17" fmla="*/ 4 h 42"/>
                <a:gd name="T18" fmla="*/ 48 w 48"/>
                <a:gd name="T19" fmla="*/ 3 h 42"/>
                <a:gd name="T20" fmla="*/ 46 w 48"/>
                <a:gd name="T21" fmla="*/ 0 h 42"/>
                <a:gd name="T22" fmla="*/ 46 w 48"/>
                <a:gd name="T23" fmla="*/ 0 h 42"/>
                <a:gd name="T24" fmla="*/ 46 w 48"/>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2">
                  <a:moveTo>
                    <a:pt x="46" y="0"/>
                  </a:moveTo>
                  <a:cubicBezTo>
                    <a:pt x="32" y="9"/>
                    <a:pt x="21" y="20"/>
                    <a:pt x="17" y="25"/>
                  </a:cubicBezTo>
                  <a:cubicBezTo>
                    <a:pt x="6" y="16"/>
                    <a:pt x="6" y="16"/>
                    <a:pt x="6" y="16"/>
                  </a:cubicBezTo>
                  <a:cubicBezTo>
                    <a:pt x="6" y="16"/>
                    <a:pt x="0" y="21"/>
                    <a:pt x="0" y="21"/>
                  </a:cubicBezTo>
                  <a:cubicBezTo>
                    <a:pt x="20" y="41"/>
                    <a:pt x="20" y="41"/>
                    <a:pt x="20" y="41"/>
                  </a:cubicBezTo>
                  <a:cubicBezTo>
                    <a:pt x="20" y="42"/>
                    <a:pt x="20" y="42"/>
                    <a:pt x="20" y="42"/>
                  </a:cubicBezTo>
                  <a:cubicBezTo>
                    <a:pt x="20" y="42"/>
                    <a:pt x="20" y="42"/>
                    <a:pt x="20" y="42"/>
                  </a:cubicBezTo>
                  <a:cubicBezTo>
                    <a:pt x="21" y="42"/>
                    <a:pt x="21" y="41"/>
                    <a:pt x="21" y="41"/>
                  </a:cubicBezTo>
                  <a:cubicBezTo>
                    <a:pt x="24" y="33"/>
                    <a:pt x="35" y="16"/>
                    <a:pt x="48" y="4"/>
                  </a:cubicBezTo>
                  <a:cubicBezTo>
                    <a:pt x="48" y="4"/>
                    <a:pt x="48" y="3"/>
                    <a:pt x="48" y="3"/>
                  </a:cubicBezTo>
                  <a:cubicBezTo>
                    <a:pt x="48" y="3"/>
                    <a:pt x="46" y="0"/>
                    <a:pt x="46" y="0"/>
                  </a:cubicBezTo>
                  <a:close/>
                  <a:moveTo>
                    <a:pt x="46" y="0"/>
                  </a:moveTo>
                  <a:cubicBezTo>
                    <a:pt x="46" y="0"/>
                    <a:pt x="46" y="0"/>
                    <a:pt x="46"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8" name="Freeform 36">
              <a:extLst>
                <a:ext uri="{FF2B5EF4-FFF2-40B4-BE49-F238E27FC236}">
                  <a16:creationId xmlns:a16="http://schemas.microsoft.com/office/drawing/2014/main" id="{F2C0F962-6E44-4C68-9412-3B81C6FE8947}"/>
                </a:ext>
              </a:extLst>
            </p:cNvPr>
            <p:cNvSpPr>
              <a:spLocks noEditPoints="1"/>
            </p:cNvSpPr>
            <p:nvPr/>
          </p:nvSpPr>
          <p:spPr bwMode="auto">
            <a:xfrm>
              <a:off x="3419475" y="1900238"/>
              <a:ext cx="430213" cy="579438"/>
            </a:xfrm>
            <a:custGeom>
              <a:avLst/>
              <a:gdLst>
                <a:gd name="T0" fmla="*/ 74 w 75"/>
                <a:gd name="T1" fmla="*/ 12 h 101"/>
                <a:gd name="T2" fmla="*/ 39 w 75"/>
                <a:gd name="T3" fmla="*/ 1 h 101"/>
                <a:gd name="T4" fmla="*/ 38 w 75"/>
                <a:gd name="T5" fmla="*/ 0 h 101"/>
                <a:gd name="T6" fmla="*/ 38 w 75"/>
                <a:gd name="T7" fmla="*/ 0 h 101"/>
                <a:gd name="T8" fmla="*/ 36 w 75"/>
                <a:gd name="T9" fmla="*/ 1 h 101"/>
                <a:gd name="T10" fmla="*/ 1 w 75"/>
                <a:gd name="T11" fmla="*/ 12 h 101"/>
                <a:gd name="T12" fmla="*/ 0 w 75"/>
                <a:gd name="T13" fmla="*/ 14 h 101"/>
                <a:gd name="T14" fmla="*/ 0 w 75"/>
                <a:gd name="T15" fmla="*/ 64 h 101"/>
                <a:gd name="T16" fmla="*/ 37 w 75"/>
                <a:gd name="T17" fmla="*/ 101 h 101"/>
                <a:gd name="T18" fmla="*/ 38 w 75"/>
                <a:gd name="T19" fmla="*/ 101 h 101"/>
                <a:gd name="T20" fmla="*/ 38 w 75"/>
                <a:gd name="T21" fmla="*/ 101 h 101"/>
                <a:gd name="T22" fmla="*/ 75 w 75"/>
                <a:gd name="T23" fmla="*/ 64 h 101"/>
                <a:gd name="T24" fmla="*/ 75 w 75"/>
                <a:gd name="T25" fmla="*/ 14 h 101"/>
                <a:gd name="T26" fmla="*/ 74 w 75"/>
                <a:gd name="T27" fmla="*/ 12 h 101"/>
                <a:gd name="T28" fmla="*/ 67 w 75"/>
                <a:gd name="T29" fmla="*/ 61 h 101"/>
                <a:gd name="T30" fmla="*/ 38 w 75"/>
                <a:gd name="T31" fmla="*/ 90 h 101"/>
                <a:gd name="T32" fmla="*/ 38 w 75"/>
                <a:gd name="T33" fmla="*/ 90 h 101"/>
                <a:gd name="T34" fmla="*/ 37 w 75"/>
                <a:gd name="T35" fmla="*/ 90 h 101"/>
                <a:gd name="T36" fmla="*/ 8 w 75"/>
                <a:gd name="T37" fmla="*/ 61 h 101"/>
                <a:gd name="T38" fmla="*/ 8 w 75"/>
                <a:gd name="T39" fmla="*/ 22 h 101"/>
                <a:gd name="T40" fmla="*/ 9 w 75"/>
                <a:gd name="T41" fmla="*/ 21 h 101"/>
                <a:gd name="T42" fmla="*/ 37 w 75"/>
                <a:gd name="T43" fmla="*/ 12 h 101"/>
                <a:gd name="T44" fmla="*/ 38 w 75"/>
                <a:gd name="T45" fmla="*/ 11 h 101"/>
                <a:gd name="T46" fmla="*/ 38 w 75"/>
                <a:gd name="T47" fmla="*/ 11 h 101"/>
                <a:gd name="T48" fmla="*/ 39 w 75"/>
                <a:gd name="T49" fmla="*/ 12 h 101"/>
                <a:gd name="T50" fmla="*/ 66 w 75"/>
                <a:gd name="T51" fmla="*/ 21 h 101"/>
                <a:gd name="T52" fmla="*/ 67 w 75"/>
                <a:gd name="T53" fmla="*/ 22 h 101"/>
                <a:gd name="T54" fmla="*/ 67 w 75"/>
                <a:gd name="T55" fmla="*/ 61 h 101"/>
                <a:gd name="T56" fmla="*/ 67 w 75"/>
                <a:gd name="T57" fmla="*/ 61 h 101"/>
                <a:gd name="T58" fmla="*/ 67 w 75"/>
                <a:gd name="T5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101">
                  <a:moveTo>
                    <a:pt x="74" y="12"/>
                  </a:moveTo>
                  <a:cubicBezTo>
                    <a:pt x="44" y="12"/>
                    <a:pt x="39" y="1"/>
                    <a:pt x="39" y="1"/>
                  </a:cubicBezTo>
                  <a:cubicBezTo>
                    <a:pt x="39" y="0"/>
                    <a:pt x="38" y="0"/>
                    <a:pt x="38" y="0"/>
                  </a:cubicBezTo>
                  <a:cubicBezTo>
                    <a:pt x="38" y="0"/>
                    <a:pt x="38" y="0"/>
                    <a:pt x="38" y="0"/>
                  </a:cubicBezTo>
                  <a:cubicBezTo>
                    <a:pt x="37" y="0"/>
                    <a:pt x="36" y="0"/>
                    <a:pt x="36" y="1"/>
                  </a:cubicBezTo>
                  <a:cubicBezTo>
                    <a:pt x="36" y="1"/>
                    <a:pt x="31" y="12"/>
                    <a:pt x="1" y="12"/>
                  </a:cubicBezTo>
                  <a:cubicBezTo>
                    <a:pt x="1" y="12"/>
                    <a:pt x="0" y="13"/>
                    <a:pt x="0" y="14"/>
                  </a:cubicBezTo>
                  <a:cubicBezTo>
                    <a:pt x="0" y="64"/>
                    <a:pt x="0" y="64"/>
                    <a:pt x="0" y="64"/>
                  </a:cubicBezTo>
                  <a:cubicBezTo>
                    <a:pt x="0" y="85"/>
                    <a:pt x="35" y="101"/>
                    <a:pt x="37" y="101"/>
                  </a:cubicBezTo>
                  <a:cubicBezTo>
                    <a:pt x="37" y="101"/>
                    <a:pt x="37" y="101"/>
                    <a:pt x="38" y="101"/>
                  </a:cubicBezTo>
                  <a:cubicBezTo>
                    <a:pt x="38" y="101"/>
                    <a:pt x="38" y="101"/>
                    <a:pt x="38" y="101"/>
                  </a:cubicBezTo>
                  <a:cubicBezTo>
                    <a:pt x="40" y="101"/>
                    <a:pt x="75" y="85"/>
                    <a:pt x="75" y="64"/>
                  </a:cubicBezTo>
                  <a:cubicBezTo>
                    <a:pt x="75" y="14"/>
                    <a:pt x="75" y="14"/>
                    <a:pt x="75" y="14"/>
                  </a:cubicBezTo>
                  <a:cubicBezTo>
                    <a:pt x="75" y="13"/>
                    <a:pt x="74" y="12"/>
                    <a:pt x="74" y="12"/>
                  </a:cubicBezTo>
                  <a:close/>
                  <a:moveTo>
                    <a:pt x="67" y="61"/>
                  </a:moveTo>
                  <a:cubicBezTo>
                    <a:pt x="67" y="77"/>
                    <a:pt x="39" y="90"/>
                    <a:pt x="38" y="90"/>
                  </a:cubicBezTo>
                  <a:cubicBezTo>
                    <a:pt x="38" y="90"/>
                    <a:pt x="38" y="90"/>
                    <a:pt x="38" y="90"/>
                  </a:cubicBezTo>
                  <a:cubicBezTo>
                    <a:pt x="37" y="90"/>
                    <a:pt x="37" y="90"/>
                    <a:pt x="37" y="90"/>
                  </a:cubicBezTo>
                  <a:cubicBezTo>
                    <a:pt x="36" y="90"/>
                    <a:pt x="8" y="77"/>
                    <a:pt x="8" y="61"/>
                  </a:cubicBezTo>
                  <a:cubicBezTo>
                    <a:pt x="8" y="22"/>
                    <a:pt x="8" y="22"/>
                    <a:pt x="8" y="22"/>
                  </a:cubicBezTo>
                  <a:cubicBezTo>
                    <a:pt x="8" y="21"/>
                    <a:pt x="9" y="21"/>
                    <a:pt x="9" y="21"/>
                  </a:cubicBezTo>
                  <a:cubicBezTo>
                    <a:pt x="32" y="21"/>
                    <a:pt x="36" y="12"/>
                    <a:pt x="37" y="12"/>
                  </a:cubicBezTo>
                  <a:cubicBezTo>
                    <a:pt x="37" y="11"/>
                    <a:pt x="37" y="11"/>
                    <a:pt x="38" y="11"/>
                  </a:cubicBezTo>
                  <a:cubicBezTo>
                    <a:pt x="38" y="11"/>
                    <a:pt x="38" y="11"/>
                    <a:pt x="38" y="11"/>
                  </a:cubicBezTo>
                  <a:cubicBezTo>
                    <a:pt x="38" y="11"/>
                    <a:pt x="38" y="11"/>
                    <a:pt x="39" y="12"/>
                  </a:cubicBezTo>
                  <a:cubicBezTo>
                    <a:pt x="39" y="12"/>
                    <a:pt x="43" y="21"/>
                    <a:pt x="66" y="21"/>
                  </a:cubicBezTo>
                  <a:cubicBezTo>
                    <a:pt x="66" y="21"/>
                    <a:pt x="67" y="21"/>
                    <a:pt x="67" y="22"/>
                  </a:cubicBezTo>
                  <a:lnTo>
                    <a:pt x="67" y="61"/>
                  </a:lnTo>
                  <a:close/>
                  <a:moveTo>
                    <a:pt x="67" y="61"/>
                  </a:moveTo>
                  <a:cubicBezTo>
                    <a:pt x="67" y="61"/>
                    <a:pt x="67" y="61"/>
                    <a:pt x="67" y="6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grpSp>
        <p:nvGrpSpPr>
          <p:cNvPr id="249" name="Gruppieren 107">
            <a:extLst>
              <a:ext uri="{FF2B5EF4-FFF2-40B4-BE49-F238E27FC236}">
                <a16:creationId xmlns:a16="http://schemas.microsoft.com/office/drawing/2014/main" id="{3879E575-C2AC-43D7-A224-80082645A5E5}"/>
              </a:ext>
            </a:extLst>
          </p:cNvPr>
          <p:cNvGrpSpPr>
            <a:grpSpLocks noChangeAspect="1"/>
          </p:cNvGrpSpPr>
          <p:nvPr/>
        </p:nvGrpSpPr>
        <p:grpSpPr bwMode="gray">
          <a:xfrm>
            <a:off x="4740508" y="2135363"/>
            <a:ext cx="288000" cy="287828"/>
            <a:chOff x="5130819" y="1748363"/>
            <a:chExt cx="534002" cy="533682"/>
          </a:xfrm>
          <a:solidFill>
            <a:schemeClr val="accent5"/>
          </a:solidFill>
        </p:grpSpPr>
        <p:sp>
          <p:nvSpPr>
            <p:cNvPr id="250" name="Rectangle 5">
              <a:extLst>
                <a:ext uri="{FF2B5EF4-FFF2-40B4-BE49-F238E27FC236}">
                  <a16:creationId xmlns:a16="http://schemas.microsoft.com/office/drawing/2014/main" id="{F62E449B-4F4A-451B-926A-DD2DA4B2C77D}"/>
                </a:ext>
              </a:extLst>
            </p:cNvPr>
            <p:cNvSpPr>
              <a:spLocks noChangeArrowheads="1"/>
            </p:cNvSpPr>
            <p:nvPr/>
          </p:nvSpPr>
          <p:spPr bwMode="gray">
            <a:xfrm>
              <a:off x="5402930" y="2030374"/>
              <a:ext cx="19801" cy="180769"/>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1" name="Freeform 6">
              <a:extLst>
                <a:ext uri="{FF2B5EF4-FFF2-40B4-BE49-F238E27FC236}">
                  <a16:creationId xmlns:a16="http://schemas.microsoft.com/office/drawing/2014/main" id="{090E9643-5540-4DBA-A509-A6C7CD413185}"/>
                </a:ext>
              </a:extLst>
            </p:cNvPr>
            <p:cNvSpPr>
              <a:spLocks noEditPoints="1"/>
            </p:cNvSpPr>
            <p:nvPr/>
          </p:nvSpPr>
          <p:spPr bwMode="gray">
            <a:xfrm>
              <a:off x="5435826" y="1801699"/>
              <a:ext cx="165758" cy="164799"/>
            </a:xfrm>
            <a:custGeom>
              <a:avLst/>
              <a:gdLst>
                <a:gd name="T0" fmla="*/ 474 w 519"/>
                <a:gd name="T1" fmla="*/ 0 h 516"/>
                <a:gd name="T2" fmla="*/ 519 w 519"/>
                <a:gd name="T3" fmla="*/ 43 h 516"/>
                <a:gd name="T4" fmla="*/ 46 w 519"/>
                <a:gd name="T5" fmla="*/ 516 h 516"/>
                <a:gd name="T6" fmla="*/ 0 w 519"/>
                <a:gd name="T7" fmla="*/ 473 h 516"/>
                <a:gd name="T8" fmla="*/ 474 w 519"/>
                <a:gd name="T9" fmla="*/ 0 h 516"/>
                <a:gd name="T10" fmla="*/ 474 w 519"/>
                <a:gd name="T11" fmla="*/ 0 h 516"/>
                <a:gd name="T12" fmla="*/ 474 w 519"/>
                <a:gd name="T13" fmla="*/ 0 h 516"/>
              </a:gdLst>
              <a:ahLst/>
              <a:cxnLst>
                <a:cxn ang="0">
                  <a:pos x="T0" y="T1"/>
                </a:cxn>
                <a:cxn ang="0">
                  <a:pos x="T2" y="T3"/>
                </a:cxn>
                <a:cxn ang="0">
                  <a:pos x="T4" y="T5"/>
                </a:cxn>
                <a:cxn ang="0">
                  <a:pos x="T6" y="T7"/>
                </a:cxn>
                <a:cxn ang="0">
                  <a:pos x="T8" y="T9"/>
                </a:cxn>
                <a:cxn ang="0">
                  <a:pos x="T10" y="T11"/>
                </a:cxn>
                <a:cxn ang="0">
                  <a:pos x="T12" y="T13"/>
                </a:cxn>
              </a:cxnLst>
              <a:rect l="0" t="0" r="r" b="b"/>
              <a:pathLst>
                <a:path w="519" h="516">
                  <a:moveTo>
                    <a:pt x="474" y="0"/>
                  </a:moveTo>
                  <a:lnTo>
                    <a:pt x="519" y="43"/>
                  </a:lnTo>
                  <a:lnTo>
                    <a:pt x="46" y="516"/>
                  </a:lnTo>
                  <a:lnTo>
                    <a:pt x="0" y="473"/>
                  </a:lnTo>
                  <a:lnTo>
                    <a:pt x="474" y="0"/>
                  </a:lnTo>
                  <a:close/>
                  <a:moveTo>
                    <a:pt x="474" y="0"/>
                  </a:moveTo>
                  <a:lnTo>
                    <a:pt x="474"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2" name="Freeform 7">
              <a:extLst>
                <a:ext uri="{FF2B5EF4-FFF2-40B4-BE49-F238E27FC236}">
                  <a16:creationId xmlns:a16="http://schemas.microsoft.com/office/drawing/2014/main" id="{37C5C0EF-9E9F-4498-A406-D151D2D68C35}"/>
                </a:ext>
              </a:extLst>
            </p:cNvPr>
            <p:cNvSpPr>
              <a:spLocks noEditPoints="1"/>
            </p:cNvSpPr>
            <p:nvPr/>
          </p:nvSpPr>
          <p:spPr bwMode="gray">
            <a:xfrm>
              <a:off x="5435826" y="1801699"/>
              <a:ext cx="165758" cy="164799"/>
            </a:xfrm>
            <a:custGeom>
              <a:avLst/>
              <a:gdLst>
                <a:gd name="T0" fmla="*/ 474 w 519"/>
                <a:gd name="T1" fmla="*/ 0 h 516"/>
                <a:gd name="T2" fmla="*/ 519 w 519"/>
                <a:gd name="T3" fmla="*/ 43 h 516"/>
                <a:gd name="T4" fmla="*/ 46 w 519"/>
                <a:gd name="T5" fmla="*/ 516 h 516"/>
                <a:gd name="T6" fmla="*/ 0 w 519"/>
                <a:gd name="T7" fmla="*/ 473 h 516"/>
                <a:gd name="T8" fmla="*/ 474 w 519"/>
                <a:gd name="T9" fmla="*/ 0 h 516"/>
                <a:gd name="T10" fmla="*/ 474 w 519"/>
                <a:gd name="T11" fmla="*/ 0 h 516"/>
                <a:gd name="T12" fmla="*/ 474 w 519"/>
                <a:gd name="T13" fmla="*/ 0 h 516"/>
              </a:gdLst>
              <a:ahLst/>
              <a:cxnLst>
                <a:cxn ang="0">
                  <a:pos x="T0" y="T1"/>
                </a:cxn>
                <a:cxn ang="0">
                  <a:pos x="T2" y="T3"/>
                </a:cxn>
                <a:cxn ang="0">
                  <a:pos x="T4" y="T5"/>
                </a:cxn>
                <a:cxn ang="0">
                  <a:pos x="T6" y="T7"/>
                </a:cxn>
                <a:cxn ang="0">
                  <a:pos x="T8" y="T9"/>
                </a:cxn>
                <a:cxn ang="0">
                  <a:pos x="T10" y="T11"/>
                </a:cxn>
                <a:cxn ang="0">
                  <a:pos x="T12" y="T13"/>
                </a:cxn>
              </a:cxnLst>
              <a:rect l="0" t="0" r="r" b="b"/>
              <a:pathLst>
                <a:path w="519" h="516">
                  <a:moveTo>
                    <a:pt x="474" y="0"/>
                  </a:moveTo>
                  <a:lnTo>
                    <a:pt x="519" y="43"/>
                  </a:lnTo>
                  <a:lnTo>
                    <a:pt x="46" y="516"/>
                  </a:lnTo>
                  <a:lnTo>
                    <a:pt x="0" y="473"/>
                  </a:lnTo>
                  <a:lnTo>
                    <a:pt x="474" y="0"/>
                  </a:lnTo>
                  <a:moveTo>
                    <a:pt x="474" y="0"/>
                  </a:moveTo>
                  <a:lnTo>
                    <a:pt x="47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3" name="Freeform 8">
              <a:extLst>
                <a:ext uri="{FF2B5EF4-FFF2-40B4-BE49-F238E27FC236}">
                  <a16:creationId xmlns:a16="http://schemas.microsoft.com/office/drawing/2014/main" id="{A4148099-4E15-4D5F-8AD9-BFD74702EE4B}"/>
                </a:ext>
              </a:extLst>
            </p:cNvPr>
            <p:cNvSpPr>
              <a:spLocks noEditPoints="1"/>
            </p:cNvSpPr>
            <p:nvPr/>
          </p:nvSpPr>
          <p:spPr bwMode="gray">
            <a:xfrm>
              <a:off x="5184155" y="2002589"/>
              <a:ext cx="215581" cy="215581"/>
            </a:xfrm>
            <a:custGeom>
              <a:avLst/>
              <a:gdLst>
                <a:gd name="T0" fmla="*/ 632 w 675"/>
                <a:gd name="T1" fmla="*/ 0 h 675"/>
                <a:gd name="T2" fmla="*/ 675 w 675"/>
                <a:gd name="T3" fmla="*/ 46 h 675"/>
                <a:gd name="T4" fmla="*/ 45 w 675"/>
                <a:gd name="T5" fmla="*/ 675 h 675"/>
                <a:gd name="T6" fmla="*/ 0 w 675"/>
                <a:gd name="T7" fmla="*/ 632 h 675"/>
                <a:gd name="T8" fmla="*/ 632 w 675"/>
                <a:gd name="T9" fmla="*/ 0 h 675"/>
                <a:gd name="T10" fmla="*/ 632 w 675"/>
                <a:gd name="T11" fmla="*/ 0 h 675"/>
                <a:gd name="T12" fmla="*/ 632 w 675"/>
                <a:gd name="T13" fmla="*/ 0 h 675"/>
              </a:gdLst>
              <a:ahLst/>
              <a:cxnLst>
                <a:cxn ang="0">
                  <a:pos x="T0" y="T1"/>
                </a:cxn>
                <a:cxn ang="0">
                  <a:pos x="T2" y="T3"/>
                </a:cxn>
                <a:cxn ang="0">
                  <a:pos x="T4" y="T5"/>
                </a:cxn>
                <a:cxn ang="0">
                  <a:pos x="T6" y="T7"/>
                </a:cxn>
                <a:cxn ang="0">
                  <a:pos x="T8" y="T9"/>
                </a:cxn>
                <a:cxn ang="0">
                  <a:pos x="T10" y="T11"/>
                </a:cxn>
                <a:cxn ang="0">
                  <a:pos x="T12" y="T13"/>
                </a:cxn>
              </a:cxnLst>
              <a:rect l="0" t="0" r="r" b="b"/>
              <a:pathLst>
                <a:path w="675" h="675">
                  <a:moveTo>
                    <a:pt x="632" y="0"/>
                  </a:moveTo>
                  <a:lnTo>
                    <a:pt x="675" y="46"/>
                  </a:lnTo>
                  <a:lnTo>
                    <a:pt x="45" y="675"/>
                  </a:lnTo>
                  <a:lnTo>
                    <a:pt x="0" y="632"/>
                  </a:lnTo>
                  <a:lnTo>
                    <a:pt x="632" y="0"/>
                  </a:lnTo>
                  <a:close/>
                  <a:moveTo>
                    <a:pt x="632" y="0"/>
                  </a:moveTo>
                  <a:lnTo>
                    <a:pt x="6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4" name="Freeform 9">
              <a:extLst>
                <a:ext uri="{FF2B5EF4-FFF2-40B4-BE49-F238E27FC236}">
                  <a16:creationId xmlns:a16="http://schemas.microsoft.com/office/drawing/2014/main" id="{17D82FC7-6079-4244-8A3B-13D80FED2BFF}"/>
                </a:ext>
              </a:extLst>
            </p:cNvPr>
            <p:cNvSpPr>
              <a:spLocks noEditPoints="1"/>
            </p:cNvSpPr>
            <p:nvPr/>
          </p:nvSpPr>
          <p:spPr bwMode="gray">
            <a:xfrm>
              <a:off x="5184155" y="2002589"/>
              <a:ext cx="215581" cy="215581"/>
            </a:xfrm>
            <a:custGeom>
              <a:avLst/>
              <a:gdLst>
                <a:gd name="T0" fmla="*/ 632 w 675"/>
                <a:gd name="T1" fmla="*/ 0 h 675"/>
                <a:gd name="T2" fmla="*/ 675 w 675"/>
                <a:gd name="T3" fmla="*/ 46 h 675"/>
                <a:gd name="T4" fmla="*/ 45 w 675"/>
                <a:gd name="T5" fmla="*/ 675 h 675"/>
                <a:gd name="T6" fmla="*/ 0 w 675"/>
                <a:gd name="T7" fmla="*/ 632 h 675"/>
                <a:gd name="T8" fmla="*/ 632 w 675"/>
                <a:gd name="T9" fmla="*/ 0 h 675"/>
                <a:gd name="T10" fmla="*/ 632 w 675"/>
                <a:gd name="T11" fmla="*/ 0 h 675"/>
                <a:gd name="T12" fmla="*/ 632 w 675"/>
                <a:gd name="T13" fmla="*/ 0 h 675"/>
              </a:gdLst>
              <a:ahLst/>
              <a:cxnLst>
                <a:cxn ang="0">
                  <a:pos x="T0" y="T1"/>
                </a:cxn>
                <a:cxn ang="0">
                  <a:pos x="T2" y="T3"/>
                </a:cxn>
                <a:cxn ang="0">
                  <a:pos x="T4" y="T5"/>
                </a:cxn>
                <a:cxn ang="0">
                  <a:pos x="T6" y="T7"/>
                </a:cxn>
                <a:cxn ang="0">
                  <a:pos x="T8" y="T9"/>
                </a:cxn>
                <a:cxn ang="0">
                  <a:pos x="T10" y="T11"/>
                </a:cxn>
                <a:cxn ang="0">
                  <a:pos x="T12" y="T13"/>
                </a:cxn>
              </a:cxnLst>
              <a:rect l="0" t="0" r="r" b="b"/>
              <a:pathLst>
                <a:path w="675" h="675">
                  <a:moveTo>
                    <a:pt x="632" y="0"/>
                  </a:moveTo>
                  <a:lnTo>
                    <a:pt x="675" y="46"/>
                  </a:lnTo>
                  <a:lnTo>
                    <a:pt x="45" y="675"/>
                  </a:lnTo>
                  <a:lnTo>
                    <a:pt x="0" y="632"/>
                  </a:lnTo>
                  <a:lnTo>
                    <a:pt x="632" y="0"/>
                  </a:lnTo>
                  <a:moveTo>
                    <a:pt x="632" y="0"/>
                  </a:moveTo>
                  <a:lnTo>
                    <a:pt x="632" y="0"/>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5" name="Freeform 10">
              <a:extLst>
                <a:ext uri="{FF2B5EF4-FFF2-40B4-BE49-F238E27FC236}">
                  <a16:creationId xmlns:a16="http://schemas.microsoft.com/office/drawing/2014/main" id="{8D0F4897-68F0-4BBC-B4D5-1B24720F19D6}"/>
                </a:ext>
              </a:extLst>
            </p:cNvPr>
            <p:cNvSpPr>
              <a:spLocks noEditPoints="1"/>
            </p:cNvSpPr>
            <p:nvPr/>
          </p:nvSpPr>
          <p:spPr bwMode="gray">
            <a:xfrm>
              <a:off x="5254419" y="1831721"/>
              <a:ext cx="125516" cy="124877"/>
            </a:xfrm>
            <a:custGeom>
              <a:avLst/>
              <a:gdLst>
                <a:gd name="T0" fmla="*/ 45 w 393"/>
                <a:gd name="T1" fmla="*/ 0 h 391"/>
                <a:gd name="T2" fmla="*/ 393 w 393"/>
                <a:gd name="T3" fmla="*/ 346 h 391"/>
                <a:gd name="T4" fmla="*/ 348 w 393"/>
                <a:gd name="T5" fmla="*/ 391 h 391"/>
                <a:gd name="T6" fmla="*/ 0 w 393"/>
                <a:gd name="T7" fmla="*/ 44 h 391"/>
                <a:gd name="T8" fmla="*/ 45 w 393"/>
                <a:gd name="T9" fmla="*/ 0 h 391"/>
                <a:gd name="T10" fmla="*/ 45 w 393"/>
                <a:gd name="T11" fmla="*/ 0 h 391"/>
                <a:gd name="T12" fmla="*/ 45 w 393"/>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393" h="391">
                  <a:moveTo>
                    <a:pt x="45" y="0"/>
                  </a:moveTo>
                  <a:lnTo>
                    <a:pt x="393" y="346"/>
                  </a:lnTo>
                  <a:lnTo>
                    <a:pt x="348" y="391"/>
                  </a:lnTo>
                  <a:lnTo>
                    <a:pt x="0" y="44"/>
                  </a:lnTo>
                  <a:lnTo>
                    <a:pt x="45" y="0"/>
                  </a:lnTo>
                  <a:close/>
                  <a:moveTo>
                    <a:pt x="45" y="0"/>
                  </a:moveTo>
                  <a:lnTo>
                    <a:pt x="4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6" name="Freeform 11">
              <a:extLst>
                <a:ext uri="{FF2B5EF4-FFF2-40B4-BE49-F238E27FC236}">
                  <a16:creationId xmlns:a16="http://schemas.microsoft.com/office/drawing/2014/main" id="{F43444F2-76B4-45BA-95E3-B47FAA5148BD}"/>
                </a:ext>
              </a:extLst>
            </p:cNvPr>
            <p:cNvSpPr>
              <a:spLocks noEditPoints="1"/>
            </p:cNvSpPr>
            <p:nvPr/>
          </p:nvSpPr>
          <p:spPr bwMode="gray">
            <a:xfrm>
              <a:off x="5254419" y="1831721"/>
              <a:ext cx="125516" cy="124877"/>
            </a:xfrm>
            <a:custGeom>
              <a:avLst/>
              <a:gdLst>
                <a:gd name="T0" fmla="*/ 45 w 393"/>
                <a:gd name="T1" fmla="*/ 0 h 391"/>
                <a:gd name="T2" fmla="*/ 393 w 393"/>
                <a:gd name="T3" fmla="*/ 346 h 391"/>
                <a:gd name="T4" fmla="*/ 348 w 393"/>
                <a:gd name="T5" fmla="*/ 391 h 391"/>
                <a:gd name="T6" fmla="*/ 0 w 393"/>
                <a:gd name="T7" fmla="*/ 44 h 391"/>
                <a:gd name="T8" fmla="*/ 45 w 393"/>
                <a:gd name="T9" fmla="*/ 0 h 391"/>
                <a:gd name="T10" fmla="*/ 45 w 393"/>
                <a:gd name="T11" fmla="*/ 0 h 391"/>
                <a:gd name="T12" fmla="*/ 45 w 393"/>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393" h="391">
                  <a:moveTo>
                    <a:pt x="45" y="0"/>
                  </a:moveTo>
                  <a:lnTo>
                    <a:pt x="393" y="346"/>
                  </a:lnTo>
                  <a:lnTo>
                    <a:pt x="348" y="391"/>
                  </a:lnTo>
                  <a:lnTo>
                    <a:pt x="0" y="44"/>
                  </a:lnTo>
                  <a:lnTo>
                    <a:pt x="45" y="0"/>
                  </a:lnTo>
                  <a:moveTo>
                    <a:pt x="45" y="0"/>
                  </a:moveTo>
                  <a:lnTo>
                    <a:pt x="4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7" name="Freeform 12">
              <a:extLst>
                <a:ext uri="{FF2B5EF4-FFF2-40B4-BE49-F238E27FC236}">
                  <a16:creationId xmlns:a16="http://schemas.microsoft.com/office/drawing/2014/main" id="{4AB6DF34-B808-453C-A5D6-074CCE1E3D00}"/>
                </a:ext>
              </a:extLst>
            </p:cNvPr>
            <p:cNvSpPr>
              <a:spLocks noEditPoints="1"/>
            </p:cNvSpPr>
            <p:nvPr/>
          </p:nvSpPr>
          <p:spPr bwMode="gray">
            <a:xfrm>
              <a:off x="5425925" y="2002589"/>
              <a:ext cx="165119" cy="165758"/>
            </a:xfrm>
            <a:custGeom>
              <a:avLst/>
              <a:gdLst>
                <a:gd name="T0" fmla="*/ 44 w 517"/>
                <a:gd name="T1" fmla="*/ 0 h 519"/>
                <a:gd name="T2" fmla="*/ 517 w 517"/>
                <a:gd name="T3" fmla="*/ 474 h 519"/>
                <a:gd name="T4" fmla="*/ 474 w 517"/>
                <a:gd name="T5" fmla="*/ 519 h 519"/>
                <a:gd name="T6" fmla="*/ 0 w 517"/>
                <a:gd name="T7" fmla="*/ 46 h 519"/>
                <a:gd name="T8" fmla="*/ 44 w 517"/>
                <a:gd name="T9" fmla="*/ 0 h 519"/>
                <a:gd name="T10" fmla="*/ 44 w 517"/>
                <a:gd name="T11" fmla="*/ 0 h 519"/>
                <a:gd name="T12" fmla="*/ 44 w 517"/>
                <a:gd name="T13" fmla="*/ 0 h 519"/>
              </a:gdLst>
              <a:ahLst/>
              <a:cxnLst>
                <a:cxn ang="0">
                  <a:pos x="T0" y="T1"/>
                </a:cxn>
                <a:cxn ang="0">
                  <a:pos x="T2" y="T3"/>
                </a:cxn>
                <a:cxn ang="0">
                  <a:pos x="T4" y="T5"/>
                </a:cxn>
                <a:cxn ang="0">
                  <a:pos x="T6" y="T7"/>
                </a:cxn>
                <a:cxn ang="0">
                  <a:pos x="T8" y="T9"/>
                </a:cxn>
                <a:cxn ang="0">
                  <a:pos x="T10" y="T11"/>
                </a:cxn>
                <a:cxn ang="0">
                  <a:pos x="T12" y="T13"/>
                </a:cxn>
              </a:cxnLst>
              <a:rect l="0" t="0" r="r" b="b"/>
              <a:pathLst>
                <a:path w="517" h="519">
                  <a:moveTo>
                    <a:pt x="44" y="0"/>
                  </a:moveTo>
                  <a:lnTo>
                    <a:pt x="517" y="474"/>
                  </a:lnTo>
                  <a:lnTo>
                    <a:pt x="474" y="519"/>
                  </a:lnTo>
                  <a:lnTo>
                    <a:pt x="0" y="46"/>
                  </a:lnTo>
                  <a:lnTo>
                    <a:pt x="44" y="0"/>
                  </a:lnTo>
                  <a:close/>
                  <a:moveTo>
                    <a:pt x="44" y="0"/>
                  </a:moveTo>
                  <a:lnTo>
                    <a:pt x="44"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8" name="Freeform 13">
              <a:extLst>
                <a:ext uri="{FF2B5EF4-FFF2-40B4-BE49-F238E27FC236}">
                  <a16:creationId xmlns:a16="http://schemas.microsoft.com/office/drawing/2014/main" id="{D88D2D79-294A-4324-BBFA-F7D8CA7ECAAA}"/>
                </a:ext>
              </a:extLst>
            </p:cNvPr>
            <p:cNvSpPr>
              <a:spLocks noEditPoints="1"/>
            </p:cNvSpPr>
            <p:nvPr/>
          </p:nvSpPr>
          <p:spPr bwMode="gray">
            <a:xfrm>
              <a:off x="5425925" y="2002589"/>
              <a:ext cx="165119" cy="165758"/>
            </a:xfrm>
            <a:custGeom>
              <a:avLst/>
              <a:gdLst>
                <a:gd name="T0" fmla="*/ 44 w 517"/>
                <a:gd name="T1" fmla="*/ 0 h 519"/>
                <a:gd name="T2" fmla="*/ 517 w 517"/>
                <a:gd name="T3" fmla="*/ 474 h 519"/>
                <a:gd name="T4" fmla="*/ 474 w 517"/>
                <a:gd name="T5" fmla="*/ 519 h 519"/>
                <a:gd name="T6" fmla="*/ 0 w 517"/>
                <a:gd name="T7" fmla="*/ 46 h 519"/>
                <a:gd name="T8" fmla="*/ 44 w 517"/>
                <a:gd name="T9" fmla="*/ 0 h 519"/>
                <a:gd name="T10" fmla="*/ 44 w 517"/>
                <a:gd name="T11" fmla="*/ 0 h 519"/>
                <a:gd name="T12" fmla="*/ 44 w 517"/>
                <a:gd name="T13" fmla="*/ 0 h 519"/>
              </a:gdLst>
              <a:ahLst/>
              <a:cxnLst>
                <a:cxn ang="0">
                  <a:pos x="T0" y="T1"/>
                </a:cxn>
                <a:cxn ang="0">
                  <a:pos x="T2" y="T3"/>
                </a:cxn>
                <a:cxn ang="0">
                  <a:pos x="T4" y="T5"/>
                </a:cxn>
                <a:cxn ang="0">
                  <a:pos x="T6" y="T7"/>
                </a:cxn>
                <a:cxn ang="0">
                  <a:pos x="T8" y="T9"/>
                </a:cxn>
                <a:cxn ang="0">
                  <a:pos x="T10" y="T11"/>
                </a:cxn>
                <a:cxn ang="0">
                  <a:pos x="T12" y="T13"/>
                </a:cxn>
              </a:cxnLst>
              <a:rect l="0" t="0" r="r" b="b"/>
              <a:pathLst>
                <a:path w="517" h="519">
                  <a:moveTo>
                    <a:pt x="44" y="0"/>
                  </a:moveTo>
                  <a:lnTo>
                    <a:pt x="517" y="474"/>
                  </a:lnTo>
                  <a:lnTo>
                    <a:pt x="474" y="519"/>
                  </a:lnTo>
                  <a:lnTo>
                    <a:pt x="0" y="46"/>
                  </a:lnTo>
                  <a:lnTo>
                    <a:pt x="44" y="0"/>
                  </a:lnTo>
                  <a:moveTo>
                    <a:pt x="44" y="0"/>
                  </a:moveTo>
                  <a:lnTo>
                    <a:pt x="4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59" name="Freeform 14">
              <a:extLst>
                <a:ext uri="{FF2B5EF4-FFF2-40B4-BE49-F238E27FC236}">
                  <a16:creationId xmlns:a16="http://schemas.microsoft.com/office/drawing/2014/main" id="{3229F0FD-FDAF-4896-B13C-9435978298C5}"/>
                </a:ext>
              </a:extLst>
            </p:cNvPr>
            <p:cNvSpPr>
              <a:spLocks noEditPoints="1"/>
            </p:cNvSpPr>
            <p:nvPr/>
          </p:nvSpPr>
          <p:spPr bwMode="gray">
            <a:xfrm>
              <a:off x="5564216" y="1748363"/>
              <a:ext cx="100605" cy="100604"/>
            </a:xfrm>
            <a:custGeom>
              <a:avLst/>
              <a:gdLst>
                <a:gd name="T0" fmla="*/ 153 w 153"/>
                <a:gd name="T1" fmla="*/ 76 h 153"/>
                <a:gd name="T2" fmla="*/ 76 w 153"/>
                <a:gd name="T3" fmla="*/ 153 h 153"/>
                <a:gd name="T4" fmla="*/ 0 w 153"/>
                <a:gd name="T5" fmla="*/ 76 h 153"/>
                <a:gd name="T6" fmla="*/ 76 w 153"/>
                <a:gd name="T7" fmla="*/ 0 h 153"/>
                <a:gd name="T8" fmla="*/ 153 w 153"/>
                <a:gd name="T9" fmla="*/ 76 h 153"/>
                <a:gd name="T10" fmla="*/ 153 w 153"/>
                <a:gd name="T11" fmla="*/ 76 h 153"/>
                <a:gd name="T12" fmla="*/ 153 w 153"/>
                <a:gd name="T13" fmla="*/ 76 h 153"/>
              </a:gdLst>
              <a:ahLst/>
              <a:cxnLst>
                <a:cxn ang="0">
                  <a:pos x="T0" y="T1"/>
                </a:cxn>
                <a:cxn ang="0">
                  <a:pos x="T2" y="T3"/>
                </a:cxn>
                <a:cxn ang="0">
                  <a:pos x="T4" y="T5"/>
                </a:cxn>
                <a:cxn ang="0">
                  <a:pos x="T6" y="T7"/>
                </a:cxn>
                <a:cxn ang="0">
                  <a:pos x="T8" y="T9"/>
                </a:cxn>
                <a:cxn ang="0">
                  <a:pos x="T10" y="T11"/>
                </a:cxn>
                <a:cxn ang="0">
                  <a:pos x="T12" y="T13"/>
                </a:cxn>
              </a:cxnLst>
              <a:rect l="0" t="0" r="r" b="b"/>
              <a:pathLst>
                <a:path w="153" h="153">
                  <a:moveTo>
                    <a:pt x="153" y="76"/>
                  </a:moveTo>
                  <a:cubicBezTo>
                    <a:pt x="153" y="119"/>
                    <a:pt x="119" y="153"/>
                    <a:pt x="76" y="153"/>
                  </a:cubicBezTo>
                  <a:cubicBezTo>
                    <a:pt x="34" y="153"/>
                    <a:pt x="0" y="119"/>
                    <a:pt x="0" y="76"/>
                  </a:cubicBezTo>
                  <a:cubicBezTo>
                    <a:pt x="0" y="34"/>
                    <a:pt x="34" y="0"/>
                    <a:pt x="76" y="0"/>
                  </a:cubicBezTo>
                  <a:cubicBezTo>
                    <a:pt x="119" y="0"/>
                    <a:pt x="153" y="34"/>
                    <a:pt x="153" y="76"/>
                  </a:cubicBezTo>
                  <a:close/>
                  <a:moveTo>
                    <a:pt x="153" y="76"/>
                  </a:moveTo>
                  <a:cubicBezTo>
                    <a:pt x="153" y="76"/>
                    <a:pt x="153" y="76"/>
                    <a:pt x="153" y="7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0" name="Freeform 15">
              <a:extLst>
                <a:ext uri="{FF2B5EF4-FFF2-40B4-BE49-F238E27FC236}">
                  <a16:creationId xmlns:a16="http://schemas.microsoft.com/office/drawing/2014/main" id="{2712A00D-BD97-47A0-9AE4-22B3921015BA}"/>
                </a:ext>
              </a:extLst>
            </p:cNvPr>
            <p:cNvSpPr>
              <a:spLocks noEditPoints="1"/>
            </p:cNvSpPr>
            <p:nvPr/>
          </p:nvSpPr>
          <p:spPr bwMode="gray">
            <a:xfrm>
              <a:off x="5362369" y="2180802"/>
              <a:ext cx="101243" cy="101243"/>
            </a:xfrm>
            <a:custGeom>
              <a:avLst/>
              <a:gdLst>
                <a:gd name="T0" fmla="*/ 154 w 154"/>
                <a:gd name="T1" fmla="*/ 77 h 154"/>
                <a:gd name="T2" fmla="*/ 77 w 154"/>
                <a:gd name="T3" fmla="*/ 154 h 154"/>
                <a:gd name="T4" fmla="*/ 0 w 154"/>
                <a:gd name="T5" fmla="*/ 77 h 154"/>
                <a:gd name="T6" fmla="*/ 77 w 154"/>
                <a:gd name="T7" fmla="*/ 0 h 154"/>
                <a:gd name="T8" fmla="*/ 154 w 154"/>
                <a:gd name="T9" fmla="*/ 77 h 154"/>
                <a:gd name="T10" fmla="*/ 154 w 154"/>
                <a:gd name="T11" fmla="*/ 77 h 154"/>
                <a:gd name="T12" fmla="*/ 154 w 154"/>
                <a:gd name="T13" fmla="*/ 77 h 154"/>
              </a:gdLst>
              <a:ahLst/>
              <a:cxnLst>
                <a:cxn ang="0">
                  <a:pos x="T0" y="T1"/>
                </a:cxn>
                <a:cxn ang="0">
                  <a:pos x="T2" y="T3"/>
                </a:cxn>
                <a:cxn ang="0">
                  <a:pos x="T4" y="T5"/>
                </a:cxn>
                <a:cxn ang="0">
                  <a:pos x="T6" y="T7"/>
                </a:cxn>
                <a:cxn ang="0">
                  <a:pos x="T8" y="T9"/>
                </a:cxn>
                <a:cxn ang="0">
                  <a:pos x="T10" y="T11"/>
                </a:cxn>
                <a:cxn ang="0">
                  <a:pos x="T12" y="T13"/>
                </a:cxn>
              </a:cxnLst>
              <a:rect l="0" t="0" r="r" b="b"/>
              <a:pathLst>
                <a:path w="154" h="154">
                  <a:moveTo>
                    <a:pt x="154" y="77"/>
                  </a:moveTo>
                  <a:cubicBezTo>
                    <a:pt x="154" y="119"/>
                    <a:pt x="119" y="154"/>
                    <a:pt x="77" y="154"/>
                  </a:cubicBezTo>
                  <a:cubicBezTo>
                    <a:pt x="35" y="154"/>
                    <a:pt x="0" y="119"/>
                    <a:pt x="0" y="77"/>
                  </a:cubicBezTo>
                  <a:cubicBezTo>
                    <a:pt x="0" y="35"/>
                    <a:pt x="35" y="0"/>
                    <a:pt x="77" y="0"/>
                  </a:cubicBezTo>
                  <a:cubicBezTo>
                    <a:pt x="119" y="0"/>
                    <a:pt x="154" y="35"/>
                    <a:pt x="154" y="77"/>
                  </a:cubicBezTo>
                  <a:close/>
                  <a:moveTo>
                    <a:pt x="154" y="77"/>
                  </a:moveTo>
                  <a:cubicBezTo>
                    <a:pt x="154" y="77"/>
                    <a:pt x="154" y="77"/>
                    <a:pt x="154" y="7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1" name="Freeform 16">
              <a:extLst>
                <a:ext uri="{FF2B5EF4-FFF2-40B4-BE49-F238E27FC236}">
                  <a16:creationId xmlns:a16="http://schemas.microsoft.com/office/drawing/2014/main" id="{A4D8E6FB-22DC-406E-A35E-EB5FFA2CA35E}"/>
                </a:ext>
              </a:extLst>
            </p:cNvPr>
            <p:cNvSpPr>
              <a:spLocks noEditPoints="1"/>
            </p:cNvSpPr>
            <p:nvPr/>
          </p:nvSpPr>
          <p:spPr bwMode="gray">
            <a:xfrm>
              <a:off x="5130819" y="2161000"/>
              <a:ext cx="100605" cy="100604"/>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 name="T10" fmla="*/ 153 w 153"/>
                <a:gd name="T11" fmla="*/ 76 h 153"/>
                <a:gd name="T12" fmla="*/ 153 w 153"/>
                <a:gd name="T13" fmla="*/ 76 h 153"/>
              </a:gdLst>
              <a:ahLst/>
              <a:cxnLst>
                <a:cxn ang="0">
                  <a:pos x="T0" y="T1"/>
                </a:cxn>
                <a:cxn ang="0">
                  <a:pos x="T2" y="T3"/>
                </a:cxn>
                <a:cxn ang="0">
                  <a:pos x="T4" y="T5"/>
                </a:cxn>
                <a:cxn ang="0">
                  <a:pos x="T6" y="T7"/>
                </a:cxn>
                <a:cxn ang="0">
                  <a:pos x="T8" y="T9"/>
                </a:cxn>
                <a:cxn ang="0">
                  <a:pos x="T10" y="T11"/>
                </a:cxn>
                <a:cxn ang="0">
                  <a:pos x="T12" y="T13"/>
                </a:cxn>
              </a:cxnLst>
              <a:rect l="0" t="0" r="r" b="b"/>
              <a:pathLst>
                <a:path w="153" h="153">
                  <a:moveTo>
                    <a:pt x="153" y="76"/>
                  </a:moveTo>
                  <a:cubicBezTo>
                    <a:pt x="153" y="119"/>
                    <a:pt x="119" y="153"/>
                    <a:pt x="77" y="153"/>
                  </a:cubicBezTo>
                  <a:cubicBezTo>
                    <a:pt x="34" y="153"/>
                    <a:pt x="0" y="119"/>
                    <a:pt x="0" y="76"/>
                  </a:cubicBezTo>
                  <a:cubicBezTo>
                    <a:pt x="0" y="34"/>
                    <a:pt x="34" y="0"/>
                    <a:pt x="77" y="0"/>
                  </a:cubicBezTo>
                  <a:cubicBezTo>
                    <a:pt x="119" y="0"/>
                    <a:pt x="153" y="34"/>
                    <a:pt x="153" y="76"/>
                  </a:cubicBezTo>
                  <a:close/>
                  <a:moveTo>
                    <a:pt x="153" y="76"/>
                  </a:moveTo>
                  <a:cubicBezTo>
                    <a:pt x="153" y="76"/>
                    <a:pt x="153" y="76"/>
                    <a:pt x="153" y="7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2" name="Freeform 17">
              <a:extLst>
                <a:ext uri="{FF2B5EF4-FFF2-40B4-BE49-F238E27FC236}">
                  <a16:creationId xmlns:a16="http://schemas.microsoft.com/office/drawing/2014/main" id="{E0366255-FED5-48A5-9C64-E7731906E077}"/>
                </a:ext>
              </a:extLst>
            </p:cNvPr>
            <p:cNvSpPr>
              <a:spLocks noEditPoints="1"/>
            </p:cNvSpPr>
            <p:nvPr/>
          </p:nvSpPr>
          <p:spPr bwMode="gray">
            <a:xfrm>
              <a:off x="5221523" y="1798186"/>
              <a:ext cx="60682" cy="60682"/>
            </a:xfrm>
            <a:custGeom>
              <a:avLst/>
              <a:gdLst>
                <a:gd name="T0" fmla="*/ 92 w 92"/>
                <a:gd name="T1" fmla="*/ 46 h 92"/>
                <a:gd name="T2" fmla="*/ 46 w 92"/>
                <a:gd name="T3" fmla="*/ 92 h 92"/>
                <a:gd name="T4" fmla="*/ 0 w 92"/>
                <a:gd name="T5" fmla="*/ 46 h 92"/>
                <a:gd name="T6" fmla="*/ 46 w 92"/>
                <a:gd name="T7" fmla="*/ 0 h 92"/>
                <a:gd name="T8" fmla="*/ 92 w 92"/>
                <a:gd name="T9" fmla="*/ 46 h 92"/>
                <a:gd name="T10" fmla="*/ 92 w 92"/>
                <a:gd name="T11" fmla="*/ 46 h 92"/>
                <a:gd name="T12" fmla="*/ 92 w 92"/>
                <a:gd name="T13" fmla="*/ 46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92" y="46"/>
                  </a:moveTo>
                  <a:cubicBezTo>
                    <a:pt x="92" y="72"/>
                    <a:pt x="71" y="92"/>
                    <a:pt x="46" y="92"/>
                  </a:cubicBezTo>
                  <a:cubicBezTo>
                    <a:pt x="20" y="92"/>
                    <a:pt x="0" y="72"/>
                    <a:pt x="0" y="46"/>
                  </a:cubicBezTo>
                  <a:cubicBezTo>
                    <a:pt x="0" y="21"/>
                    <a:pt x="20" y="0"/>
                    <a:pt x="46" y="0"/>
                  </a:cubicBezTo>
                  <a:cubicBezTo>
                    <a:pt x="71" y="0"/>
                    <a:pt x="92" y="21"/>
                    <a:pt x="92" y="46"/>
                  </a:cubicBezTo>
                  <a:close/>
                  <a:moveTo>
                    <a:pt x="92" y="46"/>
                  </a:moveTo>
                  <a:cubicBezTo>
                    <a:pt x="92" y="46"/>
                    <a:pt x="92" y="46"/>
                    <a:pt x="92" y="4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3" name="Freeform 18">
              <a:extLst>
                <a:ext uri="{FF2B5EF4-FFF2-40B4-BE49-F238E27FC236}">
                  <a16:creationId xmlns:a16="http://schemas.microsoft.com/office/drawing/2014/main" id="{EA9C7FF2-232B-48DD-A89B-BCE7537213E2}"/>
                </a:ext>
              </a:extLst>
            </p:cNvPr>
            <p:cNvSpPr>
              <a:spLocks noEditPoints="1"/>
            </p:cNvSpPr>
            <p:nvPr/>
          </p:nvSpPr>
          <p:spPr bwMode="gray">
            <a:xfrm>
              <a:off x="5543776" y="2121078"/>
              <a:ext cx="60363" cy="59724"/>
            </a:xfrm>
            <a:custGeom>
              <a:avLst/>
              <a:gdLst>
                <a:gd name="T0" fmla="*/ 92 w 92"/>
                <a:gd name="T1" fmla="*/ 45 h 91"/>
                <a:gd name="T2" fmla="*/ 46 w 92"/>
                <a:gd name="T3" fmla="*/ 91 h 91"/>
                <a:gd name="T4" fmla="*/ 0 w 92"/>
                <a:gd name="T5" fmla="*/ 45 h 91"/>
                <a:gd name="T6" fmla="*/ 46 w 92"/>
                <a:gd name="T7" fmla="*/ 0 h 91"/>
                <a:gd name="T8" fmla="*/ 92 w 92"/>
                <a:gd name="T9" fmla="*/ 45 h 91"/>
                <a:gd name="T10" fmla="*/ 92 w 92"/>
                <a:gd name="T11" fmla="*/ 45 h 91"/>
                <a:gd name="T12" fmla="*/ 92 w 92"/>
                <a:gd name="T13" fmla="*/ 45 h 91"/>
              </a:gdLst>
              <a:ahLst/>
              <a:cxnLst>
                <a:cxn ang="0">
                  <a:pos x="T0" y="T1"/>
                </a:cxn>
                <a:cxn ang="0">
                  <a:pos x="T2" y="T3"/>
                </a:cxn>
                <a:cxn ang="0">
                  <a:pos x="T4" y="T5"/>
                </a:cxn>
                <a:cxn ang="0">
                  <a:pos x="T6" y="T7"/>
                </a:cxn>
                <a:cxn ang="0">
                  <a:pos x="T8" y="T9"/>
                </a:cxn>
                <a:cxn ang="0">
                  <a:pos x="T10" y="T11"/>
                </a:cxn>
                <a:cxn ang="0">
                  <a:pos x="T12" y="T13"/>
                </a:cxn>
              </a:cxnLst>
              <a:rect l="0" t="0" r="r" b="b"/>
              <a:pathLst>
                <a:path w="92" h="91">
                  <a:moveTo>
                    <a:pt x="92" y="45"/>
                  </a:moveTo>
                  <a:cubicBezTo>
                    <a:pt x="92" y="71"/>
                    <a:pt x="72" y="91"/>
                    <a:pt x="46" y="91"/>
                  </a:cubicBezTo>
                  <a:cubicBezTo>
                    <a:pt x="21" y="91"/>
                    <a:pt x="0" y="71"/>
                    <a:pt x="0" y="45"/>
                  </a:cubicBezTo>
                  <a:cubicBezTo>
                    <a:pt x="0" y="20"/>
                    <a:pt x="21" y="0"/>
                    <a:pt x="46" y="0"/>
                  </a:cubicBezTo>
                  <a:cubicBezTo>
                    <a:pt x="72" y="0"/>
                    <a:pt x="92" y="20"/>
                    <a:pt x="92" y="45"/>
                  </a:cubicBezTo>
                  <a:close/>
                  <a:moveTo>
                    <a:pt x="92" y="45"/>
                  </a:moveTo>
                  <a:cubicBezTo>
                    <a:pt x="92" y="45"/>
                    <a:pt x="92" y="45"/>
                    <a:pt x="92" y="4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4" name="Ellipse 122">
              <a:extLst>
                <a:ext uri="{FF2B5EF4-FFF2-40B4-BE49-F238E27FC236}">
                  <a16:creationId xmlns:a16="http://schemas.microsoft.com/office/drawing/2014/main" id="{5F60D5F3-8C6D-4FAD-9884-DE78967A56FF}"/>
                </a:ext>
              </a:extLst>
            </p:cNvPr>
            <p:cNvSpPr/>
            <p:nvPr/>
          </p:nvSpPr>
          <p:spPr bwMode="gray">
            <a:xfrm>
              <a:off x="5354314" y="1926973"/>
              <a:ext cx="117034" cy="117033"/>
            </a:xfrm>
            <a:prstGeom prst="ellipse">
              <a:avLst/>
            </a:prstGeom>
            <a:grp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65" name="Freeform 23">
              <a:extLst>
                <a:ext uri="{FF2B5EF4-FFF2-40B4-BE49-F238E27FC236}">
                  <a16:creationId xmlns:a16="http://schemas.microsoft.com/office/drawing/2014/main" id="{A15CD9CD-D17E-4A5D-A08D-5EF0FD9264E9}"/>
                </a:ext>
              </a:extLst>
            </p:cNvPr>
            <p:cNvSpPr>
              <a:spLocks noEditPoints="1"/>
            </p:cNvSpPr>
            <p:nvPr/>
          </p:nvSpPr>
          <p:spPr bwMode="gray">
            <a:xfrm>
              <a:off x="5334099" y="1901087"/>
              <a:ext cx="162009" cy="166593"/>
            </a:xfrm>
            <a:custGeom>
              <a:avLst/>
              <a:gdLst>
                <a:gd name="T0" fmla="*/ 78 w 102"/>
                <a:gd name="T1" fmla="*/ 52 h 105"/>
                <a:gd name="T2" fmla="*/ 50 w 102"/>
                <a:gd name="T3" fmla="*/ 79 h 105"/>
                <a:gd name="T4" fmla="*/ 24 w 102"/>
                <a:gd name="T5" fmla="*/ 52 h 105"/>
                <a:gd name="T6" fmla="*/ 50 w 102"/>
                <a:gd name="T7" fmla="*/ 24 h 105"/>
                <a:gd name="T8" fmla="*/ 78 w 102"/>
                <a:gd name="T9" fmla="*/ 52 h 105"/>
                <a:gd name="T10" fmla="*/ 89 w 102"/>
                <a:gd name="T11" fmla="*/ 44 h 105"/>
                <a:gd name="T12" fmla="*/ 100 w 102"/>
                <a:gd name="T13" fmla="*/ 37 h 105"/>
                <a:gd name="T14" fmla="*/ 96 w 102"/>
                <a:gd name="T15" fmla="*/ 26 h 105"/>
                <a:gd name="T16" fmla="*/ 83 w 102"/>
                <a:gd name="T17" fmla="*/ 28 h 105"/>
                <a:gd name="T18" fmla="*/ 78 w 102"/>
                <a:gd name="T19" fmla="*/ 24 h 105"/>
                <a:gd name="T20" fmla="*/ 81 w 102"/>
                <a:gd name="T21" fmla="*/ 11 h 105"/>
                <a:gd name="T22" fmla="*/ 72 w 102"/>
                <a:gd name="T23" fmla="*/ 4 h 105"/>
                <a:gd name="T24" fmla="*/ 63 w 102"/>
                <a:gd name="T25" fmla="*/ 13 h 105"/>
                <a:gd name="T26" fmla="*/ 54 w 102"/>
                <a:gd name="T27" fmla="*/ 13 h 105"/>
                <a:gd name="T28" fmla="*/ 50 w 102"/>
                <a:gd name="T29" fmla="*/ 0 h 105"/>
                <a:gd name="T30" fmla="*/ 39 w 102"/>
                <a:gd name="T31" fmla="*/ 2 h 105"/>
                <a:gd name="T32" fmla="*/ 37 w 102"/>
                <a:gd name="T33" fmla="*/ 15 h 105"/>
                <a:gd name="T34" fmla="*/ 30 w 102"/>
                <a:gd name="T35" fmla="*/ 17 h 105"/>
                <a:gd name="T36" fmla="*/ 19 w 102"/>
                <a:gd name="T37" fmla="*/ 11 h 105"/>
                <a:gd name="T38" fmla="*/ 13 w 102"/>
                <a:gd name="T39" fmla="*/ 17 h 105"/>
                <a:gd name="T40" fmla="*/ 17 w 102"/>
                <a:gd name="T41" fmla="*/ 30 h 105"/>
                <a:gd name="T42" fmla="*/ 15 w 102"/>
                <a:gd name="T43" fmla="*/ 35 h 105"/>
                <a:gd name="T44" fmla="*/ 2 w 102"/>
                <a:gd name="T45" fmla="*/ 37 h 105"/>
                <a:gd name="T46" fmla="*/ 0 w 102"/>
                <a:gd name="T47" fmla="*/ 48 h 105"/>
                <a:gd name="T48" fmla="*/ 11 w 102"/>
                <a:gd name="T49" fmla="*/ 52 h 105"/>
                <a:gd name="T50" fmla="*/ 11 w 102"/>
                <a:gd name="T51" fmla="*/ 59 h 105"/>
                <a:gd name="T52" fmla="*/ 2 w 102"/>
                <a:gd name="T53" fmla="*/ 68 h 105"/>
                <a:gd name="T54" fmla="*/ 6 w 102"/>
                <a:gd name="T55" fmla="*/ 79 h 105"/>
                <a:gd name="T56" fmla="*/ 19 w 102"/>
                <a:gd name="T57" fmla="*/ 77 h 105"/>
                <a:gd name="T58" fmla="*/ 24 w 102"/>
                <a:gd name="T59" fmla="*/ 81 h 105"/>
                <a:gd name="T60" fmla="*/ 19 w 102"/>
                <a:gd name="T61" fmla="*/ 94 h 105"/>
                <a:gd name="T62" fmla="*/ 30 w 102"/>
                <a:gd name="T63" fmla="*/ 101 h 105"/>
                <a:gd name="T64" fmla="*/ 39 w 102"/>
                <a:gd name="T65" fmla="*/ 90 h 105"/>
                <a:gd name="T66" fmla="*/ 46 w 102"/>
                <a:gd name="T67" fmla="*/ 92 h 105"/>
                <a:gd name="T68" fmla="*/ 50 w 102"/>
                <a:gd name="T69" fmla="*/ 105 h 105"/>
                <a:gd name="T70" fmla="*/ 61 w 102"/>
                <a:gd name="T71" fmla="*/ 103 h 105"/>
                <a:gd name="T72" fmla="*/ 63 w 102"/>
                <a:gd name="T73" fmla="*/ 90 h 105"/>
                <a:gd name="T74" fmla="*/ 70 w 102"/>
                <a:gd name="T75" fmla="*/ 87 h 105"/>
                <a:gd name="T76" fmla="*/ 83 w 102"/>
                <a:gd name="T77" fmla="*/ 94 h 105"/>
                <a:gd name="T78" fmla="*/ 89 w 102"/>
                <a:gd name="T79" fmla="*/ 85 h 105"/>
                <a:gd name="T80" fmla="*/ 85 w 102"/>
                <a:gd name="T81" fmla="*/ 74 h 105"/>
                <a:gd name="T82" fmla="*/ 87 w 102"/>
                <a:gd name="T83" fmla="*/ 68 h 105"/>
                <a:gd name="T84" fmla="*/ 100 w 102"/>
                <a:gd name="T85" fmla="*/ 68 h 105"/>
                <a:gd name="T86" fmla="*/ 102 w 102"/>
                <a:gd name="T87" fmla="*/ 57 h 105"/>
                <a:gd name="T88" fmla="*/ 89 w 102"/>
                <a:gd name="T89" fmla="*/ 50 h 105"/>
                <a:gd name="T90" fmla="*/ 89 w 102"/>
                <a:gd name="T91"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5">
                  <a:moveTo>
                    <a:pt x="78" y="52"/>
                  </a:moveTo>
                  <a:cubicBezTo>
                    <a:pt x="78" y="68"/>
                    <a:pt x="65" y="79"/>
                    <a:pt x="50" y="79"/>
                  </a:cubicBezTo>
                  <a:cubicBezTo>
                    <a:pt x="35" y="79"/>
                    <a:pt x="24" y="68"/>
                    <a:pt x="24" y="52"/>
                  </a:cubicBezTo>
                  <a:cubicBezTo>
                    <a:pt x="24" y="37"/>
                    <a:pt x="35" y="24"/>
                    <a:pt x="50" y="24"/>
                  </a:cubicBezTo>
                  <a:cubicBezTo>
                    <a:pt x="65" y="24"/>
                    <a:pt x="78" y="37"/>
                    <a:pt x="78" y="52"/>
                  </a:cubicBezTo>
                  <a:moveTo>
                    <a:pt x="89" y="44"/>
                  </a:moveTo>
                  <a:cubicBezTo>
                    <a:pt x="100" y="37"/>
                    <a:pt x="100" y="37"/>
                    <a:pt x="100" y="37"/>
                  </a:cubicBezTo>
                  <a:cubicBezTo>
                    <a:pt x="96" y="26"/>
                    <a:pt x="96" y="26"/>
                    <a:pt x="96" y="26"/>
                  </a:cubicBezTo>
                  <a:cubicBezTo>
                    <a:pt x="83" y="28"/>
                    <a:pt x="83" y="28"/>
                    <a:pt x="83" y="28"/>
                  </a:cubicBezTo>
                  <a:cubicBezTo>
                    <a:pt x="81" y="26"/>
                    <a:pt x="78" y="24"/>
                    <a:pt x="78" y="24"/>
                  </a:cubicBezTo>
                  <a:cubicBezTo>
                    <a:pt x="81" y="11"/>
                    <a:pt x="81" y="11"/>
                    <a:pt x="81" y="11"/>
                  </a:cubicBezTo>
                  <a:cubicBezTo>
                    <a:pt x="72" y="4"/>
                    <a:pt x="72" y="4"/>
                    <a:pt x="72" y="4"/>
                  </a:cubicBezTo>
                  <a:cubicBezTo>
                    <a:pt x="63" y="13"/>
                    <a:pt x="63" y="13"/>
                    <a:pt x="63" y="13"/>
                  </a:cubicBezTo>
                  <a:cubicBezTo>
                    <a:pt x="61" y="13"/>
                    <a:pt x="54" y="13"/>
                    <a:pt x="54" y="13"/>
                  </a:cubicBezTo>
                  <a:cubicBezTo>
                    <a:pt x="54" y="13"/>
                    <a:pt x="50" y="2"/>
                    <a:pt x="50" y="0"/>
                  </a:cubicBezTo>
                  <a:cubicBezTo>
                    <a:pt x="39" y="2"/>
                    <a:pt x="39" y="2"/>
                    <a:pt x="39" y="2"/>
                  </a:cubicBezTo>
                  <a:cubicBezTo>
                    <a:pt x="37" y="15"/>
                    <a:pt x="37" y="15"/>
                    <a:pt x="37" y="15"/>
                  </a:cubicBezTo>
                  <a:cubicBezTo>
                    <a:pt x="35" y="15"/>
                    <a:pt x="30" y="17"/>
                    <a:pt x="30" y="17"/>
                  </a:cubicBezTo>
                  <a:cubicBezTo>
                    <a:pt x="19" y="11"/>
                    <a:pt x="19" y="11"/>
                    <a:pt x="19" y="11"/>
                  </a:cubicBezTo>
                  <a:cubicBezTo>
                    <a:pt x="13" y="17"/>
                    <a:pt x="13" y="17"/>
                    <a:pt x="13" y="17"/>
                  </a:cubicBezTo>
                  <a:cubicBezTo>
                    <a:pt x="17" y="30"/>
                    <a:pt x="17" y="30"/>
                    <a:pt x="17" y="30"/>
                  </a:cubicBezTo>
                  <a:cubicBezTo>
                    <a:pt x="17" y="33"/>
                    <a:pt x="15" y="35"/>
                    <a:pt x="15" y="35"/>
                  </a:cubicBezTo>
                  <a:cubicBezTo>
                    <a:pt x="2" y="37"/>
                    <a:pt x="2" y="37"/>
                    <a:pt x="2" y="37"/>
                  </a:cubicBezTo>
                  <a:cubicBezTo>
                    <a:pt x="0" y="48"/>
                    <a:pt x="0" y="48"/>
                    <a:pt x="0" y="48"/>
                  </a:cubicBezTo>
                  <a:cubicBezTo>
                    <a:pt x="11" y="52"/>
                    <a:pt x="11" y="52"/>
                    <a:pt x="11" y="52"/>
                  </a:cubicBezTo>
                  <a:cubicBezTo>
                    <a:pt x="11" y="55"/>
                    <a:pt x="11" y="59"/>
                    <a:pt x="11" y="59"/>
                  </a:cubicBezTo>
                  <a:cubicBezTo>
                    <a:pt x="2" y="68"/>
                    <a:pt x="2" y="68"/>
                    <a:pt x="2" y="68"/>
                  </a:cubicBezTo>
                  <a:cubicBezTo>
                    <a:pt x="6" y="79"/>
                    <a:pt x="6" y="79"/>
                    <a:pt x="6" y="79"/>
                  </a:cubicBezTo>
                  <a:cubicBezTo>
                    <a:pt x="19" y="77"/>
                    <a:pt x="19" y="77"/>
                    <a:pt x="19" y="77"/>
                  </a:cubicBezTo>
                  <a:cubicBezTo>
                    <a:pt x="21" y="79"/>
                    <a:pt x="24" y="81"/>
                    <a:pt x="24" y="81"/>
                  </a:cubicBezTo>
                  <a:cubicBezTo>
                    <a:pt x="19" y="94"/>
                    <a:pt x="19" y="94"/>
                    <a:pt x="19" y="94"/>
                  </a:cubicBezTo>
                  <a:cubicBezTo>
                    <a:pt x="30" y="101"/>
                    <a:pt x="30" y="101"/>
                    <a:pt x="30" y="101"/>
                  </a:cubicBezTo>
                  <a:cubicBezTo>
                    <a:pt x="39" y="90"/>
                    <a:pt x="39" y="90"/>
                    <a:pt x="39" y="90"/>
                  </a:cubicBezTo>
                  <a:cubicBezTo>
                    <a:pt x="43" y="92"/>
                    <a:pt x="46" y="92"/>
                    <a:pt x="46" y="92"/>
                  </a:cubicBezTo>
                  <a:cubicBezTo>
                    <a:pt x="50" y="105"/>
                    <a:pt x="50" y="105"/>
                    <a:pt x="50" y="105"/>
                  </a:cubicBezTo>
                  <a:cubicBezTo>
                    <a:pt x="61" y="103"/>
                    <a:pt x="61" y="103"/>
                    <a:pt x="61" y="103"/>
                  </a:cubicBezTo>
                  <a:cubicBezTo>
                    <a:pt x="63" y="90"/>
                    <a:pt x="63" y="90"/>
                    <a:pt x="63" y="90"/>
                  </a:cubicBezTo>
                  <a:cubicBezTo>
                    <a:pt x="65" y="90"/>
                    <a:pt x="70" y="87"/>
                    <a:pt x="70" y="87"/>
                  </a:cubicBezTo>
                  <a:cubicBezTo>
                    <a:pt x="83" y="94"/>
                    <a:pt x="83" y="94"/>
                    <a:pt x="83" y="94"/>
                  </a:cubicBezTo>
                  <a:cubicBezTo>
                    <a:pt x="89" y="85"/>
                    <a:pt x="89" y="85"/>
                    <a:pt x="89" y="85"/>
                  </a:cubicBezTo>
                  <a:cubicBezTo>
                    <a:pt x="85" y="74"/>
                    <a:pt x="85" y="74"/>
                    <a:pt x="85" y="74"/>
                  </a:cubicBezTo>
                  <a:cubicBezTo>
                    <a:pt x="87" y="70"/>
                    <a:pt x="87" y="68"/>
                    <a:pt x="87" y="68"/>
                  </a:cubicBezTo>
                  <a:cubicBezTo>
                    <a:pt x="100" y="68"/>
                    <a:pt x="100" y="68"/>
                    <a:pt x="100" y="68"/>
                  </a:cubicBezTo>
                  <a:cubicBezTo>
                    <a:pt x="102" y="57"/>
                    <a:pt x="102" y="57"/>
                    <a:pt x="102" y="57"/>
                  </a:cubicBezTo>
                  <a:cubicBezTo>
                    <a:pt x="89" y="50"/>
                    <a:pt x="89" y="50"/>
                    <a:pt x="89" y="50"/>
                  </a:cubicBezTo>
                  <a:cubicBezTo>
                    <a:pt x="91" y="48"/>
                    <a:pt x="89" y="44"/>
                    <a:pt x="89" y="44"/>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Tree>
    <p:extLst>
      <p:ext uri="{BB962C8B-B14F-4D97-AF65-F5344CB8AC3E}">
        <p14:creationId xmlns:p14="http://schemas.microsoft.com/office/powerpoint/2010/main" val="32703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96&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2&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7&quot;&gt;&lt;elem m_fUsage=&quot;2.50703100000000000946E+00&quot;&gt;&lt;m_msothmcolidx val=&quot;0&quot;/&gt;&lt;m_rgb r=&quot;99&quot; g=&quot;E4&quot; b=&quot;FF&quot;/&gt;&lt;m_nBrightness endver=&quot;26206&quot; val=&quot;0&quot;/&gt;&lt;/elem&gt;&lt;elem m_fUsage=&quot;1.29618459900000027041E+00&quot;&gt;&lt;m_msothmcolidx val=&quot;0&quot;/&gt;&lt;m_rgb r=&quot;FF&quot; g=&quot;AD&quot; b=&quot;C0&quot;/&gt;&lt;m_nBrightness endver=&quot;26206&quot; val=&quot;0&quot;/&gt;&lt;/elem&gt;&lt;elem m_fUsage=&quot;1.00000000000000000000E+00&quot;&gt;&lt;m_msothmcolidx val=&quot;0&quot;/&gt;&lt;m_rgb r=&quot;BB&quot; g=&quot;A4&quot; b=&quot;BF&quot;/&gt;&lt;m_nBrightness endver=&quot;26206&quot; val=&quot;0&quot;/&gt;&lt;/elem&gt;&lt;elem m_fUsage=&quot;9.00000000000000022204E-01&quot;&gt;&lt;m_msothmcolidx val=&quot;0&quot;/&gt;&lt;m_rgb r=&quot;D0&quot; g=&quot;EE&quot; b=&quot;A9&quot;/&gt;&lt;m_nBrightness endver=&quot;26206&quot; val=&quot;0&quot;/&gt;&lt;/elem&gt;&lt;elem m_fUsage=&quot;8.10000000000000053291E-01&quot;&gt;&lt;m_msothmcolidx val=&quot;0&quot;/&gt;&lt;m_rgb r=&quot;91&quot; g=&quot;FF&quot; b=&quot;C8&quot;/&gt;&lt;m_nBrightness endver=&quot;26206&quot; val=&quot;0&quot;/&gt;&lt;/elem&gt;&lt;elem m_fUsage=&quot;3.48678440100000153201E-01&quot;&gt;&lt;m_msothmcolidx val=&quot;0&quot;/&gt;&lt;m_rgb r=&quot;08&quot; g=&quot;08&quot; b=&quot;08&quot;/&gt;&lt;m_nBrightness endver=&quot;26206&quot; val=&quot;0&quot;/&gt;&lt;/elem&gt;&lt;elem m_fUsage=&quot;3.13810596090000171188E-01&quot;&gt;&lt;m_msothmcolidx val=&quot;0&quot;/&gt;&lt;m_rgb r=&quot;62&quot; g=&quot;49&quot; b=&quot;63&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Hna_ZgweD1ko8rL1.XXzw"/>
</p:tagLst>
</file>

<file path=ppt/tags/tag102.xml><?xml version="1.0" encoding="utf-8"?>
<p:tagLst xmlns:a="http://schemas.openxmlformats.org/drawingml/2006/main" xmlns:r="http://schemas.openxmlformats.org/officeDocument/2006/relationships" xmlns:p="http://schemas.openxmlformats.org/presentationml/2006/main">
  <p:tag name="MIO_EKGUID" val="afc8cb52-b41a-4dd3-9f00-e1c46af2cd4e"/>
  <p:tag name="MIO_GUID" val="e8fa115a-0403-423d-980b-f3ecf8ed2da7"/>
  <p:tag name="MIO_UPDATE" val="True"/>
  <p:tag name="MIO_VERSION" val="27.08.2018 13:24:16"/>
  <p:tag name="MIO_DBID" val="8E7267AE-489F-4B02-8040-8A98451BF141"/>
  <p:tag name="MIO_LASTDOWNLOADED" val="27.11.2018 19:59:49"/>
  <p:tag name="MIO_OBJECTNAME" val="Pharmaceuticals Headquarters in Berlin"/>
  <p:tag name="MIO_LASTEDITORNAME" val="empower enterpris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kZz.SZD69ngBZBTMT0pcE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cvcypHviroOsRnN8.8ub.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FJ.M9HclGFbfM1HEXtxs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modkQF14j9EFzGsap7xat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yCGrkWhEEEYYNbXendPxR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qwkmImtfLMXEEoxoCIsL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ULBzRgNcwMv9aaxHVKj7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yeMu2D7jRbZmTkj.Oy1Oa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TqmHQsyviB0esS0u5fmmQ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UZPzaqhGVGO2hTJclfX66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WJlULu4SwB.jsIFQWVdAD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o_A6MA6vAHHi5JRIzDRy0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S64rpd6Q7JQYBd9lFHV2p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BtjV8h3_hjERoDN6AJqG0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ODwdk275OBs8F6OMBJG0v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Ccch36h0nWL9CedU5Tnvz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I1wR33hhQL3m53BmuZe56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OUGoeslvGRA7psVm0yduX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MseyMAbC3r4K46zEHW0f0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hojtYTqpHH_bFzAd2go9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OeOMerZrTOO87imkoW8v.g"/>
</p:tagLst>
</file>

<file path=ppt/tags/tag1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AMiTpkDZA6nc.YbyUMRP8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ouagoQXKsRywp_d19pI9Z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Stky5mlN2mD3EcB.AKbXq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Q3cLjPgwbasB41hleFy3S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huFrgEI6c1b0UhyuIiTT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4PdhekS6W_gLTFVDddvO1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w60VaL9upwtPX9t3o9MsA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q2cEuLMOwdVPjs8Azmf73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51sJA1bCvTncrOUWfxR0A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_Zg7IXQzW993az8OgME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27mFuZhRLdmbn0nc4AHV5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iEJb1kp8ZyWHQtylvAwCe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xYvsKF8plz4xJTjCy1COT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O4Drb.DWJqTvkpai469JX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7u7Fo39HbVebkZWWAfUq_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6wbqv7xuWJDk4fHeeuU9u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4n.Xz0BCsGkjKhiGqhoD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mpTxuZBXgrKOrLVKxk3cq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Kps3nZt00WCEtTYW_MMxT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mb5MwCSEsaZ.O4HFkqBkx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6qONfchtKbFC_kKNioS_x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TITgAyfETM56IPciKBh1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rxhXfd1EHTfcWOEgh7sxZ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8i26noGEunn_pJfeMDvmX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bGb42BsKbwwHXX4KCHBZh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6m1JkwfnN39abJZMHkk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U_jdZSI6xivT9zNGGkgb_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dRVyoV6gZy9068PWsQzZy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etaElQ0BUIintyFCD.BVr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4qXjKDS3QebUud2C7zW2.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UyMEIRlTP.qjCETBCJRAaw"/>
</p:tagLst>
</file>

<file path=ppt/tags/tag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NxgR8AmS1m_lfeqF4Ly.g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zDFdVTVwPBt4_atFWZAAL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rbCr2nFJ2sE5ItVat2ZCd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JGctceGZq9oXoS1CKzhQA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VfB1_Z7137qzayS4pkeQG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NlVyf3rYMSVqrAAF1pSfn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C8MUkrOIavK5DOLooTi_v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FDkfBot1_cTnn1H8cHMdx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MyYAUZGRh9450HxB7JKP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DKGCloWPaig5mxKhOO2ea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uo4j2Ie4kY2H6fxC9_PaQ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oL8JPu_bw29ewT96_lNv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j3pfnm9PiQZawiYk4nLSf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yokGOYsCeX_mzuaeJMBfi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qedI4BF8q7hm24aaMswn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E5.QvlcD3U9V31cBkbjhO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8ErikJSgGkytv8IGK2lNc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ZJQH2HpkIUrpJYBtZnGJW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QS4E3QrTymbFfZ68yHR6U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wUx0d3.dIjz7K9tGaSvT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LkXVViRo82_nXDOn9VEzP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yBSTOlOG5t4mbFA09oOJZ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Qupbyziidd9AcTnwHKwuF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OC8O5VoUSp..H2PBis0vr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4xmTzB2YPDuccrFOmiz1P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bN2gZQaE1jXNOrBLi_wAJ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SCX1pUZLckl4hDq6Dn6F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r1S5zAh_9FDwTN0Gqna0V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Slubluq_lcIDOYR0DJqeK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orOAzt8ive3SXAAzHkYeuA"/>
</p:tagLst>
</file>

<file path=ppt/tags/tag1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Ii_yEMfoFeHrYb_YgTGpC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blyj.TvLaJG_NGo1bUrlb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eWBxsyqAE.C2I_E7j7SsH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4fNOpTGBLTB8y9mX7BOQK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WJzVxZrBs4TE74SmgB1In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p4mQEIIoZIXqJWDl1rYNd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jUhgCMvp6fYroJiY9wEov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Xsjq3dJyLtvbUiPPaJrIu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lfy99JzKhLdmKpZ_JMMSy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deIoQUNT3Ey4ptij2VNG6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63hrp5foYTSjZFL0y7ZwD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3559s7kvFHm.Hd9kXZzzc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X4xCOMa5z9xdamep8bqi1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rCh.h7721DvjaMg4WLctO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zMVcVlBJADigIAcrR1TiR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YWzQMbT0H1auOD4JiOI93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tnYx.O3bQ.5MdZ3PUvfqF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0zLqRQ.B5nA.iK_xzKIuA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K7C1iweVaeNJFoGLBQ8xc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39mFpCbX.IOlWbCj2bPN9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5_dDgOs_emLzWWlbpC2fw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Pb_9tiPcJq7Eixi_mwRC8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aDpQxckgr8.lC3TqvIbgw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3pjdqXU1DijTOwzYtORlc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SG6dcswqzHrM5ywP46WTF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8Ml8ABhhp3kdVgmdyJuUP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EzBVSFiqUVtp3nku1Hvd7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BDSpAr5ezL.gOe570Ijf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nn5NBprSaodLmSfxdCxl9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f6xQEuB2Fbq9AUznLhd4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nJI4dIcOFmGM4rsE94bviQ"/>
</p:tagLst>
</file>

<file path=ppt/tags/tag2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bxufD.Gy_g56FKuEitMSO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eBO7Zbpa6KuuR1BRWFjDY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O7jP0138eBWBfr_EVCxXe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_OMxdadTDAnYIJxh9Q52K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tBq3WqNkRHF2kDtxeEl6g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XXWG4YBJWEVNVp2Zp_Mt7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1gbettAxsU2.KupCJm9VG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_KW3B.Ej.iyghKVUX6tMo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QA7IPa04xVwyrEVGvw01E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dMJmXPRzXelLe_0KdYzFk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FQNZm0stOxbFvRcR7Nx5E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kv.50Y3NSpXCGkS2mLJvU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7aB3OJBpt5knrODfYB9Z2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QiQl_MCDtqNc4uHsltnn9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E5_QMECJG0CsZS4.5CPCE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Fj2PXMIuh6h2c2b8IAljB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gfmSmpDp4QITNfTzk0mTB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vLRkxgJiJCp7V5pJeCpWD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6qUvT4n0ghctf3KYfy1Ty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yt9spmN5NxQpLn1hirDZd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4ohl3._6ad3Vmg2Dfw0a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uJ5S9paZfPhuj6D58..vi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tfHLzivYQcB7x07cu3fg3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MOcpWWZogH5qpfezU41T_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aGLewJD4wSPK4mj5qbQke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OV4jHHx_2bCX_DBYoBHMj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0LB_XZhiqT0Q_EDbKhX9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MH8WJu_glu55cRoYyrqGL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UHOYS2F6TBUlBKnaF9VZs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SW0.On1GqcnYOcAEE11hl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faL0opDm2whDsBlm.UhoyA"/>
</p:tagLst>
</file>

<file path=ppt/tags/tag2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FXJXXwSgtOMHlWN4NUfl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lDFWPRKKmyKQMh_R9t0zw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DWWMEeEEpGVbfyhIXRnBA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88scBRdXUX7Cw_i3rT1Yz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8kjah7Ozb37oxtUxmXtaF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2QVez25ZzxJHSev9HhwVG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Y1TjRxDKz29qnGVu3ZusK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OYnSFab6bP_StRzTi3chV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roq8aHibT3U_x9yS2DOPz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fRGrXqEqvhckxdfpoQPp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Phls6yP_Hid2uGEsNxrSM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5CajE_7HQXLrQToxq2g7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qnzPoav95yr3HIjlpbPP9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47qVZStOBVyoNonakiU4d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i45pVnAenSUleGc_ocuP0g"/>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w23MNBV3_64FJqffgjUF3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PqoTYr9nLNYhUsGe.YfU1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Gtj10LrUMM1rcgblvn5yf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BoWznM.MLpAUoAuH2LEgl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1hnRKVNa3rWyNOS4gzEaM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Dt3C4ag.BViWiZZYNwK37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cvcypHviroOsRnN8.8ub.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SpCgQmx03Mdyar120.kZR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5CajE_7HQXLrQToxq2g7U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qnzPoav95yr3HIjlpbPP9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47qVZStOBVyoNonakiU4d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SpCgQmx03Mdyar120.kZR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FJ.M9HclGFbfM1HEXtxsl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modkQF14j9EFzGsap7xat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yCGrkWhEEEYYNbXendPxR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qwkmImtfLMXEEoxoCIsLF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TULBzRgNcwMv9aaxHVKj7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Pc0_OvBH_qO0e2Byb5yD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l.31nton9h0IDDp.UUWUjQ"/>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yeMu2D7jRbZmTkj.Oy1Oa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TqmHQsyviB0esS0u5fmmQ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UZPzaqhGVGO2hTJclfX66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o_A6MA6vAHHi5JRIzDRy0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S64rpd6Q7JQYBd9lFHV2p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BtjV8h3_hjERoDN6AJqG0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ODwdk275OBs8F6OMBJG0v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Ccch36h0nWL9CedU5Tnvz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I1wR33hhQL3m53BmuZe56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OUGoeslvGRA7psVm0yduXA"/>
</p:tagLst>
</file>

<file path=ppt/tags/tag3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MseyMAbC3r4K46zEHW0f0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hojtYTqpHH_bFzAd2go9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OeOMerZrTOO87imkoW8v.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AMiTpkDZA6nc.YbyUMRP8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ouagoQXKsRywp_d19pI9Z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Stky5mlN2mD3EcB.AKbXq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Q3cLjPgwbasB41hleFy3S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YhuFrgEI6c1b0UhyuIiTT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4PdhekS6W_gLTFVDddvO1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w60VaL9upwtPX9t3o9MsA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q2cEuLMOwdVPjs8Azmf73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51sJA1bCvTncrOUWfxR0A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_Zg7IXQzW993az8OgMEVg"/>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27mFuZhRLdmbn0nc4AHV5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iEJb1kp8ZyWHQtylvAwCeg"/>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xYvsKF8plz4xJTjCy1COT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O4Drb.DWJqTvkpai469JX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7u7Fo39HbVebkZWWAfUq_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6wbqv7xuWJDk4fHeeuU9u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4n.Xz0BCsGkjKhiGqhoD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YNmCjbcPPC7CDNYdg5sbHg"/>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mpTxuZBXgrKOrLVKxk3cq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Kps3nZt00WCEtTYW_MMxT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mb5MwCSEsaZ.O4HFkqBkx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TITgAyfETM56IPciKBh1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rxhXfd1EHTfcWOEgh7sxZ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8i26noGEunn_pJfeMDvmX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bGb42BsKbwwHXX4KCHBZh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6m1JkwfnN39abJZMHkkuj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U_jdZSI6xivT9zNGGkgb_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dRVyoV6gZy9068PWsQzZyw"/>
</p:tagLst>
</file>

<file path=ppt/tags/tag3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etaElQ0BUIintyFCD.BVr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4qXjKDS3QebUud2C7zW2.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UyMEIRlTP.qjCETBCJRAa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NxgR8AmS1m_lfeqF4Ly.g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zDFdVTVwPBt4_atFWZAAL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rbCr2nFJ2sE5ItVat2ZCd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JGctceGZq9oXoS1CKzhQA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VfB1_Z7137qzayS4pkeQG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NlVyf3rYMSVqrAAF1pSfn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C8MUkrOIavK5DOLooTi_v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FDkfBot1_cTnn1H8cHMdx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MyYAUZGRh9450HxB7JKPH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DKGCloWPaig5mxKhOO2ea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uo4j2Ie4kY2H6fxC9_PaQ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oL8JPu_bw29ewT96_lNv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j3pfnm9PiQZawiYk4nLSf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yokGOYsCeX_mzuaeJMBfi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qedI4BF8q7hm24aaMswn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E5.QvlcD3U9V31cBkbjhO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dgWC2DfDWGvN9p.J18Xc4g"/>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8ErikJSgGkytv8IGK2lNcw"/>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ZJQH2HpkIUrpJYBtZnGJWA"/>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QS4E3QrTymbFfZ68yHR6U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LkXVViRo82_nXDOn9VEzP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yBSTOlOG5t4mbFA09oOJZ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Qupbyziidd9AcTnwHKwuF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OC8O5VoUSp..H2PBis0vr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4xmTzB2YPDuccrFOmiz1P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bN2gZQaE1jXNOrBLi_wAJ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SCX1pUZLckl4hDq6Dn6FOQ"/>
</p:tagLst>
</file>

<file path=ppt/tags/tag3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r1S5zAh_9FDwTN0Gqna0V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Slubluq_lcIDOYR0DJqeK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orOAzt8ive3SXAAzHkYeu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Ii_yEMfoFeHrYb_YgTGpC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blyj.TvLaJG_NGo1bUrlb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eWBxsyqAE.C2I_E7j7SsHw"/>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4fNOpTGBLTB8y9mX7BOQK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WJzVxZrBs4TE74SmgB1In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p4mQEIIoZIXqJWDl1rYNd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jUhgCMvp6fYroJiY9wEov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Xsjq3dJyLtvbUiPPaJrIu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lfy99JzKhLdmKpZ_JMMSy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deIoQUNT3Ey4ptij2VNG6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63hrp5foYTSjZFL0y7ZwD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3559s7kvFHm.Hd9kXZzzc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X4xCOMa5z9xdamep8bqi1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rCh.h7721DvjaMg4WLctO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zMVcVlBJADigIAcrR1TiR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YWzQMbT0H1auOD4JiOI93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tnYx.O3bQ.5MdZ3PUvfqF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PsvXZExmBJZ5qBOgPuUPu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0zLqRQ.B5nA.iK_xzKIuA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K7C1iweVaeNJFoGLBQ8xc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39mFpCbX.IOlWbCj2bPN9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Pb_9tiPcJq7Eixi_mwRC8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aDpQxckgr8.lC3TqvIbgw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3pjdqXU1DijTOwzYtORlc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SG6dcswqzHrM5ywP46WTFg"/>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8Ml8ABhhp3kdVgmdyJuUP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EzBVSFiqUVtp3nku1Hvd7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BDSpAr5ezL.gOe570Ijfw"/>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1"/>
  <p:tag name="MIO_SHOW_DATE" val="True"/>
  <p:tag name="MIO_SHOW_FOOTER" val="True"/>
  <p:tag name="MIO_SHOW_PAGENUMBER" val="True"/>
  <p:tag name="MIO_AVOID_BLANK_LAYOUT" val="True"/>
  <p:tag name="MIO_CD_LAYOUT_VALID_AREA" val="False"/>
  <p:tag name="MIO_NUMBER_OF_VALID_LAYOUTS" val="16"/>
  <p:tag name="MIO_HDS" val="True"/>
  <p:tag name="MIO_SKIPVERSION" val="01.01.0001 00:00:00"/>
  <p:tag name="MIO_EKGUID" val="106612b7-7cda-4c66-a943-3c88b56a92d2"/>
  <p:tag name="MIO_UPDATE" val="True"/>
  <p:tag name="MIO_VERSION" val="05.09.2018 15:12:17"/>
  <p:tag name="MIO_DBID" val="8E7267AE-489F-4B02-8040-8A98451BF141"/>
  <p:tag name="MIO_LASTDOWNLOADED" val="25.09.2018 11:11:43"/>
  <p:tag name="MIO_OBJECTNAME" val="Master Bayer AG 16:9 pre final"/>
  <p:tag name="MIO_CDID" val="cd9a71c7-8ed9-41a1-8303-1a6d1985851a"/>
</p:tagLst>
</file>

<file path=ppt/tags/tag4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nn5NBprSaodLmSfxdCxl9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f6xQEuB2Fbq9AUznLhd4G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nJI4dIcOFmGM4rsE94bvi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bxufD.Gy_g56FKuEitMS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eBO7Zbpa6KuuR1BRWFjDY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O7jP0138eBWBfr_EVCxXe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_OMxdadTDAnYIJxh9Q52K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tBq3WqNkRHF2kDtxeEl6g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XXWG4YBJWEVNVp2Zp_Mt7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1gbettAxsU2.KupCJm9VG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_KW3B.Ej.iyghKVUX6tMo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QA7IPa04xVwyrEVGvw01E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dMJmXPRzXelLe_0KdYzFk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FQNZm0stOxbFvRcR7Nx5E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kv.50Y3NSpXCGkS2mLJvU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7aB3OJBpt5knrODfYB9Z2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QiQl_MCDtqNc4uHsltnn9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E5_QMECJG0CsZS4.5CPCE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Fj2PXMIuh6h2c2b8IAljB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gfmSmpDp4QITNfTzk0mTB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vLRkxgJiJCp7V5pJeCpWD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6qUvT4n0ghctf3KYfy1Tyg"/>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yt9spmN5NxQpLn1hirDZdg"/>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uJ5S9paZfPhuj6D58..vi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tfHLzivYQcB7x07cu3fg3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MOcpWWZogH5qpfezU41T_g"/>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aGLewJD4wSPK4mj5qbQke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OV4jHHx_2bCX_DBYoBHMj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0LB_XZhiqT0Q_EDbKhX9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MH8WJu_glu55cRoYyrqGL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Vl9OX8oKLUOYKTthqGWzKA"/>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UHOYS2F6TBUlBKnaF9VZs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SW0.On1GqcnYOcAEE11hl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faL0opDm2whDsBlm.Uhoy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FXJXXwSgtOMHlWN4NUflg"/>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lDFWPRKKmyKQMh_R9t0zwg"/>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DWWMEeEEpGVbfyhIXRnBA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88scBRdXUX7Cw_i3rT1Yz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8kjah7Ozb37oxtUxmXtaF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2QVez25ZzxJHSev9HhwVG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Y1TjRxDKz29qnGVu3ZusKQ"/>
</p:tagLst>
</file>

<file path=ppt/tags/tag4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OYnSFab6bP_StRzTi3chVg"/>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roq8aHibT3U_x9yS2DOPz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fRGrXqEqvhckxdfpoQPpb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Phls6yP_Hid2uGEsNxrSM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kXYEzRBwvsJ6sQOy.F_u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l9WT16OkULBWPNq227Pug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LjYsvd1dz6BXbLyhFDLTy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uUrJy..kjruG9jm89bsd9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JVXEPcoSliU1SqNXY4Xslg"/>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5oHpeEU0TFran_0nazgWe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yhTDx7j_42OiV04neJSlA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kZz.SZD69ngBZBTMT0pcEQ"/>
</p:tagLst>
</file>

<file path=ppt/tags/tag4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z1hiKzj.CBUmGg213L6iq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neOedDP4cHSTiRvBhIDT8Q"/>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CQVEfu6GowZ.jbcDc_70l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DrbPdbOwefxWmcsVIvZo3g"/>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1BVSrlfy2qH1DWawT1tIR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kZz.SZD69ngBZBTMT0pcE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i45pVnAenSUleGc_ocuP0g"/>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kZz.SZD69ngBZBTMT0pcEQ"/>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PqoTYr9nLNYhUsGe.YfU1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NC5iB83V4bByhs0SAcT.3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5W4cm5neK7JykjUXqfBy6w"/>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SyZyaePT2qIdAd0bR9WuL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UhCMDwn1Dl5HEvC7zVl6g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fx06V2Z9WRdvCL_JNTsw4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9iWPgWqZW7NM4N8efz7hsA"/>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BlnfWmQySuepla6dlBk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LS_haxDFSN9DARtQbqCcp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RUEdWe41SLhfZcNetFEDPA"/>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yV0uOet9sUxFyemqYj2ZDA"/>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goPjVSXgbplsLgAnOnzen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nnmk6luFo.uOlJjE5JrJl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5oHpeEU0TFran_0nazgWe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Pc0_OvBH_qO0e2Byb5yDQ"/>
</p:tagLst>
</file>

<file path=ppt/tags/tag53.xml><?xml version="1.0" encoding="utf-8"?>
<p:tagLst xmlns:a="http://schemas.openxmlformats.org/drawingml/2006/main" xmlns:r="http://schemas.openxmlformats.org/officeDocument/2006/relationships" xmlns:p="http://schemas.openxmlformats.org/presentationml/2006/main">
  <p:tag name="MIO_FALLBACK_LAYOUT" val="11"/>
  <p:tag name="MIO_SHOW_DATE" val="True"/>
  <p:tag name="MIO_SHOW_FOOTER" val="True"/>
  <p:tag name="MIO_SHOW_PAGENUMBER" val="True"/>
  <p:tag name="MIO_AVOID_BLANK_LAYOUT" val="True"/>
  <p:tag name="MIO_CD_LAYOUT_VALID_AREA" val="False"/>
  <p:tag name="MIO_NUMBER_OF_VALID_LAYOUTS" val="16"/>
  <p:tag name="MIO_HDS" val="True"/>
  <p:tag name="MIO_SKIPVERSION" val="01.01.0001 00:00:00"/>
  <p:tag name="MIO_EKGUID" val="106612b7-7cda-4c66-a943-3c88b56a92d2"/>
  <p:tag name="MIO_UPDATE" val="True"/>
  <p:tag name="MIO_VERSION" val="05.09.2018 15:12:17"/>
  <p:tag name="MIO_DBID" val="8E7267AE-489F-4B02-8040-8A98451BF141"/>
  <p:tag name="MIO_LASTDOWNLOADED" val="25.09.2018 11:11:43"/>
  <p:tag name="MIO_OBJECTNAME" val="Master Bayer AG 16:9 pre final"/>
  <p:tag name="MIO_CDID" val="cd9a71c7-8ed9-41a1-8303-1a6d1985851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Wjj3_H_x8pXV7eq2sB_glg"/>
</p:tagLst>
</file>

<file path=ppt/tags/tag5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pen9DMiklyso4wQuRnwLvQ"/>
</p:tagLst>
</file>

<file path=ppt/tags/tag5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Wjj3_H_x8pXV7eq2sB_gl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WJlULu4SwB.jsIFQWVdADQ"/>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6qONfchtKbFC_kKNioS_xg"/>
</p:tagLst>
</file>

<file path=ppt/tags/tag6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ewUx0d3.dIjz7K9tGaSvTg"/>
</p:tagLst>
</file>

<file path=ppt/tags/tag6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5_dDgOs_emLzWWlbpC2fwA"/>
</p:tagLst>
</file>

<file path=ppt/tags/tag7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e4ohl3._6ad3Vmg2Dfw0aw"/>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w23MNBV3_64FJqffgjUF3w"/>
</p:tagLst>
</file>

<file path=ppt/tags/tag7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l.31nton9h0IDDp.UUWUj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YNmCjbcPPC7CDNYdg5sbHg"/>
</p:tagLst>
</file>

<file path=ppt/tags/tag8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dgWC2DfDWGvN9p.J18Xc4g"/>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svXZExmBJZ5qBOgPuUPuA"/>
</p:tagLst>
</file>

<file path=ppt/tags/tag8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en9DMiklyso4wQuRnwLv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Vl9OX8oKLUOYKTthqGWzKA"/>
</p:tagLst>
</file>

<file path=ppt/tags/tag9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JVXEPcoSliU1SqNXY4Xslg"/>
</p:tagLst>
</file>

<file path=ppt/tags/tag9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5W4cm5neK7JykjUXqfBy6w"/>
</p:tagLst>
</file>

<file path=ppt/tags/tag9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heme/theme1.xml><?xml version="1.0" encoding="utf-8"?>
<a:theme xmlns:a="http://schemas.openxmlformats.org/drawingml/2006/main" name="1_PR_BAG_PPT-master_16-9">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tlCol="0" anchor="ctr"/>
      <a:lstStyle>
        <a:defPPr algn="ctr" rtl="0" eaLnBrk="1" fontAlgn="auto" hangingPunct="1">
          <a:lnSpc>
            <a:spcPct val="100000"/>
          </a:lnSpc>
          <a:spcBef>
            <a:spcPts val="0"/>
          </a:spcBef>
          <a:spcAft>
            <a:spcPts val="0"/>
          </a:spcAft>
          <a:defRPr sz="1800" b="0" i="0" u="none" baseline="0" dirty="0" smtClean="0">
            <a:solidFill>
              <a:srgbClr val="FFFFFF"/>
            </a:solidFill>
            <a:latin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noAutofit/>
      </a:bodyPr>
      <a:lstStyle>
        <a:defPPr algn="l" rtl="0" eaLnBrk="1" fontAlgn="auto" hangingPunct="1">
          <a:lnSpc>
            <a:spcPct val="100000"/>
          </a:lnSpc>
          <a:spcBef>
            <a:spcPts val="0"/>
          </a:spcBef>
          <a:spcAft>
            <a:spcPts val="0"/>
          </a:spcAft>
          <a:defRPr sz="1800" b="0" i="0" u="none" baseline="0" dirty="0" smtClean="0">
            <a:solidFill>
              <a:srgbClr val="000000"/>
            </a:solidFill>
            <a:latin typeface="Arial" panose="020B0604020202020204" pitchFamily="34" charset="0"/>
          </a:defRPr>
        </a:defPPr>
      </a:lstStyle>
    </a:txDef>
  </a:objectDefaults>
  <a:extraClrSchemeLst/>
  <a:custClrLst>
    <a:custClr name="Raspberry">
      <a:srgbClr val="D30F4B"/>
    </a:custClr>
    <a:custClr name="Fuchsia">
      <a:srgbClr val="FF3162"/>
    </a:custClr>
    <a:custClr name="DarkPurple">
      <a:srgbClr val="443247"/>
    </a:custClr>
    <a:custClr name="MidPurple">
      <a:srgbClr val="624963"/>
    </a:custClr>
    <a:custClr name="DarkBlue">
      <a:srgbClr val="10384F"/>
    </a:custClr>
    <a:custClr name="MidBlue">
      <a:srgbClr val="00617F"/>
    </a:custClr>
    <a:custClr name="Blue">
      <a:srgbClr val="0091DF"/>
    </a:custClr>
    <a:custClr name="BrightBlue">
      <a:srgbClr val="00BCFF"/>
    </a:custClr>
    <a:custClr name="DarkGreen">
      <a:srgbClr val="004422"/>
    </a:custClr>
    <a:custClr name="MidGreen">
      <a:srgbClr val="2B6636"/>
    </a:custClr>
    <a:custClr name="Green">
      <a:srgbClr val="66B512"/>
    </a:custClr>
    <a:custClr name="BrightGreen">
      <a:srgbClr val="89D329"/>
    </a:custClr>
    <a:custClr name="TrafficLightRed">
      <a:srgbClr val="CC0000"/>
    </a:custClr>
    <a:custClr name="TrafficLightYellow">
      <a:srgbClr val="FFCC00"/>
    </a:custClr>
    <a:custClr name="TrafficLightGreen">
      <a:srgbClr val="66B512"/>
    </a:custClr>
  </a:custClrLst>
  <a:extLst>
    <a:ext uri="{05A4C25C-085E-4340-85A3-A5531E510DB2}">
      <thm15:themeFamily xmlns:thm15="http://schemas.microsoft.com/office/thememl/2012/main" name="Präsentation2" id="{9F44F183-6967-4C37-BC3A-F846C6343AA8}" vid="{2CD6D4D1-CF9C-4B16-993C-2A26F7415D1B}"/>
    </a:ext>
  </a:extLst>
</a:theme>
</file>

<file path=ppt/theme/theme2.xml><?xml version="1.0" encoding="utf-8"?>
<a:theme xmlns:a="http://schemas.openxmlformats.org/drawingml/2006/main" name="2_PR_BAG_PPT-master_16-9">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tlCol="0" anchor="ctr"/>
      <a:lstStyle>
        <a:defPPr algn="ctr" rtl="0" eaLnBrk="1" fontAlgn="auto" hangingPunct="1">
          <a:lnSpc>
            <a:spcPct val="100000"/>
          </a:lnSpc>
          <a:spcBef>
            <a:spcPts val="0"/>
          </a:spcBef>
          <a:spcAft>
            <a:spcPts val="0"/>
          </a:spcAft>
          <a:defRPr sz="1800" b="0" i="0" u="none" baseline="0" dirty="0" smtClean="0">
            <a:solidFill>
              <a:srgbClr val="FFFFFF"/>
            </a:solidFill>
            <a:latin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noAutofit/>
      </a:bodyPr>
      <a:lstStyle>
        <a:defPPr algn="l" rtl="0" eaLnBrk="1" fontAlgn="auto" hangingPunct="1">
          <a:lnSpc>
            <a:spcPct val="100000"/>
          </a:lnSpc>
          <a:spcBef>
            <a:spcPts val="0"/>
          </a:spcBef>
          <a:spcAft>
            <a:spcPts val="0"/>
          </a:spcAft>
          <a:defRPr sz="1800" b="0" i="0" u="none" baseline="0" dirty="0" smtClean="0">
            <a:solidFill>
              <a:srgbClr val="000000"/>
            </a:solidFill>
            <a:latin typeface="Arial" panose="020B0604020202020204" pitchFamily="34" charset="0"/>
          </a:defRPr>
        </a:defPPr>
      </a:lstStyle>
    </a:txDef>
  </a:objectDefaults>
  <a:extraClrSchemeLst/>
  <a:custClrLst>
    <a:custClr name="Raspberry">
      <a:srgbClr val="D30F4B"/>
    </a:custClr>
    <a:custClr name="Fuchsia">
      <a:srgbClr val="FF3162"/>
    </a:custClr>
    <a:custClr name="DarkPurple">
      <a:srgbClr val="443247"/>
    </a:custClr>
    <a:custClr name="MidPurple">
      <a:srgbClr val="624963"/>
    </a:custClr>
    <a:custClr name="DarkBlue">
      <a:srgbClr val="10384F"/>
    </a:custClr>
    <a:custClr name="MidBlue">
      <a:srgbClr val="00617F"/>
    </a:custClr>
    <a:custClr name="Blue">
      <a:srgbClr val="0091DF"/>
    </a:custClr>
    <a:custClr name="BrightBlue">
      <a:srgbClr val="00BCFF"/>
    </a:custClr>
    <a:custClr name="DarkGreen">
      <a:srgbClr val="004422"/>
    </a:custClr>
    <a:custClr name="MidGreen">
      <a:srgbClr val="2B6636"/>
    </a:custClr>
    <a:custClr name="Green">
      <a:srgbClr val="66B512"/>
    </a:custClr>
    <a:custClr name="BrightGreen">
      <a:srgbClr val="89D329"/>
    </a:custClr>
    <a:custClr name="TrafficLightRed">
      <a:srgbClr val="CC0000"/>
    </a:custClr>
    <a:custClr name="TrafficLightYellow">
      <a:srgbClr val="FFCC00"/>
    </a:custClr>
    <a:custClr name="TrafficLightGreen">
      <a:srgbClr val="66B512"/>
    </a:custClr>
  </a:custClrLst>
  <a:extLst>
    <a:ext uri="{05A4C25C-085E-4340-85A3-A5531E510DB2}">
      <thm15:themeFamily xmlns:thm15="http://schemas.microsoft.com/office/thememl/2012/main" name="Präsentation2" id="{9F44F183-6967-4C37-BC3A-F846C6343AA8}" vid="{2CD6D4D1-CF9C-4B16-993C-2A26F7415D1B}"/>
    </a:ext>
  </a:extLst>
</a:theme>
</file>

<file path=ppt/theme/theme3.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PR_BAG_PPT-master_16-9_2018-09-25</Template>
  <TotalTime>191</TotalTime>
  <Words>8826</Words>
  <Application>Microsoft Office PowerPoint</Application>
  <PresentationFormat>Custom</PresentationFormat>
  <Paragraphs>1546</Paragraphs>
  <Slides>59</Slides>
  <Notes>59</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68" baseType="lpstr">
      <vt:lpstr>Chronicle Display Black</vt:lpstr>
      <vt:lpstr>Helvetica Neue</vt:lpstr>
      <vt:lpstr>Arial</vt:lpstr>
      <vt:lpstr>Calibri</vt:lpstr>
      <vt:lpstr>Open Sans</vt:lpstr>
      <vt:lpstr>Wingdings 2</vt:lpstr>
      <vt:lpstr>1_PR_BAG_PPT-master_16-9</vt:lpstr>
      <vt:lpstr>2_PR_BAG_PPT-master_16-9</vt:lpstr>
      <vt:lpstr>think-cell Slide</vt:lpstr>
      <vt:lpstr>Replacing  IBM Watson</vt:lpstr>
      <vt:lpstr>Agenda</vt:lpstr>
      <vt:lpstr>Summary</vt:lpstr>
      <vt:lpstr>Project Overview</vt:lpstr>
      <vt:lpstr>Goals &amp; Benefits</vt:lpstr>
      <vt:lpstr>Important Parameters</vt:lpstr>
      <vt:lpstr>Project Plan Draft</vt:lpstr>
      <vt:lpstr>Project Overview - Work Packages</vt:lpstr>
      <vt:lpstr>Project Overview – Guiding Principles</vt:lpstr>
      <vt:lpstr>Major Risks and Dependencies</vt:lpstr>
      <vt:lpstr>Business Case</vt:lpstr>
      <vt:lpstr>Next Steps</vt:lpstr>
      <vt:lpstr>Current Situation &amp; Goals</vt:lpstr>
      <vt:lpstr>Current Situation – Starting Point</vt:lpstr>
      <vt:lpstr>Current Situation – Medical Coding with IBM Watson</vt:lpstr>
      <vt:lpstr>Current Situation – Advances in NLP domain</vt:lpstr>
      <vt:lpstr>Goals &amp; Benefits</vt:lpstr>
      <vt:lpstr>Project Overview</vt:lpstr>
      <vt:lpstr>Project Overview</vt:lpstr>
      <vt:lpstr>Project Overview - Work Packages</vt:lpstr>
      <vt:lpstr>Project Overview – Guiding Principles</vt:lpstr>
      <vt:lpstr>Major Risks and Dependencies</vt:lpstr>
      <vt:lpstr>Project Plan</vt:lpstr>
      <vt:lpstr>Important Parameters</vt:lpstr>
      <vt:lpstr>Project Plan Draft</vt:lpstr>
      <vt:lpstr>Project Initialization</vt:lpstr>
      <vt:lpstr>Project Management</vt:lpstr>
      <vt:lpstr>Data Assessment and Model Exploration</vt:lpstr>
      <vt:lpstr>Deep Dive:  WP2 - Data Assessment and Model Exploration</vt:lpstr>
      <vt:lpstr>Model Building and Refinement</vt:lpstr>
      <vt:lpstr>Deep Dive: WP3 - User Requirements</vt:lpstr>
      <vt:lpstr>Deep Dive: WP3 - Model Building and Refinement</vt:lpstr>
      <vt:lpstr>Deep Dive: WP3 - Model Building and Refinement</vt:lpstr>
      <vt:lpstr>Architecture and Interfaces</vt:lpstr>
      <vt:lpstr>Deep Dive: WP4 - Architecture and Interfaces</vt:lpstr>
      <vt:lpstr>Testing and Deployment</vt:lpstr>
      <vt:lpstr>Hypercare and Documentation</vt:lpstr>
      <vt:lpstr>Team Overview &amp; Required Profiles</vt:lpstr>
      <vt:lpstr>Team Overview</vt:lpstr>
      <vt:lpstr>Team Overview: Required Profiles</vt:lpstr>
      <vt:lpstr>Team Overview: Required Profiles</vt:lpstr>
      <vt:lpstr>Team Overview: Required Profiles</vt:lpstr>
      <vt:lpstr>Team Overview: Required Profiles</vt:lpstr>
      <vt:lpstr>Business Case</vt:lpstr>
      <vt:lpstr>Business Case</vt:lpstr>
      <vt:lpstr>Next Steps</vt:lpstr>
      <vt:lpstr>Next Steps</vt:lpstr>
      <vt:lpstr>Appendix</vt:lpstr>
      <vt:lpstr>High Level Workflow</vt:lpstr>
      <vt:lpstr>High Level Workflos – Zoom-in: AutoCoder</vt:lpstr>
      <vt:lpstr>High Level Workflos – Zoom-in: IBM Watson</vt:lpstr>
      <vt:lpstr>High Level Workflos – Zoom-in: 2nd tier Coding</vt:lpstr>
      <vt:lpstr>Current data model</vt:lpstr>
      <vt:lpstr>Current understanding of IBM Watson training &amp; prediction</vt:lpstr>
      <vt:lpstr>Possible Model Architecture for Embedding Models</vt:lpstr>
      <vt:lpstr>Possible Model Architecture – Zoom-In: Preprocessing</vt:lpstr>
      <vt:lpstr>Possible Model Architecture – Transformer Classification Model</vt:lpstr>
      <vt:lpstr>Possible Model Architecture – Hybrid Classification Model</vt:lpstr>
      <vt:lpstr>Options: Future architecture</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dc:title>
  <dc:creator>Disselhoff, Tim</dc:creator>
  <cp:lastModifiedBy>Zhixian Zhang</cp:lastModifiedBy>
  <cp:revision>348</cp:revision>
  <cp:lastPrinted>2017-10-23T10:44:12Z</cp:lastPrinted>
  <dcterms:created xsi:type="dcterms:W3CDTF">2020-10-21T10:55:48Z</dcterms:created>
  <dcterms:modified xsi:type="dcterms:W3CDTF">2024-06-25T10:00:35Z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LabelPos">
    <vt:lpwstr>836;514;810;514;854;514</vt:lpwstr>
  </property>
  <property fmtid="{D5CDD505-2E9C-101B-9397-08002B2CF9AE}" pid="3" name="MSIP_Label_2c76c141-ac86-40e5-abf2-c6f60e474cee_Enabled">
    <vt:lpwstr>True</vt:lpwstr>
  </property>
  <property fmtid="{D5CDD505-2E9C-101B-9397-08002B2CF9AE}" pid="4" name="MSIP_Label_2c76c141-ac86-40e5-abf2-c6f60e474cee_SiteId">
    <vt:lpwstr>fcb2b37b-5da0-466b-9b83-0014b67a7c78</vt:lpwstr>
  </property>
  <property fmtid="{D5CDD505-2E9C-101B-9397-08002B2CF9AE}" pid="5" name="MSIP_Label_2c76c141-ac86-40e5-abf2-c6f60e474cee_Owner">
    <vt:lpwstr>marion.schwaerzler@bayer.com</vt:lpwstr>
  </property>
  <property fmtid="{D5CDD505-2E9C-101B-9397-08002B2CF9AE}" pid="6" name="MSIP_Label_2c76c141-ac86-40e5-abf2-c6f60e474cee_SetDate">
    <vt:lpwstr>2020-10-21T15:26:54.6126542Z</vt:lpwstr>
  </property>
  <property fmtid="{D5CDD505-2E9C-101B-9397-08002B2CF9AE}" pid="7" name="MSIP_Label_2c76c141-ac86-40e5-abf2-c6f60e474cee_Name">
    <vt:lpwstr>RESTRICTED</vt:lpwstr>
  </property>
  <property fmtid="{D5CDD505-2E9C-101B-9397-08002B2CF9AE}" pid="8" name="MSIP_Label_2c76c141-ac86-40e5-abf2-c6f60e474cee_Application">
    <vt:lpwstr>Microsoft Azure Information Protection</vt:lpwstr>
  </property>
  <property fmtid="{D5CDD505-2E9C-101B-9397-08002B2CF9AE}" pid="9" name="MSIP_Label_2c76c141-ac86-40e5-abf2-c6f60e474cee_Extended_MSFT_Method">
    <vt:lpwstr>Automatic</vt:lpwstr>
  </property>
  <property fmtid="{D5CDD505-2E9C-101B-9397-08002B2CF9AE}" pid="10" name="Sensitivity">
    <vt:lpwstr>RESTRICTED</vt:lpwstr>
  </property>
</Properties>
</file>